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B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9618" autoAdjust="0"/>
  </p:normalViewPr>
  <p:slideViewPr>
    <p:cSldViewPr snapToGrid="0" showGuides="1">
      <p:cViewPr varScale="1">
        <p:scale>
          <a:sx n="71" d="100"/>
          <a:sy n="71" d="100"/>
        </p:scale>
        <p:origin x="696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BCB6-FC21-54CA-7C73-078D5E8FC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29391-7DF2-1F40-4FE6-445586EAC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A6277-1D2F-D304-A3C6-F24EC4EE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D755-ED6F-49E7-A52D-0D904BB39E5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B4E01-E8AA-295E-3982-7BB2F6EF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25719-ECAB-BCB5-764D-EAE03EAB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BC73-7020-492D-9301-C81D2467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3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AB1A-3CDC-8D02-E528-5930AB39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DDE75-6277-BC0B-FB93-FDE6D595A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AF47E-4378-DC05-0686-D50F9D20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D755-ED6F-49E7-A52D-0D904BB39E5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065D9-A2F9-75E8-2A25-081A145B6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A3244-1FFA-C900-6540-BF75CB6C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BC73-7020-492D-9301-C81D2467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7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96E4E-8481-7155-EC3E-FD0A0186F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DCA39-E84C-955C-BFD0-9971830FA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94238-B16B-2161-EB61-12D56273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D755-ED6F-49E7-A52D-0D904BB39E5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60824-8F38-E092-5D93-4D66FA976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0E108-DB00-8D7E-9AFF-2CEFEB1F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BC73-7020-492D-9301-C81D2467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2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F818-93F2-0716-AF8D-2DB9A387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CE21B-4AA1-B2D5-AFBC-D97C6B9D4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22820-CBED-E932-95B5-F164DB49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D755-ED6F-49E7-A52D-0D904BB39E5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ACB2B-97BD-9D93-33E8-4E9DA9C8E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9B13B-24C2-5F98-4B8A-576F9115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BC73-7020-492D-9301-C81D2467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7508E-BBB0-689B-5ACE-28D68029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8F5AC-3E90-9680-D81A-B3906D2DF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58967-53A5-2F91-3521-28065475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D755-ED6F-49E7-A52D-0D904BB39E5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D2C81-DFD2-76DC-2732-DA256AF5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24050-EDDE-00EE-8F33-3A8B4D2E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BC73-7020-492D-9301-C81D2467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3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4310-BE00-2340-FBA3-84874B5AC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ABFF4-29EB-AD12-05A6-E5DC92693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2224C-0591-9E16-DAEF-BEAD27F9C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D3394-1C9E-025D-AE6B-944CBD59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D755-ED6F-49E7-A52D-0D904BB39E5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AEC0A-B1BB-F369-56A9-3C312411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B5DDE-8855-7953-5850-83E988C7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BC73-7020-492D-9301-C81D2467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1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FD91-7181-554F-BA52-D113071D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103EF-37EE-CA2B-209D-6BCF64526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48AE6-D1B5-FDFB-6DD4-326091780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2F64DC-5DC4-2BA4-5BA5-B4BEAE805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4A30D6-83FE-5A07-C2C3-CDB9DF4E7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8DB95-F30A-8A34-A77E-86F07122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D755-ED6F-49E7-A52D-0D904BB39E5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637A4E-D159-9782-D630-1A527DD8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07B1F5-55F9-7166-9DB1-30F295D3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BC73-7020-492D-9301-C81D2467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4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9E6A-9A1D-1185-9F0B-BB59070AF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61856-9468-C1DB-729B-B6423319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D755-ED6F-49E7-A52D-0D904BB39E5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7BF64-D7BD-75BC-1899-5643F440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78493-3ECD-73EB-BA55-886289B3B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BC73-7020-492D-9301-C81D2467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2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565CD3-BC14-54E2-51F1-0BAEC897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D755-ED6F-49E7-A52D-0D904BB39E5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11892-201A-8121-51C9-250023AC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3C78A-F0E7-8E69-D65F-92E3EFB5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BC73-7020-492D-9301-C81D2467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0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8B6DF-D88C-2291-851E-A151C9344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853A3-B7BC-85E1-3095-00DB2C1B0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FFC9E-E5EE-788F-87F4-3F187D0C0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3ED93-D3F1-72AE-79C8-D1173DB2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D755-ED6F-49E7-A52D-0D904BB39E5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5DF0A-901B-E4AB-4590-7FBEE716C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E587F-74A1-CB91-EF0C-A872AC203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BC73-7020-492D-9301-C81D2467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9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D18C-B0BA-F8B8-F3B4-F720B632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654BA3-CBDD-C0D9-E7F8-031C0C6D3F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3ACD1-974D-D86F-BBB6-E4503FB3A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11FAF-6340-06F0-AA31-3C955D58D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D755-ED6F-49E7-A52D-0D904BB39E5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A98E2-6D15-6D2F-4E99-38B405EF8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C8151-AE5D-7C75-5480-3F1579CC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BC73-7020-492D-9301-C81D2467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4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925577-531D-6862-E7C1-A4AAE8CF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B0A61-DFBE-B280-8F23-5B8150E39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CF6C2-F25E-5D98-3842-E17882F20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BD755-ED6F-49E7-A52D-0D904BB39E5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41011-8A17-1E1A-59D5-40299CAE7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03784-2869-83DD-2517-206EE9029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8BC73-7020-492D-9301-C81D2467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4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jpg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719B9A-4A63-DE4C-B579-DE57A74071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91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DEABAD-2F50-C8A8-E9BE-5C2830E95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346" y="4371"/>
            <a:ext cx="2077155" cy="19848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878372-D0FB-F77B-A9CE-E33DE8E84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765" y="-235526"/>
            <a:ext cx="2806366" cy="25705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89B5E8-6199-9D4D-FAB9-B77AAC609BAC}"/>
              </a:ext>
            </a:extLst>
          </p:cNvPr>
          <p:cNvSpPr txBox="1"/>
          <p:nvPr/>
        </p:nvSpPr>
        <p:spPr>
          <a:xfrm>
            <a:off x="-1274618" y="2003730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600" b="1" dirty="0" err="1">
                <a:solidFill>
                  <a:srgbClr val="14B08C"/>
                </a:solidFill>
              </a:rPr>
              <a:t>Health</a:t>
            </a:r>
            <a:r>
              <a:rPr lang="es-MX" sz="9600" b="1" dirty="0">
                <a:solidFill>
                  <a:srgbClr val="14B08C"/>
                </a:solidFill>
              </a:rPr>
              <a:t> </a:t>
            </a:r>
            <a:r>
              <a:rPr lang="es-MX" sz="9600" b="1" dirty="0" err="1">
                <a:solidFill>
                  <a:srgbClr val="14B08C"/>
                </a:solidFill>
              </a:rPr>
              <a:t>Delivery</a:t>
            </a:r>
            <a:endParaRPr lang="es-MX" sz="9600" b="1" dirty="0">
              <a:solidFill>
                <a:srgbClr val="14B08C"/>
              </a:solidFill>
            </a:endParaRPr>
          </a:p>
          <a:p>
            <a:endParaRPr lang="en-US" sz="9600" dirty="0">
              <a:solidFill>
                <a:srgbClr val="14B08C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BC129D-0770-8925-8F4F-1F433DA1F1EB}"/>
              </a:ext>
            </a:extLst>
          </p:cNvPr>
          <p:cNvSpPr txBox="1"/>
          <p:nvPr/>
        </p:nvSpPr>
        <p:spPr>
          <a:xfrm>
            <a:off x="819854" y="4539780"/>
            <a:ext cx="4395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14B08C"/>
                </a:solidFill>
              </a:rPr>
              <a:t>Departamento de Sistemas y Computación</a:t>
            </a:r>
          </a:p>
          <a:p>
            <a:r>
              <a:rPr lang="es-MX" dirty="0">
                <a:solidFill>
                  <a:srgbClr val="14B08C"/>
                </a:solidFill>
              </a:rPr>
              <a:t>Gestión de Proyectos de Software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4C6731-1AEC-90E5-55D9-9AE6CAB806B1}"/>
              </a:ext>
            </a:extLst>
          </p:cNvPr>
          <p:cNvSpPr txBox="1"/>
          <p:nvPr/>
        </p:nvSpPr>
        <p:spPr>
          <a:xfrm>
            <a:off x="10323222" y="6071789"/>
            <a:ext cx="1445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solidFill>
                  <a:srgbClr val="14B08C"/>
                </a:solidFill>
              </a:rPr>
              <a:t>05/23/2023</a:t>
            </a:r>
            <a:endParaRPr lang="es-MX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618A66-D880-8768-F033-38CEDDEC5742}"/>
              </a:ext>
            </a:extLst>
          </p:cNvPr>
          <p:cNvSpPr txBox="1"/>
          <p:nvPr/>
        </p:nvSpPr>
        <p:spPr>
          <a:xfrm>
            <a:off x="814335" y="5168481"/>
            <a:ext cx="62761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14B08C"/>
                </a:solidFill>
              </a:rPr>
              <a:t>18131395 Christian Emmanuel Escalera Cerda</a:t>
            </a:r>
          </a:p>
          <a:p>
            <a:r>
              <a:rPr lang="es-MX" dirty="0">
                <a:solidFill>
                  <a:srgbClr val="14B08C"/>
                </a:solidFill>
              </a:rPr>
              <a:t>18131215 Gustavo Maximiliano Ambriz Zamarripa</a:t>
            </a:r>
          </a:p>
        </p:txBody>
      </p:sp>
    </p:spTree>
    <p:extLst>
      <p:ext uri="{BB962C8B-B14F-4D97-AF65-F5344CB8AC3E}">
        <p14:creationId xmlns:p14="http://schemas.microsoft.com/office/powerpoint/2010/main" val="235934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EB7BA3-007B-5946-08BF-68A20A4D3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81C3E3-9823-A3B8-189B-C0C7E2D41C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49" t="23569" r="28682" b="52072"/>
          <a:stretch/>
        </p:blipFill>
        <p:spPr>
          <a:xfrm>
            <a:off x="0" y="304799"/>
            <a:ext cx="1066800" cy="23691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1B3604-869D-962A-D23C-60066D42136A}"/>
              </a:ext>
            </a:extLst>
          </p:cNvPr>
          <p:cNvSpPr txBox="1"/>
          <p:nvPr/>
        </p:nvSpPr>
        <p:spPr>
          <a:xfrm>
            <a:off x="533400" y="981530"/>
            <a:ext cx="621926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i="0" dirty="0">
                <a:solidFill>
                  <a:srgbClr val="14B08C"/>
                </a:solidFill>
                <a:effectLst/>
                <a:latin typeface="Söhne"/>
              </a:rPr>
              <a:t>Casos de </a:t>
            </a:r>
            <a:r>
              <a:rPr lang="en-US" sz="6000" b="1" i="0" dirty="0" err="1">
                <a:solidFill>
                  <a:srgbClr val="14B08C"/>
                </a:solidFill>
                <a:effectLst/>
                <a:latin typeface="Söhne"/>
              </a:rPr>
              <a:t>Éxito</a:t>
            </a:r>
            <a:endParaRPr lang="en-US" sz="6000" b="1" i="0" dirty="0">
              <a:solidFill>
                <a:srgbClr val="14B08C"/>
              </a:solidFill>
              <a:effectLst/>
              <a:latin typeface="Söhne"/>
            </a:endParaRPr>
          </a:p>
          <a:p>
            <a:pPr algn="l"/>
            <a:endParaRPr lang="en-US" b="1" i="0" dirty="0">
              <a:solidFill>
                <a:srgbClr val="14B08C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77655A-AB22-85A3-B656-C7D86B1B6546}"/>
              </a:ext>
            </a:extLst>
          </p:cNvPr>
          <p:cNvSpPr txBox="1"/>
          <p:nvPr/>
        </p:nvSpPr>
        <p:spPr>
          <a:xfrm>
            <a:off x="533400" y="2089525"/>
            <a:ext cx="62192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 err="1">
                <a:solidFill>
                  <a:srgbClr val="14B08C"/>
                </a:solidFill>
              </a:rPr>
              <a:t>Yummly</a:t>
            </a:r>
            <a:endParaRPr lang="es-MX" dirty="0">
              <a:solidFill>
                <a:srgbClr val="14B08C"/>
              </a:solidFill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AD6F83-EA2C-E06A-9DA8-696AB226B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566532"/>
            <a:ext cx="7987553" cy="3984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E1138-7EB3-6E0F-365F-0357AE916D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910" y="4488874"/>
            <a:ext cx="2806366" cy="257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8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17A417-1D5A-1535-4710-C16DDA798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69EC5B-E5E0-EDAB-639E-606BB1B391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49" t="23569" r="28682" b="52072"/>
          <a:stretch/>
        </p:blipFill>
        <p:spPr>
          <a:xfrm>
            <a:off x="0" y="304799"/>
            <a:ext cx="1066800" cy="23691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00E5EB-1029-A072-6BF8-5D95F8514A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910" y="4488874"/>
            <a:ext cx="2806366" cy="25705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CDA875-E682-300D-BCE1-90F22D74A4F8}"/>
              </a:ext>
            </a:extLst>
          </p:cNvPr>
          <p:cNvSpPr txBox="1"/>
          <p:nvPr/>
        </p:nvSpPr>
        <p:spPr>
          <a:xfrm>
            <a:off x="533400" y="981530"/>
            <a:ext cx="621926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0" b="1" i="0" dirty="0" err="1">
                <a:solidFill>
                  <a:srgbClr val="14B08C"/>
                </a:solidFill>
                <a:effectLst/>
              </a:rPr>
              <a:t>Presupuesto</a:t>
            </a:r>
            <a:endParaRPr lang="en-US" sz="6000" b="1" i="0" dirty="0">
              <a:solidFill>
                <a:srgbClr val="14B08C"/>
              </a:solidFill>
              <a:effectLst/>
            </a:endParaRPr>
          </a:p>
          <a:p>
            <a:pPr algn="l"/>
            <a:endParaRPr lang="en-US" b="1" i="0" dirty="0">
              <a:solidFill>
                <a:srgbClr val="14B08C"/>
              </a:solidFill>
              <a:effectLst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AB58CF-7D88-1671-A221-E1686D23C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8010" y="2181046"/>
            <a:ext cx="3705742" cy="12860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2FFE93-5EF9-F34E-516C-3194D2DEEF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68" y="2274192"/>
            <a:ext cx="4820323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65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C1EE93-5429-EF76-D9E2-185F82987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115437-C0D7-1C33-8479-3A21A7EE76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49" t="23569" r="28682" b="52072"/>
          <a:stretch/>
        </p:blipFill>
        <p:spPr>
          <a:xfrm>
            <a:off x="0" y="304799"/>
            <a:ext cx="1066800" cy="23691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473E50-2E61-A424-63C0-825C1DFC61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910" y="4488874"/>
            <a:ext cx="2806366" cy="25705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6C3887-7B29-889C-EE5B-D8322B365F65}"/>
              </a:ext>
            </a:extLst>
          </p:cNvPr>
          <p:cNvSpPr txBox="1"/>
          <p:nvPr/>
        </p:nvSpPr>
        <p:spPr>
          <a:xfrm>
            <a:off x="533400" y="981530"/>
            <a:ext cx="621926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0" b="1" i="0" dirty="0" err="1">
                <a:solidFill>
                  <a:srgbClr val="14B08C"/>
                </a:solidFill>
                <a:effectLst/>
              </a:rPr>
              <a:t>Presupuesto</a:t>
            </a:r>
            <a:endParaRPr lang="en-US" sz="6000" b="1" i="0" dirty="0">
              <a:solidFill>
                <a:srgbClr val="14B08C"/>
              </a:solidFill>
              <a:effectLst/>
            </a:endParaRPr>
          </a:p>
          <a:p>
            <a:pPr algn="l"/>
            <a:endParaRPr lang="en-US" b="1" i="0" dirty="0">
              <a:solidFill>
                <a:srgbClr val="14B08C"/>
              </a:solidFill>
              <a:effectLst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C5E76D0-3976-E3EF-FEBC-C4CA1C201C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5382" y="3047150"/>
            <a:ext cx="2867425" cy="18195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FA2D27D-E082-ED7E-3854-11AC69AFC6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2366" y="599680"/>
            <a:ext cx="5134692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56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222814-0C45-F762-E4A1-6E45160EF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D04B79-C7F8-969F-4248-08E8D69DE6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49" t="23569" r="28682" b="52072"/>
          <a:stretch/>
        </p:blipFill>
        <p:spPr>
          <a:xfrm>
            <a:off x="0" y="304799"/>
            <a:ext cx="1066800" cy="23691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187031-4CCD-71F2-F502-5EB0D5B73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910" y="4488874"/>
            <a:ext cx="2806366" cy="25705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B8C4C7-7EB7-ABC7-3035-5C22603D2CFE}"/>
              </a:ext>
            </a:extLst>
          </p:cNvPr>
          <p:cNvSpPr txBox="1"/>
          <p:nvPr/>
        </p:nvSpPr>
        <p:spPr>
          <a:xfrm>
            <a:off x="533400" y="981530"/>
            <a:ext cx="621926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0" b="1" i="0" dirty="0" err="1">
                <a:solidFill>
                  <a:srgbClr val="14B08C"/>
                </a:solidFill>
                <a:effectLst/>
              </a:rPr>
              <a:t>Presupuesto</a:t>
            </a:r>
            <a:endParaRPr lang="en-US" sz="6000" b="1" i="0" dirty="0">
              <a:solidFill>
                <a:srgbClr val="14B08C"/>
              </a:solidFill>
              <a:effectLst/>
            </a:endParaRPr>
          </a:p>
          <a:p>
            <a:pPr algn="l"/>
            <a:endParaRPr lang="en-US" b="1" i="0" dirty="0">
              <a:solidFill>
                <a:srgbClr val="14B08C"/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A977AA-9059-3FD9-5112-340793AB188B}"/>
              </a:ext>
            </a:extLst>
          </p:cNvPr>
          <p:cNvSpPr txBox="1"/>
          <p:nvPr/>
        </p:nvSpPr>
        <p:spPr>
          <a:xfrm>
            <a:off x="533400" y="2089526"/>
            <a:ext cx="621926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14B08C"/>
                </a:solidFill>
              </a:rPr>
              <a:t>Mobiliario</a:t>
            </a:r>
            <a:r>
              <a:rPr lang="en-US" dirty="0">
                <a:solidFill>
                  <a:srgbClr val="14B08C"/>
                </a:solidFill>
              </a:rPr>
              <a:t> y </a:t>
            </a:r>
            <a:r>
              <a:rPr lang="en-US" dirty="0" err="1">
                <a:solidFill>
                  <a:srgbClr val="14B08C"/>
                </a:solidFill>
              </a:rPr>
              <a:t>costos</a:t>
            </a:r>
            <a:endParaRPr lang="en-US" dirty="0">
              <a:solidFill>
                <a:srgbClr val="14B08C"/>
              </a:solidFill>
            </a:endParaRPr>
          </a:p>
          <a:p>
            <a:endParaRPr lang="en-US" dirty="0">
              <a:solidFill>
                <a:srgbClr val="14B08C"/>
              </a:solidFill>
            </a:endParaRPr>
          </a:p>
          <a:p>
            <a:r>
              <a:rPr lang="en-US" dirty="0" err="1">
                <a:solidFill>
                  <a:srgbClr val="14B08C"/>
                </a:solidFill>
              </a:rPr>
              <a:t>Mobiliario</a:t>
            </a:r>
            <a:r>
              <a:rPr lang="en-US" dirty="0">
                <a:solidFill>
                  <a:srgbClr val="14B08C"/>
                </a:solidFill>
              </a:rPr>
              <a:t>:</a:t>
            </a:r>
          </a:p>
          <a:p>
            <a:r>
              <a:rPr lang="en-US" dirty="0">
                <a:solidFill>
                  <a:srgbClr val="14B08C"/>
                </a:solidFill>
              </a:rPr>
              <a:t>2 Mac book = 59,998</a:t>
            </a:r>
          </a:p>
          <a:p>
            <a:r>
              <a:rPr lang="en-US" dirty="0">
                <a:solidFill>
                  <a:srgbClr val="14B08C"/>
                </a:solidFill>
              </a:rPr>
              <a:t>1 Laptop Dell =20,999</a:t>
            </a:r>
          </a:p>
          <a:p>
            <a:r>
              <a:rPr lang="en-US" dirty="0">
                <a:solidFill>
                  <a:srgbClr val="14B08C"/>
                </a:solidFill>
              </a:rPr>
              <a:t>3 </a:t>
            </a:r>
            <a:r>
              <a:rPr lang="en-US" dirty="0" err="1">
                <a:solidFill>
                  <a:srgbClr val="14B08C"/>
                </a:solidFill>
              </a:rPr>
              <a:t>Escritorios</a:t>
            </a:r>
            <a:r>
              <a:rPr lang="en-US" dirty="0">
                <a:solidFill>
                  <a:srgbClr val="14B08C"/>
                </a:solidFill>
              </a:rPr>
              <a:t>= 4,950</a:t>
            </a:r>
          </a:p>
          <a:p>
            <a:r>
              <a:rPr lang="en-US" dirty="0">
                <a:solidFill>
                  <a:srgbClr val="14B08C"/>
                </a:solidFill>
              </a:rPr>
              <a:t>3 </a:t>
            </a:r>
            <a:r>
              <a:rPr lang="en-US" dirty="0" err="1">
                <a:solidFill>
                  <a:srgbClr val="14B08C"/>
                </a:solidFill>
              </a:rPr>
              <a:t>Sillas</a:t>
            </a:r>
            <a:r>
              <a:rPr lang="en-US" dirty="0">
                <a:solidFill>
                  <a:srgbClr val="14B08C"/>
                </a:solidFill>
              </a:rPr>
              <a:t> con </a:t>
            </a:r>
            <a:r>
              <a:rPr lang="en-US" dirty="0" err="1">
                <a:solidFill>
                  <a:srgbClr val="14B08C"/>
                </a:solidFill>
              </a:rPr>
              <a:t>descanso</a:t>
            </a:r>
            <a:r>
              <a:rPr lang="en-US" dirty="0">
                <a:solidFill>
                  <a:srgbClr val="14B08C"/>
                </a:solidFill>
              </a:rPr>
              <a:t> lumbar =4,680</a:t>
            </a:r>
          </a:p>
          <a:p>
            <a:r>
              <a:rPr lang="en-US" dirty="0">
                <a:solidFill>
                  <a:srgbClr val="14B08C"/>
                </a:solidFill>
              </a:rPr>
              <a:t>1 </a:t>
            </a:r>
            <a:r>
              <a:rPr lang="en-US" dirty="0" err="1">
                <a:solidFill>
                  <a:srgbClr val="14B08C"/>
                </a:solidFill>
              </a:rPr>
              <a:t>Dispensador</a:t>
            </a:r>
            <a:r>
              <a:rPr lang="en-US" dirty="0">
                <a:solidFill>
                  <a:srgbClr val="14B08C"/>
                </a:solidFill>
              </a:rPr>
              <a:t> de </a:t>
            </a:r>
            <a:r>
              <a:rPr lang="en-US" dirty="0" err="1">
                <a:solidFill>
                  <a:srgbClr val="14B08C"/>
                </a:solidFill>
              </a:rPr>
              <a:t>agua</a:t>
            </a:r>
            <a:r>
              <a:rPr lang="en-US" dirty="0">
                <a:solidFill>
                  <a:srgbClr val="14B08C"/>
                </a:solidFill>
              </a:rPr>
              <a:t> =2,900</a:t>
            </a:r>
          </a:p>
          <a:p>
            <a:r>
              <a:rPr lang="en-US" dirty="0">
                <a:solidFill>
                  <a:srgbClr val="14B08C"/>
                </a:solidFill>
              </a:rPr>
              <a:t>1 </a:t>
            </a:r>
            <a:r>
              <a:rPr lang="en-US" dirty="0" err="1">
                <a:solidFill>
                  <a:srgbClr val="14B08C"/>
                </a:solidFill>
              </a:rPr>
              <a:t>Pantalla</a:t>
            </a:r>
            <a:r>
              <a:rPr lang="en-US" dirty="0">
                <a:solidFill>
                  <a:srgbClr val="14B08C"/>
                </a:solidFill>
              </a:rPr>
              <a:t> para </a:t>
            </a:r>
            <a:r>
              <a:rPr lang="en-US" dirty="0" err="1">
                <a:solidFill>
                  <a:srgbClr val="14B08C"/>
                </a:solidFill>
              </a:rPr>
              <a:t>presentaciones</a:t>
            </a:r>
            <a:r>
              <a:rPr lang="en-US" dirty="0">
                <a:solidFill>
                  <a:srgbClr val="14B08C"/>
                </a:solidFill>
              </a:rPr>
              <a:t>/</a:t>
            </a:r>
            <a:r>
              <a:rPr lang="en-US" dirty="0" err="1">
                <a:solidFill>
                  <a:srgbClr val="14B08C"/>
                </a:solidFill>
              </a:rPr>
              <a:t>recreacion</a:t>
            </a:r>
            <a:r>
              <a:rPr lang="en-US" dirty="0">
                <a:solidFill>
                  <a:srgbClr val="14B08C"/>
                </a:solidFill>
              </a:rPr>
              <a:t> =10,500</a:t>
            </a:r>
          </a:p>
          <a:p>
            <a:r>
              <a:rPr lang="en-US" dirty="0">
                <a:solidFill>
                  <a:srgbClr val="14B08C"/>
                </a:solidFill>
              </a:rPr>
              <a:t>1 Sofa para </a:t>
            </a:r>
            <a:r>
              <a:rPr lang="en-US" dirty="0" err="1">
                <a:solidFill>
                  <a:srgbClr val="14B08C"/>
                </a:solidFill>
              </a:rPr>
              <a:t>descanso</a:t>
            </a:r>
            <a:r>
              <a:rPr lang="en-US" dirty="0">
                <a:solidFill>
                  <a:srgbClr val="14B08C"/>
                </a:solidFill>
              </a:rPr>
              <a:t> y </a:t>
            </a:r>
            <a:r>
              <a:rPr lang="en-US" dirty="0" err="1">
                <a:solidFill>
                  <a:srgbClr val="14B08C"/>
                </a:solidFill>
              </a:rPr>
              <a:t>recreacion</a:t>
            </a:r>
            <a:r>
              <a:rPr lang="en-US" dirty="0">
                <a:solidFill>
                  <a:srgbClr val="14B08C"/>
                </a:solidFill>
              </a:rPr>
              <a:t>  = 7,200</a:t>
            </a:r>
          </a:p>
          <a:p>
            <a:r>
              <a:rPr lang="en-US" dirty="0">
                <a:solidFill>
                  <a:srgbClr val="14B08C"/>
                </a:solidFill>
              </a:rPr>
              <a:t>Total: 111,227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43DB31-BB06-E242-F1F6-C0946A04C95D}"/>
              </a:ext>
            </a:extLst>
          </p:cNvPr>
          <p:cNvSpPr txBox="1"/>
          <p:nvPr/>
        </p:nvSpPr>
        <p:spPr>
          <a:xfrm>
            <a:off x="5706036" y="2366525"/>
            <a:ext cx="62192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rgbClr val="14B08C"/>
              </a:solidFill>
            </a:endParaRPr>
          </a:p>
          <a:p>
            <a:r>
              <a:rPr lang="en-US" dirty="0" err="1">
                <a:solidFill>
                  <a:srgbClr val="14B08C"/>
                </a:solidFill>
              </a:rPr>
              <a:t>Servicios</a:t>
            </a:r>
            <a:r>
              <a:rPr lang="en-US" dirty="0">
                <a:solidFill>
                  <a:srgbClr val="14B08C"/>
                </a:solidFill>
              </a:rPr>
              <a:t>:</a:t>
            </a:r>
          </a:p>
          <a:p>
            <a:r>
              <a:rPr lang="en-US" dirty="0">
                <a:solidFill>
                  <a:srgbClr val="14B08C"/>
                </a:solidFill>
              </a:rPr>
              <a:t>Luz = 1850</a:t>
            </a:r>
          </a:p>
          <a:p>
            <a:r>
              <a:rPr lang="en-US" dirty="0">
                <a:solidFill>
                  <a:srgbClr val="14B08C"/>
                </a:solidFill>
              </a:rPr>
              <a:t>Agua = 2500</a:t>
            </a:r>
          </a:p>
          <a:p>
            <a:r>
              <a:rPr lang="en-US" dirty="0">
                <a:solidFill>
                  <a:srgbClr val="14B08C"/>
                </a:solidFill>
              </a:rPr>
              <a:t>Internet = 2000</a:t>
            </a:r>
          </a:p>
          <a:p>
            <a:r>
              <a:rPr lang="en-US" dirty="0">
                <a:solidFill>
                  <a:srgbClr val="14B08C"/>
                </a:solidFill>
              </a:rPr>
              <a:t>Total:6.350</a:t>
            </a:r>
          </a:p>
          <a:p>
            <a:endParaRPr lang="en-US" dirty="0">
              <a:solidFill>
                <a:srgbClr val="14B08C"/>
              </a:solidFill>
            </a:endParaRPr>
          </a:p>
          <a:p>
            <a:endParaRPr lang="en-US" dirty="0">
              <a:solidFill>
                <a:srgbClr val="14B0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670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D1FF7B-CF49-B4DE-8F52-3B1843EEB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506F89-98EF-D548-4951-AB8AE129B9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49" t="23569" r="28682" b="52072"/>
          <a:stretch/>
        </p:blipFill>
        <p:spPr>
          <a:xfrm>
            <a:off x="0" y="304799"/>
            <a:ext cx="1066800" cy="23691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0C3DB9-C8CF-8091-B012-048DBA7B45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910" y="4488874"/>
            <a:ext cx="2806366" cy="25705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140E40-DD3F-AAB9-8A57-0F81CC4D2747}"/>
              </a:ext>
            </a:extLst>
          </p:cNvPr>
          <p:cNvSpPr txBox="1"/>
          <p:nvPr/>
        </p:nvSpPr>
        <p:spPr>
          <a:xfrm>
            <a:off x="533400" y="981530"/>
            <a:ext cx="110176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0" b="1" i="0" dirty="0" err="1">
                <a:solidFill>
                  <a:srgbClr val="14B08C"/>
                </a:solidFill>
                <a:effectLst/>
              </a:rPr>
              <a:t>Monitoreo</a:t>
            </a:r>
            <a:r>
              <a:rPr lang="en-US" sz="6000" b="1" i="0" dirty="0">
                <a:solidFill>
                  <a:srgbClr val="14B08C"/>
                </a:solidFill>
                <a:effectLst/>
              </a:rPr>
              <a:t>, </a:t>
            </a:r>
            <a:r>
              <a:rPr lang="en-US" sz="6000" b="1" i="0" dirty="0" err="1">
                <a:solidFill>
                  <a:srgbClr val="14B08C"/>
                </a:solidFill>
                <a:effectLst/>
              </a:rPr>
              <a:t>Evaluación</a:t>
            </a:r>
            <a:r>
              <a:rPr lang="en-US" sz="6000" b="1" i="0" dirty="0">
                <a:solidFill>
                  <a:srgbClr val="14B08C"/>
                </a:solidFill>
                <a:effectLst/>
              </a:rPr>
              <a:t> e </a:t>
            </a:r>
            <a:r>
              <a:rPr lang="en-US" sz="6000" b="1" i="0" dirty="0" err="1">
                <a:solidFill>
                  <a:srgbClr val="14B08C"/>
                </a:solidFill>
                <a:effectLst/>
              </a:rPr>
              <a:t>Informes</a:t>
            </a:r>
            <a:endParaRPr lang="en-US" sz="6000" b="1" i="0" dirty="0">
              <a:solidFill>
                <a:srgbClr val="14B08C"/>
              </a:solidFill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562B47-5A0A-2DDC-5C73-AB42A05D1F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2152037"/>
            <a:ext cx="6849431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4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80F349-F5E5-D967-0DBC-67A4C6311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E630F1-3D02-A33B-F8EA-757C3C60D8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49" t="23569" r="28682" b="52072"/>
          <a:stretch/>
        </p:blipFill>
        <p:spPr>
          <a:xfrm>
            <a:off x="0" y="304799"/>
            <a:ext cx="1066800" cy="23691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8BB7A9-B8B5-0AF6-1920-67A4FA6A1D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910" y="4488874"/>
            <a:ext cx="2806366" cy="25705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A76EB2-D048-4B2E-A3E3-CB34649C2988}"/>
              </a:ext>
            </a:extLst>
          </p:cNvPr>
          <p:cNvSpPr txBox="1"/>
          <p:nvPr/>
        </p:nvSpPr>
        <p:spPr>
          <a:xfrm>
            <a:off x="533400" y="981530"/>
            <a:ext cx="110176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0" b="1" i="0" dirty="0" err="1">
                <a:solidFill>
                  <a:srgbClr val="14B08C"/>
                </a:solidFill>
                <a:effectLst/>
              </a:rPr>
              <a:t>Monitoreo</a:t>
            </a:r>
            <a:r>
              <a:rPr lang="en-US" sz="6000" b="1" i="0" dirty="0">
                <a:solidFill>
                  <a:srgbClr val="14B08C"/>
                </a:solidFill>
                <a:effectLst/>
              </a:rPr>
              <a:t>, </a:t>
            </a:r>
            <a:r>
              <a:rPr lang="en-US" sz="6000" b="1" i="0" dirty="0" err="1">
                <a:solidFill>
                  <a:srgbClr val="14B08C"/>
                </a:solidFill>
                <a:effectLst/>
              </a:rPr>
              <a:t>Evaluación</a:t>
            </a:r>
            <a:r>
              <a:rPr lang="en-US" sz="6000" b="1" i="0" dirty="0">
                <a:solidFill>
                  <a:srgbClr val="14B08C"/>
                </a:solidFill>
                <a:effectLst/>
              </a:rPr>
              <a:t> e </a:t>
            </a:r>
            <a:r>
              <a:rPr lang="en-US" sz="6000" b="1" i="0" dirty="0" err="1">
                <a:solidFill>
                  <a:srgbClr val="14B08C"/>
                </a:solidFill>
                <a:effectLst/>
              </a:rPr>
              <a:t>Informes</a:t>
            </a:r>
            <a:endParaRPr lang="en-US" sz="6000" b="1" i="0" dirty="0">
              <a:solidFill>
                <a:srgbClr val="14B08C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A45473-BE05-FB35-8FBA-47F27129F8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2060303"/>
            <a:ext cx="6839905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77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18AA7C-778E-0BDB-4936-1677F145B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24A6A6-DDBA-A2EA-C456-672C690FAB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49" t="23569" r="28682" b="52072"/>
          <a:stretch/>
        </p:blipFill>
        <p:spPr>
          <a:xfrm>
            <a:off x="0" y="304799"/>
            <a:ext cx="1066800" cy="23691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C04D66-49E2-D15D-FCD2-D7D2A5713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910" y="4488874"/>
            <a:ext cx="2806366" cy="25705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41EDCF-EBB3-EFE2-1EDC-35EE7676EB35}"/>
              </a:ext>
            </a:extLst>
          </p:cNvPr>
          <p:cNvSpPr txBox="1"/>
          <p:nvPr/>
        </p:nvSpPr>
        <p:spPr>
          <a:xfrm>
            <a:off x="533400" y="981530"/>
            <a:ext cx="110176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0" b="1" i="0" dirty="0" err="1">
                <a:solidFill>
                  <a:srgbClr val="14B08C"/>
                </a:solidFill>
                <a:effectLst/>
              </a:rPr>
              <a:t>Monitoreo</a:t>
            </a:r>
            <a:r>
              <a:rPr lang="en-US" sz="6000" b="1" i="0" dirty="0">
                <a:solidFill>
                  <a:srgbClr val="14B08C"/>
                </a:solidFill>
                <a:effectLst/>
              </a:rPr>
              <a:t>, </a:t>
            </a:r>
            <a:r>
              <a:rPr lang="en-US" sz="6000" b="1" i="0" dirty="0" err="1">
                <a:solidFill>
                  <a:srgbClr val="14B08C"/>
                </a:solidFill>
                <a:effectLst/>
              </a:rPr>
              <a:t>Evaluación</a:t>
            </a:r>
            <a:r>
              <a:rPr lang="en-US" sz="6000" b="1" i="0" dirty="0">
                <a:solidFill>
                  <a:srgbClr val="14B08C"/>
                </a:solidFill>
                <a:effectLst/>
              </a:rPr>
              <a:t> e </a:t>
            </a:r>
            <a:r>
              <a:rPr lang="en-US" sz="6000" b="1" i="0" dirty="0" err="1">
                <a:solidFill>
                  <a:srgbClr val="14B08C"/>
                </a:solidFill>
                <a:effectLst/>
              </a:rPr>
              <a:t>Informes</a:t>
            </a:r>
            <a:endParaRPr lang="en-US" sz="6000" b="1" i="0" dirty="0">
              <a:solidFill>
                <a:srgbClr val="14B08C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B89C6D-B4FA-01C1-FA19-CDDE64CEB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2012027"/>
            <a:ext cx="6868484" cy="1000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6191D9-A014-708A-4F62-8EFC1A85A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453" y="2978723"/>
            <a:ext cx="6830378" cy="2257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A76FCB-333E-E1B0-EFB9-FCFC61CF0D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5155790"/>
            <a:ext cx="6849431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27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6D6A45-72EE-96DD-0AAC-40C3FE468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E9FCB2-6D18-4CCB-C8CE-BBA8C7C1F0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49" t="23569" r="28682" b="52072"/>
          <a:stretch/>
        </p:blipFill>
        <p:spPr>
          <a:xfrm>
            <a:off x="0" y="304799"/>
            <a:ext cx="1066800" cy="23691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C427D5-8F03-F64B-CE11-516C1481B3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910" y="4488874"/>
            <a:ext cx="2806366" cy="25705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CDB155-7295-7C7D-ED91-02E0A6E35465}"/>
              </a:ext>
            </a:extLst>
          </p:cNvPr>
          <p:cNvSpPr txBox="1"/>
          <p:nvPr/>
        </p:nvSpPr>
        <p:spPr>
          <a:xfrm>
            <a:off x="533400" y="981530"/>
            <a:ext cx="110176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0" b="1" i="0" dirty="0" err="1">
                <a:solidFill>
                  <a:srgbClr val="14B08C"/>
                </a:solidFill>
                <a:effectLst/>
              </a:rPr>
              <a:t>Monitoreo</a:t>
            </a:r>
            <a:r>
              <a:rPr lang="en-US" sz="6000" b="1" i="0" dirty="0">
                <a:solidFill>
                  <a:srgbClr val="14B08C"/>
                </a:solidFill>
                <a:effectLst/>
              </a:rPr>
              <a:t>, </a:t>
            </a:r>
            <a:r>
              <a:rPr lang="en-US" sz="6000" b="1" i="0" dirty="0" err="1">
                <a:solidFill>
                  <a:srgbClr val="14B08C"/>
                </a:solidFill>
                <a:effectLst/>
              </a:rPr>
              <a:t>Evaluación</a:t>
            </a:r>
            <a:r>
              <a:rPr lang="en-US" sz="6000" b="1" i="0" dirty="0">
                <a:solidFill>
                  <a:srgbClr val="14B08C"/>
                </a:solidFill>
                <a:effectLst/>
              </a:rPr>
              <a:t> e </a:t>
            </a:r>
            <a:r>
              <a:rPr lang="en-US" sz="6000" b="1" i="0" dirty="0" err="1">
                <a:solidFill>
                  <a:srgbClr val="14B08C"/>
                </a:solidFill>
                <a:effectLst/>
              </a:rPr>
              <a:t>Informes</a:t>
            </a:r>
            <a:endParaRPr lang="en-US" sz="6000" b="1" i="0" dirty="0">
              <a:solidFill>
                <a:srgbClr val="14B08C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462B90-73B5-D235-F189-578441B95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976" y="2048538"/>
            <a:ext cx="8852234" cy="399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9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C85297-EF9E-EDA6-550C-D8013D1EB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712DFD-9A6C-CC4A-5E45-E7F9691553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49" t="23569" r="28682" b="52072"/>
          <a:stretch/>
        </p:blipFill>
        <p:spPr>
          <a:xfrm>
            <a:off x="0" y="304799"/>
            <a:ext cx="1066800" cy="23691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94C37D-1EC2-FDEA-B300-57FB2C1A578C}"/>
              </a:ext>
            </a:extLst>
          </p:cNvPr>
          <p:cNvSpPr txBox="1"/>
          <p:nvPr/>
        </p:nvSpPr>
        <p:spPr>
          <a:xfrm>
            <a:off x="533400" y="981530"/>
            <a:ext cx="110176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0" b="1" i="0" dirty="0" err="1">
                <a:solidFill>
                  <a:srgbClr val="14B08C"/>
                </a:solidFill>
                <a:effectLst/>
              </a:rPr>
              <a:t>Monitoreo</a:t>
            </a:r>
            <a:r>
              <a:rPr lang="en-US" sz="6000" b="1" i="0" dirty="0">
                <a:solidFill>
                  <a:srgbClr val="14B08C"/>
                </a:solidFill>
                <a:effectLst/>
              </a:rPr>
              <a:t>, </a:t>
            </a:r>
            <a:r>
              <a:rPr lang="en-US" sz="6000" b="1" i="0" dirty="0" err="1">
                <a:solidFill>
                  <a:srgbClr val="14B08C"/>
                </a:solidFill>
                <a:effectLst/>
              </a:rPr>
              <a:t>Evaluación</a:t>
            </a:r>
            <a:r>
              <a:rPr lang="en-US" sz="6000" b="1" i="0" dirty="0">
                <a:solidFill>
                  <a:srgbClr val="14B08C"/>
                </a:solidFill>
                <a:effectLst/>
              </a:rPr>
              <a:t> e </a:t>
            </a:r>
            <a:r>
              <a:rPr lang="en-US" sz="6000" b="1" i="0" dirty="0" err="1">
                <a:solidFill>
                  <a:srgbClr val="14B08C"/>
                </a:solidFill>
                <a:effectLst/>
              </a:rPr>
              <a:t>Informes</a:t>
            </a:r>
            <a:endParaRPr lang="en-US" sz="6000" b="1" i="0" dirty="0">
              <a:solidFill>
                <a:srgbClr val="14B08C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CD0567-71D4-6268-9437-59D588F27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910" y="4488874"/>
            <a:ext cx="2806366" cy="25705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F6AB58-392E-7D93-D5B7-CA7D97D29A40}"/>
              </a:ext>
            </a:extLst>
          </p:cNvPr>
          <p:cNvSpPr txBox="1"/>
          <p:nvPr/>
        </p:nvSpPr>
        <p:spPr>
          <a:xfrm>
            <a:off x="813955" y="2213212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dirty="0">
                <a:solidFill>
                  <a:srgbClr val="14B08C"/>
                </a:solidFill>
              </a:rPr>
              <a:t>Se realizaron 10 </a:t>
            </a:r>
            <a:r>
              <a:rPr lang="es-MX" dirty="0" err="1">
                <a:solidFill>
                  <a:srgbClr val="14B08C"/>
                </a:solidFill>
              </a:rPr>
              <a:t>Sprints</a:t>
            </a:r>
            <a:endParaRPr lang="es-MX" dirty="0">
              <a:solidFill>
                <a:srgbClr val="14B08C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solidFill>
                  <a:srgbClr val="14B08C"/>
                </a:solidFill>
              </a:rPr>
              <a:t>Se evaluaron con una meta del 0 al 100%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solidFill>
                  <a:srgbClr val="14B08C"/>
                </a:solidFill>
              </a:rPr>
              <a:t>Se realizaban las actividades dependiendo al sprint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solidFill>
                  <a:srgbClr val="14B08C"/>
                </a:solidFill>
              </a:rPr>
              <a:t>Se daba una conclusión dependiendo al anexo de la actividad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solidFill>
                  <a:srgbClr val="14B08C"/>
                </a:solidFill>
              </a:rPr>
              <a:t>Se utilizaba siempre la tabla de calidad de factores de </a:t>
            </a:r>
            <a:r>
              <a:rPr lang="es-MX" dirty="0" err="1">
                <a:solidFill>
                  <a:srgbClr val="14B08C"/>
                </a:solidFill>
              </a:rPr>
              <a:t>mccall</a:t>
            </a:r>
            <a:endParaRPr lang="es-MX" dirty="0">
              <a:solidFill>
                <a:srgbClr val="14B08C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solidFill>
                  <a:srgbClr val="14B08C"/>
                </a:solidFill>
              </a:rPr>
              <a:t>Se utilizaba un formato determinado para cada sprint</a:t>
            </a:r>
            <a:endParaRPr lang="en-US" dirty="0">
              <a:solidFill>
                <a:srgbClr val="14B08C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A012B0-2FFA-AD40-866B-ECF1061D3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8638" y="4205895"/>
            <a:ext cx="6430272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55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9AE52E-D219-677B-6C0A-44636566E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11372B-3F45-8877-F247-4F12CE777F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49" t="23569" r="28682" b="52072"/>
          <a:stretch/>
        </p:blipFill>
        <p:spPr>
          <a:xfrm>
            <a:off x="0" y="304799"/>
            <a:ext cx="1066800" cy="23691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543BA9-D876-A562-D5B9-0F966772A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910" y="4488874"/>
            <a:ext cx="2806366" cy="25705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8D49EF-57E8-51EA-D286-490D2E71DE19}"/>
              </a:ext>
            </a:extLst>
          </p:cNvPr>
          <p:cNvSpPr txBox="1"/>
          <p:nvPr/>
        </p:nvSpPr>
        <p:spPr>
          <a:xfrm>
            <a:off x="533400" y="519866"/>
            <a:ext cx="110176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6000" b="1" i="0" dirty="0">
                <a:solidFill>
                  <a:srgbClr val="14B08C"/>
                </a:solidFill>
                <a:effectLst/>
                <a:latin typeface="Söhne"/>
              </a:rPr>
              <a:t>Sustentabilidad: Administración y Financiamiento para el Programa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A7BEB0-F1BE-36E0-9AAF-FC4A7024B7DF}"/>
              </a:ext>
            </a:extLst>
          </p:cNvPr>
          <p:cNvSpPr txBox="1"/>
          <p:nvPr/>
        </p:nvSpPr>
        <p:spPr>
          <a:xfrm>
            <a:off x="640975" y="2673925"/>
            <a:ext cx="957878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14B08C"/>
                </a:solidFill>
                <a:effectLst/>
                <a:latin typeface="Söhne"/>
              </a:rPr>
              <a:t>Evaluación de impacto económico y social: Realizaremos evaluaciones periódicas del impacto económico y social del programa </a:t>
            </a:r>
            <a:r>
              <a:rPr lang="es-MX" b="0" i="0" dirty="0" err="1">
                <a:solidFill>
                  <a:srgbClr val="14B08C"/>
                </a:solidFill>
                <a:effectLst/>
                <a:latin typeface="Söhne"/>
              </a:rPr>
              <a:t>Health</a:t>
            </a:r>
            <a:r>
              <a:rPr lang="es-MX" b="0" i="0" dirty="0">
                <a:solidFill>
                  <a:srgbClr val="14B08C"/>
                </a:solidFill>
                <a:effectLst/>
                <a:latin typeface="Söhne"/>
              </a:rPr>
              <a:t> </a:t>
            </a:r>
            <a:r>
              <a:rPr lang="es-MX" b="0" i="0" dirty="0" err="1">
                <a:solidFill>
                  <a:srgbClr val="14B08C"/>
                </a:solidFill>
                <a:effectLst/>
                <a:latin typeface="Söhne"/>
              </a:rPr>
              <a:t>Delivery</a:t>
            </a:r>
            <a:r>
              <a:rPr lang="es-MX" b="0" i="0" dirty="0">
                <a:solidFill>
                  <a:srgbClr val="14B08C"/>
                </a:solidFill>
                <a:effectLst/>
                <a:latin typeface="Söhne"/>
              </a:rPr>
              <a:t>. 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14B08C"/>
                </a:solidFill>
                <a:effectLst/>
                <a:latin typeface="Söhne"/>
              </a:rPr>
              <a:t>Modelos de financiamiento sostenibles: Desarrollaremos modelos de financiamiento sostenibles que garanticen la viabilidad financiera a largo plazo del programa </a:t>
            </a:r>
            <a:r>
              <a:rPr lang="es-MX" b="0" i="0" dirty="0" err="1">
                <a:solidFill>
                  <a:srgbClr val="14B08C"/>
                </a:solidFill>
                <a:effectLst/>
                <a:latin typeface="Söhne"/>
              </a:rPr>
              <a:t>Health</a:t>
            </a:r>
            <a:r>
              <a:rPr lang="es-MX" b="0" i="0" dirty="0">
                <a:solidFill>
                  <a:srgbClr val="14B08C"/>
                </a:solidFill>
                <a:effectLst/>
                <a:latin typeface="Söhne"/>
              </a:rPr>
              <a:t> </a:t>
            </a:r>
            <a:r>
              <a:rPr lang="es-MX" b="0" i="0" dirty="0" err="1">
                <a:solidFill>
                  <a:srgbClr val="14B08C"/>
                </a:solidFill>
                <a:effectLst/>
                <a:latin typeface="Söhne"/>
              </a:rPr>
              <a:t>Delivery</a:t>
            </a:r>
            <a:r>
              <a:rPr lang="es-MX" b="0" i="0" dirty="0">
                <a:solidFill>
                  <a:srgbClr val="14B08C"/>
                </a:solidFill>
                <a:effectLst/>
                <a:latin typeface="Söhne"/>
              </a:rPr>
              <a:t>. </a:t>
            </a:r>
            <a:endParaRPr lang="es-MX" dirty="0">
              <a:solidFill>
                <a:srgbClr val="14B08C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14B08C"/>
                </a:solidFill>
                <a:effectLst/>
                <a:latin typeface="Söhne"/>
              </a:rPr>
              <a:t>Administración eficiente de recursos: Implementaremos prácticas de gestión eficientes para optimizar el uso de los recursos disponibles, como la infraestructura tecnológica, el personal y los suministros.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14B08C"/>
                </a:solidFill>
                <a:effectLst/>
                <a:latin typeface="Söhne"/>
              </a:rPr>
              <a:t>Fomento de la sostenibilidad a largo plazo: Implementaremos estrategias para fomentar la sostenibilidad a largo plazo del programa</a:t>
            </a:r>
            <a:r>
              <a:rPr lang="es-MX" dirty="0">
                <a:solidFill>
                  <a:srgbClr val="14B08C"/>
                </a:solidFill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14B08C"/>
                </a:solidFill>
                <a:effectLst/>
                <a:latin typeface="Söhne"/>
              </a:rPr>
              <a:t>Colaboración con </a:t>
            </a:r>
            <a:r>
              <a:rPr lang="es-MX" b="0" i="0" dirty="0" err="1">
                <a:solidFill>
                  <a:srgbClr val="14B08C"/>
                </a:solidFill>
                <a:effectLst/>
                <a:latin typeface="Söhne"/>
              </a:rPr>
              <a:t>stakeholders</a:t>
            </a:r>
            <a:r>
              <a:rPr lang="es-MX" b="0" i="0" dirty="0">
                <a:solidFill>
                  <a:srgbClr val="14B08C"/>
                </a:solidFill>
                <a:effectLst/>
                <a:latin typeface="Söhne"/>
              </a:rPr>
              <a:t>: Estableceremos alianzas estratégicas con </a:t>
            </a:r>
            <a:r>
              <a:rPr lang="es-MX" b="0" i="0" dirty="0" err="1">
                <a:solidFill>
                  <a:srgbClr val="14B08C"/>
                </a:solidFill>
                <a:effectLst/>
                <a:latin typeface="Söhne"/>
              </a:rPr>
              <a:t>stakeholders</a:t>
            </a:r>
            <a:r>
              <a:rPr lang="es-MX" b="0" i="0" dirty="0">
                <a:solidFill>
                  <a:srgbClr val="14B08C"/>
                </a:solidFill>
                <a:effectLst/>
                <a:latin typeface="Söhne"/>
              </a:rPr>
              <a:t> clave, como instituciones de salud, proveedores de seguros y organizaciones de bienestar, para asegurar un respaldo financiero sólido y una gestión conjunta del programa.</a:t>
            </a:r>
          </a:p>
        </p:txBody>
      </p:sp>
    </p:spTree>
    <p:extLst>
      <p:ext uri="{BB962C8B-B14F-4D97-AF65-F5344CB8AC3E}">
        <p14:creationId xmlns:p14="http://schemas.microsoft.com/office/powerpoint/2010/main" val="1370229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AB2CBF8-660A-F202-015E-26F1DF733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EA329F-1FE6-95E1-99DD-D44710519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910" y="4488874"/>
            <a:ext cx="2806366" cy="25705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2EA7A5-F0BC-B293-74FD-FAB2914604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49" t="23569" r="28682" b="52072"/>
          <a:stretch/>
        </p:blipFill>
        <p:spPr>
          <a:xfrm>
            <a:off x="0" y="304799"/>
            <a:ext cx="1066800" cy="23691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B797D4-6920-C161-5930-6C8A70F2AFF4}"/>
              </a:ext>
            </a:extLst>
          </p:cNvPr>
          <p:cNvSpPr txBox="1"/>
          <p:nvPr/>
        </p:nvSpPr>
        <p:spPr>
          <a:xfrm>
            <a:off x="533400" y="981530"/>
            <a:ext cx="44265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6000" b="1" dirty="0">
                <a:solidFill>
                  <a:srgbClr val="14B08C"/>
                </a:solidFill>
              </a:rPr>
              <a:t>Introducción</a:t>
            </a:r>
            <a:endParaRPr lang="es-MX" sz="4800" b="1" dirty="0">
              <a:solidFill>
                <a:srgbClr val="14B08C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AEB8A6-2AC9-3AD7-6E5F-761C08A6E320}"/>
              </a:ext>
            </a:extLst>
          </p:cNvPr>
          <p:cNvSpPr txBox="1"/>
          <p:nvPr/>
        </p:nvSpPr>
        <p:spPr>
          <a:xfrm>
            <a:off x="533400" y="2539453"/>
            <a:ext cx="966354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2000" b="0" i="0" dirty="0">
                <a:solidFill>
                  <a:srgbClr val="14B08C"/>
                </a:solidFill>
                <a:effectLst/>
              </a:rPr>
              <a:t>El presente proyecto tiene como objetivo principal desarrollar una aplicación móvil innovadora para facilitar la gestión de comidas saludables y promover hábitos alimenticios equilibrados en los usuarios. En un mundo cada vez más ocupado, donde la salud y el bienestar son aspectos fundamentales, esta aplicación surge como una solución práctica y eficiente.</a:t>
            </a:r>
          </a:p>
          <a:p>
            <a:pPr algn="l"/>
            <a:endParaRPr lang="es-MX" sz="2000" b="0" i="0" dirty="0">
              <a:solidFill>
                <a:srgbClr val="14B08C"/>
              </a:solidFill>
              <a:effectLst/>
            </a:endParaRPr>
          </a:p>
          <a:p>
            <a:pPr algn="l"/>
            <a:r>
              <a:rPr lang="es-MX" sz="2000" b="0" i="0" dirty="0">
                <a:solidFill>
                  <a:srgbClr val="14B08C"/>
                </a:solidFill>
                <a:effectLst/>
              </a:rPr>
              <a:t>La aplicación ofrece a los usuarios la posibilidad de acceder a una amplia variedad de recetas y planes de comidas saludables, adaptados a sus necesidades y preferencias individuales. Además, brinda herramientas para la planificación de comidas, el seguimiento de nutrientes y la gestión de compras de alimentos, todo ello respaldado por una interfaz intuitiva y fácil de usar.</a:t>
            </a:r>
          </a:p>
        </p:txBody>
      </p:sp>
    </p:spTree>
    <p:extLst>
      <p:ext uri="{BB962C8B-B14F-4D97-AF65-F5344CB8AC3E}">
        <p14:creationId xmlns:p14="http://schemas.microsoft.com/office/powerpoint/2010/main" val="372172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B3A64D-A8F1-2E0D-A037-4CE898F48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F7D721-B5D6-6E29-9FC0-EA335A8BCD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49" t="23569" r="28682" b="52072"/>
          <a:stretch/>
        </p:blipFill>
        <p:spPr>
          <a:xfrm>
            <a:off x="0" y="304799"/>
            <a:ext cx="1066800" cy="23691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CB8D1D-E606-7F6C-5ECC-0F97A8EF4358}"/>
              </a:ext>
            </a:extLst>
          </p:cNvPr>
          <p:cNvSpPr txBox="1"/>
          <p:nvPr/>
        </p:nvSpPr>
        <p:spPr>
          <a:xfrm>
            <a:off x="533400" y="981530"/>
            <a:ext cx="110176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0" b="1" i="0" dirty="0" err="1">
                <a:solidFill>
                  <a:srgbClr val="14B08C"/>
                </a:solidFill>
                <a:effectLst/>
              </a:rPr>
              <a:t>Materiales</a:t>
            </a:r>
            <a:r>
              <a:rPr lang="en-US" sz="6000" b="1" i="0" dirty="0">
                <a:solidFill>
                  <a:srgbClr val="14B08C"/>
                </a:solidFill>
                <a:effectLst/>
              </a:rPr>
              <a:t> de </a:t>
            </a:r>
            <a:r>
              <a:rPr lang="en-US" sz="6000" b="1" i="0" dirty="0" err="1">
                <a:solidFill>
                  <a:srgbClr val="14B08C"/>
                </a:solidFill>
                <a:effectLst/>
              </a:rPr>
              <a:t>Apoyo</a:t>
            </a:r>
            <a:endParaRPr lang="en-US" sz="6000" b="1" i="0" dirty="0">
              <a:solidFill>
                <a:srgbClr val="14B08C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AB61B-552B-F938-B2C0-DBFE76969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910" y="4488874"/>
            <a:ext cx="2806366" cy="2570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F29F9D-E404-465E-DC7E-FB3C69CCCE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488874"/>
            <a:ext cx="2044620" cy="21400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CC2764-2EFB-9B46-B6D1-46BC6FDA8A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018" y="2302639"/>
            <a:ext cx="4108894" cy="23289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7CCF8E-732C-A6D0-5879-7727D5AB3E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358" y="4388143"/>
            <a:ext cx="3855881" cy="25705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2B46E-7841-91F4-73E5-AE9D7DC9DF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650" y="2424347"/>
            <a:ext cx="1522418" cy="208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18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C3EDB1-4225-3567-0860-34CC819F6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232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89052B-1AE9-28B0-EBD9-00FB22EEE1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49" t="23569" r="28682" b="52072"/>
          <a:stretch/>
        </p:blipFill>
        <p:spPr>
          <a:xfrm>
            <a:off x="0" y="304799"/>
            <a:ext cx="1066800" cy="23691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8EED4F-B534-90A6-DA0A-81828FF63A00}"/>
              </a:ext>
            </a:extLst>
          </p:cNvPr>
          <p:cNvSpPr txBox="1"/>
          <p:nvPr/>
        </p:nvSpPr>
        <p:spPr>
          <a:xfrm>
            <a:off x="533400" y="981530"/>
            <a:ext cx="110176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6000" b="1" dirty="0">
                <a:solidFill>
                  <a:srgbClr val="14B08C"/>
                </a:solidFill>
              </a:rPr>
              <a:t>C</a:t>
            </a:r>
            <a:r>
              <a:rPr lang="en-US" sz="6000" b="1" dirty="0" err="1">
                <a:solidFill>
                  <a:srgbClr val="14B08C"/>
                </a:solidFill>
              </a:rPr>
              <a:t>onclusiones</a:t>
            </a:r>
            <a:endParaRPr lang="en-US" sz="6000" b="1" dirty="0">
              <a:solidFill>
                <a:srgbClr val="14B08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7C1FC-5836-39C7-A618-ED6A8C83B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910" y="4488874"/>
            <a:ext cx="2806366" cy="25705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A45298-6C53-F8DF-5B34-591DBB661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048" y="2234150"/>
            <a:ext cx="1949926" cy="19499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4BE9E7-25D9-C2D9-66F0-17140254FE91}"/>
              </a:ext>
            </a:extLst>
          </p:cNvPr>
          <p:cNvSpPr txBox="1"/>
          <p:nvPr/>
        </p:nvSpPr>
        <p:spPr>
          <a:xfrm>
            <a:off x="3092824" y="2331950"/>
            <a:ext cx="62192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solidFill>
                  <a:srgbClr val="14B08C"/>
                </a:solidFill>
                <a:effectLst/>
                <a:latin typeface="Söhne"/>
              </a:rPr>
              <a:t>En conclusión, el proyecto </a:t>
            </a:r>
            <a:r>
              <a:rPr lang="es-MX" b="0" i="0" dirty="0" err="1">
                <a:solidFill>
                  <a:srgbClr val="14B08C"/>
                </a:solidFill>
                <a:effectLst/>
                <a:latin typeface="Söhne"/>
              </a:rPr>
              <a:t>Health</a:t>
            </a:r>
            <a:r>
              <a:rPr lang="es-MX" b="0" i="0" dirty="0">
                <a:solidFill>
                  <a:srgbClr val="14B08C"/>
                </a:solidFill>
                <a:effectLst/>
                <a:latin typeface="Söhne"/>
              </a:rPr>
              <a:t> </a:t>
            </a:r>
            <a:r>
              <a:rPr lang="es-MX" b="0" i="0" dirty="0" err="1">
                <a:solidFill>
                  <a:srgbClr val="14B08C"/>
                </a:solidFill>
                <a:effectLst/>
                <a:latin typeface="Söhne"/>
              </a:rPr>
              <a:t>Delivery</a:t>
            </a:r>
            <a:r>
              <a:rPr lang="es-MX" b="0" i="0" dirty="0">
                <a:solidFill>
                  <a:srgbClr val="14B08C"/>
                </a:solidFill>
                <a:effectLst/>
                <a:latin typeface="Söhne"/>
              </a:rPr>
              <a:t> ha sido una iniciativa innovadora y relevante que busca mejorar la experiencia de los usuarios en la gestión de su salud y bienestar a través de una aplicación móvil. Durante el desarrollo de este proyecto, se han abordado diferentes aspectos, desde la planificación y diseño de la aplicación hasta la implementación y pruebas.</a:t>
            </a:r>
            <a:endParaRPr lang="en-US" dirty="0">
              <a:solidFill>
                <a:srgbClr val="14B08C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C5CF461-44D7-6DEA-6903-D81A9B03DC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574" y="4273722"/>
            <a:ext cx="2438400" cy="2438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6F05C15-1946-F35B-6CCA-067AB25F9916}"/>
              </a:ext>
            </a:extLst>
          </p:cNvPr>
          <p:cNvSpPr txBox="1"/>
          <p:nvPr/>
        </p:nvSpPr>
        <p:spPr>
          <a:xfrm>
            <a:off x="3166370" y="4615759"/>
            <a:ext cx="62192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solidFill>
                  <a:srgbClr val="14B08C"/>
                </a:solidFill>
                <a:effectLst/>
                <a:latin typeface="Söhne"/>
              </a:rPr>
              <a:t>El seguimiento y control del proyecto han sido fundamentales para garantizar la calidad y el cumplimiento de los objetivos establecidos. Se han realizado pruebas exhaustivas, tanto de funcionalidad como de rendimiento, para identificar y corregir posibles fallos y asegurar un alto nivel de satisfacción de los usuarios.</a:t>
            </a:r>
            <a:endParaRPr lang="en-US" dirty="0">
              <a:solidFill>
                <a:srgbClr val="14B0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396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8C2B80-8E1C-F69B-EDC3-B037932FF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232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E1AFF9-4D28-A0C6-7751-D3D4FFE9F3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49" t="23569" r="28682" b="52072"/>
          <a:stretch/>
        </p:blipFill>
        <p:spPr>
          <a:xfrm>
            <a:off x="0" y="304799"/>
            <a:ext cx="1066800" cy="23691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2E21F2-88DE-4255-4378-46BF9BCE03F8}"/>
              </a:ext>
            </a:extLst>
          </p:cNvPr>
          <p:cNvSpPr txBox="1"/>
          <p:nvPr/>
        </p:nvSpPr>
        <p:spPr>
          <a:xfrm>
            <a:off x="533400" y="981530"/>
            <a:ext cx="110176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6000" b="1" dirty="0">
                <a:solidFill>
                  <a:srgbClr val="14B08C"/>
                </a:solidFill>
              </a:rPr>
              <a:t>Referencias</a:t>
            </a:r>
            <a:endParaRPr lang="en-US" sz="6000" b="1" dirty="0">
              <a:solidFill>
                <a:srgbClr val="14B08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FDB7F-B3D1-ACFA-1D6C-14965483F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910" y="4488874"/>
            <a:ext cx="2806366" cy="25705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E535B8-6ED9-1A79-CF67-AB9C4F3E0C85}"/>
              </a:ext>
            </a:extLst>
          </p:cNvPr>
          <p:cNvSpPr txBox="1"/>
          <p:nvPr/>
        </p:nvSpPr>
        <p:spPr>
          <a:xfrm>
            <a:off x="640976" y="1997193"/>
            <a:ext cx="62192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Páginas</a:t>
            </a:r>
            <a:r>
              <a:rPr lang="en-US" dirty="0"/>
              <a:t> web</a:t>
            </a:r>
          </a:p>
          <a:p>
            <a:r>
              <a:rPr lang="en-US" dirty="0"/>
              <a:t>● Stack Overflow </a:t>
            </a:r>
          </a:p>
          <a:p>
            <a:r>
              <a:rPr lang="en-US" dirty="0"/>
              <a:t>● GitHub </a:t>
            </a:r>
          </a:p>
          <a:p>
            <a:r>
              <a:rPr lang="en-US" dirty="0"/>
              <a:t>● Apple Developer Documentation </a:t>
            </a:r>
          </a:p>
          <a:p>
            <a:r>
              <a:rPr lang="en-US" dirty="0"/>
              <a:t>Software </a:t>
            </a:r>
          </a:p>
          <a:p>
            <a:r>
              <a:rPr lang="en-US" dirty="0"/>
              <a:t>● Visual Studio </a:t>
            </a:r>
          </a:p>
          <a:p>
            <a:r>
              <a:rPr lang="en-US" dirty="0"/>
              <a:t>● Adobe XD </a:t>
            </a:r>
          </a:p>
          <a:p>
            <a:r>
              <a:rPr lang="en-US" dirty="0"/>
              <a:t>● Xcode</a:t>
            </a:r>
          </a:p>
          <a:p>
            <a:r>
              <a:rPr lang="en-US" dirty="0"/>
              <a:t> ● Firebase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0A0B8B-0816-C5BE-AC90-82438AC59770}"/>
              </a:ext>
            </a:extLst>
          </p:cNvPr>
          <p:cNvSpPr txBox="1"/>
          <p:nvPr/>
        </p:nvSpPr>
        <p:spPr>
          <a:xfrm>
            <a:off x="4260476" y="1997193"/>
            <a:ext cx="626632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Plantillas</a:t>
            </a:r>
            <a:r>
              <a:rPr lang="en-US" dirty="0"/>
              <a:t> </a:t>
            </a:r>
          </a:p>
          <a:p>
            <a:r>
              <a:rPr lang="en-US" dirty="0"/>
              <a:t>● </a:t>
            </a:r>
            <a:r>
              <a:rPr lang="en-US" dirty="0" err="1"/>
              <a:t>Diseños</a:t>
            </a:r>
            <a:r>
              <a:rPr lang="en-US" dirty="0"/>
              <a:t> de </a:t>
            </a:r>
            <a:r>
              <a:rPr lang="en-US" dirty="0" err="1"/>
              <a:t>interfaz</a:t>
            </a:r>
            <a:r>
              <a:rPr lang="en-US" dirty="0"/>
              <a:t> de </a:t>
            </a:r>
            <a:r>
              <a:rPr lang="en-US" dirty="0" err="1"/>
              <a:t>usuario</a:t>
            </a:r>
            <a:r>
              <a:rPr lang="en-US" dirty="0"/>
              <a:t> </a:t>
            </a:r>
          </a:p>
          <a:p>
            <a:r>
              <a:rPr lang="en-US" dirty="0"/>
              <a:t>● Bootstrap </a:t>
            </a:r>
          </a:p>
          <a:p>
            <a:r>
              <a:rPr lang="en-US" dirty="0"/>
              <a:t>● </a:t>
            </a:r>
            <a:r>
              <a:rPr lang="en-US" dirty="0" err="1"/>
              <a:t>Plantillas</a:t>
            </a:r>
            <a:r>
              <a:rPr lang="en-US" dirty="0"/>
              <a:t> de </a:t>
            </a:r>
            <a:r>
              <a:rPr lang="en-US" dirty="0" err="1"/>
              <a:t>documentos</a:t>
            </a:r>
            <a:r>
              <a:rPr lang="en-US" dirty="0"/>
              <a:t> </a:t>
            </a:r>
          </a:p>
          <a:p>
            <a:r>
              <a:rPr lang="en-US" dirty="0"/>
              <a:t>● [</a:t>
            </a:r>
            <a:r>
              <a:rPr lang="en-US" dirty="0" err="1"/>
              <a:t>Form_Análisis</a:t>
            </a:r>
            <a:r>
              <a:rPr lang="en-US" dirty="0"/>
              <a:t> de </a:t>
            </a:r>
            <a:r>
              <a:rPr lang="en-US" dirty="0" err="1"/>
              <a:t>riesgos</a:t>
            </a:r>
            <a:r>
              <a:rPr lang="en-US" dirty="0"/>
              <a:t>] </a:t>
            </a:r>
          </a:p>
          <a:p>
            <a:r>
              <a:rPr lang="en-US" dirty="0"/>
              <a:t>● [</a:t>
            </a:r>
            <a:r>
              <a:rPr lang="en-US" dirty="0" err="1"/>
              <a:t>Form_Cierre_Sprint</a:t>
            </a:r>
            <a:r>
              <a:rPr lang="en-US" dirty="0"/>
              <a:t>] </a:t>
            </a:r>
          </a:p>
          <a:p>
            <a:r>
              <a:rPr lang="en-US" dirty="0"/>
              <a:t>● [</a:t>
            </a:r>
            <a:r>
              <a:rPr lang="en-US" dirty="0" err="1"/>
              <a:t>Form_Documento</a:t>
            </a:r>
            <a:r>
              <a:rPr lang="en-US" dirty="0"/>
              <a:t> de </a:t>
            </a:r>
            <a:r>
              <a:rPr lang="en-US" dirty="0" err="1"/>
              <a:t>requerimientos</a:t>
            </a:r>
            <a:r>
              <a:rPr lang="en-US" dirty="0"/>
              <a:t> de software </a:t>
            </a:r>
            <a:r>
              <a:rPr lang="en-US" dirty="0" err="1"/>
              <a:t>plantilla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1.0] </a:t>
            </a:r>
          </a:p>
          <a:p>
            <a:r>
              <a:rPr lang="en-US" dirty="0"/>
              <a:t>● [</a:t>
            </a:r>
            <a:r>
              <a:rPr lang="en-US" dirty="0" err="1"/>
              <a:t>Form_Factores</a:t>
            </a:r>
            <a:r>
              <a:rPr lang="en-US" dirty="0"/>
              <a:t> de McCall] </a:t>
            </a:r>
          </a:p>
          <a:p>
            <a:r>
              <a:rPr lang="en-US" dirty="0"/>
              <a:t>● Plantilla de </a:t>
            </a:r>
            <a:r>
              <a:rPr lang="en-US" dirty="0" err="1"/>
              <a:t>presentación</a:t>
            </a:r>
            <a:r>
              <a:rPr lang="en-US" dirty="0"/>
              <a:t> </a:t>
            </a:r>
          </a:p>
          <a:p>
            <a:r>
              <a:rPr lang="en-US" dirty="0"/>
              <a:t>● [Plantilla de propuesta.pptx] ● </a:t>
            </a:r>
          </a:p>
          <a:p>
            <a:r>
              <a:rPr lang="en-US" dirty="0" err="1"/>
              <a:t>Plantillas</a:t>
            </a:r>
            <a:r>
              <a:rPr lang="en-US" dirty="0"/>
              <a:t> de </a:t>
            </a:r>
            <a:r>
              <a:rPr lang="en-US" dirty="0" err="1"/>
              <a:t>informes</a:t>
            </a:r>
            <a:r>
              <a:rPr lang="en-US" dirty="0"/>
              <a:t> de </a:t>
            </a:r>
            <a:r>
              <a:rPr lang="en-US" dirty="0" err="1"/>
              <a:t>pruebas</a:t>
            </a:r>
            <a:r>
              <a:rPr lang="en-US" dirty="0"/>
              <a:t> </a:t>
            </a:r>
          </a:p>
          <a:p>
            <a:r>
              <a:rPr lang="en-US" dirty="0"/>
              <a:t>● </a:t>
            </a:r>
            <a:r>
              <a:rPr lang="en-US" dirty="0" err="1"/>
              <a:t>Goodday.Wor</a:t>
            </a:r>
            <a:endParaRPr lang="en-US" dirty="0">
              <a:solidFill>
                <a:srgbClr val="14B0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8136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C5D967-EE5B-D69D-332B-0A87C63B8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7176CB-5DBC-BD6B-614E-0E1CD7B5C4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49" t="23569" r="28682" b="52072"/>
          <a:stretch/>
        </p:blipFill>
        <p:spPr>
          <a:xfrm>
            <a:off x="0" y="304799"/>
            <a:ext cx="1066800" cy="2369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1AB722-0191-4D99-7D73-C09E46AFFB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910" y="4488874"/>
            <a:ext cx="2806366" cy="25705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E89779-AC99-0446-9708-9FB0CF93ADFC}"/>
              </a:ext>
            </a:extLst>
          </p:cNvPr>
          <p:cNvSpPr txBox="1"/>
          <p:nvPr/>
        </p:nvSpPr>
        <p:spPr>
          <a:xfrm>
            <a:off x="533400" y="981530"/>
            <a:ext cx="82711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6000" b="1" dirty="0">
                <a:solidFill>
                  <a:srgbClr val="14B08C"/>
                </a:solidFill>
              </a:rPr>
              <a:t>¿Qué es </a:t>
            </a:r>
            <a:r>
              <a:rPr lang="es-MX" sz="6000" b="1" dirty="0" err="1">
                <a:solidFill>
                  <a:srgbClr val="14B08C"/>
                </a:solidFill>
              </a:rPr>
              <a:t>Health</a:t>
            </a:r>
            <a:r>
              <a:rPr lang="es-MX" sz="6000" b="1" dirty="0">
                <a:solidFill>
                  <a:srgbClr val="14B08C"/>
                </a:solidFill>
              </a:rPr>
              <a:t> </a:t>
            </a:r>
            <a:r>
              <a:rPr lang="es-MX" sz="6000" b="1" dirty="0" err="1">
                <a:solidFill>
                  <a:srgbClr val="14B08C"/>
                </a:solidFill>
              </a:rPr>
              <a:t>Delivery</a:t>
            </a:r>
            <a:r>
              <a:rPr lang="es-MX" sz="6000" b="1" dirty="0">
                <a:solidFill>
                  <a:srgbClr val="14B08C"/>
                </a:solidFill>
              </a:rPr>
              <a:t>?</a:t>
            </a:r>
            <a:endParaRPr lang="en-US" sz="6000" b="1" dirty="0">
              <a:solidFill>
                <a:srgbClr val="14B08C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44B587-E329-9658-B79A-D7C48BD6F33D}"/>
              </a:ext>
            </a:extLst>
          </p:cNvPr>
          <p:cNvSpPr txBox="1"/>
          <p:nvPr/>
        </p:nvSpPr>
        <p:spPr>
          <a:xfrm>
            <a:off x="533400" y="2504461"/>
            <a:ext cx="94712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0" i="0" dirty="0" err="1">
                <a:solidFill>
                  <a:srgbClr val="14B08C"/>
                </a:solidFill>
                <a:effectLst/>
              </a:rPr>
              <a:t>Health</a:t>
            </a:r>
            <a:r>
              <a:rPr lang="es-MX" sz="2000" b="0" i="0" dirty="0">
                <a:solidFill>
                  <a:srgbClr val="14B08C"/>
                </a:solidFill>
                <a:effectLst/>
              </a:rPr>
              <a:t> </a:t>
            </a:r>
            <a:r>
              <a:rPr lang="es-MX" sz="2000" b="0" i="0" dirty="0" err="1">
                <a:solidFill>
                  <a:srgbClr val="14B08C"/>
                </a:solidFill>
                <a:effectLst/>
              </a:rPr>
              <a:t>Delivery</a:t>
            </a:r>
            <a:r>
              <a:rPr lang="es-MX" sz="2000" b="0" i="0" dirty="0">
                <a:solidFill>
                  <a:srgbClr val="14B08C"/>
                </a:solidFill>
                <a:effectLst/>
              </a:rPr>
              <a:t> es una aplicación móvil que facilita la gestión de comidas saludables, promoviendo hábitos alimenticios equilibrados y mejorando la calidad de vida de los usuarios.</a:t>
            </a:r>
            <a:endParaRPr lang="en-US" sz="2000" dirty="0">
              <a:solidFill>
                <a:srgbClr val="14B0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998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298856-39F3-9D0A-BF60-50DA2B296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30E36C-1230-2A9C-FD13-BBBEA25C8C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49" t="23569" r="28682" b="52072"/>
          <a:stretch/>
        </p:blipFill>
        <p:spPr>
          <a:xfrm>
            <a:off x="0" y="304799"/>
            <a:ext cx="1066800" cy="23691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2F9B3C-C0B2-3A35-684B-41FF0C76D4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910" y="4488874"/>
            <a:ext cx="2806366" cy="25705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2D30B5-70AA-520F-047C-84D97C08E6AA}"/>
              </a:ext>
            </a:extLst>
          </p:cNvPr>
          <p:cNvSpPr txBox="1"/>
          <p:nvPr/>
        </p:nvSpPr>
        <p:spPr>
          <a:xfrm>
            <a:off x="533400" y="519866"/>
            <a:ext cx="11658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0" b="1" i="0" dirty="0" err="1">
                <a:solidFill>
                  <a:srgbClr val="14B08C"/>
                </a:solidFill>
                <a:effectLst/>
              </a:rPr>
              <a:t>Antecedentes</a:t>
            </a:r>
            <a:r>
              <a:rPr lang="en-US" sz="6000" b="1" i="0" dirty="0">
                <a:solidFill>
                  <a:srgbClr val="14B08C"/>
                </a:solidFill>
                <a:effectLst/>
              </a:rPr>
              <a:t>, </a:t>
            </a:r>
            <a:r>
              <a:rPr lang="en-US" sz="6000" b="1" i="0" dirty="0" err="1">
                <a:solidFill>
                  <a:srgbClr val="14B08C"/>
                </a:solidFill>
                <a:effectLst/>
              </a:rPr>
              <a:t>Problemática</a:t>
            </a:r>
            <a:r>
              <a:rPr lang="en-US" sz="6000" b="1" i="0" dirty="0">
                <a:solidFill>
                  <a:srgbClr val="14B08C"/>
                </a:solidFill>
                <a:effectLst/>
              </a:rPr>
              <a:t> y </a:t>
            </a:r>
            <a:r>
              <a:rPr lang="en-US" sz="6000" b="1" i="0" dirty="0" err="1">
                <a:solidFill>
                  <a:srgbClr val="14B08C"/>
                </a:solidFill>
                <a:effectLst/>
              </a:rPr>
              <a:t>Justificación</a:t>
            </a:r>
            <a:endParaRPr lang="en-US" sz="6000" b="1" i="0" dirty="0">
              <a:solidFill>
                <a:srgbClr val="14B08C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702A2-07C8-18CC-A9AB-D99B4A2C729D}"/>
              </a:ext>
            </a:extLst>
          </p:cNvPr>
          <p:cNvSpPr txBox="1"/>
          <p:nvPr/>
        </p:nvSpPr>
        <p:spPr>
          <a:xfrm>
            <a:off x="533399" y="2413337"/>
            <a:ext cx="90955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0" i="0" dirty="0">
                <a:solidFill>
                  <a:srgbClr val="14B08C"/>
                </a:solidFill>
                <a:effectLst/>
                <a:latin typeface="Söhne"/>
              </a:rPr>
              <a:t>Antecedentes: </a:t>
            </a:r>
            <a:br>
              <a:rPr lang="es-MX" sz="2000" b="0" i="0" dirty="0">
                <a:solidFill>
                  <a:srgbClr val="14B08C"/>
                </a:solidFill>
                <a:effectLst/>
                <a:latin typeface="Söhne"/>
              </a:rPr>
            </a:br>
            <a:r>
              <a:rPr lang="es-MX" sz="2000" b="0" i="0" dirty="0">
                <a:solidFill>
                  <a:srgbClr val="14B08C"/>
                </a:solidFill>
                <a:effectLst/>
                <a:latin typeface="Söhne"/>
              </a:rPr>
              <a:t>En la sociedad actual, cada vez más personas se preocupan por llevar un estilo de vida saludable y mantener una alimentación equilibrada. </a:t>
            </a:r>
            <a:endParaRPr lang="en-US" sz="2000" dirty="0">
              <a:solidFill>
                <a:srgbClr val="14B08C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ACA7EB-41D9-1E46-9809-EEEFE320651F}"/>
              </a:ext>
            </a:extLst>
          </p:cNvPr>
          <p:cNvSpPr txBox="1"/>
          <p:nvPr/>
        </p:nvSpPr>
        <p:spPr>
          <a:xfrm>
            <a:off x="533399" y="3549600"/>
            <a:ext cx="909550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0" i="0" dirty="0">
                <a:solidFill>
                  <a:srgbClr val="14B08C"/>
                </a:solidFill>
                <a:effectLst/>
                <a:latin typeface="Söhne"/>
              </a:rPr>
              <a:t>Problemática: </a:t>
            </a:r>
            <a:br>
              <a:rPr lang="es-MX" sz="2000" b="0" i="0" dirty="0">
                <a:solidFill>
                  <a:srgbClr val="14B08C"/>
                </a:solidFill>
                <a:effectLst/>
                <a:latin typeface="Söhne"/>
              </a:rPr>
            </a:br>
            <a:r>
              <a:rPr lang="es-MX" sz="2000" b="0" i="0" dirty="0">
                <a:solidFill>
                  <a:srgbClr val="14B08C"/>
                </a:solidFill>
                <a:effectLst/>
                <a:latin typeface="Söhne"/>
              </a:rPr>
              <a:t>La problemática radica en la dificultad que enfrentan las personas para mantener una alimentación balanceada y saludable en su día a día. </a:t>
            </a:r>
            <a:endParaRPr lang="en-US" sz="2000" dirty="0">
              <a:solidFill>
                <a:srgbClr val="14B08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AB765B-F11D-F168-C53F-360376857510}"/>
              </a:ext>
            </a:extLst>
          </p:cNvPr>
          <p:cNvSpPr txBox="1"/>
          <p:nvPr/>
        </p:nvSpPr>
        <p:spPr>
          <a:xfrm>
            <a:off x="533399" y="4639427"/>
            <a:ext cx="9095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0" i="0" dirty="0">
                <a:solidFill>
                  <a:srgbClr val="14B08C"/>
                </a:solidFill>
                <a:effectLst/>
              </a:rPr>
              <a:t>Justificación: </a:t>
            </a:r>
            <a:br>
              <a:rPr lang="es-MX" sz="2000" b="0" i="0" dirty="0">
                <a:solidFill>
                  <a:srgbClr val="14B08C"/>
                </a:solidFill>
                <a:effectLst/>
              </a:rPr>
            </a:br>
            <a:r>
              <a:rPr lang="es-MX" sz="2000" b="0" i="0" dirty="0">
                <a:solidFill>
                  <a:srgbClr val="14B08C"/>
                </a:solidFill>
                <a:effectLst/>
              </a:rPr>
              <a:t>A través de una aplicación móvil intuitiva y fácil de usar, </a:t>
            </a:r>
            <a:r>
              <a:rPr lang="es-MX" sz="2000" b="0" i="0" dirty="0" err="1">
                <a:solidFill>
                  <a:srgbClr val="14B08C"/>
                </a:solidFill>
                <a:effectLst/>
              </a:rPr>
              <a:t>Health</a:t>
            </a:r>
            <a:r>
              <a:rPr lang="es-MX" sz="2000" b="0" i="0" dirty="0">
                <a:solidFill>
                  <a:srgbClr val="14B08C"/>
                </a:solidFill>
                <a:effectLst/>
              </a:rPr>
              <a:t> </a:t>
            </a:r>
            <a:r>
              <a:rPr lang="es-MX" sz="2000" b="0" i="0" dirty="0" err="1">
                <a:solidFill>
                  <a:srgbClr val="14B08C"/>
                </a:solidFill>
                <a:effectLst/>
              </a:rPr>
              <a:t>Delivery</a:t>
            </a:r>
            <a:r>
              <a:rPr lang="es-MX" sz="2000" b="0" i="0" dirty="0">
                <a:solidFill>
                  <a:srgbClr val="14B08C"/>
                </a:solidFill>
                <a:effectLst/>
              </a:rPr>
              <a:t> ofrece a los usuarios la posibilidad de acceder a comidas saludables y equilibradas en cualquier momento y lugar. </a:t>
            </a:r>
            <a:endParaRPr lang="en-US" sz="2000" dirty="0">
              <a:solidFill>
                <a:srgbClr val="14B0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5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05EFAC-0CF1-B937-9540-0549010F4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B4D116-EB0E-179C-65B8-2322F6B62F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49" t="23569" r="28682" b="52072"/>
          <a:stretch/>
        </p:blipFill>
        <p:spPr>
          <a:xfrm>
            <a:off x="0" y="304799"/>
            <a:ext cx="1066800" cy="23691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85C954-3C6B-34CE-1A3F-55F2AC680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910" y="4488874"/>
            <a:ext cx="2806366" cy="25705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11743A-A213-07DF-D218-6F113A040896}"/>
              </a:ext>
            </a:extLst>
          </p:cNvPr>
          <p:cNvSpPr txBox="1"/>
          <p:nvPr/>
        </p:nvSpPr>
        <p:spPr>
          <a:xfrm>
            <a:off x="591671" y="981530"/>
            <a:ext cx="11658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i="0" dirty="0" err="1">
                <a:solidFill>
                  <a:srgbClr val="14B08C"/>
                </a:solidFill>
                <a:effectLst/>
                <a:latin typeface="Söhne"/>
              </a:rPr>
              <a:t>Objetivos</a:t>
            </a:r>
            <a:endParaRPr lang="en-US" sz="6000" b="1" i="0" dirty="0">
              <a:solidFill>
                <a:srgbClr val="14B08C"/>
              </a:solidFill>
              <a:effectLst/>
              <a:latin typeface="Söhn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08AAF9-55AA-8647-0566-256236A1A972}"/>
              </a:ext>
            </a:extLst>
          </p:cNvPr>
          <p:cNvSpPr txBox="1"/>
          <p:nvPr/>
        </p:nvSpPr>
        <p:spPr>
          <a:xfrm>
            <a:off x="591671" y="1841242"/>
            <a:ext cx="947121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s-MX" sz="2000" b="0" i="0" dirty="0">
                <a:solidFill>
                  <a:srgbClr val="14B08C"/>
                </a:solidFill>
                <a:effectLst/>
                <a:latin typeface="Söhne"/>
              </a:rPr>
              <a:t>Desarrollar una aplicación móvil que permita a los usuarios acceder a comidas saludables y nutritivas de forma fácil y conveniente.</a:t>
            </a:r>
          </a:p>
          <a:p>
            <a:pPr algn="l">
              <a:buFont typeface="+mj-lt"/>
              <a:buAutoNum type="arabicPeriod"/>
            </a:pPr>
            <a:r>
              <a:rPr lang="es-MX" sz="2000" b="0" i="0" dirty="0">
                <a:solidFill>
                  <a:srgbClr val="14B08C"/>
                </a:solidFill>
                <a:effectLst/>
                <a:latin typeface="Söhne"/>
              </a:rPr>
              <a:t>Proporcionar a los usuarios un sistema de registro y autenticación seguro para garantizar la privacidad de sus datos personales.</a:t>
            </a:r>
          </a:p>
          <a:p>
            <a:pPr algn="l">
              <a:buFont typeface="+mj-lt"/>
              <a:buAutoNum type="arabicPeriod"/>
            </a:pPr>
            <a:r>
              <a:rPr lang="es-MX" sz="2000" b="0" i="0" dirty="0">
                <a:solidFill>
                  <a:srgbClr val="14B08C"/>
                </a:solidFill>
                <a:effectLst/>
                <a:latin typeface="Söhne"/>
              </a:rPr>
              <a:t>Ofrecer opciones de menú personalizadas y adaptadas a las necesidades y preferencias de cada usuario, teniendo en cuenta restricciones dietéticas, alergias o preferencias alimentarias.</a:t>
            </a:r>
          </a:p>
          <a:p>
            <a:pPr algn="l">
              <a:buFont typeface="+mj-lt"/>
              <a:buAutoNum type="arabicPeriod"/>
            </a:pPr>
            <a:r>
              <a:rPr lang="es-MX" sz="2000" b="0" i="0" dirty="0">
                <a:solidFill>
                  <a:srgbClr val="14B08C"/>
                </a:solidFill>
                <a:effectLst/>
                <a:latin typeface="Söhne"/>
              </a:rPr>
              <a:t>Facilitar la planificación de comidas saludables y la creación de listas de compras basadas en las selecciones de los usuarios.</a:t>
            </a:r>
          </a:p>
          <a:p>
            <a:pPr algn="l">
              <a:buFont typeface="+mj-lt"/>
              <a:buAutoNum type="arabicPeriod"/>
            </a:pPr>
            <a:r>
              <a:rPr lang="es-MX" sz="2000" b="0" i="0" dirty="0">
                <a:solidFill>
                  <a:srgbClr val="14B08C"/>
                </a:solidFill>
                <a:effectLst/>
                <a:latin typeface="Söhne"/>
              </a:rPr>
              <a:t>Promover la educación y conciencia sobre la importancia de una alimentación saludable a través de contenido informativo y consejos prácticos dentro de la aplicación.</a:t>
            </a:r>
          </a:p>
          <a:p>
            <a:pPr algn="l">
              <a:buFont typeface="+mj-lt"/>
              <a:buAutoNum type="arabicPeriod"/>
            </a:pPr>
            <a:r>
              <a:rPr lang="es-MX" sz="2000" b="0" i="0" dirty="0">
                <a:solidFill>
                  <a:srgbClr val="14B08C"/>
                </a:solidFill>
                <a:effectLst/>
                <a:latin typeface="Söhne"/>
              </a:rPr>
              <a:t>Establecer asociaciones con proveedores locales de alimentos saludables para garantizar la calidad y variedad de las opciones ofrecidas.</a:t>
            </a:r>
          </a:p>
          <a:p>
            <a:pPr algn="l">
              <a:buFont typeface="+mj-lt"/>
              <a:buAutoNum type="arabicPeriod"/>
            </a:pPr>
            <a:r>
              <a:rPr lang="es-MX" sz="2000" b="0" i="0" dirty="0">
                <a:solidFill>
                  <a:srgbClr val="14B08C"/>
                </a:solidFill>
                <a:effectLst/>
                <a:latin typeface="Söhne"/>
              </a:rPr>
              <a:t>Mejorar la calidad de vida de los usuarios al facilitar el acceso a comidas equilibradas y promover hábitos alimentarios saludables.</a:t>
            </a:r>
          </a:p>
          <a:p>
            <a:endParaRPr lang="en-US" sz="2000" dirty="0">
              <a:solidFill>
                <a:srgbClr val="14B0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760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A2DD03-07DC-E59B-3495-FA604F8EA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79BBAF-2A4E-C78D-5CEC-390DFE32DB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49" t="23569" r="28682" b="52072"/>
          <a:stretch/>
        </p:blipFill>
        <p:spPr>
          <a:xfrm>
            <a:off x="0" y="304799"/>
            <a:ext cx="1066800" cy="23691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A646A1-C62C-1B9F-2376-5D236F9AF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910" y="4488874"/>
            <a:ext cx="2806366" cy="25705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6D581B-3AFA-B1A9-B57A-709E4A5ED760}"/>
              </a:ext>
            </a:extLst>
          </p:cNvPr>
          <p:cNvSpPr txBox="1"/>
          <p:nvPr/>
        </p:nvSpPr>
        <p:spPr>
          <a:xfrm>
            <a:off x="533400" y="519866"/>
            <a:ext cx="11658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6000" b="1" i="0" dirty="0">
                <a:solidFill>
                  <a:srgbClr val="14B08C"/>
                </a:solidFill>
                <a:effectLst/>
              </a:rPr>
              <a:t>Estándar en el Desarrollo de Software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89D1D4-232C-8DEF-EE17-21B80C12F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3032800"/>
            <a:ext cx="9459645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36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C8ACE5-A569-7661-83E6-83A4815D2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E1D6A4-D83F-290E-F1FF-1DE7849FCD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49" t="23569" r="28682" b="52072"/>
          <a:stretch/>
        </p:blipFill>
        <p:spPr>
          <a:xfrm>
            <a:off x="0" y="304799"/>
            <a:ext cx="1066800" cy="23691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D4E8F4-FFF2-54D2-22EF-7C602A98B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910" y="4488874"/>
            <a:ext cx="2806366" cy="25705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9DF7B8-DC60-B734-E0DE-EEA258345DCC}"/>
              </a:ext>
            </a:extLst>
          </p:cNvPr>
          <p:cNvSpPr txBox="1"/>
          <p:nvPr/>
        </p:nvSpPr>
        <p:spPr>
          <a:xfrm>
            <a:off x="533400" y="981530"/>
            <a:ext cx="62192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0" b="1" i="0" dirty="0" err="1">
                <a:solidFill>
                  <a:srgbClr val="14B08C"/>
                </a:solidFill>
                <a:effectLst/>
              </a:rPr>
              <a:t>Metodología</a:t>
            </a:r>
            <a:endParaRPr lang="en-US" b="1" i="0" dirty="0">
              <a:solidFill>
                <a:srgbClr val="14B08C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6CB901-0E3E-A878-2ABF-3E42683F5A67}"/>
              </a:ext>
            </a:extLst>
          </p:cNvPr>
          <p:cNvSpPr txBox="1"/>
          <p:nvPr/>
        </p:nvSpPr>
        <p:spPr>
          <a:xfrm>
            <a:off x="533400" y="2135504"/>
            <a:ext cx="947121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dirty="0">
                <a:solidFill>
                  <a:srgbClr val="14B08C"/>
                </a:solidFill>
              </a:rPr>
              <a:t>Metodología utilizada:</a:t>
            </a:r>
          </a:p>
          <a:p>
            <a:r>
              <a:rPr lang="es-MX" sz="2000" dirty="0">
                <a:solidFill>
                  <a:srgbClr val="14B08C"/>
                </a:solidFill>
              </a:rPr>
              <a:t>Scrum</a:t>
            </a:r>
          </a:p>
          <a:p>
            <a:endParaRPr lang="es-MX" sz="2000" dirty="0">
              <a:solidFill>
                <a:srgbClr val="14B08C"/>
              </a:solidFill>
            </a:endParaRPr>
          </a:p>
          <a:p>
            <a:r>
              <a:rPr lang="en-US" sz="2000" b="0" i="0" dirty="0" err="1">
                <a:solidFill>
                  <a:srgbClr val="14B08C"/>
                </a:solidFill>
                <a:effectLst/>
                <a:latin typeface="Söhne"/>
              </a:rPr>
              <a:t>Proceso</a:t>
            </a:r>
            <a:r>
              <a:rPr lang="en-US" sz="2000" b="0" i="0" dirty="0">
                <a:solidFill>
                  <a:srgbClr val="14B08C"/>
                </a:solidFill>
                <a:effectLst/>
                <a:latin typeface="Söhne"/>
              </a:rPr>
              <a:t> de Desarrollo:</a:t>
            </a:r>
            <a:endParaRPr lang="es-MX" sz="2000" b="0" i="0" dirty="0">
              <a:solidFill>
                <a:srgbClr val="14B08C"/>
              </a:solidFill>
              <a:effectLst/>
              <a:latin typeface="Söhne"/>
            </a:endParaRPr>
          </a:p>
          <a:p>
            <a:r>
              <a:rPr lang="es-MX" sz="2000" dirty="0">
                <a:solidFill>
                  <a:srgbClr val="14B08C"/>
                </a:solidFill>
                <a:latin typeface="Söhne"/>
              </a:rPr>
              <a:t>Se realizaron 10 </a:t>
            </a:r>
            <a:r>
              <a:rPr lang="es-MX" sz="2000" dirty="0" err="1">
                <a:solidFill>
                  <a:srgbClr val="14B08C"/>
                </a:solidFill>
                <a:latin typeface="Söhne"/>
              </a:rPr>
              <a:t>sprints</a:t>
            </a:r>
            <a:r>
              <a:rPr lang="es-MX" sz="2000" dirty="0">
                <a:solidFill>
                  <a:srgbClr val="14B08C"/>
                </a:solidFill>
                <a:latin typeface="Söhne"/>
              </a:rPr>
              <a:t> de duración semanal cada </a:t>
            </a:r>
          </a:p>
          <a:p>
            <a:endParaRPr lang="es-MX" sz="2000" dirty="0">
              <a:solidFill>
                <a:srgbClr val="14B08C"/>
              </a:solidFill>
              <a:latin typeface="Söhne"/>
            </a:endParaRPr>
          </a:p>
          <a:p>
            <a:r>
              <a:rPr lang="en-US" sz="2000" b="0" i="0" dirty="0" err="1">
                <a:solidFill>
                  <a:srgbClr val="14B08C"/>
                </a:solidFill>
                <a:effectLst/>
                <a:latin typeface="Söhne"/>
              </a:rPr>
              <a:t>Colaboración</a:t>
            </a:r>
            <a:r>
              <a:rPr lang="en-US" sz="2000" b="0" i="0" dirty="0">
                <a:solidFill>
                  <a:srgbClr val="14B08C"/>
                </a:solidFill>
                <a:effectLst/>
                <a:latin typeface="Söhne"/>
              </a:rPr>
              <a:t> y </a:t>
            </a:r>
            <a:r>
              <a:rPr lang="en-US" sz="2000" b="0" i="0" dirty="0" err="1">
                <a:solidFill>
                  <a:srgbClr val="14B08C"/>
                </a:solidFill>
                <a:effectLst/>
                <a:latin typeface="Söhne"/>
              </a:rPr>
              <a:t>comunicación</a:t>
            </a:r>
            <a:r>
              <a:rPr lang="en-US" sz="2000" b="0" i="0" dirty="0">
                <a:solidFill>
                  <a:srgbClr val="14B08C"/>
                </a:solidFill>
                <a:effectLst/>
                <a:latin typeface="Söhne"/>
              </a:rPr>
              <a:t>:</a:t>
            </a:r>
            <a:endParaRPr lang="es-MX" sz="2000" b="0" i="0" dirty="0">
              <a:solidFill>
                <a:srgbClr val="14B08C"/>
              </a:solidFill>
              <a:effectLst/>
              <a:latin typeface="Söhne"/>
            </a:endParaRPr>
          </a:p>
          <a:p>
            <a:r>
              <a:rPr lang="es-MX" sz="2000" dirty="0">
                <a:solidFill>
                  <a:srgbClr val="14B08C"/>
                </a:solidFill>
                <a:latin typeface="Söhne"/>
              </a:rPr>
              <a:t>Se realizo un cronograma de actividades con la herramienta </a:t>
            </a:r>
            <a:r>
              <a:rPr lang="es-MX" sz="2000" dirty="0" err="1">
                <a:solidFill>
                  <a:srgbClr val="14B08C"/>
                </a:solidFill>
                <a:latin typeface="Söhne"/>
              </a:rPr>
              <a:t>GoodDay</a:t>
            </a:r>
            <a:r>
              <a:rPr lang="es-MX" sz="2000" dirty="0">
                <a:solidFill>
                  <a:srgbClr val="14B08C"/>
                </a:solidFill>
                <a:latin typeface="Söhne"/>
              </a:rPr>
              <a:t>, se realizaron juntas de al menos 1 hora al día</a:t>
            </a:r>
          </a:p>
          <a:p>
            <a:endParaRPr lang="es-MX" sz="2000" dirty="0">
              <a:solidFill>
                <a:srgbClr val="14B08C"/>
              </a:solidFill>
              <a:latin typeface="Söhne"/>
            </a:endParaRPr>
          </a:p>
          <a:p>
            <a:r>
              <a:rPr lang="en-US" sz="2000" b="0" i="0" dirty="0" err="1">
                <a:solidFill>
                  <a:srgbClr val="14B08C"/>
                </a:solidFill>
                <a:effectLst/>
                <a:latin typeface="Söhne"/>
              </a:rPr>
              <a:t>Gestión</a:t>
            </a:r>
            <a:r>
              <a:rPr lang="en-US" sz="2000" b="0" i="0" dirty="0">
                <a:solidFill>
                  <a:srgbClr val="14B08C"/>
                </a:solidFill>
                <a:effectLst/>
                <a:latin typeface="Söhne"/>
              </a:rPr>
              <a:t> de </a:t>
            </a:r>
            <a:r>
              <a:rPr lang="en-US" sz="2000" b="0" i="0" dirty="0" err="1">
                <a:solidFill>
                  <a:srgbClr val="14B08C"/>
                </a:solidFill>
                <a:effectLst/>
                <a:latin typeface="Söhne"/>
              </a:rPr>
              <a:t>riesgos</a:t>
            </a:r>
            <a:r>
              <a:rPr lang="en-US" sz="2000" b="0" i="0" dirty="0">
                <a:solidFill>
                  <a:srgbClr val="14B08C"/>
                </a:solidFill>
                <a:effectLst/>
                <a:latin typeface="Söhne"/>
              </a:rPr>
              <a:t>:</a:t>
            </a:r>
            <a:endParaRPr lang="es-MX" sz="2000" b="0" i="0" dirty="0">
              <a:solidFill>
                <a:srgbClr val="14B08C"/>
              </a:solidFill>
              <a:effectLst/>
              <a:latin typeface="Söhne"/>
            </a:endParaRPr>
          </a:p>
          <a:p>
            <a:r>
              <a:rPr lang="es-MX" sz="2000" dirty="0">
                <a:solidFill>
                  <a:srgbClr val="14B08C"/>
                </a:solidFill>
                <a:latin typeface="Söhne"/>
              </a:rPr>
              <a:t>Se utilizo un método de corrección de riesgos, planes de disminución y de anulación para cada uno de los riesgos</a:t>
            </a:r>
            <a:endParaRPr lang="es-MX" sz="2000" dirty="0">
              <a:solidFill>
                <a:srgbClr val="14B0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419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6921C0-835F-4663-5A0A-56B6983A0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F4D045-639A-9CDF-B9B7-05D33735F5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49" t="23569" r="28682" b="52072"/>
          <a:stretch/>
        </p:blipFill>
        <p:spPr>
          <a:xfrm>
            <a:off x="0" y="304799"/>
            <a:ext cx="1066800" cy="23691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0D91CB-0372-006C-F55F-23F848D1F3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910" y="4488874"/>
            <a:ext cx="2806366" cy="25705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9EECA6-09CC-AACC-3C8B-299B2098FE18}"/>
              </a:ext>
            </a:extLst>
          </p:cNvPr>
          <p:cNvSpPr txBox="1"/>
          <p:nvPr/>
        </p:nvSpPr>
        <p:spPr>
          <a:xfrm>
            <a:off x="533400" y="981530"/>
            <a:ext cx="621926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i="0" dirty="0">
                <a:solidFill>
                  <a:srgbClr val="14B08C"/>
                </a:solidFill>
                <a:effectLst/>
                <a:latin typeface="Söhne"/>
              </a:rPr>
              <a:t>Casos de </a:t>
            </a:r>
            <a:r>
              <a:rPr lang="en-US" sz="6000" b="1" i="0" dirty="0" err="1">
                <a:solidFill>
                  <a:srgbClr val="14B08C"/>
                </a:solidFill>
                <a:effectLst/>
                <a:latin typeface="Söhne"/>
              </a:rPr>
              <a:t>Éxito</a:t>
            </a:r>
            <a:endParaRPr lang="en-US" sz="6000" b="1" i="0" dirty="0">
              <a:solidFill>
                <a:srgbClr val="14B08C"/>
              </a:solidFill>
              <a:effectLst/>
              <a:latin typeface="Söhne"/>
            </a:endParaRPr>
          </a:p>
          <a:p>
            <a:pPr algn="l"/>
            <a:endParaRPr lang="en-US" b="1" i="0" dirty="0">
              <a:solidFill>
                <a:srgbClr val="14B08C"/>
              </a:solidFill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6AE01F-5BDC-20E0-5CA6-8DDC63BDF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2553047"/>
            <a:ext cx="8216472" cy="40641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FBB942-2979-6A38-DF3D-2D0CC06ED0FD}"/>
              </a:ext>
            </a:extLst>
          </p:cNvPr>
          <p:cNvSpPr txBox="1"/>
          <p:nvPr/>
        </p:nvSpPr>
        <p:spPr>
          <a:xfrm>
            <a:off x="533400" y="2089525"/>
            <a:ext cx="62192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 err="1">
                <a:solidFill>
                  <a:srgbClr val="14B08C"/>
                </a:solidFill>
                <a:latin typeface="Söhne"/>
              </a:rPr>
              <a:t>Nootric</a:t>
            </a:r>
            <a:endParaRPr lang="es-MX" dirty="0">
              <a:solidFill>
                <a:srgbClr val="14B08C"/>
              </a:solidFill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02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8D9305-5AC6-BA22-F666-B2FD9EE60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422D02-A560-5818-D4CB-451FD3E0A4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49" t="23569" r="28682" b="52072"/>
          <a:stretch/>
        </p:blipFill>
        <p:spPr>
          <a:xfrm>
            <a:off x="0" y="304799"/>
            <a:ext cx="1066800" cy="23691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249E46-03C7-0F65-CBB6-3181043EF9E2}"/>
              </a:ext>
            </a:extLst>
          </p:cNvPr>
          <p:cNvSpPr txBox="1"/>
          <p:nvPr/>
        </p:nvSpPr>
        <p:spPr>
          <a:xfrm>
            <a:off x="533400" y="981530"/>
            <a:ext cx="621926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i="0" dirty="0">
                <a:solidFill>
                  <a:srgbClr val="14B08C"/>
                </a:solidFill>
                <a:effectLst/>
                <a:latin typeface="Söhne"/>
              </a:rPr>
              <a:t>Casos de </a:t>
            </a:r>
            <a:r>
              <a:rPr lang="en-US" sz="6000" b="1" i="0" dirty="0" err="1">
                <a:solidFill>
                  <a:srgbClr val="14B08C"/>
                </a:solidFill>
                <a:effectLst/>
                <a:latin typeface="Söhne"/>
              </a:rPr>
              <a:t>Éxito</a:t>
            </a:r>
            <a:endParaRPr lang="en-US" sz="6000" b="1" i="0" dirty="0">
              <a:solidFill>
                <a:srgbClr val="14B08C"/>
              </a:solidFill>
              <a:effectLst/>
              <a:latin typeface="Söhne"/>
            </a:endParaRPr>
          </a:p>
          <a:p>
            <a:pPr algn="l"/>
            <a:endParaRPr lang="en-US" b="1" i="0" dirty="0">
              <a:solidFill>
                <a:srgbClr val="14B08C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3046E-4957-8DE9-85FF-850FA9F605F5}"/>
              </a:ext>
            </a:extLst>
          </p:cNvPr>
          <p:cNvSpPr txBox="1"/>
          <p:nvPr/>
        </p:nvSpPr>
        <p:spPr>
          <a:xfrm>
            <a:off x="533400" y="2089525"/>
            <a:ext cx="62192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 err="1">
                <a:solidFill>
                  <a:srgbClr val="14B08C"/>
                </a:solidFill>
                <a:latin typeface="Söhne"/>
              </a:rPr>
              <a:t>Lifesum</a:t>
            </a:r>
            <a:endParaRPr lang="es-MX" dirty="0">
              <a:solidFill>
                <a:srgbClr val="14B08C"/>
              </a:solidFill>
              <a:latin typeface="Söhne"/>
            </a:endParaRPr>
          </a:p>
          <a:p>
            <a:endParaRPr lang="es-MX" dirty="0">
              <a:solidFill>
                <a:srgbClr val="14B08C"/>
              </a:solidFill>
              <a:latin typeface="Söhne"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DE2043-635D-0FB7-14D5-EC4E88AD3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507135"/>
            <a:ext cx="7803776" cy="38569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82C274-1955-D983-C4E1-1176A8D9F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910" y="4488874"/>
            <a:ext cx="2806366" cy="257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95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1009</Words>
  <Application>Microsoft Office PowerPoint</Application>
  <PresentationFormat>Widescreen</PresentationFormat>
  <Paragraphs>106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Escalera</dc:creator>
  <cp:lastModifiedBy>Christian Escalera</cp:lastModifiedBy>
  <cp:revision>3</cp:revision>
  <dcterms:created xsi:type="dcterms:W3CDTF">2023-05-21T08:25:02Z</dcterms:created>
  <dcterms:modified xsi:type="dcterms:W3CDTF">2023-05-22T04:04:33Z</dcterms:modified>
</cp:coreProperties>
</file>