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19"/>
  </p:notesMasterIdLst>
  <p:sldIdLst>
    <p:sldId id="298" r:id="rId2"/>
    <p:sldId id="300" r:id="rId3"/>
    <p:sldId id="316" r:id="rId4"/>
    <p:sldId id="311" r:id="rId5"/>
    <p:sldId id="312" r:id="rId6"/>
    <p:sldId id="313" r:id="rId7"/>
    <p:sldId id="314" r:id="rId8"/>
    <p:sldId id="310" r:id="rId9"/>
    <p:sldId id="303" r:id="rId10"/>
    <p:sldId id="315" r:id="rId11"/>
    <p:sldId id="302" r:id="rId12"/>
    <p:sldId id="304" r:id="rId13"/>
    <p:sldId id="308" r:id="rId14"/>
    <p:sldId id="309" r:id="rId15"/>
    <p:sldId id="305" r:id="rId16"/>
    <p:sldId id="306" r:id="rId17"/>
    <p:sldId id="307" r:id="rId18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43"/>
  </p:normalViewPr>
  <p:slideViewPr>
    <p:cSldViewPr snapToGrid="0" snapToObjects="1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0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9181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5734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27851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5920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8532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11021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72265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1791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46D715-F302-4AEE-84BA-8B184C0E583B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90026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21907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46D715-F302-4AEE-84BA-8B184C0E583B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97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GIT y GitHub</a:t>
            </a:r>
            <a:endParaRPr lang="es-CO" dirty="0"/>
          </a:p>
        </p:txBody>
      </p:sp>
      <p:pic>
        <p:nvPicPr>
          <p:cNvPr id="1028" name="Picture 4" descr="Resultado de imagen de git logo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52" y="150825"/>
            <a:ext cx="301457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icesi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6" y="150825"/>
            <a:ext cx="3773213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 log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GIT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333017" cy="4023360"/>
          </a:xfrm>
        </p:spPr>
        <p:txBody>
          <a:bodyPr>
            <a:normAutofit/>
          </a:bodyPr>
          <a:lstStyle/>
          <a:p>
            <a:r>
              <a:rPr lang="es-ES" dirty="0" smtClean="0"/>
              <a:t>Actualmente GIT es usado, por ejemplo, para el desarrollo del núcleo Linux.</a:t>
            </a:r>
          </a:p>
          <a:p>
            <a:endParaRPr lang="es-ES" dirty="0"/>
          </a:p>
          <a:p>
            <a:r>
              <a:rPr lang="es-ES" dirty="0" smtClean="0"/>
              <a:t>GIT permite la ramificación de proyectos y posterior unión, lo que permite el desarrollo modular en equipo.</a:t>
            </a:r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7814959" y="559059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7814959" y="517043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/>
          <p:cNvCxnSpPr>
            <a:stCxn id="5" idx="0"/>
            <a:endCxn id="6" idx="4"/>
          </p:cNvCxnSpPr>
          <p:nvPr/>
        </p:nvCxnSpPr>
        <p:spPr>
          <a:xfrm flipV="1">
            <a:off x="7913282" y="536707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6" idx="0"/>
            <a:endCxn id="9" idx="4"/>
          </p:cNvCxnSpPr>
          <p:nvPr/>
        </p:nvCxnSpPr>
        <p:spPr>
          <a:xfrm flipV="1">
            <a:off x="7913282" y="3719524"/>
            <a:ext cx="0" cy="145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7814959" y="352287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636447" y="494691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8636445" y="413968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8636445" y="371952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/>
          <p:cNvSpPr/>
          <p:nvPr/>
        </p:nvSpPr>
        <p:spPr>
          <a:xfrm>
            <a:off x="7814959" y="22923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Conector recto 13"/>
          <p:cNvCxnSpPr>
            <a:stCxn id="9" idx="0"/>
            <a:endCxn id="13" idx="4"/>
          </p:cNvCxnSpPr>
          <p:nvPr/>
        </p:nvCxnSpPr>
        <p:spPr>
          <a:xfrm flipV="1">
            <a:off x="7913282" y="2489020"/>
            <a:ext cx="0" cy="103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2" idx="0"/>
          </p:cNvCxnSpPr>
          <p:nvPr/>
        </p:nvCxnSpPr>
        <p:spPr>
          <a:xfrm flipH="1" flipV="1">
            <a:off x="8734764" y="2712541"/>
            <a:ext cx="4" cy="100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1" idx="0"/>
            <a:endCxn id="12" idx="4"/>
          </p:cNvCxnSpPr>
          <p:nvPr/>
        </p:nvCxnSpPr>
        <p:spPr>
          <a:xfrm flipV="1">
            <a:off x="8734768" y="3916170"/>
            <a:ext cx="0" cy="22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10" idx="0"/>
            <a:endCxn id="11" idx="4"/>
          </p:cNvCxnSpPr>
          <p:nvPr/>
        </p:nvCxnSpPr>
        <p:spPr>
          <a:xfrm flipH="1" flipV="1">
            <a:off x="8734768" y="4336334"/>
            <a:ext cx="2" cy="610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9368130" y="47633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9368129" y="434321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19" idx="4"/>
          </p:cNvCxnSpPr>
          <p:nvPr/>
        </p:nvCxnSpPr>
        <p:spPr>
          <a:xfrm flipH="1" flipV="1">
            <a:off x="9466452" y="4539855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982091" y="47833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9982090" y="436320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22"/>
          <p:cNvCxnSpPr>
            <a:stCxn id="21" idx="0"/>
            <a:endCxn id="22" idx="4"/>
          </p:cNvCxnSpPr>
          <p:nvPr/>
        </p:nvCxnSpPr>
        <p:spPr>
          <a:xfrm flipH="1" flipV="1">
            <a:off x="10080413" y="4559854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9982090" y="396991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24"/>
          <p:cNvCxnSpPr/>
          <p:nvPr/>
        </p:nvCxnSpPr>
        <p:spPr>
          <a:xfrm flipH="1" flipV="1">
            <a:off x="10080411" y="4162038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6" idx="6"/>
          </p:cNvCxnSpPr>
          <p:nvPr/>
        </p:nvCxnSpPr>
        <p:spPr>
          <a:xfrm>
            <a:off x="8011604" y="5268755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10" idx="3"/>
          </p:cNvCxnSpPr>
          <p:nvPr/>
        </p:nvCxnSpPr>
        <p:spPr>
          <a:xfrm flipH="1">
            <a:off x="8513233" y="5114759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8819725" y="4987413"/>
            <a:ext cx="523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H="1">
            <a:off x="9331585" y="4903736"/>
            <a:ext cx="90235" cy="9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8833087" y="5055758"/>
            <a:ext cx="104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H="1">
            <a:off x="9868958" y="4934737"/>
            <a:ext cx="125045" cy="12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19" idx="1"/>
          </p:cNvCxnSpPr>
          <p:nvPr/>
        </p:nvCxnSpPr>
        <p:spPr>
          <a:xfrm flipH="1" flipV="1">
            <a:off x="9276843" y="4238011"/>
            <a:ext cx="120084" cy="13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8821941" y="4238138"/>
            <a:ext cx="454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H="1" flipV="1">
            <a:off x="9828490" y="3827239"/>
            <a:ext cx="168316" cy="18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8833087" y="3824036"/>
            <a:ext cx="995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 flipV="1">
            <a:off x="8518260" y="3621201"/>
            <a:ext cx="131021" cy="14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8011604" y="3622968"/>
            <a:ext cx="513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10710225" y="34960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/>
          <p:cNvSpPr/>
          <p:nvPr/>
        </p:nvSpPr>
        <p:spPr>
          <a:xfrm>
            <a:off x="10710224" y="30758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0" name="Conector recto 39"/>
          <p:cNvCxnSpPr>
            <a:stCxn id="38" idx="0"/>
            <a:endCxn id="39" idx="4"/>
          </p:cNvCxnSpPr>
          <p:nvPr/>
        </p:nvCxnSpPr>
        <p:spPr>
          <a:xfrm flipH="1" flipV="1">
            <a:off x="10808547" y="3272484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10710224" y="26825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2" name="Conector recto 41"/>
          <p:cNvCxnSpPr/>
          <p:nvPr/>
        </p:nvCxnSpPr>
        <p:spPr>
          <a:xfrm flipH="1" flipV="1">
            <a:off x="10808545" y="2874668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H="1">
            <a:off x="10597092" y="3647367"/>
            <a:ext cx="125045" cy="12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8819725" y="3767403"/>
            <a:ext cx="1777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642334" y="251835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6" name="Conector recto 45"/>
          <p:cNvCxnSpPr/>
          <p:nvPr/>
        </p:nvCxnSpPr>
        <p:spPr>
          <a:xfrm>
            <a:off x="8843308" y="2616681"/>
            <a:ext cx="178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 flipH="1" flipV="1">
            <a:off x="10629107" y="2610085"/>
            <a:ext cx="99007" cy="1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H="1" flipV="1">
            <a:off x="8525585" y="2408387"/>
            <a:ext cx="131021" cy="14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8018929" y="2410154"/>
            <a:ext cx="513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8636445" y="45192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lipse 50"/>
          <p:cNvSpPr/>
          <p:nvPr/>
        </p:nvSpPr>
        <p:spPr>
          <a:xfrm>
            <a:off x="8645032" y="3075471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adroTexto 51"/>
          <p:cNvSpPr txBox="1"/>
          <p:nvPr/>
        </p:nvSpPr>
        <p:spPr>
          <a:xfrm>
            <a:off x="7477014" y="586909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master</a:t>
            </a:r>
            <a:endParaRPr lang="es-CO" dirty="0"/>
          </a:p>
        </p:txBody>
      </p:sp>
      <p:sp>
        <p:nvSpPr>
          <p:cNvPr id="53" name="CuadroTexto 52"/>
          <p:cNvSpPr txBox="1"/>
          <p:nvPr/>
        </p:nvSpPr>
        <p:spPr>
          <a:xfrm>
            <a:off x="8298497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dev</a:t>
            </a:r>
            <a:endParaRPr lang="es-CO" dirty="0"/>
          </a:p>
        </p:txBody>
      </p:sp>
      <p:sp>
        <p:nvSpPr>
          <p:cNvPr id="54" name="CuadroTexto 53"/>
          <p:cNvSpPr txBox="1"/>
          <p:nvPr/>
        </p:nvSpPr>
        <p:spPr>
          <a:xfrm>
            <a:off x="9031461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feat1</a:t>
            </a:r>
            <a:endParaRPr lang="es-CO" dirty="0"/>
          </a:p>
        </p:txBody>
      </p:sp>
      <p:sp>
        <p:nvSpPr>
          <p:cNvPr id="55" name="CuadroTexto 54"/>
          <p:cNvSpPr txBox="1"/>
          <p:nvPr/>
        </p:nvSpPr>
        <p:spPr>
          <a:xfrm>
            <a:off x="9644143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feat2</a:t>
            </a:r>
            <a:endParaRPr lang="es-CO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0285869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feat3</a:t>
            </a:r>
            <a:endParaRPr lang="es-CO" dirty="0"/>
          </a:p>
        </p:txBody>
      </p:sp>
      <p:pic>
        <p:nvPicPr>
          <p:cNvPr id="57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471" y="1917459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5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 y Desventajas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88893" y="1993216"/>
            <a:ext cx="3002772" cy="828640"/>
          </a:xfrm>
        </p:spPr>
        <p:txBody>
          <a:bodyPr>
            <a:normAutofit/>
          </a:bodyPr>
          <a:lstStyle/>
          <a:p>
            <a:r>
              <a:rPr lang="es-ES" dirty="0" smtClean="0"/>
              <a:t>El manejo de ramificaciones es simple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588893" y="2974256"/>
            <a:ext cx="3002772" cy="82864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ES" dirty="0" smtClean="0"/>
              <a:t>El performance en términos de eficiencia en rapidez y almacenamiento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588893" y="3955296"/>
            <a:ext cx="3002772" cy="828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ES" dirty="0" smtClean="0"/>
              <a:t>No necesita internet para funcionar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588893" y="4936336"/>
            <a:ext cx="3002772" cy="82864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ES" dirty="0" smtClean="0"/>
              <a:t>Permite la conexión a repositorios remotos para la distribución</a:t>
            </a: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7237525" y="1993216"/>
            <a:ext cx="3002772" cy="828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ES" dirty="0" smtClean="0"/>
              <a:t>Ineficiencia en manejo de archivos binarios.</a:t>
            </a: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7237525" y="2974256"/>
            <a:ext cx="3002772" cy="82864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ES" dirty="0" smtClean="0"/>
              <a:t>El tamaño del repositorio es grande cuando se usan archivos binarios</a:t>
            </a:r>
          </a:p>
        </p:txBody>
      </p:sp>
      <p:sp>
        <p:nvSpPr>
          <p:cNvPr id="10" name="Flecha arriba 9"/>
          <p:cNvSpPr/>
          <p:nvPr/>
        </p:nvSpPr>
        <p:spPr>
          <a:xfrm>
            <a:off x="1118543" y="2120026"/>
            <a:ext cx="331100" cy="34177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lecha arriba 12"/>
          <p:cNvSpPr/>
          <p:nvPr/>
        </p:nvSpPr>
        <p:spPr>
          <a:xfrm>
            <a:off x="1142509" y="3144926"/>
            <a:ext cx="331100" cy="34177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Flecha arriba 13"/>
          <p:cNvSpPr/>
          <p:nvPr/>
        </p:nvSpPr>
        <p:spPr>
          <a:xfrm>
            <a:off x="1142509" y="4047501"/>
            <a:ext cx="331100" cy="34177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Flecha arriba 14"/>
          <p:cNvSpPr/>
          <p:nvPr/>
        </p:nvSpPr>
        <p:spPr>
          <a:xfrm>
            <a:off x="1142509" y="5104469"/>
            <a:ext cx="331100" cy="34177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Flecha arriba 15"/>
          <p:cNvSpPr/>
          <p:nvPr/>
        </p:nvSpPr>
        <p:spPr>
          <a:xfrm rot="10800000">
            <a:off x="6764130" y="2120026"/>
            <a:ext cx="331100" cy="341779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 arriba 16"/>
          <p:cNvSpPr/>
          <p:nvPr/>
        </p:nvSpPr>
        <p:spPr>
          <a:xfrm rot="10800000">
            <a:off x="6764130" y="3165958"/>
            <a:ext cx="331100" cy="341779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743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GitHub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62220" cy="4023360"/>
          </a:xfrm>
        </p:spPr>
        <p:txBody>
          <a:bodyPr>
            <a:normAutofit/>
          </a:bodyPr>
          <a:lstStyle/>
          <a:p>
            <a:r>
              <a:rPr lang="es-ES" dirty="0" smtClean="0"/>
              <a:t>Qué es una </a:t>
            </a:r>
            <a:r>
              <a:rPr lang="es-ES" b="1" i="1" dirty="0" smtClean="0"/>
              <a:t>plataforma de desarrollo colaborativo</a:t>
            </a:r>
            <a:r>
              <a:rPr lang="es-ES" dirty="0" smtClean="0"/>
              <a:t> que permite alojar proyecto seguidos con GIT.</a:t>
            </a:r>
          </a:p>
          <a:p>
            <a:endParaRPr lang="es-ES" b="1" i="1" dirty="0"/>
          </a:p>
          <a:p>
            <a:r>
              <a:rPr lang="es-ES" dirty="0" smtClean="0"/>
              <a:t>Esta plataforma contiene todos los perfiles de usuario y cada usuario contiene repositorios.</a:t>
            </a:r>
          </a:p>
          <a:p>
            <a:endParaRPr lang="es-ES" dirty="0"/>
          </a:p>
          <a:p>
            <a:r>
              <a:rPr lang="es-ES" dirty="0" smtClean="0"/>
              <a:t>A menudo los repositorios son públicos (</a:t>
            </a:r>
            <a:r>
              <a:rPr lang="es-ES" b="1" i="1" dirty="0" smtClean="0"/>
              <a:t>Open </a:t>
            </a:r>
            <a:r>
              <a:rPr lang="es-ES" b="1" i="1" dirty="0" err="1" smtClean="0"/>
              <a:t>Source</a:t>
            </a:r>
            <a:r>
              <a:rPr lang="es-ES" dirty="0" smtClean="0"/>
              <a:t>), pero también pueden ser privados (</a:t>
            </a:r>
            <a:r>
              <a:rPr lang="es-ES" b="1" i="1" dirty="0" smtClean="0"/>
              <a:t>Equipo de desarrollo</a:t>
            </a:r>
            <a:r>
              <a:rPr lang="es-ES" dirty="0" smtClean="0"/>
              <a:t>)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gith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219" y="2320345"/>
            <a:ext cx="3242904" cy="29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2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 entre GIT y </a:t>
            </a:r>
            <a:r>
              <a:rPr lang="es-ES" dirty="0" err="1"/>
              <a:t>GitHUB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988888" cy="4023360"/>
          </a:xfrm>
        </p:spPr>
        <p:txBody>
          <a:bodyPr>
            <a:normAutofit/>
          </a:bodyPr>
          <a:lstStyle/>
          <a:p>
            <a:r>
              <a:rPr lang="es-ES" dirty="0" smtClean="0"/>
              <a:t>Se tiende a confundirlos, pero </a:t>
            </a:r>
          </a:p>
          <a:p>
            <a:endParaRPr lang="es-ES" dirty="0"/>
          </a:p>
          <a:p>
            <a:r>
              <a:rPr lang="es-ES" dirty="0" smtClean="0"/>
              <a:t>Mientras GIT es el sistema de seguimiento al proyecto, que adicionalmente funciona sin internet</a:t>
            </a:r>
          </a:p>
          <a:p>
            <a:endParaRPr lang="es-ES" dirty="0"/>
          </a:p>
          <a:p>
            <a:r>
              <a:rPr lang="es-ES" dirty="0" smtClean="0"/>
              <a:t>GitHub es una plataforma en la nube donde puede abrir un perfil y subir sus repositorios.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8514402" y="2140164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6449962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7811730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9173498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10535266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angular 10"/>
          <p:cNvCxnSpPr>
            <a:stCxn id="6" idx="0"/>
            <a:endCxn id="5" idx="1"/>
          </p:cNvCxnSpPr>
          <p:nvPr/>
        </p:nvCxnSpPr>
        <p:spPr>
          <a:xfrm rot="5400000" flipH="1" flipV="1">
            <a:off x="7019832" y="2815302"/>
            <a:ext cx="1564989" cy="1424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11"/>
          <p:cNvCxnSpPr>
            <a:stCxn id="9" idx="0"/>
            <a:endCxn id="5" idx="3"/>
          </p:cNvCxnSpPr>
          <p:nvPr/>
        </p:nvCxnSpPr>
        <p:spPr>
          <a:xfrm rot="16200000" flipV="1">
            <a:off x="9701581" y="2835897"/>
            <a:ext cx="1564989" cy="1382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7" idx="0"/>
          </p:cNvCxnSpPr>
          <p:nvPr/>
        </p:nvCxnSpPr>
        <p:spPr>
          <a:xfrm flipV="1">
            <a:off x="8452019" y="3289300"/>
            <a:ext cx="509750" cy="102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8" idx="0"/>
          </p:cNvCxnSpPr>
          <p:nvPr/>
        </p:nvCxnSpPr>
        <p:spPr>
          <a:xfrm flipH="1" flipV="1">
            <a:off x="9301480" y="3289300"/>
            <a:ext cx="512307" cy="102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6740014" y="3752405"/>
            <a:ext cx="48669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11180262" y="3397114"/>
            <a:ext cx="85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Internet</a:t>
            </a:r>
            <a:endParaRPr lang="es-CO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1182615" y="3752405"/>
            <a:ext cx="85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Local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19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Papel </a:t>
            </a:r>
            <a:r>
              <a:rPr lang="es-ES" dirty="0"/>
              <a:t>tienen en desarrollos profesionales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920062" cy="4023360"/>
          </a:xfrm>
        </p:spPr>
        <p:txBody>
          <a:bodyPr>
            <a:normAutofit/>
          </a:bodyPr>
          <a:lstStyle/>
          <a:p>
            <a:r>
              <a:rPr lang="es-ES" dirty="0" smtClean="0"/>
              <a:t>Cualquier desarrollo de software usa GIT como sistema de control de versiones y además tiene presencia en GitHub.</a:t>
            </a:r>
          </a:p>
          <a:p>
            <a:endParaRPr lang="es-ES" dirty="0"/>
          </a:p>
          <a:p>
            <a:r>
              <a:rPr lang="es-ES" dirty="0" smtClean="0"/>
              <a:t>Sin embargo hay tres utilidades por las cuales </a:t>
            </a:r>
            <a:r>
              <a:rPr lang="es-ES" dirty="0" err="1" smtClean="0"/>
              <a:t>Git</a:t>
            </a:r>
            <a:r>
              <a:rPr lang="es-ES" dirty="0" smtClean="0"/>
              <a:t>/GitHub ha sido tan exitoso.</a:t>
            </a:r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7344697" y="2094271"/>
            <a:ext cx="3195484" cy="109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Distribución de librerías</a:t>
            </a:r>
            <a:endParaRPr lang="es-CO" sz="2000" dirty="0"/>
          </a:p>
        </p:txBody>
      </p:sp>
      <p:sp>
        <p:nvSpPr>
          <p:cNvPr id="6" name="Rectángulo 5"/>
          <p:cNvSpPr/>
          <p:nvPr/>
        </p:nvSpPr>
        <p:spPr>
          <a:xfrm>
            <a:off x="7344697" y="3542562"/>
            <a:ext cx="3195484" cy="109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Open </a:t>
            </a:r>
            <a:r>
              <a:rPr lang="es-ES" sz="2000" dirty="0" err="1" smtClean="0"/>
              <a:t>Source</a:t>
            </a:r>
            <a:endParaRPr lang="es-CO" sz="2000" dirty="0"/>
          </a:p>
        </p:txBody>
      </p:sp>
      <p:sp>
        <p:nvSpPr>
          <p:cNvPr id="7" name="Rectángulo 6"/>
          <p:cNvSpPr/>
          <p:nvPr/>
        </p:nvSpPr>
        <p:spPr>
          <a:xfrm>
            <a:off x="7344697" y="4990853"/>
            <a:ext cx="3195484" cy="109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Integración Continua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50417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Open </a:t>
            </a:r>
            <a:r>
              <a:rPr lang="es-ES" dirty="0" err="1" smtClean="0"/>
              <a:t>Source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06875" cy="4023360"/>
          </a:xfrm>
        </p:spPr>
        <p:txBody>
          <a:bodyPr>
            <a:normAutofit/>
          </a:bodyPr>
          <a:lstStyle/>
          <a:p>
            <a:r>
              <a:rPr lang="es-ES" dirty="0" smtClean="0"/>
              <a:t>Un repositorio o proyecto público puede ser visto y analizado por otros usuario y sugerir cambios</a:t>
            </a:r>
          </a:p>
          <a:p>
            <a:endParaRPr lang="es-ES" dirty="0"/>
          </a:p>
          <a:p>
            <a:r>
              <a:rPr lang="es-ES" dirty="0" smtClean="0"/>
              <a:t>Así un proyecto puede avanzar gracias a toda la comunidad.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274377" y="3021522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9753266" y="4338638"/>
            <a:ext cx="232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Repositorio Público</a:t>
            </a:r>
            <a:endParaRPr lang="es-CO" dirty="0"/>
          </a:p>
        </p:txBody>
      </p:sp>
      <p:pic>
        <p:nvPicPr>
          <p:cNvPr id="2050" name="Picture 2" descr="Resultado de imagen para user logo 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073" y="181152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de flecha 7"/>
          <p:cNvCxnSpPr>
            <a:stCxn id="2050" idx="2"/>
            <a:endCxn id="5" idx="0"/>
          </p:cNvCxnSpPr>
          <p:nvPr/>
        </p:nvCxnSpPr>
        <p:spPr>
          <a:xfrm>
            <a:off x="10913472" y="2310319"/>
            <a:ext cx="2" cy="71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1162870" y="1902494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Creador</a:t>
            </a:r>
            <a:endParaRPr lang="es-CO" dirty="0"/>
          </a:p>
        </p:txBody>
      </p:sp>
      <p:pic>
        <p:nvPicPr>
          <p:cNvPr id="11" name="Picture 2" descr="Resultado de imagen para user logo 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918" y="2421049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7504076" y="2117800"/>
            <a:ext cx="862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Usario</a:t>
            </a:r>
            <a:r>
              <a:rPr lang="es-ES" dirty="0" smtClean="0"/>
              <a:t> A</a:t>
            </a:r>
            <a:endParaRPr lang="es-CO" dirty="0"/>
          </a:p>
        </p:txBody>
      </p:sp>
      <p:pic>
        <p:nvPicPr>
          <p:cNvPr id="13" name="Picture 2" descr="Resultado de imagen para user logo 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918" y="3375307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7504076" y="3050888"/>
            <a:ext cx="872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Usario</a:t>
            </a:r>
            <a:r>
              <a:rPr lang="es-ES" dirty="0" smtClean="0"/>
              <a:t> B</a:t>
            </a:r>
            <a:endParaRPr lang="es-CO" dirty="0"/>
          </a:p>
        </p:txBody>
      </p:sp>
      <p:pic>
        <p:nvPicPr>
          <p:cNvPr id="15" name="Picture 2" descr="Resultado de imagen para user logo 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918" y="4342388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7504076" y="4039139"/>
            <a:ext cx="881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Usario</a:t>
            </a:r>
            <a:r>
              <a:rPr lang="es-ES" dirty="0" smtClean="0"/>
              <a:t> C</a:t>
            </a:r>
            <a:endParaRPr lang="es-CO" dirty="0"/>
          </a:p>
        </p:txBody>
      </p:sp>
      <p:cxnSp>
        <p:nvCxnSpPr>
          <p:cNvPr id="17" name="Conector angular 16"/>
          <p:cNvCxnSpPr>
            <a:stCxn id="11" idx="3"/>
            <a:endCxn id="5" idx="1"/>
          </p:cNvCxnSpPr>
          <p:nvPr/>
        </p:nvCxnSpPr>
        <p:spPr>
          <a:xfrm>
            <a:off x="8184715" y="2670448"/>
            <a:ext cx="2089662" cy="955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15" idx="3"/>
            <a:endCxn id="5" idx="1"/>
          </p:cNvCxnSpPr>
          <p:nvPr/>
        </p:nvCxnSpPr>
        <p:spPr>
          <a:xfrm flipV="1">
            <a:off x="8184715" y="3626240"/>
            <a:ext cx="2089662" cy="965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3" idx="3"/>
            <a:endCxn id="5" idx="1"/>
          </p:cNvCxnSpPr>
          <p:nvPr/>
        </p:nvCxnSpPr>
        <p:spPr>
          <a:xfrm>
            <a:off x="8184715" y="3624706"/>
            <a:ext cx="2089662" cy="1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Librerías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32587" cy="4023360"/>
          </a:xfrm>
        </p:spPr>
        <p:txBody>
          <a:bodyPr>
            <a:normAutofit/>
          </a:bodyPr>
          <a:lstStyle/>
          <a:p>
            <a:r>
              <a:rPr lang="es-ES" dirty="0" smtClean="0"/>
              <a:t>Distintos usuarios publican bibliotecas en </a:t>
            </a:r>
            <a:r>
              <a:rPr lang="es-ES" b="1" i="1" dirty="0" err="1" smtClean="0"/>
              <a:t>maven</a:t>
            </a:r>
            <a:r>
              <a:rPr lang="es-ES" dirty="0" smtClean="0"/>
              <a:t>, pero también en GitHub cuando el proyecto es </a:t>
            </a:r>
            <a:r>
              <a:rPr lang="es-ES" dirty="0" err="1" smtClean="0"/>
              <a:t>OpenSource</a:t>
            </a:r>
            <a:r>
              <a:rPr lang="es-ES" dirty="0" smtClean="0"/>
              <a:t>.</a:t>
            </a:r>
          </a:p>
          <a:p>
            <a:endParaRPr lang="es-ES" b="1" i="1" dirty="0"/>
          </a:p>
          <a:p>
            <a:r>
              <a:rPr lang="es-ES" dirty="0" smtClean="0"/>
              <a:t>De esa forma, podemos tanto crear bibliotecas como importarlas para hacer uso de ellas</a:t>
            </a:r>
          </a:p>
          <a:p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6938511" y="2979191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6371680" y="2611462"/>
            <a:ext cx="232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Librería Pública</a:t>
            </a:r>
            <a:endParaRPr lang="es-CO" dirty="0"/>
          </a:p>
        </p:txBody>
      </p:sp>
      <p:pic>
        <p:nvPicPr>
          <p:cNvPr id="7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8606444" y="2978497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8039613" y="2610768"/>
            <a:ext cx="232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Librería Pública</a:t>
            </a:r>
            <a:endParaRPr lang="es-CO" dirty="0"/>
          </a:p>
        </p:txBody>
      </p:sp>
      <p:pic>
        <p:nvPicPr>
          <p:cNvPr id="9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15812" y="2974885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9748981" y="2607156"/>
            <a:ext cx="232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Librería Pública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8733308" y="4411134"/>
            <a:ext cx="1024466" cy="142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angular 12"/>
          <p:cNvCxnSpPr>
            <a:stCxn id="5" idx="2"/>
            <a:endCxn id="11" idx="1"/>
          </p:cNvCxnSpPr>
          <p:nvPr/>
        </p:nvCxnSpPr>
        <p:spPr>
          <a:xfrm rot="16200000" flipH="1">
            <a:off x="7688605" y="4077630"/>
            <a:ext cx="933707" cy="1155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9" idx="2"/>
            <a:endCxn id="11" idx="3"/>
          </p:cNvCxnSpPr>
          <p:nvPr/>
        </p:nvCxnSpPr>
        <p:spPr>
          <a:xfrm rot="5400000">
            <a:off x="9887336" y="4054760"/>
            <a:ext cx="938013" cy="1197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7" idx="2"/>
            <a:endCxn id="11" idx="0"/>
          </p:cNvCxnSpPr>
          <p:nvPr/>
        </p:nvCxnSpPr>
        <p:spPr>
          <a:xfrm>
            <a:off x="9245541" y="4187933"/>
            <a:ext cx="0" cy="22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8161807" y="5979844"/>
            <a:ext cx="2167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Proyecto</a:t>
            </a:r>
            <a:endParaRPr lang="es-CO" dirty="0"/>
          </a:p>
        </p:txBody>
      </p:sp>
      <p:pic>
        <p:nvPicPr>
          <p:cNvPr id="26" name="Picture 2" descr="Resultado de imagen para user logo 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73" y="211704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/>
          <p:cNvSpPr/>
          <p:nvPr/>
        </p:nvSpPr>
        <p:spPr>
          <a:xfrm>
            <a:off x="7385070" y="220801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Creador</a:t>
            </a:r>
            <a:endParaRPr lang="es-CO" dirty="0"/>
          </a:p>
        </p:txBody>
      </p:sp>
      <p:pic>
        <p:nvPicPr>
          <p:cNvPr id="28" name="Picture 2" descr="Resultado de imagen para user logo 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923" y="211704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/>
          <p:cNvSpPr/>
          <p:nvPr/>
        </p:nvSpPr>
        <p:spPr>
          <a:xfrm>
            <a:off x="9110720" y="220801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Creador</a:t>
            </a:r>
            <a:endParaRPr lang="es-CO" dirty="0"/>
          </a:p>
        </p:txBody>
      </p:sp>
      <p:pic>
        <p:nvPicPr>
          <p:cNvPr id="30" name="Picture 2" descr="Resultado de imagen para user logo 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405" y="211704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ángulo 30"/>
          <p:cNvSpPr/>
          <p:nvPr/>
        </p:nvSpPr>
        <p:spPr>
          <a:xfrm>
            <a:off x="10756202" y="220801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Creador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571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continua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4425968" cy="4023360"/>
          </a:xfrm>
        </p:spPr>
        <p:txBody>
          <a:bodyPr>
            <a:normAutofit/>
          </a:bodyPr>
          <a:lstStyle/>
          <a:p>
            <a:r>
              <a:rPr lang="es-ES" dirty="0" smtClean="0"/>
              <a:t>Se puede usar GitHub también para hacer un proceso de integración continua.</a:t>
            </a:r>
          </a:p>
          <a:p>
            <a:endParaRPr lang="es-ES" dirty="0"/>
          </a:p>
          <a:p>
            <a:r>
              <a:rPr lang="es-ES" dirty="0" smtClean="0"/>
              <a:t>Significa que podemos activar un proceso, luego cambiar la versión en un repositorio GitHub.</a:t>
            </a:r>
          </a:p>
          <a:p>
            <a:endParaRPr lang="es-ES" dirty="0"/>
          </a:p>
          <a:p>
            <a:r>
              <a:rPr lang="es-ES" dirty="0" smtClean="0"/>
              <a:t>El proceso consiste en compilar testear y desplegar una plataforma web.</a:t>
            </a:r>
          </a:p>
          <a:p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8471914" y="2925956"/>
            <a:ext cx="921854" cy="87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8071994" y="4412803"/>
            <a:ext cx="623195" cy="623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098" name="Picture 2" descr="Resultado de imagen para Web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435" y="5375530"/>
            <a:ext cx="870313" cy="87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9868861" y="3162375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GIT/GitHub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9868861" y="4358042"/>
            <a:ext cx="1569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 smtClean="0"/>
              <a:t>Build</a:t>
            </a:r>
            <a:r>
              <a:rPr lang="es-ES" dirty="0" smtClean="0"/>
              <a:t>/Test/</a:t>
            </a:r>
            <a:r>
              <a:rPr lang="es-ES" dirty="0" err="1" smtClean="0"/>
              <a:t>Deploy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9868861" y="5657241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WEB</a:t>
            </a:r>
            <a:endParaRPr lang="es-ES" dirty="0"/>
          </a:p>
        </p:txBody>
      </p:sp>
      <p:pic>
        <p:nvPicPr>
          <p:cNvPr id="1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7361579" y="2915765"/>
            <a:ext cx="903481" cy="8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9868861" y="2049758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 smtClean="0"/>
              <a:t>Developers</a:t>
            </a:r>
            <a:endParaRPr lang="es-ES" dirty="0"/>
          </a:p>
        </p:txBody>
      </p:sp>
      <p:pic>
        <p:nvPicPr>
          <p:cNvPr id="14" name="Picture 2" descr="Resultado de imagen para user logo 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851" y="1768047"/>
            <a:ext cx="871200" cy="87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14"/>
          <p:cNvCxnSpPr/>
          <p:nvPr/>
        </p:nvCxnSpPr>
        <p:spPr>
          <a:xfrm>
            <a:off x="7480111" y="2743200"/>
            <a:ext cx="18078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7479681" y="3937000"/>
            <a:ext cx="18078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7463540" y="5147733"/>
            <a:ext cx="18078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6" idx="0"/>
          </p:cNvCxnSpPr>
          <p:nvPr/>
        </p:nvCxnSpPr>
        <p:spPr>
          <a:xfrm flipV="1">
            <a:off x="8383592" y="3997325"/>
            <a:ext cx="0" cy="415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8390546" y="4065900"/>
            <a:ext cx="112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Web </a:t>
            </a:r>
            <a:r>
              <a:rPr lang="es-ES" dirty="0" err="1" smtClean="0"/>
              <a:t>hook</a:t>
            </a:r>
            <a:endParaRPr lang="es-CO" dirty="0"/>
          </a:p>
        </p:txBody>
      </p:sp>
      <p:cxnSp>
        <p:nvCxnSpPr>
          <p:cNvPr id="24" name="Conector recto de flecha 23"/>
          <p:cNvCxnSpPr>
            <a:stCxn id="6" idx="2"/>
            <a:endCxn id="4098" idx="0"/>
          </p:cNvCxnSpPr>
          <p:nvPr/>
        </p:nvCxnSpPr>
        <p:spPr>
          <a:xfrm>
            <a:off x="8383592" y="5035998"/>
            <a:ext cx="0" cy="33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14" idx="1"/>
            <a:endCxn id="11" idx="1"/>
          </p:cNvCxnSpPr>
          <p:nvPr/>
        </p:nvCxnSpPr>
        <p:spPr>
          <a:xfrm rot="10800000" flipV="1">
            <a:off x="7361579" y="2203647"/>
            <a:ext cx="570272" cy="1156600"/>
          </a:xfrm>
          <a:prstGeom prst="bentConnector3">
            <a:avLst>
              <a:gd name="adj1" fmla="val 14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1" idx="3"/>
            <a:endCxn id="5" idx="1"/>
          </p:cNvCxnSpPr>
          <p:nvPr/>
        </p:nvCxnSpPr>
        <p:spPr>
          <a:xfrm>
            <a:off x="8265060" y="3360247"/>
            <a:ext cx="206854" cy="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65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Sistemas de control de versiones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meme trabajo final wo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964" y="1855372"/>
            <a:ext cx="4804430" cy="445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3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Sistemas de control de versiones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404187" cy="4023360"/>
          </a:xfrm>
        </p:spPr>
        <p:txBody>
          <a:bodyPr>
            <a:normAutofit/>
          </a:bodyPr>
          <a:lstStyle/>
          <a:p>
            <a:r>
              <a:rPr lang="es-ES" dirty="0" smtClean="0"/>
              <a:t>Son sistemas que permiten hacer seguimiento de </a:t>
            </a:r>
            <a:r>
              <a:rPr lang="es-ES" b="1" i="1" dirty="0" smtClean="0"/>
              <a:t>elementos </a:t>
            </a:r>
            <a:r>
              <a:rPr lang="es-ES" dirty="0" smtClean="0"/>
              <a:t>de un </a:t>
            </a:r>
            <a:r>
              <a:rPr lang="es-ES" b="1" i="1" dirty="0" smtClean="0"/>
              <a:t>producto</a:t>
            </a:r>
            <a:r>
              <a:rPr lang="es-ES" dirty="0" smtClean="0"/>
              <a:t> con el fin de  gestionar sus </a:t>
            </a:r>
            <a:r>
              <a:rPr lang="es-ES" b="1" i="1" dirty="0" smtClean="0"/>
              <a:t>versiones</a:t>
            </a:r>
            <a:r>
              <a:rPr lang="es-ES" dirty="0"/>
              <a:t>.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Aunque esta gestión se puede hacer de forma manual, se recomienda un sistema que haga seguimientos automáticos.</a:t>
            </a:r>
          </a:p>
          <a:p>
            <a:endParaRPr lang="es-ES" dirty="0"/>
          </a:p>
          <a:p>
            <a:r>
              <a:rPr lang="es-ES" dirty="0" smtClean="0"/>
              <a:t>Los </a:t>
            </a:r>
            <a:r>
              <a:rPr lang="es-ES" b="1" i="1" dirty="0" smtClean="0"/>
              <a:t>productos </a:t>
            </a:r>
            <a:r>
              <a:rPr lang="es-ES" dirty="0" smtClean="0"/>
              <a:t>son principalmente proyectos de software que estarán en una carpeta que contiene todos sus </a:t>
            </a:r>
            <a:r>
              <a:rPr lang="es-ES" b="1" i="1" dirty="0" smtClean="0"/>
              <a:t>elementos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379975" y="471948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Versión 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379974" y="3282609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Versión 2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379975" y="184573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Versión 3</a:t>
            </a:r>
            <a:endParaRPr lang="es-CO" dirty="0"/>
          </a:p>
        </p:txBody>
      </p:sp>
      <p:cxnSp>
        <p:nvCxnSpPr>
          <p:cNvPr id="9" name="Conector recto de flecha 8"/>
          <p:cNvCxnSpPr>
            <a:stCxn id="5" idx="0"/>
            <a:endCxn id="6" idx="2"/>
          </p:cNvCxnSpPr>
          <p:nvPr/>
        </p:nvCxnSpPr>
        <p:spPr>
          <a:xfrm flipH="1" flipV="1">
            <a:off x="10014155" y="4550970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0"/>
            <a:endCxn id="7" idx="2"/>
          </p:cNvCxnSpPr>
          <p:nvPr/>
        </p:nvCxnSpPr>
        <p:spPr>
          <a:xfrm flipV="1">
            <a:off x="10014155" y="3114095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0928556" y="2479914"/>
            <a:ext cx="0" cy="29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0928556" y="3756687"/>
            <a:ext cx="80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Tiempo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041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Sistemas de control de versiones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404187" cy="4023360"/>
          </a:xfrm>
        </p:spPr>
        <p:txBody>
          <a:bodyPr>
            <a:normAutofit/>
          </a:bodyPr>
          <a:lstStyle/>
          <a:p>
            <a:r>
              <a:rPr lang="es-ES" dirty="0" smtClean="0"/>
              <a:t>Un sistema de control de versiones debe tener: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379975" y="471948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Versión 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379974" y="3282609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Versión 2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379975" y="184573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Versión 3</a:t>
            </a:r>
            <a:endParaRPr lang="es-CO" dirty="0"/>
          </a:p>
        </p:txBody>
      </p:sp>
      <p:cxnSp>
        <p:nvCxnSpPr>
          <p:cNvPr id="9" name="Conector recto de flecha 8"/>
          <p:cNvCxnSpPr>
            <a:stCxn id="5" idx="0"/>
            <a:endCxn id="6" idx="2"/>
          </p:cNvCxnSpPr>
          <p:nvPr/>
        </p:nvCxnSpPr>
        <p:spPr>
          <a:xfrm flipH="1" flipV="1">
            <a:off x="10014155" y="4550970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0"/>
            <a:endCxn id="7" idx="2"/>
          </p:cNvCxnSpPr>
          <p:nvPr/>
        </p:nvCxnSpPr>
        <p:spPr>
          <a:xfrm flipV="1">
            <a:off x="10014155" y="3114095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0928556" y="2479914"/>
            <a:ext cx="0" cy="29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0928556" y="3756687"/>
            <a:ext cx="80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Tiempo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209800" y="2816942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735880" y="2895886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Cronología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2209800" y="3424085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735880" y="3503029"/>
            <a:ext cx="21451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Seguimiento de cambios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2209800" y="4031228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2735880" y="4110172"/>
            <a:ext cx="1518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Almacenamiento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84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Sistemas de control de versiones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404187" cy="4023360"/>
          </a:xfrm>
        </p:spPr>
        <p:txBody>
          <a:bodyPr>
            <a:normAutofit/>
          </a:bodyPr>
          <a:lstStyle/>
          <a:p>
            <a:r>
              <a:rPr lang="es-ES" dirty="0" smtClean="0"/>
              <a:t>Un sistema de control de versiones debe tener: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379975" y="471948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Versión 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379974" y="3282609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Versión 2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379975" y="184573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Versión 3</a:t>
            </a:r>
            <a:endParaRPr lang="es-CO" dirty="0"/>
          </a:p>
        </p:txBody>
      </p:sp>
      <p:cxnSp>
        <p:nvCxnSpPr>
          <p:cNvPr id="9" name="Conector recto de flecha 8"/>
          <p:cNvCxnSpPr>
            <a:stCxn id="5" idx="0"/>
            <a:endCxn id="6" idx="2"/>
          </p:cNvCxnSpPr>
          <p:nvPr/>
        </p:nvCxnSpPr>
        <p:spPr>
          <a:xfrm flipH="1" flipV="1">
            <a:off x="10014155" y="4550970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0"/>
            <a:endCxn id="7" idx="2"/>
          </p:cNvCxnSpPr>
          <p:nvPr/>
        </p:nvCxnSpPr>
        <p:spPr>
          <a:xfrm flipV="1">
            <a:off x="10014155" y="3114095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0928556" y="2479914"/>
            <a:ext cx="0" cy="29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0928556" y="3756687"/>
            <a:ext cx="80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Tiempo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209800" y="2816942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735880" y="2895886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Cronología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2209800" y="3424085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735880" y="3503029"/>
            <a:ext cx="21451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Seguimiento de cambios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2209800" y="4031228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2735880" y="4110172"/>
            <a:ext cx="1518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Almacenamiento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5081206" y="2806318"/>
            <a:ext cx="37579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Permite ordenar cada modificación que sufra el proyecto a lo largo del tiempo.</a:t>
            </a:r>
          </a:p>
          <a:p>
            <a:endParaRPr lang="es-ES" dirty="0"/>
          </a:p>
          <a:p>
            <a:r>
              <a:rPr lang="es-ES" dirty="0" smtClean="0"/>
              <a:t>Se usa para tener puntos de recuperación o restauración en caso de errores de una versión a otra.</a:t>
            </a:r>
            <a:endParaRPr lang="es-CO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3787987" y="3061657"/>
            <a:ext cx="1293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9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Sistemas de control de versiones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404187" cy="4023360"/>
          </a:xfrm>
        </p:spPr>
        <p:txBody>
          <a:bodyPr>
            <a:normAutofit/>
          </a:bodyPr>
          <a:lstStyle/>
          <a:p>
            <a:r>
              <a:rPr lang="es-ES" dirty="0" smtClean="0"/>
              <a:t>Un sistema de control de versiones debe tener: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379975" y="471948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Versión 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379974" y="3282609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Versión 2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379975" y="184573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Versión 3</a:t>
            </a:r>
            <a:endParaRPr lang="es-CO" dirty="0"/>
          </a:p>
        </p:txBody>
      </p:sp>
      <p:cxnSp>
        <p:nvCxnSpPr>
          <p:cNvPr id="9" name="Conector recto de flecha 8"/>
          <p:cNvCxnSpPr>
            <a:stCxn id="5" idx="0"/>
            <a:endCxn id="6" idx="2"/>
          </p:cNvCxnSpPr>
          <p:nvPr/>
        </p:nvCxnSpPr>
        <p:spPr>
          <a:xfrm flipH="1" flipV="1">
            <a:off x="10014155" y="4550970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0"/>
            <a:endCxn id="7" idx="2"/>
          </p:cNvCxnSpPr>
          <p:nvPr/>
        </p:nvCxnSpPr>
        <p:spPr>
          <a:xfrm flipV="1">
            <a:off x="10014155" y="3114095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0928556" y="2479914"/>
            <a:ext cx="0" cy="29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0928556" y="3756687"/>
            <a:ext cx="80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Tiempo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209800" y="2816942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735880" y="2895886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Cronología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2209800" y="3424085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735880" y="3503029"/>
            <a:ext cx="21451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Seguimiento de cambios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2209800" y="4031228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2735880" y="4110172"/>
            <a:ext cx="1518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Almacenamiento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5081206" y="3511168"/>
            <a:ext cx="37579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El sistema detecta cuando cualquiera de sus elementos ha sido modificado.</a:t>
            </a:r>
            <a:endParaRPr lang="es-CO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4817534" y="3677607"/>
            <a:ext cx="297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6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Sistemas de control de versiones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404187" cy="4023360"/>
          </a:xfrm>
        </p:spPr>
        <p:txBody>
          <a:bodyPr>
            <a:normAutofit/>
          </a:bodyPr>
          <a:lstStyle/>
          <a:p>
            <a:r>
              <a:rPr lang="es-ES" dirty="0" smtClean="0"/>
              <a:t>Un sistema de control de versiones debe tener: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379975" y="471948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Versión 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379974" y="3282609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Versión 2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379975" y="184573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Versión 3</a:t>
            </a:r>
            <a:endParaRPr lang="es-CO" dirty="0"/>
          </a:p>
        </p:txBody>
      </p:sp>
      <p:cxnSp>
        <p:nvCxnSpPr>
          <p:cNvPr id="9" name="Conector recto de flecha 8"/>
          <p:cNvCxnSpPr>
            <a:stCxn id="5" idx="0"/>
            <a:endCxn id="6" idx="2"/>
          </p:cNvCxnSpPr>
          <p:nvPr/>
        </p:nvCxnSpPr>
        <p:spPr>
          <a:xfrm flipH="1" flipV="1">
            <a:off x="10014155" y="4550970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0"/>
            <a:endCxn id="7" idx="2"/>
          </p:cNvCxnSpPr>
          <p:nvPr/>
        </p:nvCxnSpPr>
        <p:spPr>
          <a:xfrm flipV="1">
            <a:off x="10014155" y="3114095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0928556" y="2479914"/>
            <a:ext cx="0" cy="29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0928556" y="3756687"/>
            <a:ext cx="80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Tiempo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209800" y="2816942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735880" y="2895886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Cronología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2209800" y="3424085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735880" y="3503029"/>
            <a:ext cx="21451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Seguimiento de cambios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2209800" y="4031228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2735880" y="4110172"/>
            <a:ext cx="1518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Almacenamiento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5081206" y="4095368"/>
            <a:ext cx="37579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Finalmente y desde luego, debe poder almacenar cada una de las versiones del proyecto en caso de querer retornar o salvar algún cambio perdido durante el desarrollo</a:t>
            </a:r>
            <a:endParaRPr lang="es-CO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4212167" y="4264881"/>
            <a:ext cx="801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Sistemas de control de versiones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404187" cy="4023360"/>
          </a:xfrm>
        </p:spPr>
        <p:txBody>
          <a:bodyPr>
            <a:normAutofit/>
          </a:bodyPr>
          <a:lstStyle/>
          <a:p>
            <a:r>
              <a:rPr lang="es-ES" dirty="0" smtClean="0"/>
              <a:t>El más popular de estos sistemas es GIT aunque hay otras alternativas como:</a:t>
            </a:r>
          </a:p>
          <a:p>
            <a:endParaRPr lang="es-ES" dirty="0"/>
          </a:p>
          <a:p>
            <a:r>
              <a:rPr lang="es-ES" dirty="0" err="1" smtClean="0"/>
              <a:t>Bazaar</a:t>
            </a:r>
            <a:endParaRPr lang="es-ES" dirty="0" smtClean="0"/>
          </a:p>
          <a:p>
            <a:r>
              <a:rPr lang="es-ES" dirty="0" err="1" smtClean="0"/>
              <a:t>SubVersion</a:t>
            </a:r>
            <a:endParaRPr lang="es-ES" dirty="0" smtClean="0"/>
          </a:p>
          <a:p>
            <a:r>
              <a:rPr lang="es-ES" dirty="0" smtClean="0"/>
              <a:t>Mercurial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379975" y="471948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Versión 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379974" y="3282609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Versión 2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379975" y="184573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Versión 3</a:t>
            </a:r>
            <a:endParaRPr lang="es-CO" dirty="0"/>
          </a:p>
        </p:txBody>
      </p:sp>
      <p:cxnSp>
        <p:nvCxnSpPr>
          <p:cNvPr id="9" name="Conector recto de flecha 8"/>
          <p:cNvCxnSpPr>
            <a:stCxn id="5" idx="0"/>
            <a:endCxn id="6" idx="2"/>
          </p:cNvCxnSpPr>
          <p:nvPr/>
        </p:nvCxnSpPr>
        <p:spPr>
          <a:xfrm flipH="1" flipV="1">
            <a:off x="10014155" y="4550970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0"/>
            <a:endCxn id="7" idx="2"/>
          </p:cNvCxnSpPr>
          <p:nvPr/>
        </p:nvCxnSpPr>
        <p:spPr>
          <a:xfrm flipV="1">
            <a:off x="10014155" y="3114095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0928556" y="2479914"/>
            <a:ext cx="0" cy="29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0928556" y="3756687"/>
            <a:ext cx="80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Tiempo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85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GIT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333017" cy="4023360"/>
          </a:xfrm>
        </p:spPr>
        <p:txBody>
          <a:bodyPr>
            <a:normAutofit/>
          </a:bodyPr>
          <a:lstStyle/>
          <a:p>
            <a:r>
              <a:rPr lang="es-ES" dirty="0" smtClean="0"/>
              <a:t>GIT es el sistema de control de versiones de Linux</a:t>
            </a:r>
            <a:r>
              <a:rPr lang="es-ES" dirty="0" smtClean="0"/>
              <a:t>. Creado para desarrollar el </a:t>
            </a:r>
            <a:r>
              <a:rPr lang="es-ES" dirty="0" err="1" smtClean="0"/>
              <a:t>core</a:t>
            </a:r>
            <a:r>
              <a:rPr lang="es-ES" dirty="0" smtClean="0"/>
              <a:t> del </a:t>
            </a:r>
            <a:r>
              <a:rPr lang="es-ES" smtClean="0"/>
              <a:t>sistema operativo.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Por su inmensa acogida es casi un estándar en el desarrollo de software mundialmente.</a:t>
            </a:r>
          </a:p>
          <a:p>
            <a:endParaRPr lang="es-ES" dirty="0"/>
          </a:p>
          <a:p>
            <a:r>
              <a:rPr lang="es-ES" dirty="0" smtClean="0"/>
              <a:t>Provee eficiencia y confiabilidad sobre la gestión de proyectos con muchos archivos.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7814959" y="559059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7814959" y="517043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/>
          <p:cNvCxnSpPr>
            <a:stCxn id="5" idx="0"/>
            <a:endCxn id="6" idx="4"/>
          </p:cNvCxnSpPr>
          <p:nvPr/>
        </p:nvCxnSpPr>
        <p:spPr>
          <a:xfrm flipV="1">
            <a:off x="7913282" y="536707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6" idx="0"/>
            <a:endCxn id="9" idx="4"/>
          </p:cNvCxnSpPr>
          <p:nvPr/>
        </p:nvCxnSpPr>
        <p:spPr>
          <a:xfrm flipV="1">
            <a:off x="7913282" y="3719524"/>
            <a:ext cx="0" cy="145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7814959" y="352287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636447" y="494691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8636445" y="413968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8636445" y="371952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/>
          <p:cNvSpPr/>
          <p:nvPr/>
        </p:nvSpPr>
        <p:spPr>
          <a:xfrm>
            <a:off x="7814959" y="22923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Conector recto 13"/>
          <p:cNvCxnSpPr>
            <a:stCxn id="9" idx="0"/>
            <a:endCxn id="13" idx="4"/>
          </p:cNvCxnSpPr>
          <p:nvPr/>
        </p:nvCxnSpPr>
        <p:spPr>
          <a:xfrm flipV="1">
            <a:off x="7913282" y="2489020"/>
            <a:ext cx="0" cy="103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2" idx="0"/>
          </p:cNvCxnSpPr>
          <p:nvPr/>
        </p:nvCxnSpPr>
        <p:spPr>
          <a:xfrm flipH="1" flipV="1">
            <a:off x="8734764" y="2712541"/>
            <a:ext cx="4" cy="100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1" idx="0"/>
            <a:endCxn id="12" idx="4"/>
          </p:cNvCxnSpPr>
          <p:nvPr/>
        </p:nvCxnSpPr>
        <p:spPr>
          <a:xfrm flipV="1">
            <a:off x="8734768" y="3916170"/>
            <a:ext cx="0" cy="22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10" idx="0"/>
            <a:endCxn id="11" idx="4"/>
          </p:cNvCxnSpPr>
          <p:nvPr/>
        </p:nvCxnSpPr>
        <p:spPr>
          <a:xfrm flipH="1" flipV="1">
            <a:off x="8734768" y="4336334"/>
            <a:ext cx="2" cy="610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9368130" y="47633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9368129" y="434321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19" idx="4"/>
          </p:cNvCxnSpPr>
          <p:nvPr/>
        </p:nvCxnSpPr>
        <p:spPr>
          <a:xfrm flipH="1" flipV="1">
            <a:off x="9466452" y="4539855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982091" y="47833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9982090" y="436320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22"/>
          <p:cNvCxnSpPr>
            <a:stCxn id="21" idx="0"/>
            <a:endCxn id="22" idx="4"/>
          </p:cNvCxnSpPr>
          <p:nvPr/>
        </p:nvCxnSpPr>
        <p:spPr>
          <a:xfrm flipH="1" flipV="1">
            <a:off x="10080413" y="4559854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9982090" y="396991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24"/>
          <p:cNvCxnSpPr/>
          <p:nvPr/>
        </p:nvCxnSpPr>
        <p:spPr>
          <a:xfrm flipH="1" flipV="1">
            <a:off x="10080411" y="4162038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6" idx="6"/>
          </p:cNvCxnSpPr>
          <p:nvPr/>
        </p:nvCxnSpPr>
        <p:spPr>
          <a:xfrm>
            <a:off x="8011604" y="5268755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10" idx="3"/>
          </p:cNvCxnSpPr>
          <p:nvPr/>
        </p:nvCxnSpPr>
        <p:spPr>
          <a:xfrm flipH="1">
            <a:off x="8513233" y="5114759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8819725" y="4987413"/>
            <a:ext cx="523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H="1">
            <a:off x="9331585" y="4903736"/>
            <a:ext cx="90235" cy="9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8833087" y="5055758"/>
            <a:ext cx="104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H="1">
            <a:off x="9868958" y="4934737"/>
            <a:ext cx="125045" cy="12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19" idx="1"/>
          </p:cNvCxnSpPr>
          <p:nvPr/>
        </p:nvCxnSpPr>
        <p:spPr>
          <a:xfrm flipH="1" flipV="1">
            <a:off x="9276843" y="4238011"/>
            <a:ext cx="120084" cy="13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8821941" y="4238138"/>
            <a:ext cx="454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H="1" flipV="1">
            <a:off x="9828490" y="3827239"/>
            <a:ext cx="168316" cy="18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8833087" y="3824036"/>
            <a:ext cx="995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 flipV="1">
            <a:off x="8518260" y="3621201"/>
            <a:ext cx="131021" cy="14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8011604" y="3622968"/>
            <a:ext cx="513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10710225" y="34960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/>
          <p:cNvSpPr/>
          <p:nvPr/>
        </p:nvSpPr>
        <p:spPr>
          <a:xfrm>
            <a:off x="10710224" y="30758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0" name="Conector recto 39"/>
          <p:cNvCxnSpPr>
            <a:stCxn id="38" idx="0"/>
            <a:endCxn id="39" idx="4"/>
          </p:cNvCxnSpPr>
          <p:nvPr/>
        </p:nvCxnSpPr>
        <p:spPr>
          <a:xfrm flipH="1" flipV="1">
            <a:off x="10808547" y="3272484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10710224" y="26825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2" name="Conector recto 41"/>
          <p:cNvCxnSpPr/>
          <p:nvPr/>
        </p:nvCxnSpPr>
        <p:spPr>
          <a:xfrm flipH="1" flipV="1">
            <a:off x="10808545" y="2874668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H="1">
            <a:off x="10597092" y="3647367"/>
            <a:ext cx="125045" cy="12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8819725" y="3767403"/>
            <a:ext cx="1777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642334" y="251835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6" name="Conector recto 45"/>
          <p:cNvCxnSpPr/>
          <p:nvPr/>
        </p:nvCxnSpPr>
        <p:spPr>
          <a:xfrm>
            <a:off x="8843308" y="2616681"/>
            <a:ext cx="178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 flipH="1" flipV="1">
            <a:off x="10629107" y="2610085"/>
            <a:ext cx="99007" cy="1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H="1" flipV="1">
            <a:off x="8525585" y="2408387"/>
            <a:ext cx="131021" cy="14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8018929" y="2410154"/>
            <a:ext cx="513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8636445" y="45192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lipse 50"/>
          <p:cNvSpPr/>
          <p:nvPr/>
        </p:nvSpPr>
        <p:spPr>
          <a:xfrm>
            <a:off x="8645032" y="3075471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adroTexto 51"/>
          <p:cNvSpPr txBox="1"/>
          <p:nvPr/>
        </p:nvSpPr>
        <p:spPr>
          <a:xfrm>
            <a:off x="7477014" y="586909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master</a:t>
            </a:r>
            <a:endParaRPr lang="es-CO" dirty="0"/>
          </a:p>
        </p:txBody>
      </p:sp>
      <p:sp>
        <p:nvSpPr>
          <p:cNvPr id="53" name="CuadroTexto 52"/>
          <p:cNvSpPr txBox="1"/>
          <p:nvPr/>
        </p:nvSpPr>
        <p:spPr>
          <a:xfrm>
            <a:off x="8298497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dev</a:t>
            </a:r>
            <a:endParaRPr lang="es-CO" dirty="0"/>
          </a:p>
        </p:txBody>
      </p:sp>
      <p:sp>
        <p:nvSpPr>
          <p:cNvPr id="54" name="CuadroTexto 53"/>
          <p:cNvSpPr txBox="1"/>
          <p:nvPr/>
        </p:nvSpPr>
        <p:spPr>
          <a:xfrm>
            <a:off x="9031461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feat1</a:t>
            </a:r>
            <a:endParaRPr lang="es-CO" dirty="0"/>
          </a:p>
        </p:txBody>
      </p:sp>
      <p:sp>
        <p:nvSpPr>
          <p:cNvPr id="55" name="CuadroTexto 54"/>
          <p:cNvSpPr txBox="1"/>
          <p:nvPr/>
        </p:nvSpPr>
        <p:spPr>
          <a:xfrm>
            <a:off x="9644143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feat2</a:t>
            </a:r>
            <a:endParaRPr lang="es-CO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0285869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feat3</a:t>
            </a:r>
            <a:endParaRPr lang="es-CO" dirty="0"/>
          </a:p>
        </p:txBody>
      </p:sp>
      <p:pic>
        <p:nvPicPr>
          <p:cNvPr id="57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471" y="1917459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7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GITGitHub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FF4F2E"/>
      </a:accent1>
      <a:accent2>
        <a:srgbClr val="FF4F2E"/>
      </a:accent2>
      <a:accent3>
        <a:srgbClr val="FF4F2E"/>
      </a:accent3>
      <a:accent4>
        <a:srgbClr val="FF4F2E"/>
      </a:accent4>
      <a:accent5>
        <a:srgbClr val="FF4F2E"/>
      </a:accent5>
      <a:accent6>
        <a:srgbClr val="FF4F2E"/>
      </a:accent6>
      <a:hlink>
        <a:srgbClr val="FF4F2E"/>
      </a:hlink>
      <a:folHlink>
        <a:srgbClr val="66669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684</TotalTime>
  <Words>698</Words>
  <Application>Microsoft Office PowerPoint</Application>
  <PresentationFormat>Panorámica</PresentationFormat>
  <Paragraphs>153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Retrospección</vt:lpstr>
      <vt:lpstr>Introducción</vt:lpstr>
      <vt:lpstr>Sistemas de control de versiones</vt:lpstr>
      <vt:lpstr>Sistemas de control de versiones</vt:lpstr>
      <vt:lpstr>Sistemas de control de versiones</vt:lpstr>
      <vt:lpstr>Sistemas de control de versiones</vt:lpstr>
      <vt:lpstr>Sistemas de control de versiones</vt:lpstr>
      <vt:lpstr>Sistemas de control de versiones</vt:lpstr>
      <vt:lpstr>Sistemas de control de versiones</vt:lpstr>
      <vt:lpstr>GIT</vt:lpstr>
      <vt:lpstr>GIT</vt:lpstr>
      <vt:lpstr>Ventajas y Desventajas</vt:lpstr>
      <vt:lpstr>GitHub</vt:lpstr>
      <vt:lpstr>Diferencia entre GIT y GitHUB</vt:lpstr>
      <vt:lpstr>Papel tienen en desarrollos profesionales</vt:lpstr>
      <vt:lpstr>Open Source</vt:lpstr>
      <vt:lpstr>Librerías</vt:lpstr>
      <vt:lpstr>Integración continua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Domiciano Rﭑηcφη</cp:lastModifiedBy>
  <cp:revision>116</cp:revision>
  <dcterms:modified xsi:type="dcterms:W3CDTF">2020-01-15T22:11:40Z</dcterms:modified>
  <cp:category/>
</cp:coreProperties>
</file>