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28"/>
  </p:notesMasterIdLst>
  <p:sldIdLst>
    <p:sldId id="298" r:id="rId2"/>
    <p:sldId id="374" r:id="rId3"/>
    <p:sldId id="367" r:id="rId4"/>
    <p:sldId id="369" r:id="rId5"/>
    <p:sldId id="371" r:id="rId6"/>
    <p:sldId id="372" r:id="rId7"/>
    <p:sldId id="373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68" r:id="rId23"/>
    <p:sldId id="275" r:id="rId24"/>
    <p:sldId id="273" r:id="rId25"/>
    <p:sldId id="277" r:id="rId26"/>
    <p:sldId id="276" r:id="rId27"/>
  </p:sldIdLst>
  <p:sldSz cx="12192000" cy="6858000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7" autoAdjust="0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5063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84035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9267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5100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03838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701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25177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7120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4558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722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0490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8724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573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1353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0889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1841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485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0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9181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5734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27851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5920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8532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11021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2265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1791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90026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21907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46D715-F302-4AEE-84BA-8B184C0E583B}" type="datetimeFigureOut">
              <a:rPr lang="es-CO" smtClean="0"/>
              <a:t>24/07/20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274467-91A6-4BBE-9E77-4CCEB30A9719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97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GIT</a:t>
            </a:r>
            <a:endParaRPr lang="es-CO" dirty="0"/>
          </a:p>
        </p:txBody>
      </p:sp>
      <p:pic>
        <p:nvPicPr>
          <p:cNvPr id="1028" name="Picture 4" descr="Resultado de imagen de git logo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52" y="150825"/>
            <a:ext cx="3014579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icesi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6" y="150825"/>
            <a:ext cx="377321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it log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4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Debemos mirar el </a:t>
            </a:r>
            <a:r>
              <a:rPr lang="es-ES" sz="1800" b="1" i="1" dirty="0" err="1"/>
              <a:t>commit</a:t>
            </a:r>
            <a:r>
              <a:rPr lang="es-ES" sz="1800" b="1" i="1" dirty="0"/>
              <a:t> ID</a:t>
            </a:r>
            <a:r>
              <a:rPr lang="es-ES" sz="1800" dirty="0"/>
              <a:t> usando </a:t>
            </a:r>
            <a:r>
              <a:rPr lang="es-ES" sz="1800" dirty="0" err="1"/>
              <a:t>git</a:t>
            </a:r>
            <a:r>
              <a:rPr lang="es-ES" sz="1800" dirty="0"/>
              <a:t> log.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49" name="Elipse 48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1" name="Elipse 50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adroTexto 51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53" name="Conector recto 52"/>
          <p:cNvCxnSpPr>
            <a:stCxn id="49" idx="0"/>
            <a:endCxn id="51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56" name="Conector recto 55"/>
          <p:cNvCxnSpPr>
            <a:stCxn id="51" idx="0"/>
            <a:endCxn id="54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CuadroTexto 57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</a:t>
            </a:r>
            <a:endParaRPr lang="es-CO" dirty="0"/>
          </a:p>
        </p:txBody>
      </p:sp>
      <p:sp>
        <p:nvSpPr>
          <p:cNvPr id="59" name="Elipse 58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CuadroTexto 59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</a:t>
            </a:r>
            <a:endParaRPr lang="es-CO" dirty="0"/>
          </a:p>
        </p:txBody>
      </p:sp>
      <p:cxnSp>
        <p:nvCxnSpPr>
          <p:cNvPr id="61" name="Conector recto 60"/>
          <p:cNvCxnSpPr>
            <a:stCxn id="57" idx="0"/>
            <a:endCxn id="59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</a:t>
            </a:r>
            <a:endParaRPr lang="es-CO" dirty="0"/>
          </a:p>
        </p:txBody>
      </p:sp>
      <p:cxnSp>
        <p:nvCxnSpPr>
          <p:cNvPr id="64" name="Conector recto 63"/>
          <p:cNvCxnSpPr>
            <a:stCxn id="59" idx="0"/>
            <a:endCxn id="62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10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Debemos mirar el </a:t>
            </a:r>
            <a:r>
              <a:rPr lang="es-ES" sz="1800" b="1" i="1" dirty="0" err="1"/>
              <a:t>commit</a:t>
            </a:r>
            <a:r>
              <a:rPr lang="es-ES" sz="1800" b="1" i="1" dirty="0"/>
              <a:t> ID</a:t>
            </a:r>
            <a:r>
              <a:rPr lang="es-ES" sz="1800" dirty="0"/>
              <a:t> usando </a:t>
            </a:r>
            <a:r>
              <a:rPr lang="es-ES" sz="1800" dirty="0" err="1"/>
              <a:t>git</a:t>
            </a:r>
            <a:r>
              <a:rPr lang="es-ES" sz="1800" dirty="0"/>
              <a:t> log.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8085222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897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Podemos devolvernos a la versión usando</a:t>
            </a:r>
          </a:p>
          <a:p>
            <a:r>
              <a:rPr lang="es-ES" sz="1800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reset</a:t>
            </a:r>
            <a:r>
              <a:rPr lang="es-ES" sz="1800" dirty="0">
                <a:latin typeface="Consolas" panose="020B0609020204030204" pitchFamily="49" charset="0"/>
              </a:rPr>
              <a:t> --</a:t>
            </a:r>
            <a:r>
              <a:rPr lang="es-ES" sz="1800" dirty="0" err="1">
                <a:latin typeface="Consolas" panose="020B0609020204030204" pitchFamily="49" charset="0"/>
              </a:rPr>
              <a:t>soft</a:t>
            </a:r>
            <a:r>
              <a:rPr lang="es-ES" sz="1800" dirty="0">
                <a:latin typeface="Consolas" panose="020B0609020204030204" pitchFamily="49" charset="0"/>
              </a:rPr>
              <a:t> 12a0f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/>
          <p:nvPr/>
        </p:nvCxnSpPr>
        <p:spPr>
          <a:xfrm>
            <a:off x="8085222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50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Podemos devolvernos a la versión usando</a:t>
            </a:r>
          </a:p>
          <a:p>
            <a:r>
              <a:rPr lang="es-ES" sz="1800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reset</a:t>
            </a:r>
            <a:r>
              <a:rPr lang="es-ES" sz="1800" dirty="0">
                <a:latin typeface="Consolas" panose="020B0609020204030204" pitchFamily="49" charset="0"/>
              </a:rPr>
              <a:t> --</a:t>
            </a:r>
            <a:r>
              <a:rPr lang="es-ES" sz="1800" dirty="0" err="1">
                <a:latin typeface="Consolas" panose="020B0609020204030204" pitchFamily="49" charset="0"/>
              </a:rPr>
              <a:t>soft</a:t>
            </a:r>
            <a:r>
              <a:rPr lang="es-ES" sz="1800" dirty="0">
                <a:latin typeface="Consolas" panose="020B0609020204030204" pitchFamily="49" charset="0"/>
              </a:rPr>
              <a:t> 12a0f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72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7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74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7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CuadroTexto 78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cxnSp>
        <p:nvCxnSpPr>
          <p:cNvPr id="80" name="Conector angular 79"/>
          <p:cNvCxnSpPr>
            <a:stCxn id="72" idx="2"/>
            <a:endCxn id="76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83" name="Rectángulo 82"/>
          <p:cNvSpPr/>
          <p:nvPr/>
        </p:nvSpPr>
        <p:spPr>
          <a:xfrm>
            <a:off x="1579253" y="4005758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2060442" y="328083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2" name="Elipse 31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32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34" name="Elipse 33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36" name="Conector recto 35"/>
          <p:cNvCxnSpPr>
            <a:stCxn id="32" idx="0"/>
            <a:endCxn id="34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39" name="Conector recto 38"/>
          <p:cNvCxnSpPr>
            <a:stCxn id="34" idx="0"/>
            <a:endCxn id="37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8085221" y="3393971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95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328247" y="5373178"/>
            <a:ext cx="5280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Note que el </a:t>
            </a:r>
            <a:r>
              <a:rPr lang="es-ES" sz="1800" dirty="0" err="1"/>
              <a:t>Workspace</a:t>
            </a:r>
            <a:r>
              <a:rPr lang="es-ES" sz="1800" dirty="0"/>
              <a:t> NO CAMBIÓ.</a:t>
            </a:r>
          </a:p>
          <a:p>
            <a:r>
              <a:rPr lang="es-ES" sz="1800" dirty="0"/>
              <a:t>Como el </a:t>
            </a:r>
            <a:r>
              <a:rPr lang="es-ES" sz="1800" dirty="0" err="1"/>
              <a:t>Workspace</a:t>
            </a:r>
            <a:r>
              <a:rPr lang="es-ES" sz="1800" dirty="0"/>
              <a:t> es diferente al Local </a:t>
            </a:r>
            <a:r>
              <a:rPr lang="es-ES" sz="1800" dirty="0" err="1"/>
              <a:t>Repository</a:t>
            </a:r>
            <a:r>
              <a:rPr lang="es-ES" sz="1800" dirty="0"/>
              <a:t>, GIT detectará cambios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4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index.html (*)</a:t>
            </a:r>
            <a:endParaRPr lang="es-CO" sz="1800" b="1" dirty="0"/>
          </a:p>
        </p:txBody>
      </p:sp>
      <p:pic>
        <p:nvPicPr>
          <p:cNvPr id="4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functions.js (*)</a:t>
            </a:r>
            <a:endParaRPr lang="es-CO" sz="1800" b="1" dirty="0"/>
          </a:p>
        </p:txBody>
      </p:sp>
      <p:cxnSp>
        <p:nvCxnSpPr>
          <p:cNvPr id="48" name="Conector angular 47"/>
          <p:cNvCxnSpPr>
            <a:stCxn id="42" idx="2"/>
            <a:endCxn id="46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4683535" y="5736657"/>
            <a:ext cx="5718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579253" y="4005758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060442" y="3280839"/>
            <a:ext cx="229154" cy="37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*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uadroTexto 32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4" name="Elipse 33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36" name="Elipse 35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38" name="Conector recto 37"/>
          <p:cNvCxnSpPr>
            <a:stCxn id="34" idx="0"/>
            <a:endCxn id="36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CuadroTexto 4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50" name="Conector recto 49"/>
          <p:cNvCxnSpPr>
            <a:stCxn id="36" idx="0"/>
            <a:endCxn id="39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adroTexto 51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53" name="Elipse 52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CuadroTexto 53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55" name="Conector recto 54"/>
          <p:cNvCxnSpPr>
            <a:stCxn id="51" idx="0"/>
            <a:endCxn id="53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CuadroTexto 56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58" name="Conector recto 57"/>
          <p:cNvCxnSpPr>
            <a:stCxn id="53" idx="0"/>
            <a:endCxn id="56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/>
          <p:nvPr/>
        </p:nvCxnSpPr>
        <p:spPr>
          <a:xfrm>
            <a:off x="8085221" y="3393971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998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MIXED RESET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44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6" y="5373178"/>
            <a:ext cx="5827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Pensemos que seguimos avanzando en el proyecto y llegamos a una sexta versión (</a:t>
            </a:r>
            <a:r>
              <a:rPr lang="es-ES" sz="1800" b="1" i="1" dirty="0"/>
              <a:t>Zeta</a:t>
            </a:r>
            <a:r>
              <a:rPr lang="es-ES" sz="1800" dirty="0"/>
              <a:t>), pero queremos regresar a </a:t>
            </a:r>
            <a:r>
              <a:rPr lang="es-ES" sz="1800" b="1" i="1" dirty="0"/>
              <a:t>Gamma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8085222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5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Debemos mirar el </a:t>
            </a:r>
            <a:r>
              <a:rPr lang="es-ES" sz="1800" b="1" i="1" dirty="0" err="1"/>
              <a:t>commit</a:t>
            </a:r>
            <a:r>
              <a:rPr lang="es-ES" sz="1800" b="1" i="1" dirty="0"/>
              <a:t> ID</a:t>
            </a:r>
            <a:r>
              <a:rPr lang="es-ES" sz="1800" dirty="0"/>
              <a:t> usando </a:t>
            </a:r>
            <a:r>
              <a:rPr lang="es-ES" sz="1800" dirty="0" err="1"/>
              <a:t>git</a:t>
            </a:r>
            <a:r>
              <a:rPr lang="es-ES" sz="1800" dirty="0"/>
              <a:t> log.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8085222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61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Debemos mirar el </a:t>
            </a:r>
            <a:r>
              <a:rPr lang="es-ES" sz="1800" b="1" i="1" dirty="0" err="1"/>
              <a:t>commit</a:t>
            </a:r>
            <a:r>
              <a:rPr lang="es-ES" sz="1800" b="1" i="1" dirty="0"/>
              <a:t> ID</a:t>
            </a:r>
            <a:r>
              <a:rPr lang="es-ES" sz="1800" dirty="0"/>
              <a:t> usando </a:t>
            </a:r>
            <a:r>
              <a:rPr lang="es-ES" sz="1800" dirty="0" err="1"/>
              <a:t>git</a:t>
            </a:r>
            <a:r>
              <a:rPr lang="es-ES" sz="1800" dirty="0"/>
              <a:t> log.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8085222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592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Podemos devolvernos a la versión usando</a:t>
            </a:r>
          </a:p>
          <a:p>
            <a:r>
              <a:rPr lang="es-ES" sz="1800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reset</a:t>
            </a:r>
            <a:r>
              <a:rPr lang="es-ES" sz="1800" dirty="0">
                <a:latin typeface="Consolas" panose="020B0609020204030204" pitchFamily="49" charset="0"/>
              </a:rPr>
              <a:t> --</a:t>
            </a:r>
            <a:r>
              <a:rPr lang="es-ES" sz="1800" dirty="0" err="1">
                <a:latin typeface="Consolas" panose="020B0609020204030204" pitchFamily="49" charset="0"/>
              </a:rPr>
              <a:t>mixed</a:t>
            </a:r>
            <a:r>
              <a:rPr lang="es-ES" sz="1800" dirty="0">
                <a:latin typeface="Consolas" panose="020B0609020204030204" pitchFamily="49" charset="0"/>
              </a:rPr>
              <a:t> 12a0f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8085222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6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HARD RESET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97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 dirty="0" err="1">
                <a:solidFill>
                  <a:schemeClr val="tx1"/>
                </a:solidFill>
              </a:rPr>
              <a:t>js</a:t>
            </a:r>
            <a:r>
              <a:rPr lang="es-ES" sz="1800" dirty="0">
                <a:solidFill>
                  <a:schemeClr val="tx1"/>
                </a:solidFill>
              </a:rPr>
              <a:t>/fuction.js</a:t>
            </a:r>
          </a:p>
          <a:p>
            <a:r>
              <a:rPr lang="es-ES" sz="1800" dirty="0">
                <a:solidFill>
                  <a:schemeClr val="tx1"/>
                </a:solidFill>
              </a:rPr>
              <a:t>index.html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Podemos devolvernos a la versión usando</a:t>
            </a:r>
          </a:p>
          <a:p>
            <a:r>
              <a:rPr lang="es-ES" sz="1800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reset</a:t>
            </a:r>
            <a:r>
              <a:rPr lang="es-ES" sz="1800" dirty="0">
                <a:latin typeface="Consolas" panose="020B0609020204030204" pitchFamily="49" charset="0"/>
              </a:rPr>
              <a:t> --</a:t>
            </a:r>
            <a:r>
              <a:rPr lang="es-ES" sz="1800" dirty="0" err="1">
                <a:latin typeface="Consolas" panose="020B0609020204030204" pitchFamily="49" charset="0"/>
              </a:rPr>
              <a:t>mixed</a:t>
            </a:r>
            <a:r>
              <a:rPr lang="es-ES" sz="1800" dirty="0">
                <a:latin typeface="Consolas" panose="020B0609020204030204" pitchFamily="49" charset="0"/>
              </a:rPr>
              <a:t> 12a0f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1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uadroTexto 32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34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3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38" name="Conector angular 37"/>
          <p:cNvCxnSpPr>
            <a:stCxn id="32" idx="2"/>
            <a:endCxn id="36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28" name="Rectángulo 27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adroTexto 28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41" name="Elipse 40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CuadroTexto 41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43" name="Elipse 42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43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45" name="Conector recto 44"/>
          <p:cNvCxnSpPr>
            <a:stCxn id="41" idx="0"/>
            <a:endCxn id="43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CuadroTexto 46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48" name="Conector recto 47"/>
          <p:cNvCxnSpPr>
            <a:stCxn id="43" idx="0"/>
            <a:endCxn id="46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51" name="Elipse 50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adroTexto 51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53" name="Conector recto 52"/>
          <p:cNvCxnSpPr>
            <a:stCxn id="49" idx="0"/>
            <a:endCxn id="51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56" name="Conector recto 55"/>
          <p:cNvCxnSpPr>
            <a:stCxn id="51" idx="0"/>
            <a:endCxn id="54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8085221" y="3393971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523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800">
                <a:solidFill>
                  <a:schemeClr val="tx1"/>
                </a:solidFill>
              </a:rPr>
              <a:t>js/fuction.js</a:t>
            </a:r>
          </a:p>
          <a:p>
            <a:r>
              <a:rPr lang="es-ES" sz="1800">
                <a:solidFill>
                  <a:schemeClr val="tx1"/>
                </a:solidFill>
              </a:rPr>
              <a:t>index.html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328247" y="5373178"/>
            <a:ext cx="6212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Note que el </a:t>
            </a:r>
            <a:r>
              <a:rPr lang="es-ES" sz="1800" dirty="0" err="1"/>
              <a:t>Workspace</a:t>
            </a:r>
            <a:r>
              <a:rPr lang="es-ES" sz="1800" dirty="0"/>
              <a:t> NO CAMBIÓ.</a:t>
            </a:r>
          </a:p>
          <a:p>
            <a:r>
              <a:rPr lang="es-ES" sz="1800" dirty="0"/>
              <a:t>Pero esta vez, los cambios que provocó el viaje en el tiempo ya quedaron incluidos en el </a:t>
            </a:r>
            <a:r>
              <a:rPr lang="es-ES" sz="1800" dirty="0" err="1"/>
              <a:t>stage</a:t>
            </a:r>
            <a:r>
              <a:rPr lang="es-ES" sz="1800" dirty="0"/>
              <a:t> </a:t>
            </a:r>
            <a:r>
              <a:rPr lang="es-ES" sz="1800" dirty="0" err="1"/>
              <a:t>area</a:t>
            </a:r>
            <a:endParaRPr lang="es-ES" sz="1800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4683535" y="5736657"/>
            <a:ext cx="5718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3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36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38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49" name="Conector angular 48"/>
          <p:cNvCxnSpPr>
            <a:stCxn id="34" idx="2"/>
            <a:endCxn id="38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29" name="Rectángulo 28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1" name="Elipse 30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uadroTexto 39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41" name="Elipse 40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CuadroTexto 41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43" name="Conector recto 42"/>
          <p:cNvCxnSpPr>
            <a:stCxn id="31" idx="0"/>
            <a:endCxn id="41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46" name="Conector recto 45"/>
          <p:cNvCxnSpPr>
            <a:stCxn id="41" idx="0"/>
            <a:endCxn id="44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52" name="Elipse 5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CuadroTexto 5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54" name="Conector recto 53"/>
          <p:cNvCxnSpPr>
            <a:stCxn id="47" idx="0"/>
            <a:endCxn id="5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CuadroTexto 5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57" name="Conector recto 56"/>
          <p:cNvCxnSpPr>
            <a:stCxn id="52" idx="0"/>
            <a:endCxn id="5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/>
          <p:nvPr/>
        </p:nvCxnSpPr>
        <p:spPr>
          <a:xfrm>
            <a:off x="8085221" y="3393971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97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Comando para viajar en el tiempo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587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reset</a:t>
            </a:r>
            <a:r>
              <a:rPr lang="es-ES" sz="3600" dirty="0"/>
              <a:t> --</a:t>
            </a:r>
            <a:r>
              <a:rPr lang="es-ES" sz="3600" dirty="0" err="1"/>
              <a:t>hard</a:t>
            </a:r>
            <a:r>
              <a:rPr lang="es-ES" sz="3600" dirty="0"/>
              <a:t> &lt;ID </a:t>
            </a:r>
            <a:r>
              <a:rPr lang="es-ES" sz="3600" dirty="0" err="1"/>
              <a:t>Commit</a:t>
            </a:r>
            <a:r>
              <a:rPr lang="es-ES" sz="3600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devolverse en el tiempo hasta el </a:t>
            </a:r>
            <a:r>
              <a:rPr lang="es-ES" dirty="0" err="1"/>
              <a:t>commit</a:t>
            </a:r>
            <a:r>
              <a:rPr lang="es-ES" dirty="0"/>
              <a:t> que se indique.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 err="1"/>
              <a:t>hard</a:t>
            </a:r>
            <a:r>
              <a:rPr lang="es-ES" dirty="0"/>
              <a:t>, implica que hay recuperación de archivos.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187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reset</a:t>
            </a:r>
            <a:r>
              <a:rPr lang="es-ES" sz="3600" dirty="0"/>
              <a:t> --</a:t>
            </a:r>
            <a:r>
              <a:rPr lang="es-ES" sz="3600" dirty="0" err="1"/>
              <a:t>soft</a:t>
            </a:r>
            <a:r>
              <a:rPr lang="es-ES" sz="3600" dirty="0"/>
              <a:t> &lt;ID </a:t>
            </a:r>
            <a:r>
              <a:rPr lang="es-ES" sz="3600" dirty="0" err="1"/>
              <a:t>Commit</a:t>
            </a:r>
            <a:r>
              <a:rPr lang="es-ES" sz="3600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devolverse en el tiempo hasta el </a:t>
            </a:r>
            <a:r>
              <a:rPr lang="es-ES" dirty="0" err="1"/>
              <a:t>commit</a:t>
            </a:r>
            <a:r>
              <a:rPr lang="es-ES" dirty="0"/>
              <a:t> que se indique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 err="1"/>
              <a:t>soft</a:t>
            </a:r>
            <a:r>
              <a:rPr lang="es-ES" dirty="0"/>
              <a:t>, el </a:t>
            </a:r>
            <a:r>
              <a:rPr lang="es-ES" dirty="0" err="1"/>
              <a:t>workspace</a:t>
            </a:r>
            <a:r>
              <a:rPr lang="es-ES" dirty="0"/>
              <a:t> queda inalterado con el viaje en el tiempo, es decir, retiene los 	archivos sin importar el viaje en el tiempo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17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reset</a:t>
            </a:r>
            <a:r>
              <a:rPr lang="es-ES" sz="3600" dirty="0"/>
              <a:t> --</a:t>
            </a:r>
            <a:r>
              <a:rPr lang="es-ES" sz="3600" dirty="0" err="1"/>
              <a:t>mixed</a:t>
            </a:r>
            <a:r>
              <a:rPr lang="es-ES" sz="3600" dirty="0"/>
              <a:t> &lt;ID </a:t>
            </a:r>
            <a:r>
              <a:rPr lang="es-ES" sz="3600" dirty="0" err="1"/>
              <a:t>Commit</a:t>
            </a:r>
            <a:r>
              <a:rPr lang="es-ES" sz="3600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devolverse en el tiempo hasta el </a:t>
            </a:r>
            <a:r>
              <a:rPr lang="es-ES" dirty="0" err="1"/>
              <a:t>commit</a:t>
            </a:r>
            <a:r>
              <a:rPr lang="es-ES" dirty="0"/>
              <a:t> que se indique.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 err="1"/>
              <a:t>mixed</a:t>
            </a:r>
            <a:r>
              <a:rPr lang="es-ES" b="1" dirty="0"/>
              <a:t>, </a:t>
            </a:r>
            <a:r>
              <a:rPr lang="es-ES" dirty="0"/>
              <a:t>el </a:t>
            </a:r>
            <a:r>
              <a:rPr lang="es-ES" dirty="0" err="1"/>
              <a:t>workspace</a:t>
            </a:r>
            <a:r>
              <a:rPr lang="es-ES" dirty="0"/>
              <a:t> queda inalterado con el viaje en el tiempo, pero los cambios van al 	</a:t>
            </a:r>
            <a:r>
              <a:rPr lang="es-ES" b="1" i="1" dirty="0" err="1"/>
              <a:t>stage</a:t>
            </a:r>
            <a:r>
              <a:rPr lang="es-ES" b="1" i="1" dirty="0"/>
              <a:t> </a:t>
            </a:r>
            <a:r>
              <a:rPr lang="es-ES" b="1" i="1" dirty="0" err="1"/>
              <a:t>area</a:t>
            </a:r>
            <a:r>
              <a:rPr lang="es-ES" b="1" i="1" dirty="0"/>
              <a:t> </a:t>
            </a:r>
            <a:r>
              <a:rPr lang="es-ES" dirty="0"/>
              <a:t>directamente.</a:t>
            </a:r>
          </a:p>
          <a:p>
            <a:pPr marL="0" indent="0">
              <a:buNone/>
            </a:pPr>
            <a:r>
              <a:rPr lang="es-ES" b="1" i="1" dirty="0"/>
              <a:t>	</a:t>
            </a:r>
          </a:p>
          <a:p>
            <a:pPr marL="0" indent="0">
              <a:buNone/>
            </a:pPr>
            <a:r>
              <a:rPr lang="es-ES" b="1" i="1" dirty="0"/>
              <a:t>	</a:t>
            </a:r>
            <a:r>
              <a:rPr lang="es-ES" b="1" dirty="0" err="1"/>
              <a:t>mixed</a:t>
            </a:r>
            <a:r>
              <a:rPr lang="es-ES" dirty="0"/>
              <a:t> es una mezcla entre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reset</a:t>
            </a:r>
            <a:r>
              <a:rPr lang="es-ES" dirty="0"/>
              <a:t> --</a:t>
            </a:r>
            <a:r>
              <a:rPr lang="es-ES" dirty="0" err="1"/>
              <a:t>soft</a:t>
            </a:r>
            <a:r>
              <a:rPr lang="es-ES" dirty="0"/>
              <a:t> seguido de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.</a:t>
            </a:r>
            <a:endParaRPr lang="es-ES" b="1" i="1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349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reflog</a:t>
            </a:r>
            <a:endParaRPr lang="es-ES" sz="3600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Permite ver el histórico de cambios, incluyendo referencias perdidas por </a:t>
            </a:r>
            <a:r>
              <a:rPr lang="es-ES" dirty="0" err="1"/>
              <a:t>resets</a:t>
            </a:r>
            <a:r>
              <a:rPr lang="es-ES" dirty="0"/>
              <a:t> que se 	hayan hecho.</a:t>
            </a:r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8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6" y="5373178"/>
            <a:ext cx="5827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Pensemos que seguimos avanzando en el proyecto y llegamos a una sexta versión (</a:t>
            </a:r>
            <a:r>
              <a:rPr lang="es-ES" sz="1800" b="1" i="1" dirty="0"/>
              <a:t>Zeta</a:t>
            </a:r>
            <a:r>
              <a:rPr lang="es-ES" sz="1800" dirty="0"/>
              <a:t>), pero queremos regresar a </a:t>
            </a:r>
            <a:r>
              <a:rPr lang="es-ES" sz="1800" b="1" i="1" dirty="0"/>
              <a:t>Gamma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1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Debemos mirar el </a:t>
            </a:r>
            <a:r>
              <a:rPr lang="es-ES" sz="1800" b="1" i="1" dirty="0" err="1"/>
              <a:t>commit</a:t>
            </a:r>
            <a:r>
              <a:rPr lang="es-ES" sz="1800" b="1" i="1" dirty="0"/>
              <a:t> ID</a:t>
            </a:r>
            <a:r>
              <a:rPr lang="es-ES" sz="1800" dirty="0"/>
              <a:t> usando </a:t>
            </a:r>
            <a:r>
              <a:rPr lang="es-ES" sz="1800" dirty="0" err="1"/>
              <a:t>git</a:t>
            </a:r>
            <a:r>
              <a:rPr lang="es-ES" sz="1800" dirty="0"/>
              <a:t> log.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88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Debemos mirar el </a:t>
            </a:r>
            <a:r>
              <a:rPr lang="es-ES" sz="1800" b="1" i="1" dirty="0" err="1"/>
              <a:t>commit</a:t>
            </a:r>
            <a:r>
              <a:rPr lang="es-ES" sz="1800" b="1" i="1" dirty="0"/>
              <a:t> ID</a:t>
            </a:r>
            <a:r>
              <a:rPr lang="es-ES" sz="1800" dirty="0"/>
              <a:t> usando </a:t>
            </a:r>
            <a:r>
              <a:rPr lang="es-ES" sz="1800" dirty="0" err="1"/>
              <a:t>git</a:t>
            </a:r>
            <a:r>
              <a:rPr lang="es-ES" sz="1800" dirty="0"/>
              <a:t> log.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2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101" name="Rectángulo 100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CuadroTexto 101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103" name="Elipse 102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105" name="Elipse 104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6" name="CuadroTexto 105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107" name="Conector recto 106"/>
          <p:cNvCxnSpPr>
            <a:stCxn id="103" idx="0"/>
            <a:endCxn id="105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CuadroTexto 108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110" name="Conector recto 109"/>
          <p:cNvCxnSpPr>
            <a:stCxn id="105" idx="0"/>
            <a:endCxn id="108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Podemos devolvernos a la versión usando</a:t>
            </a:r>
          </a:p>
          <a:p>
            <a:r>
              <a:rPr lang="es-ES" sz="1800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reset</a:t>
            </a:r>
            <a:r>
              <a:rPr lang="es-ES" sz="1800" dirty="0">
                <a:latin typeface="Consolas" panose="020B0609020204030204" pitchFamily="49" charset="0"/>
              </a:rPr>
              <a:t> --</a:t>
            </a:r>
            <a:r>
              <a:rPr lang="es-ES" sz="1800" dirty="0" err="1">
                <a:latin typeface="Consolas" panose="020B0609020204030204" pitchFamily="49" charset="0"/>
              </a:rPr>
              <a:t>hard</a:t>
            </a:r>
            <a:r>
              <a:rPr lang="es-ES" sz="1800" dirty="0">
                <a:latin typeface="Consolas" panose="020B0609020204030204" pitchFamily="49" charset="0"/>
              </a:rPr>
              <a:t> 12a0f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42" name="Elipse 41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44" name="Conector recto 43"/>
          <p:cNvCxnSpPr>
            <a:stCxn id="40" idx="0"/>
            <a:endCxn id="42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CuadroTexto 45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47" name="Conector recto 46"/>
          <p:cNvCxnSpPr>
            <a:stCxn id="42" idx="0"/>
            <a:endCxn id="45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39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328247" y="5373178"/>
            <a:ext cx="528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Podemos devolvernos a la versión usando</a:t>
            </a:r>
          </a:p>
          <a:p>
            <a:r>
              <a:rPr lang="es-ES" sz="1800" dirty="0" err="1">
                <a:latin typeface="Consolas" panose="020B0609020204030204" pitchFamily="49" charset="0"/>
              </a:rPr>
              <a:t>git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reset</a:t>
            </a:r>
            <a:r>
              <a:rPr lang="es-ES" sz="1800" dirty="0">
                <a:latin typeface="Consolas" panose="020B0609020204030204" pitchFamily="49" charset="0"/>
              </a:rPr>
              <a:t> --</a:t>
            </a:r>
            <a:r>
              <a:rPr lang="es-ES" sz="1800" dirty="0" err="1">
                <a:latin typeface="Consolas" panose="020B0609020204030204" pitchFamily="49" charset="0"/>
              </a:rPr>
              <a:t>hard</a:t>
            </a:r>
            <a:r>
              <a:rPr lang="es-ES" sz="1800" dirty="0">
                <a:latin typeface="Consolas" panose="020B0609020204030204" pitchFamily="49" charset="0"/>
              </a:rPr>
              <a:t> 12a0f</a:t>
            </a:r>
            <a:endParaRPr lang="es-CO" sz="1800" dirty="0">
              <a:latin typeface="Consolas" panose="020B0609020204030204" pitchFamily="49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9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772" y="2200342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uadroTexto 49"/>
          <p:cNvSpPr txBox="1"/>
          <p:nvPr/>
        </p:nvSpPr>
        <p:spPr>
          <a:xfrm>
            <a:off x="1942269" y="224842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css</a:t>
            </a:r>
            <a:endParaRPr lang="es-CO" sz="1800" dirty="0"/>
          </a:p>
        </p:txBody>
      </p:sp>
      <p:pic>
        <p:nvPicPr>
          <p:cNvPr id="51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316393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uadroTexto 51"/>
          <p:cNvSpPr txBox="1"/>
          <p:nvPr/>
        </p:nvSpPr>
        <p:spPr>
          <a:xfrm>
            <a:off x="1927127" y="336447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5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4555326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uadroTexto 53"/>
          <p:cNvSpPr txBox="1"/>
          <p:nvPr/>
        </p:nvSpPr>
        <p:spPr>
          <a:xfrm>
            <a:off x="1905274" y="460340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img</a:t>
            </a:r>
            <a:endParaRPr lang="es-CO" sz="1800" dirty="0"/>
          </a:p>
        </p:txBody>
      </p:sp>
      <p:pic>
        <p:nvPicPr>
          <p:cNvPr id="55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5743079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uadroTexto 55"/>
          <p:cNvSpPr txBox="1"/>
          <p:nvPr/>
        </p:nvSpPr>
        <p:spPr>
          <a:xfrm>
            <a:off x="1927127" y="579061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5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69" y="514295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uadroTexto 57"/>
          <p:cNvSpPr txBox="1"/>
          <p:nvPr/>
        </p:nvSpPr>
        <p:spPr>
          <a:xfrm>
            <a:off x="2487566" y="519049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logo.png</a:t>
            </a:r>
            <a:endParaRPr lang="es-CO" sz="1800" dirty="0"/>
          </a:p>
        </p:txBody>
      </p:sp>
      <p:pic>
        <p:nvPicPr>
          <p:cNvPr id="59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956301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uadroTexto 59"/>
          <p:cNvSpPr txBox="1"/>
          <p:nvPr/>
        </p:nvSpPr>
        <p:spPr>
          <a:xfrm>
            <a:off x="2407766" y="40038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pic>
        <p:nvPicPr>
          <p:cNvPr id="6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27" y="2733700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uadroTexto 61"/>
          <p:cNvSpPr txBox="1"/>
          <p:nvPr/>
        </p:nvSpPr>
        <p:spPr>
          <a:xfrm>
            <a:off x="2392624" y="278123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styles.css</a:t>
            </a:r>
            <a:endParaRPr lang="es-CO" sz="1800" dirty="0"/>
          </a:p>
        </p:txBody>
      </p:sp>
      <p:cxnSp>
        <p:nvCxnSpPr>
          <p:cNvPr id="63" name="Conector angular 62"/>
          <p:cNvCxnSpPr>
            <a:stCxn id="49" idx="2"/>
            <a:endCxn id="61" idx="1"/>
          </p:cNvCxnSpPr>
          <p:nvPr/>
        </p:nvCxnSpPr>
        <p:spPr>
          <a:xfrm rot="16200000" flipH="1">
            <a:off x="1668294" y="2707066"/>
            <a:ext cx="300061" cy="2176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/>
          <p:cNvCxnSpPr>
            <a:stCxn id="51" idx="2"/>
            <a:endCxn id="59" idx="1"/>
          </p:cNvCxnSpPr>
          <p:nvPr/>
        </p:nvCxnSpPr>
        <p:spPr>
          <a:xfrm rot="16200000" flipH="1">
            <a:off x="1615019" y="3861250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53" idx="2"/>
            <a:endCxn id="57" idx="1"/>
          </p:cNvCxnSpPr>
          <p:nvPr/>
        </p:nvCxnSpPr>
        <p:spPr>
          <a:xfrm rot="16200000" flipH="1">
            <a:off x="1681057" y="5034145"/>
            <a:ext cx="354334" cy="3276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40" name="Rectángulo 39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42" name="Elipse 41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 (ea0189)</a:t>
            </a:r>
            <a:endParaRPr lang="es-CO" dirty="0"/>
          </a:p>
        </p:txBody>
      </p:sp>
      <p:sp>
        <p:nvSpPr>
          <p:cNvPr id="44" name="Elipse 43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 (12ae16)</a:t>
            </a:r>
            <a:endParaRPr lang="es-CO" dirty="0"/>
          </a:p>
        </p:txBody>
      </p:sp>
      <p:cxnSp>
        <p:nvCxnSpPr>
          <p:cNvPr id="46" name="Conector recto 45"/>
          <p:cNvCxnSpPr>
            <a:stCxn id="42" idx="0"/>
            <a:endCxn id="44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Gamma (12a0f)</a:t>
            </a:r>
            <a:endParaRPr lang="es-CO" b="1" dirty="0"/>
          </a:p>
        </p:txBody>
      </p:sp>
      <p:cxnSp>
        <p:nvCxnSpPr>
          <p:cNvPr id="68" name="Conector recto 67"/>
          <p:cNvCxnSpPr>
            <a:stCxn id="44" idx="0"/>
            <a:endCxn id="47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ipse 68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CuadroTexto 69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 (0ef43)</a:t>
            </a:r>
            <a:endParaRPr lang="es-CO" dirty="0"/>
          </a:p>
        </p:txBody>
      </p:sp>
      <p:sp>
        <p:nvSpPr>
          <p:cNvPr id="71" name="Elipse 70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2" name="CuadroTexto 71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 (bc12a)</a:t>
            </a:r>
            <a:endParaRPr lang="es-CO" dirty="0"/>
          </a:p>
        </p:txBody>
      </p:sp>
      <p:cxnSp>
        <p:nvCxnSpPr>
          <p:cNvPr id="73" name="Conector recto 72"/>
          <p:cNvCxnSpPr>
            <a:stCxn id="69" idx="0"/>
            <a:endCxn id="71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CuadroTexto 74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 (ae9fe)</a:t>
            </a:r>
            <a:endParaRPr lang="es-CO" dirty="0"/>
          </a:p>
        </p:txBody>
      </p:sp>
      <p:cxnSp>
        <p:nvCxnSpPr>
          <p:cNvPr id="76" name="Conector recto 75"/>
          <p:cNvCxnSpPr>
            <a:stCxn id="71" idx="0"/>
            <a:endCxn id="74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/>
          <p:nvPr/>
        </p:nvCxnSpPr>
        <p:spPr>
          <a:xfrm>
            <a:off x="8085221" y="3393971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8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SOFT RESET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26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Viaje en el tiempo</a:t>
            </a:r>
            <a:endParaRPr lang="es-CO" dirty="0"/>
          </a:p>
        </p:txBody>
      </p:sp>
      <p:pic>
        <p:nvPicPr>
          <p:cNvPr id="4" name="Picture 2" descr="Resultado de imagen de git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" y="6426100"/>
            <a:ext cx="932911" cy="3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ángulo 76"/>
          <p:cNvSpPr/>
          <p:nvPr/>
        </p:nvSpPr>
        <p:spPr>
          <a:xfrm>
            <a:off x="5328247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328247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Stage</a:t>
            </a:r>
            <a:r>
              <a:rPr lang="es-ES" sz="1800" b="1" dirty="0"/>
              <a:t> </a:t>
            </a:r>
            <a:r>
              <a:rPr lang="es-ES" sz="1800" b="1" dirty="0" err="1"/>
              <a:t>Area</a:t>
            </a:r>
            <a:endParaRPr lang="es-CO" sz="1800" b="1" dirty="0"/>
          </a:p>
        </p:txBody>
      </p:sp>
      <p:sp>
        <p:nvSpPr>
          <p:cNvPr id="79" name="Rectángulo 78"/>
          <p:cNvSpPr/>
          <p:nvPr/>
        </p:nvSpPr>
        <p:spPr>
          <a:xfrm>
            <a:off x="1179870" y="2200342"/>
            <a:ext cx="3503665" cy="4023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0" name="Picture 4" descr="Resultado de imagen de git logo png&quot;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6689"/>
          <a:stretch/>
        </p:blipFill>
        <p:spPr bwMode="auto">
          <a:xfrm>
            <a:off x="1278360" y="2555233"/>
            <a:ext cx="3422087" cy="33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Resultado de imagen de folder flat orange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2498244"/>
            <a:ext cx="465497" cy="4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uadroTexto 83"/>
          <p:cNvSpPr txBox="1"/>
          <p:nvPr/>
        </p:nvSpPr>
        <p:spPr>
          <a:xfrm>
            <a:off x="1927127" y="254632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js</a:t>
            </a:r>
            <a:endParaRPr lang="es-CO" sz="1800" dirty="0"/>
          </a:p>
        </p:txBody>
      </p:sp>
      <p:pic>
        <p:nvPicPr>
          <p:cNvPr id="87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0" y="3856527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uadroTexto 87"/>
          <p:cNvSpPr txBox="1"/>
          <p:nvPr/>
        </p:nvSpPr>
        <p:spPr>
          <a:xfrm>
            <a:off x="1927127" y="390406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index.html</a:t>
            </a:r>
            <a:endParaRPr lang="es-CO" sz="1800" dirty="0"/>
          </a:p>
        </p:txBody>
      </p:sp>
      <p:pic>
        <p:nvPicPr>
          <p:cNvPr id="91" name="Picture 14" descr="Resultado de imagen de file flat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69" y="3138152"/>
            <a:ext cx="464400" cy="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uadroTexto 91"/>
          <p:cNvSpPr txBox="1"/>
          <p:nvPr/>
        </p:nvSpPr>
        <p:spPr>
          <a:xfrm>
            <a:off x="2407766" y="3185686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functions.js</a:t>
            </a:r>
            <a:endParaRPr lang="es-CO" sz="1800" dirty="0"/>
          </a:p>
        </p:txBody>
      </p:sp>
      <p:cxnSp>
        <p:nvCxnSpPr>
          <p:cNvPr id="96" name="Conector angular 95"/>
          <p:cNvCxnSpPr>
            <a:stCxn id="83" idx="2"/>
            <a:endCxn id="91" idx="1"/>
          </p:cNvCxnSpPr>
          <p:nvPr/>
        </p:nvCxnSpPr>
        <p:spPr>
          <a:xfrm rot="16200000" flipH="1">
            <a:off x="1615019" y="3043101"/>
            <a:ext cx="406611" cy="2478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 rot="16200000">
            <a:off x="236180" y="5280129"/>
            <a:ext cx="148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MiProyecto</a:t>
            </a:r>
            <a:endParaRPr lang="es-CO" sz="20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682587" y="1787525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/>
              <a:t>Workspace</a:t>
            </a:r>
            <a:endParaRPr lang="es-CO" sz="1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328246" y="5373178"/>
            <a:ext cx="5827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Pensemos que seguimos avanzando en el proyecto y llegamos a una sexta versión (</a:t>
            </a:r>
            <a:r>
              <a:rPr lang="es-ES" sz="1800" b="1" i="1" dirty="0"/>
              <a:t>Zeta</a:t>
            </a:r>
            <a:r>
              <a:rPr lang="es-ES" sz="1800" dirty="0"/>
              <a:t>), pero queremos regresar a </a:t>
            </a:r>
            <a:r>
              <a:rPr lang="es-ES" sz="1800" b="1" i="1" dirty="0"/>
              <a:t>Gamma</a:t>
            </a:r>
            <a:endParaRPr lang="es-CO" sz="1800" b="1" i="1" dirty="0">
              <a:latin typeface="Consolas" panose="020B0609020204030204" pitchFamily="49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8376246" y="1893629"/>
            <a:ext cx="2498229" cy="266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/>
          <p:cNvSpPr txBox="1"/>
          <p:nvPr/>
        </p:nvSpPr>
        <p:spPr>
          <a:xfrm>
            <a:off x="8376245" y="4608946"/>
            <a:ext cx="24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Local </a:t>
            </a:r>
            <a:r>
              <a:rPr lang="es-ES" sz="1800" b="1" dirty="0" err="1"/>
              <a:t>Repository</a:t>
            </a:r>
            <a:endParaRPr lang="es-CO" sz="1800" b="1" dirty="0"/>
          </a:p>
        </p:txBody>
      </p:sp>
      <p:sp>
        <p:nvSpPr>
          <p:cNvPr id="39" name="Elipse 38"/>
          <p:cNvSpPr/>
          <p:nvPr/>
        </p:nvSpPr>
        <p:spPr>
          <a:xfrm>
            <a:off x="8573728" y="414914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CuadroTexto 48"/>
          <p:cNvSpPr txBox="1"/>
          <p:nvPr/>
        </p:nvSpPr>
        <p:spPr>
          <a:xfrm>
            <a:off x="8770373" y="409357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Alfa</a:t>
            </a:r>
            <a:endParaRPr lang="es-CO" dirty="0"/>
          </a:p>
        </p:txBody>
      </p:sp>
      <p:sp>
        <p:nvSpPr>
          <p:cNvPr id="50" name="Elipse 49"/>
          <p:cNvSpPr/>
          <p:nvPr/>
        </p:nvSpPr>
        <p:spPr>
          <a:xfrm>
            <a:off x="8573728" y="3728980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CuadroTexto 50"/>
          <p:cNvSpPr txBox="1"/>
          <p:nvPr/>
        </p:nvSpPr>
        <p:spPr>
          <a:xfrm>
            <a:off x="8770373" y="3673413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Beta</a:t>
            </a:r>
            <a:endParaRPr lang="es-CO" dirty="0"/>
          </a:p>
        </p:txBody>
      </p:sp>
      <p:cxnSp>
        <p:nvCxnSpPr>
          <p:cNvPr id="52" name="Conector recto 51"/>
          <p:cNvCxnSpPr>
            <a:stCxn id="39" idx="0"/>
            <a:endCxn id="50" idx="4"/>
          </p:cNvCxnSpPr>
          <p:nvPr/>
        </p:nvCxnSpPr>
        <p:spPr>
          <a:xfrm flipV="1">
            <a:off x="8672051" y="3925625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/>
          <p:cNvSpPr/>
          <p:nvPr/>
        </p:nvSpPr>
        <p:spPr>
          <a:xfrm>
            <a:off x="8573728" y="3308815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CuadroTexto 53"/>
          <p:cNvSpPr txBox="1"/>
          <p:nvPr/>
        </p:nvSpPr>
        <p:spPr>
          <a:xfrm>
            <a:off x="8770373" y="3253248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Gamma</a:t>
            </a:r>
            <a:endParaRPr lang="es-CO" dirty="0"/>
          </a:p>
        </p:txBody>
      </p:sp>
      <p:cxnSp>
        <p:nvCxnSpPr>
          <p:cNvPr id="55" name="Conector recto 54"/>
          <p:cNvCxnSpPr>
            <a:stCxn id="50" idx="0"/>
            <a:endCxn id="53" idx="4"/>
          </p:cNvCxnSpPr>
          <p:nvPr/>
        </p:nvCxnSpPr>
        <p:spPr>
          <a:xfrm flipV="1">
            <a:off x="8672051" y="3505460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8573728" y="292175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CuadroTexto 56"/>
          <p:cNvSpPr txBox="1"/>
          <p:nvPr/>
        </p:nvSpPr>
        <p:spPr>
          <a:xfrm>
            <a:off x="8770373" y="286619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Delta</a:t>
            </a:r>
            <a:endParaRPr lang="es-CO" dirty="0"/>
          </a:p>
        </p:txBody>
      </p:sp>
      <p:sp>
        <p:nvSpPr>
          <p:cNvPr id="58" name="Elipse 57"/>
          <p:cNvSpPr/>
          <p:nvPr/>
        </p:nvSpPr>
        <p:spPr>
          <a:xfrm>
            <a:off x="8573728" y="2501592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CuadroTexto 58"/>
          <p:cNvSpPr txBox="1"/>
          <p:nvPr/>
        </p:nvSpPr>
        <p:spPr>
          <a:xfrm>
            <a:off x="8770373" y="2446025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Épsilon</a:t>
            </a:r>
            <a:endParaRPr lang="es-CO" dirty="0"/>
          </a:p>
        </p:txBody>
      </p:sp>
      <p:cxnSp>
        <p:nvCxnSpPr>
          <p:cNvPr id="60" name="Conector recto 59"/>
          <p:cNvCxnSpPr>
            <a:stCxn id="56" idx="0"/>
            <a:endCxn id="58" idx="4"/>
          </p:cNvCxnSpPr>
          <p:nvPr/>
        </p:nvCxnSpPr>
        <p:spPr>
          <a:xfrm flipV="1">
            <a:off x="8672051" y="2698237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8573728" y="2081427"/>
            <a:ext cx="196645" cy="1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CuadroTexto 61"/>
          <p:cNvSpPr txBox="1"/>
          <p:nvPr/>
        </p:nvSpPr>
        <p:spPr>
          <a:xfrm>
            <a:off x="8770373" y="2025860"/>
            <a:ext cx="178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Zeta</a:t>
            </a:r>
            <a:endParaRPr lang="es-CO" dirty="0"/>
          </a:p>
        </p:txBody>
      </p:sp>
      <p:cxnSp>
        <p:nvCxnSpPr>
          <p:cNvPr id="63" name="Conector recto 62"/>
          <p:cNvCxnSpPr>
            <a:stCxn id="58" idx="0"/>
            <a:endCxn id="61" idx="4"/>
          </p:cNvCxnSpPr>
          <p:nvPr/>
        </p:nvCxnSpPr>
        <p:spPr>
          <a:xfrm flipV="1">
            <a:off x="8672051" y="227807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V="1">
            <a:off x="8672051" y="3118402"/>
            <a:ext cx="0" cy="22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>
            <a:off x="8085221" y="2156857"/>
            <a:ext cx="291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4087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GITGitHub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FF4F2E"/>
      </a:accent1>
      <a:accent2>
        <a:srgbClr val="FF4F2E"/>
      </a:accent2>
      <a:accent3>
        <a:srgbClr val="FF4F2E"/>
      </a:accent3>
      <a:accent4>
        <a:srgbClr val="FF4F2E"/>
      </a:accent4>
      <a:accent5>
        <a:srgbClr val="FF4F2E"/>
      </a:accent5>
      <a:accent6>
        <a:srgbClr val="FF4F2E"/>
      </a:accent6>
      <a:hlink>
        <a:srgbClr val="FF4F2E"/>
      </a:hlink>
      <a:folHlink>
        <a:srgbClr val="66669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1208</TotalTime>
  <Words>909</Words>
  <Application>Microsoft Macintosh PowerPoint</Application>
  <PresentationFormat>Widescreen</PresentationFormat>
  <Paragraphs>302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Retrospección</vt:lpstr>
      <vt:lpstr>Viaje en el tiempo</vt:lpstr>
      <vt:lpstr>HARD RESET</vt:lpstr>
      <vt:lpstr>Viaje en el tiempo</vt:lpstr>
      <vt:lpstr>Viaje en el tiempo</vt:lpstr>
      <vt:lpstr>Viaje en el tiempo</vt:lpstr>
      <vt:lpstr>Viaje en el tiempo</vt:lpstr>
      <vt:lpstr>Viaje en el tiempo</vt:lpstr>
      <vt:lpstr>SOFT RESET</vt:lpstr>
      <vt:lpstr>Viaje en el tiempo</vt:lpstr>
      <vt:lpstr>Viaje en el tiempo</vt:lpstr>
      <vt:lpstr>Viaje en el tiempo</vt:lpstr>
      <vt:lpstr>Viaje en el tiempo</vt:lpstr>
      <vt:lpstr>Viaje en el tiempo</vt:lpstr>
      <vt:lpstr>Viaje en el tiempo</vt:lpstr>
      <vt:lpstr>MIXED RESET</vt:lpstr>
      <vt:lpstr>Viaje en el tiempo</vt:lpstr>
      <vt:lpstr>Viaje en el tiempo</vt:lpstr>
      <vt:lpstr>Viaje en el tiempo</vt:lpstr>
      <vt:lpstr>Viaje en el tiempo</vt:lpstr>
      <vt:lpstr>Viaje en el tiempo</vt:lpstr>
      <vt:lpstr>Viaje en el tiempo</vt:lpstr>
      <vt:lpstr>Comando para viajar en el tiempo</vt:lpstr>
      <vt:lpstr>Viaje en el tiempo</vt:lpstr>
      <vt:lpstr>Viaje en el tiempo</vt:lpstr>
      <vt:lpstr>Viaje en el tiempo</vt:lpstr>
      <vt:lpstr>Viaje en el tiempo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Domiciano Rﭑηcφη</cp:lastModifiedBy>
  <cp:revision>105</cp:revision>
  <dcterms:modified xsi:type="dcterms:W3CDTF">2020-07-24T14:19:10Z</dcterms:modified>
  <cp:category/>
</cp:coreProperties>
</file>