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2" r:id="rId19"/>
    <p:sldId id="286" r:id="rId20"/>
    <p:sldId id="296" r:id="rId21"/>
    <p:sldId id="298" r:id="rId22"/>
    <p:sldId id="297" r:id="rId23"/>
    <p:sldId id="259" r:id="rId24"/>
    <p:sldId id="295" r:id="rId25"/>
    <p:sldId id="294" r:id="rId26"/>
    <p:sldId id="293" r:id="rId27"/>
    <p:sldId id="291" r:id="rId28"/>
    <p:sldId id="292" r:id="rId29"/>
    <p:sldId id="290" r:id="rId30"/>
    <p:sldId id="289" r:id="rId31"/>
    <p:sldId id="287" r:id="rId32"/>
    <p:sldId id="284" r:id="rId33"/>
    <p:sldId id="307" r:id="rId34"/>
    <p:sldId id="306" r:id="rId35"/>
    <p:sldId id="305" r:id="rId36"/>
    <p:sldId id="304" r:id="rId37"/>
    <p:sldId id="303" r:id="rId38"/>
    <p:sldId id="302" r:id="rId39"/>
    <p:sldId id="301" r:id="rId40"/>
    <p:sldId id="300" r:id="rId41"/>
    <p:sldId id="299" r:id="rId42"/>
    <p:sldId id="308" r:id="rId4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31"/>
  </p:normalViewPr>
  <p:slideViewPr>
    <p:cSldViewPr snapToGrid="0">
      <p:cViewPr varScale="1">
        <p:scale>
          <a:sx n="97" d="100"/>
          <a:sy n="97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26/01/20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104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0669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146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270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662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334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12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7994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964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765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8016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881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872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8202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88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26/01/20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26/01/20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26/01/20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26/01/20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26/01/20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26/01/20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26/01/20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26/01/20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26/01/20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26/01/20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26/01/20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26/01/20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Semana 2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PATRON SINGLETON</a:t>
            </a:r>
          </a:p>
          <a:p>
            <a:r>
              <a:rPr lang="es-ES" dirty="0"/>
              <a:t>ENLACE TCP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0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0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6" name="Google Shape;456;p40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7" name="Google Shape;457;p40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0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0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0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0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0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0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0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022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1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1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4" name="Google Shape;474;p41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5" name="Google Shape;475;p41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1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1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1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1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1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1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1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1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185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2" name="Google Shape;492;p42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3" name="Google Shape;493;p42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2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2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2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2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2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2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2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2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404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3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3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0" name="Google Shape;510;p43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1" name="Google Shape;511;p43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43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3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3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3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3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3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3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3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12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4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4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8" name="Google Shape;528;p44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9" name="Google Shape;529;p44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4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4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44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4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44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4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44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4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7381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5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5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6" name="Google Shape;546;p45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7" name="Google Shape;547;p45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5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5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45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45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5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5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5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45"/>
          <p:cNvSpPr/>
          <p:nvPr/>
        </p:nvSpPr>
        <p:spPr>
          <a:xfrm>
            <a:off x="911429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0544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46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6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4" name="Google Shape;564;p46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5" name="Google Shape;565;p46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6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46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6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6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46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6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6"/>
          <p:cNvSpPr/>
          <p:nvPr/>
        </p:nvSpPr>
        <p:spPr>
          <a:xfrm>
            <a:off x="911429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46"/>
          <p:cNvSpPr/>
          <p:nvPr/>
        </p:nvSpPr>
        <p:spPr>
          <a:xfrm>
            <a:off x="933527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884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Puerto de red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  Los puertos están añadidos en la capa de transporte (Capa 4 del modelo OSI). Permite enviar y recibir mensajes simultáneamente de diversas aplicaciones.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  Para poder determinar de qué aplicación se trata, el encabezado y el número de puerto de red están definidos, según la aplicación.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  Los puertos tienen 2 bytes de extensión, por cual hay 65536 posibles puertos.</a:t>
            </a:r>
            <a:endParaRPr lang="es-CO" dirty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  Los puertos inferiores al 1024, son los </a:t>
            </a:r>
            <a:r>
              <a:rPr lang="es-ES" b="1" dirty="0"/>
              <a:t>puertos bien conocidos</a:t>
            </a:r>
            <a:r>
              <a:rPr lang="es-ES" dirty="0"/>
              <a:t>, usados aplicaciones del sistema. Entre 1024 y 49151 son </a:t>
            </a:r>
            <a:r>
              <a:rPr lang="es-ES" b="1" dirty="0"/>
              <a:t>puertos registrados </a:t>
            </a:r>
            <a:r>
              <a:rPr lang="es-ES" dirty="0"/>
              <a:t>por la IANA. El resto son </a:t>
            </a:r>
            <a:r>
              <a:rPr lang="es-ES" b="1" dirty="0"/>
              <a:t>puertos dinámicos </a:t>
            </a:r>
            <a:r>
              <a:rPr lang="es-ES" dirty="0"/>
              <a:t>usados para conexiones P2P</a:t>
            </a:r>
          </a:p>
        </p:txBody>
      </p:sp>
    </p:spTree>
    <p:extLst>
      <p:ext uri="{BB962C8B-B14F-4D97-AF65-F5344CB8AC3E}">
        <p14:creationId xmlns:p14="http://schemas.microsoft.com/office/powerpoint/2010/main" val="2687690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Puertos de red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71223"/>
              </p:ext>
            </p:extLst>
          </p:nvPr>
        </p:nvGraphicFramePr>
        <p:xfrm>
          <a:off x="1894348" y="1850375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988">
                  <a:extLst>
                    <a:ext uri="{9D8B030D-6E8A-4147-A177-3AD203B41FA5}">
                      <a16:colId xmlns:a16="http://schemas.microsoft.com/office/drawing/2014/main" val="2963588585"/>
                    </a:ext>
                  </a:extLst>
                </a:gridCol>
                <a:gridCol w="6994012">
                  <a:extLst>
                    <a:ext uri="{9D8B030D-6E8A-4147-A177-3AD203B41FA5}">
                      <a16:colId xmlns:a16="http://schemas.microsoft.com/office/drawing/2014/main" val="192907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Número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Protocolo o aplicación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3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TCP </a:t>
                      </a:r>
                      <a:r>
                        <a:rPr lang="es-ES" dirty="0" err="1"/>
                        <a:t>port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service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multiplexer</a:t>
                      </a:r>
                      <a:r>
                        <a:rPr lang="es-ES" dirty="0"/>
                        <a:t> (TCPMUX)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FTP</a:t>
                      </a:r>
                      <a:r>
                        <a:rPr lang="es-ES" baseline="0" dirty="0"/>
                        <a:t> – Data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28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FTP –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SSH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3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Telnet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5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DNS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2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80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HTTP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443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HTTPS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0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546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DHCP </a:t>
                      </a:r>
                      <a:r>
                        <a:rPr lang="es-ES" dirty="0" err="1"/>
                        <a:t>Client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13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547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DHCP Server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59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3306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MySQL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1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799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FLUJO TCP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707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" name="Google Shape;331;p32"/>
          <p:cNvCxnSpPr>
            <a:stCxn id="329" idx="3"/>
          </p:cNvCxnSpPr>
          <p:nvPr/>
        </p:nvCxnSpPr>
        <p:spPr>
          <a:xfrm>
            <a:off x="3850784" y="3709116"/>
            <a:ext cx="37971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2" name="Google Shape;332;p32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2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2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2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2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5632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5875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38618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3362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5387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1988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732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Reliable</a:t>
            </a:r>
            <a:r>
              <a:rPr lang="es-ES" dirty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28228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Reliable</a:t>
            </a:r>
            <a:r>
              <a:rPr lang="es-ES" dirty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FINISH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8733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Reliable</a:t>
            </a:r>
            <a:r>
              <a:rPr lang="es-ES" dirty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8191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Reliable</a:t>
            </a:r>
            <a:r>
              <a:rPr lang="es-ES" dirty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2466420" y="540616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2466420" y="5737120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</a:t>
            </a:r>
            <a:endParaRPr lang="es-CO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526221" y="5057443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521797" y="540616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751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33"/>
          <p:cNvCxnSpPr/>
          <p:nvPr/>
        </p:nvCxnSpPr>
        <p:spPr>
          <a:xfrm rot="10800000" flipH="1">
            <a:off x="3850784" y="33408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33"/>
          <p:cNvSpPr txBox="1"/>
          <p:nvPr/>
        </p:nvSpPr>
        <p:spPr>
          <a:xfrm>
            <a:off x="3554569" y="33300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6126480" y="33320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3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3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3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4822065" y="29552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879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Reliable</a:t>
            </a:r>
            <a:r>
              <a:rPr lang="es-ES" dirty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2466420" y="540616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2466420" y="5737120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2466420" y="6071415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</a:t>
            </a:r>
            <a:endParaRPr lang="es-CO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526221" y="5057443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521797" y="540616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</a:t>
            </a:r>
            <a:endParaRPr lang="es-CO" dirty="0"/>
          </a:p>
        </p:txBody>
      </p:sp>
      <p:sp>
        <p:nvSpPr>
          <p:cNvPr id="44" name="CuadroTexto 43"/>
          <p:cNvSpPr txBox="1"/>
          <p:nvPr/>
        </p:nvSpPr>
        <p:spPr>
          <a:xfrm>
            <a:off x="5497273" y="574815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71809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TRANSFERENCIA TCP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5497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90064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98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83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253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066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816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23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Time expires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273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4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34"/>
          <p:cNvCxnSpPr/>
          <p:nvPr/>
        </p:nvCxnSpPr>
        <p:spPr>
          <a:xfrm rot="10800000" flipH="1">
            <a:off x="3850784" y="35948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2" name="Google Shape;362;p34"/>
          <p:cNvSpPr txBox="1"/>
          <p:nvPr/>
        </p:nvSpPr>
        <p:spPr>
          <a:xfrm>
            <a:off x="3554569" y="35840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6126480" y="35860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4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4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4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4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4822065" y="32092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443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2563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Time expires</a:t>
            </a:r>
            <a:endParaRPr lang="es-CO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2466420" y="539579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5141282" y="5007694"/>
            <a:ext cx="205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Retransmit</a:t>
            </a:r>
            <a:r>
              <a:rPr lang="es-ES" dirty="0"/>
              <a:t> </a:t>
            </a:r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0889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Time expires</a:t>
            </a:r>
            <a:endParaRPr lang="es-CO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2466420" y="539579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/>
          <p:nvPr/>
        </p:nvCxnSpPr>
        <p:spPr>
          <a:xfrm flipH="1">
            <a:off x="2466420" y="572468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5141282" y="5007694"/>
            <a:ext cx="205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Retransmit</a:t>
            </a:r>
            <a:r>
              <a:rPr lang="es-ES" dirty="0"/>
              <a:t> </a:t>
            </a:r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sp>
        <p:nvSpPr>
          <p:cNvPr id="59" name="CuadroTexto 58"/>
          <p:cNvSpPr txBox="1"/>
          <p:nvPr/>
        </p:nvSpPr>
        <p:spPr>
          <a:xfrm>
            <a:off x="5645064" y="5395798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90741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grupal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/>
              <a:t>Teléfono roto</a:t>
            </a:r>
          </a:p>
          <a:p>
            <a:r>
              <a:rPr lang="es-ES" dirty="0"/>
              <a:t>Seleccionen un mensaje y transmítanlo de forma que pase por cada uno de los computadores.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4437246" y="3330341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5388543" y="3330340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339840" y="3330339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7291137" y="3330338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7291137" y="4243134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4437245" y="4243134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4437243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7291136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3782724" y="5276961"/>
            <a:ext cx="885525" cy="240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Mensaje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460379" y="5264301"/>
            <a:ext cx="885525" cy="240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Mensaje</a:t>
            </a:r>
            <a:endParaRPr lang="es-CO" sz="1400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>
            <a:stCxn id="10" idx="0"/>
            <a:endCxn id="9" idx="2"/>
          </p:cNvCxnSpPr>
          <p:nvPr/>
        </p:nvCxnSpPr>
        <p:spPr>
          <a:xfrm flipV="1">
            <a:off x="4668250" y="4705147"/>
            <a:ext cx="2" cy="45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9" idx="0"/>
            <a:endCxn id="4" idx="2"/>
          </p:cNvCxnSpPr>
          <p:nvPr/>
        </p:nvCxnSpPr>
        <p:spPr>
          <a:xfrm flipV="1">
            <a:off x="4668252" y="3792354"/>
            <a:ext cx="1" cy="45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" idx="3"/>
            <a:endCxn id="5" idx="1"/>
          </p:cNvCxnSpPr>
          <p:nvPr/>
        </p:nvCxnSpPr>
        <p:spPr>
          <a:xfrm flipV="1">
            <a:off x="4899259" y="3561347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5850556" y="3546726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6801852" y="3546725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7" idx="2"/>
            <a:endCxn id="8" idx="0"/>
          </p:cNvCxnSpPr>
          <p:nvPr/>
        </p:nvCxnSpPr>
        <p:spPr>
          <a:xfrm>
            <a:off x="7522144" y="3792351"/>
            <a:ext cx="0" cy="45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7522141" y="4705144"/>
            <a:ext cx="0" cy="45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00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5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6" name="Google Shape;376;p35"/>
          <p:cNvCxnSpPr/>
          <p:nvPr/>
        </p:nvCxnSpPr>
        <p:spPr>
          <a:xfrm rot="10800000" flipH="1">
            <a:off x="3850784" y="38615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7" name="Google Shape;377;p35"/>
          <p:cNvSpPr txBox="1"/>
          <p:nvPr/>
        </p:nvSpPr>
        <p:spPr>
          <a:xfrm>
            <a:off x="3554569" y="38507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5"/>
          <p:cNvSpPr txBox="1"/>
          <p:nvPr/>
        </p:nvSpPr>
        <p:spPr>
          <a:xfrm>
            <a:off x="6126480" y="38527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5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5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5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5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5"/>
          <p:cNvSpPr txBox="1"/>
          <p:nvPr/>
        </p:nvSpPr>
        <p:spPr>
          <a:xfrm>
            <a:off x="4822065" y="34759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5000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71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6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6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" name="Google Shape;391;p36"/>
          <p:cNvCxnSpPr/>
          <p:nvPr/>
        </p:nvCxnSpPr>
        <p:spPr>
          <a:xfrm rot="10800000" flipH="1">
            <a:off x="3850784" y="4090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36"/>
          <p:cNvSpPr txBox="1"/>
          <p:nvPr/>
        </p:nvSpPr>
        <p:spPr>
          <a:xfrm>
            <a:off x="3554569" y="4079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6"/>
          <p:cNvSpPr txBox="1"/>
          <p:nvPr/>
        </p:nvSpPr>
        <p:spPr>
          <a:xfrm>
            <a:off x="6126480" y="4081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6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6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6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6"/>
          <p:cNvSpPr txBox="1"/>
          <p:nvPr/>
        </p:nvSpPr>
        <p:spPr>
          <a:xfrm>
            <a:off x="4822065" y="37045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5555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90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7"/>
          <p:cNvSpPr txBox="1"/>
          <p:nvPr/>
        </p:nvSpPr>
        <p:spPr>
          <a:xfrm>
            <a:off x="875763" y="5035639"/>
            <a:ext cx="77509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permite establecer distintos servicios y separarlos por funciones. Algunos servicios son Transmisiones en vivo, Web, Web segura, Transferencia de archivos, e-mail.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7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7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37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1" name="Google Shape;411;p37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7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722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1" name="Google Shape;421;p38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38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209689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8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8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8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381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9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8" name="Google Shape;438;p39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9" name="Google Shape;439;p39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9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209689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9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9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9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9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9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58752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4166</TotalTime>
  <Words>842</Words>
  <Application>Microsoft Macintosh PowerPoint</Application>
  <PresentationFormat>Widescreen</PresentationFormat>
  <Paragraphs>364</Paragraphs>
  <Slides>42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Calibri</vt:lpstr>
      <vt:lpstr>Calibri Light</vt:lpstr>
      <vt:lpstr>Courier New</vt:lpstr>
      <vt:lpstr>Retrospección</vt:lpstr>
      <vt:lpstr>Semana 2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Puerto de red</vt:lpstr>
      <vt:lpstr>Puertos de red</vt:lpstr>
      <vt:lpstr>FLUJO 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TRANSFERENCIA TCP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Taller grupal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Rﭑηcφη</cp:lastModifiedBy>
  <cp:revision>43</cp:revision>
  <dcterms:created xsi:type="dcterms:W3CDTF">2019-02-03T15:35:16Z</dcterms:created>
  <dcterms:modified xsi:type="dcterms:W3CDTF">2020-01-26T17:30:56Z</dcterms:modified>
</cp:coreProperties>
</file>