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313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11" r:id="rId15"/>
    <p:sldId id="312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12/02/2020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12/02/2020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12/02/2020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12/02/2020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12/02/2020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12/02/2020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Semana 4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Conexiones Asíncronas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3028336"/>
            <a:ext cx="4782410" cy="284075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Un objeto puede ser valor de una clave</a:t>
            </a:r>
            <a:endParaRPr lang="es-ES" b="1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740996" y="2212259"/>
            <a:ext cx="5451004" cy="37657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"manager":{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</a:t>
            </a:r>
            <a:r>
              <a:rPr lang="es-ES" dirty="0" err="1" smtClean="0">
                <a:latin typeface="Consolas" panose="020B0609020204030204" pitchFamily="49" charset="0"/>
              </a:rPr>
              <a:t>nombre":"Andrés</a:t>
            </a:r>
            <a:r>
              <a:rPr lang="es-ES" dirty="0" smtClean="0">
                <a:latin typeface="Consolas" panose="020B0609020204030204" pitchFamily="49" charset="0"/>
              </a:rPr>
              <a:t> Ortega",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"edad":29,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"altura":1.70,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</a:t>
            </a:r>
            <a:r>
              <a:rPr lang="es-ES" dirty="0" err="1" smtClean="0">
                <a:latin typeface="Consolas" panose="020B0609020204030204" pitchFamily="49" charset="0"/>
              </a:rPr>
              <a:t>isFat</a:t>
            </a:r>
            <a:r>
              <a:rPr lang="es-ES" dirty="0" smtClean="0">
                <a:latin typeface="Consolas" panose="020B0609020204030204" pitchFamily="49" charset="0"/>
              </a:rPr>
              <a:t>":true,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}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74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3028336"/>
            <a:ext cx="4782410" cy="284075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Un arreglo puede ser valor de una clave</a:t>
            </a:r>
            <a:endParaRPr lang="es-ES" b="1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740996" y="1966452"/>
            <a:ext cx="5451004" cy="41197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"estudiantes":[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"Christian",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"Jefferson",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"Daniel",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"Nicolás"]</a:t>
            </a:r>
          </a:p>
          <a:p>
            <a:r>
              <a:rPr lang="es-E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22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3028336"/>
            <a:ext cx="4782410" cy="284075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Todo combinado</a:t>
            </a:r>
            <a:endParaRPr lang="es-ES" b="1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740996" y="1966452"/>
            <a:ext cx="5451004" cy="411971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Consolas" panose="020B0609020204030204" pitchFamily="49" charset="0"/>
              </a:rPr>
              <a:t>{</a:t>
            </a:r>
          </a:p>
          <a:p>
            <a:r>
              <a:rPr lang="es-ES" dirty="0">
                <a:latin typeface="Consolas" panose="020B0609020204030204" pitchFamily="49" charset="0"/>
              </a:rPr>
              <a:t>"</a:t>
            </a:r>
            <a:r>
              <a:rPr lang="es-ES" dirty="0" err="1">
                <a:latin typeface="Consolas" panose="020B0609020204030204" pitchFamily="49" charset="0"/>
              </a:rPr>
              <a:t>seleccion</a:t>
            </a:r>
            <a:r>
              <a:rPr lang="es-ES" dirty="0">
                <a:latin typeface="Consolas" panose="020B0609020204030204" pitchFamily="49" charset="0"/>
              </a:rPr>
              <a:t>":{</a:t>
            </a:r>
          </a:p>
          <a:p>
            <a:r>
              <a:rPr lang="es-ES" dirty="0">
                <a:latin typeface="Consolas" panose="020B0609020204030204" pitchFamily="49" charset="0"/>
              </a:rPr>
              <a:t>"</a:t>
            </a:r>
            <a:r>
              <a:rPr lang="es-ES" dirty="0" err="1">
                <a:latin typeface="Consolas" panose="020B0609020204030204" pitchFamily="49" charset="0"/>
              </a:rPr>
              <a:t>tecnico</a:t>
            </a:r>
            <a:r>
              <a:rPr lang="es-ES" dirty="0">
                <a:latin typeface="Consolas" panose="020B0609020204030204" pitchFamily="49" charset="0"/>
              </a:rPr>
              <a:t>":{"</a:t>
            </a:r>
            <a:r>
              <a:rPr lang="es-ES" dirty="0" err="1">
                <a:latin typeface="Consolas" panose="020B0609020204030204" pitchFamily="49" charset="0"/>
              </a:rPr>
              <a:t>nombre":"Carlos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Queiroz</a:t>
            </a:r>
            <a:r>
              <a:rPr lang="es-ES" dirty="0">
                <a:latin typeface="Consolas" panose="020B0609020204030204" pitchFamily="49" charset="0"/>
              </a:rPr>
              <a:t>","</a:t>
            </a:r>
            <a:r>
              <a:rPr lang="es-ES" dirty="0" err="1">
                <a:latin typeface="Consolas" panose="020B0609020204030204" pitchFamily="49" charset="0"/>
              </a:rPr>
              <a:t>nacionalidad":"Portugal</a:t>
            </a:r>
            <a:r>
              <a:rPr lang="es-ES" dirty="0">
                <a:latin typeface="Consolas" panose="020B0609020204030204" pitchFamily="49" charset="0"/>
              </a:rPr>
              <a:t>"},</a:t>
            </a:r>
          </a:p>
          <a:p>
            <a:r>
              <a:rPr lang="es-ES" dirty="0">
                <a:latin typeface="Consolas" panose="020B0609020204030204" pitchFamily="49" charset="0"/>
              </a:rPr>
              <a:t>"jugadores":[</a:t>
            </a:r>
          </a:p>
          <a:p>
            <a:r>
              <a:rPr lang="es-ES" dirty="0">
                <a:latin typeface="Consolas" panose="020B0609020204030204" pitchFamily="49" charset="0"/>
              </a:rPr>
              <a:t>{"</a:t>
            </a:r>
            <a:r>
              <a:rPr lang="es-ES" dirty="0" err="1">
                <a:latin typeface="Consolas" panose="020B0609020204030204" pitchFamily="49" charset="0"/>
              </a:rPr>
              <a:t>nombre":"James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Rodriguez</a:t>
            </a:r>
            <a:r>
              <a:rPr lang="es-ES" dirty="0">
                <a:latin typeface="Consolas" panose="020B0609020204030204" pitchFamily="49" charset="0"/>
              </a:rPr>
              <a:t>","</a:t>
            </a:r>
            <a:r>
              <a:rPr lang="es-ES" dirty="0" err="1">
                <a:latin typeface="Consolas" panose="020B0609020204030204" pitchFamily="49" charset="0"/>
              </a:rPr>
              <a:t>club":"</a:t>
            </a:r>
            <a:r>
              <a:rPr lang="es-ES" dirty="0" err="1" smtClean="0">
                <a:latin typeface="Consolas" panose="020B0609020204030204" pitchFamily="49" charset="0"/>
              </a:rPr>
              <a:t>Bayern</a:t>
            </a:r>
            <a:r>
              <a:rPr lang="es-ES" dirty="0" smtClean="0">
                <a:latin typeface="Consolas" panose="020B0609020204030204" pitchFamily="49" charset="0"/>
              </a:rPr>
              <a:t> </a:t>
            </a:r>
            <a:r>
              <a:rPr lang="es-ES" dirty="0" err="1" smtClean="0">
                <a:latin typeface="Consolas" panose="020B0609020204030204" pitchFamily="49" charset="0"/>
              </a:rPr>
              <a:t>Munich</a:t>
            </a:r>
            <a:r>
              <a:rPr lang="es-ES" dirty="0" smtClean="0">
                <a:latin typeface="Consolas" panose="020B0609020204030204" pitchFamily="49" charset="0"/>
              </a:rPr>
              <a:t>"},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{"</a:t>
            </a:r>
            <a:r>
              <a:rPr lang="es-ES" dirty="0" err="1">
                <a:latin typeface="Consolas" panose="020B0609020204030204" pitchFamily="49" charset="0"/>
              </a:rPr>
              <a:t>nombre":"Juan</a:t>
            </a:r>
            <a:r>
              <a:rPr lang="es-ES" dirty="0">
                <a:latin typeface="Consolas" panose="020B0609020204030204" pitchFamily="49" charset="0"/>
              </a:rPr>
              <a:t> Quintero","club":"</a:t>
            </a:r>
            <a:r>
              <a:rPr lang="es-ES" dirty="0" err="1">
                <a:latin typeface="Consolas" panose="020B0609020204030204" pitchFamily="49" charset="0"/>
              </a:rPr>
              <a:t>River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Plate</a:t>
            </a:r>
            <a:r>
              <a:rPr lang="es-ES" dirty="0">
                <a:latin typeface="Consolas" panose="020B0609020204030204" pitchFamily="49" charset="0"/>
              </a:rPr>
              <a:t>"}</a:t>
            </a:r>
          </a:p>
          <a:p>
            <a:r>
              <a:rPr lang="es-ES" dirty="0">
                <a:latin typeface="Consolas" panose="020B0609020204030204" pitchFamily="49" charset="0"/>
              </a:rPr>
              <a:t>]</a:t>
            </a:r>
          </a:p>
          <a:p>
            <a:r>
              <a:rPr lang="es-ES" dirty="0">
                <a:latin typeface="Consolas" panose="020B0609020204030204" pitchFamily="49" charset="0"/>
              </a:rPr>
              <a:t>}</a:t>
            </a:r>
          </a:p>
          <a:p>
            <a:r>
              <a:rPr lang="es-E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547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Modelar 4 materias de la malla curricular de </a:t>
            </a:r>
            <a:r>
              <a:rPr lang="es-ES"/>
              <a:t>ingeniería </a:t>
            </a:r>
            <a:r>
              <a:rPr lang="es-ES" smtClean="0"/>
              <a:t>telemática</a:t>
            </a:r>
          </a:p>
          <a:p>
            <a:pPr marL="0" indent="0">
              <a:buNone/>
            </a:pPr>
            <a:r>
              <a:rPr lang="es-ES" smtClean="0"/>
              <a:t>Hágalo </a:t>
            </a:r>
            <a:r>
              <a:rPr lang="es-ES" dirty="0" smtClean="0"/>
              <a:t>en </a:t>
            </a:r>
            <a:r>
              <a:rPr lang="es-ES" dirty="0"/>
              <a:t>la página </a:t>
            </a:r>
            <a:br>
              <a:rPr lang="es-ES" dirty="0"/>
            </a:br>
            <a:r>
              <a:rPr lang="es-ES" dirty="0"/>
              <a:t>http://jsonviewer.stack.hu/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69824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66938"/>
            <a:ext cx="10058400" cy="1450757"/>
          </a:xfrm>
        </p:spPr>
        <p:txBody>
          <a:bodyPr/>
          <a:lstStyle/>
          <a:p>
            <a:r>
              <a:rPr lang="es-ES" dirty="0" smtClean="0"/>
              <a:t>Conexiones asíncronas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51004" cy="4023360"/>
          </a:xfrm>
        </p:spPr>
        <p:txBody>
          <a:bodyPr/>
          <a:lstStyle/>
          <a:p>
            <a:r>
              <a:rPr lang="es-ES" smtClean="0"/>
              <a:t>Una conexión asíncrona implica que hay un hilo de </a:t>
            </a:r>
            <a:r>
              <a:rPr lang="es-ES" b="1" smtClean="0"/>
              <a:t>ENVÍO</a:t>
            </a:r>
            <a:r>
              <a:rPr lang="es-ES" smtClean="0"/>
              <a:t> y otro hilo de </a:t>
            </a:r>
            <a:r>
              <a:rPr lang="es-ES" b="1" smtClean="0"/>
              <a:t>RECEPCIÓN</a:t>
            </a:r>
            <a:r>
              <a:rPr lang="es-ES" smtClean="0"/>
              <a:t>.</a:t>
            </a:r>
          </a:p>
          <a:p>
            <a:r>
              <a:rPr lang="es-ES" smtClean="0"/>
              <a:t>Ambos hilos deben surgir en el momento que ocurre el </a:t>
            </a:r>
            <a:r>
              <a:rPr lang="es-ES" b="1" smtClean="0"/>
              <a:t>HANDSHAKE</a:t>
            </a:r>
            <a:r>
              <a:rPr lang="es-ES" smtClean="0"/>
              <a:t>.</a:t>
            </a:r>
            <a:endParaRPr lang="es-ES" u="sng" smtClean="0"/>
          </a:p>
          <a:p>
            <a:r>
              <a:rPr lang="es-ES" smtClean="0"/>
              <a:t>La clase Singleton de conexión debe poder dirigir y obtener información hacia los dos hilos de recepción y emisión.</a:t>
            </a:r>
            <a:endParaRPr lang="es-ES" u="sng" smtClean="0"/>
          </a:p>
          <a:p>
            <a:r>
              <a:rPr lang="es-ES" smtClean="0"/>
              <a:t>El hilo de emisión sólo requiere estar activo mientras envía el mensaje.</a:t>
            </a:r>
          </a:p>
          <a:p>
            <a:r>
              <a:rPr lang="es-ES" smtClean="0"/>
              <a:t>El hilo de recepción requiere estar siempre activo.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7015316" y="2946284"/>
            <a:ext cx="2322871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TCPConnection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7015315" y="2100933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Receptor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8202561" y="2100932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Emisor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7773628" y="4636988"/>
            <a:ext cx="806245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GUI</a:t>
            </a:r>
            <a:endParaRPr lang="es-CO" dirty="0"/>
          </a:p>
        </p:txBody>
      </p:sp>
      <p:cxnSp>
        <p:nvCxnSpPr>
          <p:cNvPr id="9" name="Conector recto de flecha 8"/>
          <p:cNvCxnSpPr>
            <a:stCxn id="7" idx="0"/>
            <a:endCxn id="4" idx="2"/>
          </p:cNvCxnSpPr>
          <p:nvPr/>
        </p:nvCxnSpPr>
        <p:spPr>
          <a:xfrm flipV="1">
            <a:off x="8176751" y="3752529"/>
            <a:ext cx="1" cy="8844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9761955" y="5086039"/>
            <a:ext cx="285900" cy="2859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9761955" y="4702420"/>
            <a:ext cx="285900" cy="2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10070196" y="4618988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Thread</a:t>
            </a:r>
            <a:r>
              <a:rPr lang="es-ES" dirty="0" smtClean="0"/>
              <a:t> 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10070196" y="5044323"/>
            <a:ext cx="167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Threads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72914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Conexiones asíncronas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51004" cy="4023360"/>
          </a:xfrm>
        </p:spPr>
        <p:txBody>
          <a:bodyPr/>
          <a:lstStyle/>
          <a:p>
            <a:r>
              <a:rPr lang="es-ES" dirty="0" smtClean="0"/>
              <a:t>Una conexión asíncrona implica que hay un hilo de </a:t>
            </a:r>
            <a:r>
              <a:rPr lang="es-ES" b="1" dirty="0" smtClean="0"/>
              <a:t>ENVÍO</a:t>
            </a:r>
            <a:r>
              <a:rPr lang="es-ES" dirty="0" smtClean="0"/>
              <a:t> y otro hilo de </a:t>
            </a:r>
            <a:r>
              <a:rPr lang="es-ES" b="1" dirty="0" smtClean="0"/>
              <a:t>RECEPCIÓN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Ambos hilos deben surgir en el momento que ocurre el </a:t>
            </a:r>
            <a:r>
              <a:rPr lang="es-ES" b="1" dirty="0" smtClean="0"/>
              <a:t>HANDSHAKE</a:t>
            </a:r>
            <a:r>
              <a:rPr lang="es-ES" dirty="0" smtClean="0"/>
              <a:t>.</a:t>
            </a:r>
            <a:endParaRPr lang="es-ES" u="sng" dirty="0" smtClean="0"/>
          </a:p>
          <a:p>
            <a:r>
              <a:rPr lang="es-ES" dirty="0" smtClean="0"/>
              <a:t>La clase </a:t>
            </a:r>
            <a:r>
              <a:rPr lang="es-ES" dirty="0" err="1" smtClean="0"/>
              <a:t>Singleton</a:t>
            </a:r>
            <a:r>
              <a:rPr lang="es-ES" dirty="0" smtClean="0"/>
              <a:t> de conexión debe poder dirigir y obtener información hacia los dos hilos de recepción y emisión.</a:t>
            </a:r>
            <a:endParaRPr lang="es-ES" u="sng" dirty="0" smtClean="0"/>
          </a:p>
          <a:p>
            <a:r>
              <a:rPr lang="es-ES" dirty="0" smtClean="0"/>
              <a:t>El hilo de emisión sólo requiere estar activo mientras envía el mensaje.</a:t>
            </a:r>
          </a:p>
          <a:p>
            <a:r>
              <a:rPr lang="es-ES" dirty="0" smtClean="0"/>
              <a:t>El hilo de recepción requiere estar siempre activo.</a:t>
            </a:r>
            <a:endParaRPr lang="es-ES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7579305" y="2064774"/>
            <a:ext cx="0" cy="424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6889757" y="1737360"/>
            <a:ext cx="1379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Thread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8268852" y="1737360"/>
            <a:ext cx="1031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Receptor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385128" y="1737360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Emisor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8779814" y="2064774"/>
            <a:ext cx="0" cy="424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9798061" y="2064774"/>
            <a:ext cx="0" cy="424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7510479" y="2202426"/>
            <a:ext cx="147485" cy="38640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8706071" y="2808817"/>
            <a:ext cx="147485" cy="3257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9724318" y="3036887"/>
            <a:ext cx="147485" cy="492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9724318" y="4134464"/>
            <a:ext cx="147485" cy="492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9721758" y="5368058"/>
            <a:ext cx="147485" cy="492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657964" y="2882900"/>
            <a:ext cx="1048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7657964" y="3092450"/>
            <a:ext cx="2063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7657964" y="4188542"/>
            <a:ext cx="2063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7657964" y="5433142"/>
            <a:ext cx="2063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9846733" y="3144449"/>
            <a:ext cx="1744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Envíé</a:t>
            </a:r>
            <a:r>
              <a:rPr lang="es-ES" sz="1200" dirty="0" smtClean="0"/>
              <a:t> un mensaje</a:t>
            </a:r>
            <a:endParaRPr lang="es-CO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9870498" y="4242026"/>
            <a:ext cx="1744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Envíé</a:t>
            </a:r>
            <a:r>
              <a:rPr lang="es-ES" sz="1200" dirty="0"/>
              <a:t> un mensaje</a:t>
            </a:r>
            <a:endParaRPr lang="es-CO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9870498" y="5339603"/>
            <a:ext cx="1744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Envíé</a:t>
            </a:r>
            <a:r>
              <a:rPr lang="es-ES" sz="1200" dirty="0"/>
              <a:t> un mensaje</a:t>
            </a:r>
            <a:endParaRPr lang="es-CO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8849691" y="2650242"/>
            <a:ext cx="174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Siempre </a:t>
            </a:r>
          </a:p>
          <a:p>
            <a:r>
              <a:rPr lang="es-ES" sz="1200" dirty="0" smtClean="0"/>
              <a:t>recibo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198720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Conexiones Asíncronas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564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Serialización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52616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Serialización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51004" cy="4023360"/>
          </a:xfrm>
        </p:spPr>
        <p:txBody>
          <a:bodyPr/>
          <a:lstStyle/>
          <a:p>
            <a:r>
              <a:rPr lang="es-ES" dirty="0" smtClean="0"/>
              <a:t>Dentro de una conexión pueden intercambiarse Objetos.</a:t>
            </a:r>
          </a:p>
          <a:p>
            <a:r>
              <a:rPr lang="es-ES" dirty="0" smtClean="0"/>
              <a:t>Existen diversas propuestas para hacer dicha transferencia.</a:t>
            </a:r>
          </a:p>
          <a:p>
            <a:r>
              <a:rPr lang="es-ES" dirty="0" smtClean="0"/>
              <a:t>La forma estilo java involucra objetos de tipo </a:t>
            </a:r>
            <a:r>
              <a:rPr lang="es-ES" dirty="0" err="1" smtClean="0"/>
              <a:t>ObjectInputStream</a:t>
            </a:r>
            <a:r>
              <a:rPr lang="es-ES" dirty="0" smtClean="0"/>
              <a:t> y </a:t>
            </a:r>
            <a:r>
              <a:rPr lang="es-ES" dirty="0" err="1" smtClean="0"/>
              <a:t>ObjectOutputStream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6932971" y="3051169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874045" y="3051169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8068597" y="3311723"/>
            <a:ext cx="285135" cy="28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/>
          <p:cNvSpPr/>
          <p:nvPr/>
        </p:nvSpPr>
        <p:spPr>
          <a:xfrm>
            <a:off x="9599970" y="3311722"/>
            <a:ext cx="285135" cy="28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Conector recto 17"/>
          <p:cNvCxnSpPr>
            <a:stCxn id="8" idx="6"/>
            <a:endCxn id="16" idx="2"/>
          </p:cNvCxnSpPr>
          <p:nvPr/>
        </p:nvCxnSpPr>
        <p:spPr>
          <a:xfrm flipV="1">
            <a:off x="8353732" y="3454290"/>
            <a:ext cx="124623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9312992" y="4329362"/>
            <a:ext cx="2054942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ObjectInputStream</a:t>
            </a:r>
            <a:endParaRPr lang="es-CO" dirty="0"/>
          </a:p>
        </p:txBody>
      </p:sp>
      <p:sp>
        <p:nvSpPr>
          <p:cNvPr id="20" name="CuadroTexto 19"/>
          <p:cNvSpPr txBox="1"/>
          <p:nvPr/>
        </p:nvSpPr>
        <p:spPr>
          <a:xfrm>
            <a:off x="6539404" y="4329361"/>
            <a:ext cx="220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ObjectOutputStream</a:t>
            </a:r>
            <a:endParaRPr lang="es-CO" dirty="0"/>
          </a:p>
        </p:txBody>
      </p:sp>
      <p:cxnSp>
        <p:nvCxnSpPr>
          <p:cNvPr id="22" name="Conector recto de flecha 21"/>
          <p:cNvCxnSpPr>
            <a:stCxn id="8" idx="4"/>
          </p:cNvCxnSpPr>
          <p:nvPr/>
        </p:nvCxnSpPr>
        <p:spPr>
          <a:xfrm flipH="1">
            <a:off x="8211164" y="3596858"/>
            <a:ext cx="1" cy="73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>
            <a:off x="9738297" y="3596857"/>
            <a:ext cx="1" cy="73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5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Serialización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51004" cy="4023360"/>
          </a:xfrm>
        </p:spPr>
        <p:txBody>
          <a:bodyPr/>
          <a:lstStyle/>
          <a:p>
            <a:r>
              <a:rPr lang="es-ES" dirty="0" smtClean="0"/>
              <a:t>Otro acercamiento es convertir los objetos en texto de modo que se use un lenguaje estándar de intercambio de mensajes</a:t>
            </a:r>
          </a:p>
          <a:p>
            <a:r>
              <a:rPr lang="es-ES" dirty="0" smtClean="0"/>
              <a:t>Con esto se logra compatibilidad independientemente del lenguaje de programación.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6932971" y="3051169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874045" y="3051169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7028835" y="3098580"/>
            <a:ext cx="285135" cy="28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/>
          <p:cNvSpPr/>
          <p:nvPr/>
        </p:nvSpPr>
        <p:spPr>
          <a:xfrm>
            <a:off x="10724536" y="3101832"/>
            <a:ext cx="285135" cy="28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Conector recto 17"/>
          <p:cNvCxnSpPr>
            <a:stCxn id="14" idx="3"/>
            <a:endCxn id="15" idx="1"/>
          </p:cNvCxnSpPr>
          <p:nvPr/>
        </p:nvCxnSpPr>
        <p:spPr>
          <a:xfrm>
            <a:off x="8068597" y="3454292"/>
            <a:ext cx="1805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6548284" y="4186879"/>
            <a:ext cx="2207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Escritor e intérprete del lenguaje de intercambio de datos</a:t>
            </a:r>
            <a:endParaRPr lang="es-CO" dirty="0"/>
          </a:p>
        </p:txBody>
      </p:sp>
      <p:cxnSp>
        <p:nvCxnSpPr>
          <p:cNvPr id="22" name="Conector recto de flecha 21"/>
          <p:cNvCxnSpPr/>
          <p:nvPr/>
        </p:nvCxnSpPr>
        <p:spPr>
          <a:xfrm flipH="1">
            <a:off x="7171401" y="3386172"/>
            <a:ext cx="1" cy="73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>
            <a:off x="10862863" y="3386967"/>
            <a:ext cx="1" cy="73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9109587" y="4186879"/>
            <a:ext cx="2207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Escritor e intérprete del lenguaje de intercambio de datos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7008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JSON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67600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51004" cy="4023360"/>
          </a:xfrm>
        </p:spPr>
        <p:txBody>
          <a:bodyPr/>
          <a:lstStyle/>
          <a:p>
            <a:r>
              <a:rPr lang="es-ES" dirty="0" smtClean="0"/>
              <a:t>JSON es un formato de intercambio de datos.</a:t>
            </a:r>
          </a:p>
          <a:p>
            <a:r>
              <a:rPr lang="es-ES" dirty="0" smtClean="0"/>
              <a:t>Puede representar objetos completos</a:t>
            </a:r>
          </a:p>
          <a:p>
            <a:r>
              <a:rPr lang="es-ES" dirty="0" smtClean="0"/>
              <a:t>Permite interoperabilidad entre equipos con distintas tecnologías, sistemas operativos y lenguajes de programación.</a:t>
            </a:r>
          </a:p>
          <a:p>
            <a:r>
              <a:rPr lang="es-ES" dirty="0" smtClean="0"/>
              <a:t>En la actualidad es el lenguaje de etiquetado más usual en los sistemas. Tanto que algunos lenguajes incorporan un intérprete e incluso Ruby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rails</a:t>
            </a:r>
            <a:r>
              <a:rPr lang="es-ES" dirty="0" smtClean="0"/>
              <a:t> lo integra como tipo primitivo de dato.</a:t>
            </a:r>
            <a:endParaRPr lang="es-ES" dirty="0"/>
          </a:p>
        </p:txBody>
      </p:sp>
      <p:pic>
        <p:nvPicPr>
          <p:cNvPr id="1026" name="Picture 2" descr="Resultado de imagen para j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55" y="2543639"/>
            <a:ext cx="4289425" cy="223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0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3028336"/>
            <a:ext cx="4782410" cy="2840758"/>
          </a:xfrm>
        </p:spPr>
        <p:txBody>
          <a:bodyPr/>
          <a:lstStyle/>
          <a:p>
            <a:r>
              <a:rPr lang="es-ES" dirty="0" smtClean="0"/>
              <a:t>JSON puede representar un objeto mediante {}</a:t>
            </a:r>
          </a:p>
          <a:p>
            <a:r>
              <a:rPr lang="es-ES" dirty="0" smtClean="0"/>
              <a:t>Dentro de cada llave debe especificar el nombre de los parámetros y los valores</a:t>
            </a:r>
          </a:p>
          <a:p>
            <a:r>
              <a:rPr lang="es-ES" dirty="0" smtClean="0"/>
              <a:t>Los posibles valores son </a:t>
            </a:r>
            <a:r>
              <a:rPr lang="es-ES" dirty="0" err="1" smtClean="0"/>
              <a:t>Strings</a:t>
            </a:r>
            <a:r>
              <a:rPr lang="es-ES" dirty="0" smtClean="0"/>
              <a:t>, enteros, decimales y booleanos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740996" y="2797277"/>
            <a:ext cx="5451004" cy="26342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</a:t>
            </a:r>
            <a:r>
              <a:rPr lang="es-ES" dirty="0" err="1" smtClean="0">
                <a:latin typeface="Consolas" panose="020B0609020204030204" pitchFamily="49" charset="0"/>
              </a:rPr>
              <a:t>nombre":"Andrés</a:t>
            </a:r>
            <a:r>
              <a:rPr lang="es-ES" dirty="0" smtClean="0">
                <a:latin typeface="Consolas" panose="020B0609020204030204" pitchFamily="49" charset="0"/>
              </a:rPr>
              <a:t> Ortega",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"edad":29,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"altura":1.70,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</a:t>
            </a:r>
            <a:r>
              <a:rPr lang="es-ES" dirty="0" err="1" smtClean="0">
                <a:latin typeface="Consolas" panose="020B0609020204030204" pitchFamily="49" charset="0"/>
              </a:rPr>
              <a:t>isFat</a:t>
            </a:r>
            <a:r>
              <a:rPr lang="es-ES" dirty="0" smtClean="0">
                <a:latin typeface="Consolas" panose="020B0609020204030204" pitchFamily="49" charset="0"/>
              </a:rPr>
              <a:t>":true,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}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8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3028336"/>
            <a:ext cx="4782410" cy="2840758"/>
          </a:xfrm>
        </p:spPr>
        <p:txBody>
          <a:bodyPr/>
          <a:lstStyle/>
          <a:p>
            <a:r>
              <a:rPr lang="es-ES" dirty="0" smtClean="0"/>
              <a:t>JSON puede representar una lista mediante []</a:t>
            </a:r>
          </a:p>
          <a:p>
            <a:r>
              <a:rPr lang="es-ES" dirty="0" smtClean="0"/>
              <a:t>Dentro de los corchetes debe especificar la lista de valores sin un </a:t>
            </a:r>
            <a:r>
              <a:rPr lang="es-ES" b="1" dirty="0" smtClean="0"/>
              <a:t>clave</a:t>
            </a:r>
            <a:endParaRPr lang="es-ES" b="1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740996" y="2797277"/>
            <a:ext cx="5451004" cy="26342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Consolas" panose="020B0609020204030204" pitchFamily="49" charset="0"/>
              </a:rPr>
              <a:t>[</a:t>
            </a:r>
            <a:endParaRPr lang="es-ES" dirty="0" smtClean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"Christian",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"Jefferson",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"Daniel",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"Nicolás"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194033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4092</TotalTime>
  <Words>538</Words>
  <Application>Microsoft Office PowerPoint</Application>
  <PresentationFormat>Panorámica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Consolas</vt:lpstr>
      <vt:lpstr>Retrospección</vt:lpstr>
      <vt:lpstr>Semana 4</vt:lpstr>
      <vt:lpstr>Conexiones Asíncronas</vt:lpstr>
      <vt:lpstr>Serialización</vt:lpstr>
      <vt:lpstr>Serialización</vt:lpstr>
      <vt:lpstr>Serialización</vt:lpstr>
      <vt:lpstr>JSON</vt:lpstr>
      <vt:lpstr>JSON</vt:lpstr>
      <vt:lpstr>JSON</vt:lpstr>
      <vt:lpstr>JSON</vt:lpstr>
      <vt:lpstr>JSON</vt:lpstr>
      <vt:lpstr>JSON</vt:lpstr>
      <vt:lpstr>JSON</vt:lpstr>
      <vt:lpstr>Ejercicio</vt:lpstr>
      <vt:lpstr>Conexiones asíncronas</vt:lpstr>
      <vt:lpstr>Conexiones asíncronas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Rﭑηcφη</cp:lastModifiedBy>
  <cp:revision>46</cp:revision>
  <dcterms:created xsi:type="dcterms:W3CDTF">2019-02-03T15:35:16Z</dcterms:created>
  <dcterms:modified xsi:type="dcterms:W3CDTF">2020-02-12T22:44:23Z</dcterms:modified>
</cp:coreProperties>
</file>