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sldIdLst>
    <p:sldId id="258" r:id="rId2"/>
    <p:sldId id="263" r:id="rId3"/>
    <p:sldId id="264" r:id="rId4"/>
    <p:sldId id="265" r:id="rId5"/>
    <p:sldId id="261" r:id="rId6"/>
    <p:sldId id="270" r:id="rId7"/>
    <p:sldId id="267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66" r:id="rId16"/>
    <p:sldId id="269" r:id="rId17"/>
    <p:sldId id="268" r:id="rId18"/>
    <p:sldId id="278" r:id="rId19"/>
    <p:sldId id="280" r:id="rId20"/>
    <p:sldId id="277" r:id="rId21"/>
    <p:sldId id="26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178" autoAdjust="0"/>
    <p:restoredTop sz="90909" autoAdjust="0"/>
  </p:normalViewPr>
  <p:slideViewPr>
    <p:cSldViewPr>
      <p:cViewPr varScale="1">
        <p:scale>
          <a:sx n="110" d="100"/>
          <a:sy n="110" d="100"/>
        </p:scale>
        <p:origin x="-7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23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6" Type="http://schemas.openxmlformats.org/officeDocument/2006/relationships/theme" Target="theme/theme1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b-NO" smtClean="0"/>
              <a:t>Klikk for å redigere undertittelstil i malen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96707B-56F5-3249-BD15-BCBDA230A2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63CC90-7D63-2341-A29C-A2123C522D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9165F3-5C6E-5144-9069-6C999AD1F7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8568E6-D749-FE4A-87E1-D29E844F8F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9FC313-837E-C149-AEC9-96C8983519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0624AFA-958E-2A4D-91E9-DEDE821305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71C442-04A2-554C-8BB7-62E42D677B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4B9AC2-C904-FC4F-BFF9-1443E8DBFF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49DF10-9E3D-E841-95FA-30A94B15D0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12E4055-6BD5-1348-A5CB-49731C4EBD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A83243-E613-FC4C-9131-34219844E6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75A27B-76C9-1C46-B04C-DE085327458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Condense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hyperlink" Target="http://www.virage-platform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amoma.org" TargetMode="External"/><Relationship Id="rId3" Type="http://schemas.openxmlformats.org/officeDocument/2006/relationships/hyperlink" Target="http://www.pnek.n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nn-NO" dirty="0" smtClean="0"/>
              <a:t>DBAP – </a:t>
            </a:r>
            <a:r>
              <a:rPr lang="nn-NO" dirty="0" err="1" smtClean="0"/>
              <a:t>Distance-based</a:t>
            </a:r>
            <a:r>
              <a:rPr lang="nn-NO" dirty="0" smtClean="0"/>
              <a:t> amplitude </a:t>
            </a:r>
            <a:r>
              <a:rPr lang="nn-NO" dirty="0" err="1" smtClean="0"/>
              <a:t>panning</a:t>
            </a:r>
            <a:endParaRPr lang="nn-NO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 smtClean="0"/>
              <a:t>Trond Lossius, BEK</a:t>
            </a:r>
          </a:p>
          <a:p>
            <a:r>
              <a:rPr lang="nn-NO" dirty="0" smtClean="0"/>
              <a:t>Pascal </a:t>
            </a:r>
            <a:r>
              <a:rPr lang="nn-NO" dirty="0" err="1" smtClean="0"/>
              <a:t>Baltazar</a:t>
            </a:r>
            <a:r>
              <a:rPr lang="nn-NO" dirty="0" smtClean="0"/>
              <a:t>, GMEA</a:t>
            </a:r>
          </a:p>
          <a:p>
            <a:r>
              <a:rPr lang="nn-NO" dirty="0" err="1" smtClean="0"/>
              <a:t>Théo</a:t>
            </a:r>
            <a:r>
              <a:rPr lang="nn-NO" dirty="0" smtClean="0"/>
              <a:t> de la </a:t>
            </a:r>
            <a:r>
              <a:rPr lang="nn-NO" dirty="0" err="1" smtClean="0"/>
              <a:t>Hogue</a:t>
            </a:r>
            <a:r>
              <a:rPr lang="nn-NO" dirty="0" smtClean="0"/>
              <a:t>, GMEA</a:t>
            </a:r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Extension</a:t>
            </a:r>
            <a:r>
              <a:rPr lang="nn-NO" dirty="0" smtClean="0"/>
              <a:t> 1: Spatial </a:t>
            </a:r>
            <a:r>
              <a:rPr lang="nn-NO" dirty="0" err="1" smtClean="0"/>
              <a:t>blur</a:t>
            </a:r>
            <a:endParaRPr lang="nn-NO" dirty="0"/>
          </a:p>
        </p:txBody>
      </p:sp>
      <p:pic>
        <p:nvPicPr>
          <p:cNvPr id="4" name="Plassholder for innhold 3" descr="Picture 13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622" r="-2622"/>
          <a:stretch>
            <a:fillRect/>
          </a:stretch>
        </p:blipFill>
        <p:spPr>
          <a:xfrm>
            <a:off x="2802466" y="1860176"/>
            <a:ext cx="3539068" cy="1873624"/>
          </a:xfrm>
        </p:spPr>
      </p:pic>
      <p:pic>
        <p:nvPicPr>
          <p:cNvPr id="5" name="Bilde 4" descr="Picture 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91000"/>
            <a:ext cx="5720018" cy="176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n-NO" dirty="0"/>
          </a:p>
        </p:txBody>
      </p:sp>
      <p:pic>
        <p:nvPicPr>
          <p:cNvPr id="4" name="Plassholder for innhold 3" descr="Picture 15.png"/>
          <p:cNvPicPr>
            <a:picLocks noGrp="1" noChangeAspect="1"/>
          </p:cNvPicPr>
          <p:nvPr>
            <p:ph idx="1"/>
          </p:nvPr>
        </p:nvPicPr>
        <p:blipFill>
          <a:blip r:embed="rId2"/>
          <a:srcRect t="-90294" b="-9029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 descr="convexhull.pct"/>
          <p:cNvPicPr>
            <a:picLocks noGrp="1" noChangeAspect="1"/>
          </p:cNvPicPr>
          <p:nvPr>
            <p:ph idx="1"/>
          </p:nvPr>
        </p:nvPicPr>
        <p:blipFill>
          <a:blip r:embed="rId2"/>
          <a:srcRect l="-12963" r="-12963"/>
          <a:stretch>
            <a:fillRect/>
          </a:stretch>
        </p:blipFill>
        <p:spPr>
          <a:xfrm>
            <a:off x="-753533" y="1219200"/>
            <a:ext cx="10651066" cy="5638800"/>
          </a:xfr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Extension</a:t>
            </a:r>
            <a:r>
              <a:rPr lang="nn-NO" dirty="0" smtClean="0"/>
              <a:t> 2: </a:t>
            </a:r>
            <a:r>
              <a:rPr lang="nn-NO" dirty="0" err="1" smtClean="0"/>
              <a:t>Convex</a:t>
            </a:r>
            <a:r>
              <a:rPr lang="nn-NO" dirty="0" smtClean="0"/>
              <a:t> hull</a:t>
            </a:r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Extension</a:t>
            </a:r>
            <a:r>
              <a:rPr lang="nn-NO" dirty="0" smtClean="0"/>
              <a:t> 3: Speaker </a:t>
            </a:r>
            <a:r>
              <a:rPr lang="nn-NO" dirty="0" err="1" smtClean="0"/>
              <a:t>weights</a:t>
            </a:r>
            <a:endParaRPr lang="nn-NO" dirty="0"/>
          </a:p>
        </p:txBody>
      </p:sp>
      <p:pic>
        <p:nvPicPr>
          <p:cNvPr id="4" name="Plassholder for innhold 3" descr="Picture 16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564" r="-7564"/>
          <a:stretch>
            <a:fillRect/>
          </a:stretch>
        </p:blipFill>
        <p:spPr>
          <a:xfrm>
            <a:off x="3048000" y="2743200"/>
            <a:ext cx="3048000" cy="16136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Demo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n-NO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Discussion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nn-NO" dirty="0" smtClean="0"/>
              <a:t>DBAP</a:t>
            </a:r>
          </a:p>
          <a:p>
            <a:pPr lvl="1"/>
            <a:r>
              <a:rPr lang="nn-NO" dirty="0" smtClean="0"/>
              <a:t>Simple </a:t>
            </a:r>
            <a:r>
              <a:rPr lang="nn-NO" dirty="0" err="1" smtClean="0"/>
              <a:t>matrix-based</a:t>
            </a:r>
            <a:r>
              <a:rPr lang="nn-NO" dirty="0" smtClean="0"/>
              <a:t> </a:t>
            </a:r>
            <a:r>
              <a:rPr lang="nn-NO" dirty="0" err="1" smtClean="0"/>
              <a:t>spatialisation</a:t>
            </a:r>
            <a:r>
              <a:rPr lang="nn-NO" dirty="0" smtClean="0"/>
              <a:t> </a:t>
            </a:r>
            <a:r>
              <a:rPr lang="nn-NO" dirty="0" err="1" smtClean="0"/>
              <a:t>method</a:t>
            </a:r>
            <a:endParaRPr lang="nn-NO" dirty="0" smtClean="0"/>
          </a:p>
          <a:p>
            <a:pPr lvl="1"/>
            <a:r>
              <a:rPr lang="nn-NO" dirty="0" smtClean="0"/>
              <a:t>No </a:t>
            </a:r>
            <a:r>
              <a:rPr lang="nn-NO" dirty="0" err="1" smtClean="0"/>
              <a:t>sweet</a:t>
            </a:r>
            <a:r>
              <a:rPr lang="nn-NO" dirty="0" smtClean="0"/>
              <a:t> </a:t>
            </a:r>
            <a:r>
              <a:rPr lang="nn-NO" dirty="0" err="1" smtClean="0"/>
              <a:t>spot</a:t>
            </a:r>
            <a:endParaRPr lang="nn-NO" dirty="0" smtClean="0"/>
          </a:p>
          <a:p>
            <a:pPr lvl="1"/>
            <a:r>
              <a:rPr lang="nn-NO" dirty="0" smtClean="0"/>
              <a:t>No </a:t>
            </a:r>
            <a:r>
              <a:rPr lang="nn-NO" dirty="0" err="1" smtClean="0"/>
              <a:t>assumption</a:t>
            </a:r>
            <a:r>
              <a:rPr lang="nn-NO" dirty="0" smtClean="0"/>
              <a:t> </a:t>
            </a:r>
            <a:r>
              <a:rPr lang="nn-NO" dirty="0" err="1" smtClean="0"/>
              <a:t>concerning</a:t>
            </a:r>
            <a:r>
              <a:rPr lang="nn-NO" dirty="0" smtClean="0"/>
              <a:t> speaker layout</a:t>
            </a:r>
          </a:p>
          <a:p>
            <a:r>
              <a:rPr lang="nn-NO" dirty="0" err="1" smtClean="0"/>
              <a:t>Other</a:t>
            </a:r>
            <a:r>
              <a:rPr lang="nn-NO" dirty="0" smtClean="0"/>
              <a:t> </a:t>
            </a:r>
            <a:r>
              <a:rPr lang="nn-NO" dirty="0" err="1" smtClean="0"/>
              <a:t>spatialisation</a:t>
            </a:r>
            <a:r>
              <a:rPr lang="nn-NO" dirty="0" smtClean="0"/>
              <a:t> </a:t>
            </a:r>
            <a:r>
              <a:rPr lang="nn-NO" dirty="0" err="1" smtClean="0"/>
              <a:t>techniques</a:t>
            </a:r>
            <a:r>
              <a:rPr lang="nn-NO" dirty="0" smtClean="0"/>
              <a:t>:</a:t>
            </a:r>
          </a:p>
          <a:p>
            <a:pPr lvl="1"/>
            <a:r>
              <a:rPr lang="nn-NO" dirty="0" err="1" smtClean="0"/>
              <a:t>Wave-field</a:t>
            </a:r>
            <a:r>
              <a:rPr lang="nn-NO" dirty="0" smtClean="0"/>
              <a:t> </a:t>
            </a:r>
            <a:r>
              <a:rPr lang="nn-NO" dirty="0" err="1" smtClean="0"/>
              <a:t>synthesis</a:t>
            </a:r>
            <a:endParaRPr lang="nn-NO" dirty="0" smtClean="0"/>
          </a:p>
          <a:p>
            <a:pPr lvl="1"/>
            <a:r>
              <a:rPr lang="nn-NO" dirty="0" err="1" smtClean="0"/>
              <a:t>ViMiC</a:t>
            </a:r>
            <a:r>
              <a:rPr lang="nn-NO" dirty="0" smtClean="0"/>
              <a:t> – </a:t>
            </a:r>
            <a:r>
              <a:rPr lang="nn-NO" dirty="0" err="1" smtClean="0"/>
              <a:t>Virtual</a:t>
            </a:r>
            <a:r>
              <a:rPr lang="nn-NO" dirty="0" smtClean="0"/>
              <a:t> </a:t>
            </a:r>
            <a:r>
              <a:rPr lang="nn-NO" dirty="0" err="1" smtClean="0"/>
              <a:t>Microphone</a:t>
            </a:r>
            <a:r>
              <a:rPr lang="nn-NO" dirty="0" smtClean="0"/>
              <a:t> Control (</a:t>
            </a:r>
            <a:r>
              <a:rPr lang="nn-NO" dirty="0" err="1"/>
              <a:t>B</a:t>
            </a:r>
            <a:r>
              <a:rPr lang="nn-NO" dirty="0" err="1" smtClean="0"/>
              <a:t>raasch</a:t>
            </a:r>
            <a:r>
              <a:rPr lang="nn-NO" dirty="0" smtClean="0"/>
              <a:t> et. al., 2008)</a:t>
            </a:r>
          </a:p>
          <a:p>
            <a:r>
              <a:rPr lang="nn-NO" dirty="0" err="1" smtClean="0"/>
              <a:t>Potential</a:t>
            </a:r>
            <a:r>
              <a:rPr lang="nn-NO" dirty="0" smtClean="0"/>
              <a:t> uses:</a:t>
            </a:r>
          </a:p>
          <a:p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fje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9144000" cy="611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crea_PB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621"/>
            <a:ext cx="9144000" cy="5092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FX bussing</a:t>
            </a:r>
            <a:endParaRPr lang="nn-NO" dirty="0"/>
          </a:p>
        </p:txBody>
      </p:sp>
      <p:pic>
        <p:nvPicPr>
          <p:cNvPr id="4" name="Plassholder for innhold 3" descr="fx-bussing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>
          <a:xfrm>
            <a:off x="254000" y="1752600"/>
            <a:ext cx="8636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Spatial </a:t>
            </a:r>
            <a:r>
              <a:rPr lang="nn-NO" dirty="0" err="1" smtClean="0"/>
              <a:t>interpolation</a:t>
            </a:r>
            <a:r>
              <a:rPr lang="nn-NO" dirty="0" smtClean="0"/>
              <a:t> </a:t>
            </a:r>
            <a:r>
              <a:rPr lang="nn-NO" dirty="0" err="1" smtClean="0"/>
              <a:t>between</a:t>
            </a:r>
            <a:r>
              <a:rPr lang="nn-NO" dirty="0" smtClean="0"/>
              <a:t> </a:t>
            </a:r>
            <a:r>
              <a:rPr lang="nn-NO" dirty="0" err="1" smtClean="0"/>
              <a:t>presets</a:t>
            </a:r>
            <a:endParaRPr lang="nn-NO" dirty="0"/>
          </a:p>
        </p:txBody>
      </p:sp>
      <p:pic>
        <p:nvPicPr>
          <p:cNvPr id="4" name="Plassholder for innhold 3" descr="interpolatePreset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>
          <a:xfrm>
            <a:off x="254000" y="1752600"/>
            <a:ext cx="8636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ITU 5.1 </a:t>
            </a:r>
            <a:r>
              <a:rPr lang="nn-NO" dirty="0" err="1"/>
              <a:t>S</a:t>
            </a:r>
            <a:r>
              <a:rPr lang="nn-NO" dirty="0" err="1" smtClean="0"/>
              <a:t>urround</a:t>
            </a:r>
            <a:endParaRPr lang="nn-NO" dirty="0"/>
          </a:p>
        </p:txBody>
      </p:sp>
      <p:pic>
        <p:nvPicPr>
          <p:cNvPr id="4" name="Plassholder for innhold 3" descr="itu5.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025"/>
            <a:ext cx="9144000" cy="569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Acknowledgement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smtClean="0"/>
              <a:t>Thorolf </a:t>
            </a:r>
            <a:r>
              <a:rPr lang="nn-NO" dirty="0" err="1" smtClean="0"/>
              <a:t>Thuestad</a:t>
            </a:r>
            <a:endParaRPr lang="nn-NO" dirty="0" smtClean="0"/>
          </a:p>
          <a:p>
            <a:r>
              <a:rPr lang="nn-NO" dirty="0" smtClean="0"/>
              <a:t>André </a:t>
            </a:r>
            <a:r>
              <a:rPr lang="nn-NO" dirty="0" err="1" smtClean="0"/>
              <a:t>Sierr</a:t>
            </a:r>
            <a:endParaRPr lang="nn-NO" dirty="0" smtClean="0"/>
          </a:p>
          <a:p>
            <a:r>
              <a:rPr lang="nn-NO" dirty="0" err="1" smtClean="0"/>
              <a:t>Jamoma</a:t>
            </a:r>
            <a:r>
              <a:rPr lang="nn-NO" dirty="0" smtClean="0"/>
              <a:t> </a:t>
            </a:r>
            <a:r>
              <a:rPr lang="nn-NO" dirty="0" err="1" smtClean="0"/>
              <a:t>developers</a:t>
            </a:r>
            <a:r>
              <a:rPr lang="nn-NO" dirty="0" smtClean="0"/>
              <a:t> – </a:t>
            </a:r>
            <a:r>
              <a:rPr lang="nn-NO" dirty="0" smtClean="0">
                <a:hlinkClick r:id="rId2"/>
              </a:rPr>
              <a:t>www.jamoma.org</a:t>
            </a:r>
            <a:r>
              <a:rPr lang="nn-NO" dirty="0" smtClean="0"/>
              <a:t> </a:t>
            </a:r>
          </a:p>
          <a:p>
            <a:pPr lvl="1"/>
            <a:r>
              <a:rPr lang="nn-NO" dirty="0" err="1" smtClean="0"/>
              <a:t>Mathieu</a:t>
            </a:r>
            <a:r>
              <a:rPr lang="nn-NO" dirty="0" smtClean="0"/>
              <a:t> </a:t>
            </a:r>
            <a:r>
              <a:rPr lang="nn-NO" dirty="0" err="1" smtClean="0"/>
              <a:t>Chamangne</a:t>
            </a:r>
            <a:endParaRPr lang="nn-NO" dirty="0" smtClean="0"/>
          </a:p>
          <a:p>
            <a:r>
              <a:rPr lang="nn-NO" dirty="0" smtClean="0"/>
              <a:t>PNEK – </a:t>
            </a:r>
            <a:r>
              <a:rPr lang="nn-NO" dirty="0" smtClean="0">
                <a:hlinkClick r:id="rId3"/>
              </a:rPr>
              <a:t>www.pnek.no</a:t>
            </a:r>
            <a:endParaRPr lang="nn-NO" dirty="0" smtClean="0"/>
          </a:p>
          <a:p>
            <a:r>
              <a:rPr lang="nn-NO" dirty="0" err="1" smtClean="0"/>
              <a:t>Virage</a:t>
            </a:r>
            <a:r>
              <a:rPr lang="nn-NO" dirty="0" smtClean="0"/>
              <a:t> </a:t>
            </a:r>
            <a:r>
              <a:rPr lang="nn-NO" dirty="0" err="1" smtClean="0"/>
              <a:t>platform</a:t>
            </a:r>
            <a:r>
              <a:rPr lang="nn-NO" dirty="0" smtClean="0"/>
              <a:t> – </a:t>
            </a:r>
            <a:r>
              <a:rPr lang="nn-NO" dirty="0" smtClean="0">
                <a:hlinkClick r:id="rId4"/>
              </a:rPr>
              <a:t>www.virage-platform.org</a:t>
            </a:r>
            <a:r>
              <a:rPr lang="nn-NO" dirty="0" smtClean="0"/>
              <a:t> </a:t>
            </a:r>
          </a:p>
          <a:p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Ambisonics</a:t>
            </a:r>
            <a:endParaRPr lang="nn-NO" dirty="0"/>
          </a:p>
        </p:txBody>
      </p:sp>
      <p:pic>
        <p:nvPicPr>
          <p:cNvPr id="5" name="Plassholder for innhold 4" descr="ambisonic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VBAP – </a:t>
            </a:r>
            <a:r>
              <a:rPr lang="nn-NO" dirty="0" err="1" smtClean="0"/>
              <a:t>Vector-based</a:t>
            </a:r>
            <a:r>
              <a:rPr lang="nn-NO" dirty="0" smtClean="0"/>
              <a:t> amplitude </a:t>
            </a:r>
            <a:r>
              <a:rPr lang="nn-NO" dirty="0" err="1" smtClean="0"/>
              <a:t>panning</a:t>
            </a:r>
            <a:endParaRPr lang="nn-NO" dirty="0"/>
          </a:p>
        </p:txBody>
      </p:sp>
      <p:pic>
        <p:nvPicPr>
          <p:cNvPr id="4" name="Plassholder for innhold 3" descr="vba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n-NO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42" y="457200"/>
            <a:ext cx="9179442" cy="5920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nn-NO" dirty="0" smtClean="0"/>
              <a:t>Speakers </a:t>
            </a:r>
            <a:r>
              <a:rPr lang="nn-NO" dirty="0" err="1" smtClean="0"/>
              <a:t>any</a:t>
            </a:r>
            <a:r>
              <a:rPr lang="nn-NO" dirty="0" smtClean="0"/>
              <a:t> </a:t>
            </a:r>
            <a:r>
              <a:rPr lang="nn-NO" dirty="0" err="1" smtClean="0"/>
              <a:t>way</a:t>
            </a:r>
            <a:r>
              <a:rPr lang="nn-NO" dirty="0" smtClean="0"/>
              <a:t> </a:t>
            </a:r>
            <a:r>
              <a:rPr lang="nn-NO" dirty="0" err="1" smtClean="0"/>
              <a:t>you</a:t>
            </a:r>
            <a:r>
              <a:rPr lang="nn-NO" dirty="0" smtClean="0"/>
              <a:t> </a:t>
            </a:r>
            <a:r>
              <a:rPr lang="nn-NO" dirty="0" err="1" smtClean="0"/>
              <a:t>want</a:t>
            </a:r>
            <a:endParaRPr lang="nn-NO" dirty="0"/>
          </a:p>
        </p:txBody>
      </p:sp>
      <p:pic>
        <p:nvPicPr>
          <p:cNvPr id="4" name="Plassholder for innhold 3" descr="dba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4444" r="-4444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Assumption</a:t>
            </a:r>
            <a:r>
              <a:rPr lang="nn-NO" dirty="0" smtClean="0"/>
              <a:t> 1: </a:t>
            </a:r>
            <a:r>
              <a:rPr lang="nn-NO" dirty="0" err="1" smtClean="0"/>
              <a:t>Constant</a:t>
            </a:r>
            <a:r>
              <a:rPr lang="nn-NO" dirty="0" smtClean="0"/>
              <a:t> </a:t>
            </a:r>
            <a:r>
              <a:rPr lang="nn-NO" dirty="0" err="1"/>
              <a:t>i</a:t>
            </a:r>
            <a:r>
              <a:rPr lang="nn-NO" dirty="0" err="1" smtClean="0"/>
              <a:t>ntensity</a:t>
            </a:r>
            <a:endParaRPr lang="nn-NO" dirty="0"/>
          </a:p>
        </p:txBody>
      </p:sp>
      <p:pic>
        <p:nvPicPr>
          <p:cNvPr id="4" name="Plassholder for innhold 3" descr="Picture 6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118" b="-6118"/>
          <a:stretch>
            <a:fillRect/>
          </a:stretch>
        </p:blipFill>
        <p:spPr>
          <a:xfrm>
            <a:off x="2286000" y="2828365"/>
            <a:ext cx="4572000" cy="24204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Picture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953000"/>
            <a:ext cx="2273646" cy="1152540"/>
          </a:xfrm>
          <a:prstGeom prst="rect">
            <a:avLst/>
          </a:prstGeom>
        </p:spPr>
      </p:pic>
      <p:pic>
        <p:nvPicPr>
          <p:cNvPr id="4" name="Bilde 3" descr="Picture 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438400"/>
            <a:ext cx="2438400" cy="152120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Assumption</a:t>
            </a:r>
            <a:r>
              <a:rPr lang="nn-NO" dirty="0" smtClean="0"/>
              <a:t> 2: All speakers </a:t>
            </a:r>
            <a:r>
              <a:rPr lang="nn-NO" dirty="0" err="1" smtClean="0"/>
              <a:t>active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4114800"/>
          </a:xfrm>
        </p:spPr>
        <p:txBody>
          <a:bodyPr/>
          <a:lstStyle/>
          <a:p>
            <a:pPr>
              <a:buNone/>
            </a:pPr>
            <a:r>
              <a:rPr lang="nn-NO" dirty="0" smtClean="0"/>
              <a:t>Relative amplitude </a:t>
            </a:r>
            <a:r>
              <a:rPr lang="nn-NO" dirty="0" err="1" smtClean="0"/>
              <a:t>of</a:t>
            </a:r>
            <a:r>
              <a:rPr lang="nn-NO" dirty="0" smtClean="0"/>
              <a:t> </a:t>
            </a:r>
            <a:r>
              <a:rPr lang="nn-NO" dirty="0" err="1" smtClean="0"/>
              <a:t>each</a:t>
            </a:r>
            <a:r>
              <a:rPr lang="nn-NO" dirty="0" smtClean="0"/>
              <a:t> speaker:</a:t>
            </a:r>
            <a:endParaRPr lang="nn-NO" dirty="0" smtClean="0"/>
          </a:p>
          <a:p>
            <a:endParaRPr lang="nn-NO" dirty="0" smtClean="0"/>
          </a:p>
          <a:p>
            <a:endParaRPr lang="nn-NO" dirty="0" smtClean="0"/>
          </a:p>
          <a:p>
            <a:endParaRPr lang="nn-NO" dirty="0" smtClean="0"/>
          </a:p>
          <a:p>
            <a:pPr>
              <a:buNone/>
            </a:pPr>
            <a:r>
              <a:rPr lang="nn-NO" i="1" dirty="0" smtClean="0"/>
              <a:t>a</a:t>
            </a:r>
            <a:r>
              <a:rPr lang="nn-NO" dirty="0" smtClean="0"/>
              <a:t> </a:t>
            </a:r>
            <a:r>
              <a:rPr lang="nn-NO" dirty="0" err="1" smtClean="0"/>
              <a:t>calculated</a:t>
            </a:r>
            <a:r>
              <a:rPr lang="nn-NO" dirty="0" smtClean="0"/>
              <a:t> from rolloff </a:t>
            </a:r>
            <a:r>
              <a:rPr lang="nn-NO" i="1" dirty="0" smtClean="0"/>
              <a:t>R</a:t>
            </a:r>
            <a:r>
              <a:rPr lang="nn-NO" dirty="0" smtClean="0"/>
              <a:t> in dB per </a:t>
            </a:r>
            <a:r>
              <a:rPr lang="nn-NO" dirty="0" err="1" smtClean="0"/>
              <a:t>doubling</a:t>
            </a:r>
            <a:r>
              <a:rPr lang="nn-NO" dirty="0" smtClean="0"/>
              <a:t> </a:t>
            </a:r>
            <a:r>
              <a:rPr lang="nn-NO" dirty="0" err="1" smtClean="0"/>
              <a:t>of</a:t>
            </a:r>
            <a:r>
              <a:rPr lang="nn-NO" dirty="0" smtClean="0"/>
              <a:t> </a:t>
            </a:r>
            <a:r>
              <a:rPr lang="nn-NO" dirty="0" err="1" smtClean="0"/>
              <a:t>distance</a:t>
            </a:r>
            <a:r>
              <a:rPr lang="nn-NO" dirty="0" smtClean="0"/>
              <a:t>:</a:t>
            </a:r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n-NO" i="1" dirty="0"/>
          </a:p>
        </p:txBody>
      </p:sp>
      <p:pic>
        <p:nvPicPr>
          <p:cNvPr id="4" name="Plassholder for innhold 3" descr="Picture 9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361" b="-3361"/>
          <a:stretch>
            <a:fillRect/>
          </a:stretch>
        </p:blipFill>
        <p:spPr>
          <a:xfrm>
            <a:off x="2209800" y="2788024"/>
            <a:ext cx="4724400" cy="25011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ndBlackFutura">
  <a:themeElements>
    <a:clrScheme name="">
      <a:dk1>
        <a:srgbClr val="336699"/>
      </a:dk1>
      <a:lt1>
        <a:srgbClr val="CCCCCC"/>
      </a:lt1>
      <a:dk2>
        <a:srgbClr val="000000"/>
      </a:dk2>
      <a:lt2>
        <a:srgbClr val="FFFFFF"/>
      </a:lt2>
      <a:accent1>
        <a:srgbClr val="003399"/>
      </a:accent1>
      <a:accent2>
        <a:srgbClr val="468A4B"/>
      </a:accent2>
      <a:accent3>
        <a:srgbClr val="AAAAAA"/>
      </a:accent3>
      <a:accent4>
        <a:srgbClr val="AEAEAE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Blank Presentation">
      <a:majorFont>
        <a:latin typeface="Futura Condensed"/>
        <a:ea typeface=""/>
        <a:cs typeface=""/>
      </a:majorFont>
      <a:minorFont>
        <a:latin typeface="Futura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TrondBlackFutura.pot</Template>
  <TotalTime>335</TotalTime>
  <Words>161</Words>
  <Application>Microsoft Macintosh PowerPoint</Application>
  <PresentationFormat>Skjermfremvisning (4:3)</PresentationFormat>
  <Paragraphs>37</Paragraphs>
  <Slides>21</Slides>
  <Notes>0</Notes>
  <HiddenSlides>0</HiddenSlides>
  <MMClips>0</MMClips>
  <ScaleCrop>false</ScaleCrop>
  <HeadingPairs>
    <vt:vector size="4" baseType="variant">
      <vt:variant>
        <vt:lpstr>Utformingsmal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2" baseType="lpstr">
      <vt:lpstr>TrondBlackFutura</vt:lpstr>
      <vt:lpstr>DBAP – Distance-based amplitude panning</vt:lpstr>
      <vt:lpstr>ITU 5.1 Surround</vt:lpstr>
      <vt:lpstr>Ambisonics</vt:lpstr>
      <vt:lpstr>VBAP – Vector-based amplitude panning</vt:lpstr>
      <vt:lpstr>Lysbilde 5</vt:lpstr>
      <vt:lpstr>Speakers any way you want</vt:lpstr>
      <vt:lpstr>Assumption 1: Constant intensity</vt:lpstr>
      <vt:lpstr>Assumption 2: All speakers active</vt:lpstr>
      <vt:lpstr>Lysbilde 9</vt:lpstr>
      <vt:lpstr>Extension 1: Spatial blur</vt:lpstr>
      <vt:lpstr>Lysbilde 11</vt:lpstr>
      <vt:lpstr>Extension 2: Convex hull</vt:lpstr>
      <vt:lpstr>Extension 3: Speaker weights</vt:lpstr>
      <vt:lpstr>Demo</vt:lpstr>
      <vt:lpstr>Discussion</vt:lpstr>
      <vt:lpstr>Lysbilde 16</vt:lpstr>
      <vt:lpstr>Lysbilde 17</vt:lpstr>
      <vt:lpstr>FX bussing</vt:lpstr>
      <vt:lpstr>Spatial interpolation between presets</vt:lpstr>
      <vt:lpstr>Lysbilde 20</vt:lpstr>
      <vt:lpstr>Acknowledgement</vt:lpstr>
    </vt:vector>
  </TitlesOfParts>
  <Company>Bergen senter for elektronisk kunst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DBAP – Distance-based amplitude panning</dc:title>
  <dc:creator>Trond Lossius</dc:creator>
  <cp:lastModifiedBy>Trond Lossius</cp:lastModifiedBy>
  <cp:revision>34</cp:revision>
  <dcterms:created xsi:type="dcterms:W3CDTF">2009-08-21T11:56:52Z</dcterms:created>
  <dcterms:modified xsi:type="dcterms:W3CDTF">2009-08-21T12:08:08Z</dcterms:modified>
</cp:coreProperties>
</file>