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3" r:id="rId4"/>
    <p:sldId id="294" r:id="rId5"/>
    <p:sldId id="295" r:id="rId6"/>
    <p:sldId id="290" r:id="rId7"/>
    <p:sldId id="296" r:id="rId8"/>
    <p:sldId id="297" r:id="rId9"/>
    <p:sldId id="298" r:id="rId10"/>
    <p:sldId id="299" r:id="rId11"/>
    <p:sldId id="301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6" autoAdjust="0"/>
  </p:normalViewPr>
  <p:slideViewPr>
    <p:cSldViewPr>
      <p:cViewPr varScale="1">
        <p:scale>
          <a:sx n="88" d="100"/>
          <a:sy n="88" d="100"/>
        </p:scale>
        <p:origin x="-1188" y="-102"/>
      </p:cViewPr>
      <p:guideLst>
        <p:guide orient="horz" pos="1776"/>
        <p:guide pos="624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67400" y="-5919"/>
            <a:ext cx="32766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9800" y="4800600"/>
            <a:ext cx="30480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SK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주식회사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C&amp;C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Platform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사업팀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고정환 수석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R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R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955"/>
            <a:ext cx="1447800" cy="11220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67000" y="1882170"/>
            <a:ext cx="255069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Study #10</a:t>
            </a:r>
            <a:endParaRPr lang="ko-KR" alt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(1)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066800"/>
            <a:ext cx="8229600" cy="2057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회귀 분석</a:t>
            </a:r>
            <a:r>
              <a:rPr lang="en-US" altLang="ko-KR" sz="1400" dirty="0" smtClean="0">
                <a:solidFill>
                  <a:schemeClr val="tx1"/>
                </a:solidFill>
              </a:rPr>
              <a:t>: Regression Analysis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선형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 </a:t>
            </a:r>
            <a:r>
              <a:rPr lang="en-US" altLang="ko-KR" sz="1400" dirty="0" smtClean="0">
                <a:solidFill>
                  <a:schemeClr val="tx1"/>
                </a:solidFill>
              </a:rPr>
              <a:t>: linear regression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선형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회귀의 목적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반응변수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(y)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하나 혹은 여러 개의 설명 변수</a:t>
            </a:r>
            <a:r>
              <a:rPr lang="en-US" altLang="ko-KR" sz="1400" dirty="0" smtClean="0">
                <a:solidFill>
                  <a:schemeClr val="tx1"/>
                </a:solidFill>
              </a:rPr>
              <a:t>(x1, x2, x3, …)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선형 결합을 통해 설명 하는 것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하나의 설명 변수만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: Simple linear regression ( y = a +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bx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여러 개의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설명 변수를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: multiple linear regression  ( y = a +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bx</a:t>
            </a:r>
            <a:r>
              <a:rPr lang="en-US" altLang="ko-KR" sz="1400" dirty="0" smtClean="0">
                <a:solidFill>
                  <a:schemeClr val="tx1"/>
                </a:solidFill>
              </a:rPr>
              <a:t> +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cz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061936"/>
            <a:ext cx="8229600" cy="21864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plot(c(3,4), c(7,4), 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="y",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="x", main="Slope form </a:t>
            </a:r>
            <a:r>
              <a:rPr lang="en-US" altLang="ko-KR" sz="1200" dirty="0" err="1"/>
              <a:t>coordiantes</a:t>
            </a:r>
            <a:r>
              <a:rPr lang="en-US" altLang="ko-KR" sz="1200" dirty="0"/>
              <a:t>(3,7) and( 4,4)", 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=c(0,10), </a:t>
            </a:r>
            <a:r>
              <a:rPr lang="en-US" altLang="ko-KR" sz="1200" dirty="0" err="1"/>
              <a:t>xlim</a:t>
            </a:r>
            <a:r>
              <a:rPr lang="en-US" altLang="ko-KR" sz="1200" dirty="0"/>
              <a:t>=c(0,10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lines(c(3,3</a:t>
            </a:r>
            <a:r>
              <a:rPr lang="en-US" altLang="ko-KR" sz="1200" dirty="0"/>
              <a:t>), c(7,4</a:t>
            </a:r>
            <a:r>
              <a:rPr lang="en-US" altLang="ko-KR" sz="1200" dirty="0" smtClean="0"/>
              <a:t>))   // y </a:t>
            </a:r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표현</a:t>
            </a:r>
            <a:endParaRPr lang="en-US" altLang="ko-KR" sz="1200" dirty="0"/>
          </a:p>
          <a:p>
            <a:r>
              <a:rPr lang="en-US" altLang="ko-KR" sz="1200" dirty="0" smtClean="0"/>
              <a:t>lines(c(3,4</a:t>
            </a:r>
            <a:r>
              <a:rPr lang="en-US" altLang="ko-KR" sz="1200" dirty="0"/>
              <a:t>), c(4,4</a:t>
            </a:r>
            <a:r>
              <a:rPr lang="en-US" altLang="ko-KR" sz="1200" dirty="0" smtClean="0"/>
              <a:t>))  // x </a:t>
            </a:r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표현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sv-SE" altLang="ko-KR" sz="1200" dirty="0" smtClean="0"/>
              <a:t>text(2,5.5</a:t>
            </a:r>
            <a:r>
              <a:rPr lang="sv-SE" altLang="ko-KR" sz="1200" dirty="0"/>
              <a:t>, "delta Y</a:t>
            </a:r>
            <a:r>
              <a:rPr lang="sv-SE" altLang="ko-KR" sz="1200" dirty="0" smtClean="0"/>
              <a:t>")   // text </a:t>
            </a:r>
            <a:r>
              <a:rPr lang="ko-KR" altLang="en-US" sz="1200" dirty="0" smtClean="0"/>
              <a:t>추가 </a:t>
            </a:r>
            <a:endParaRPr lang="sv-SE" altLang="ko-KR" sz="1200" dirty="0"/>
          </a:p>
          <a:p>
            <a:r>
              <a:rPr lang="sv-SE" altLang="ko-KR" sz="1200" dirty="0" smtClean="0"/>
              <a:t>text(3.5,3.5</a:t>
            </a:r>
            <a:r>
              <a:rPr lang="sv-SE" altLang="ko-KR" sz="1200" dirty="0"/>
              <a:t>, "delta X</a:t>
            </a:r>
            <a:r>
              <a:rPr lang="sv-SE" altLang="ko-KR" sz="1200" dirty="0" smtClean="0"/>
              <a:t>")</a:t>
            </a:r>
          </a:p>
          <a:p>
            <a:endParaRPr lang="sv-SE" altLang="ko-KR" sz="1200" dirty="0"/>
          </a:p>
          <a:p>
            <a:r>
              <a:rPr lang="en-US" altLang="ko-KR" sz="1200" dirty="0"/>
              <a:t>lines(c(3,4), c(7,4), col="red",</a:t>
            </a:r>
            <a:r>
              <a:rPr lang="en-US" altLang="ko-KR" sz="1200" dirty="0" err="1"/>
              <a:t>lwd</a:t>
            </a:r>
            <a:r>
              <a:rPr lang="en-US" altLang="ko-KR" sz="1200" dirty="0"/>
              <a:t>=3</a:t>
            </a:r>
            <a:r>
              <a:rPr lang="en-US" altLang="ko-KR" sz="1200" dirty="0" smtClean="0"/>
              <a:t>)  //</a:t>
            </a:r>
            <a:r>
              <a:rPr lang="ko-KR" altLang="en-US" sz="1200" dirty="0" smtClean="0"/>
              <a:t>두 점을 연결</a:t>
            </a:r>
            <a:endParaRPr lang="en-US" altLang="ko-KR" sz="1200" dirty="0" smtClean="0"/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(16,-3</a:t>
            </a:r>
            <a:r>
              <a:rPr lang="en-US" altLang="ko-KR" sz="1200" dirty="0" smtClean="0"/>
              <a:t>)   // </a:t>
            </a:r>
            <a:r>
              <a:rPr lang="ko-KR" altLang="en-US" sz="1200" dirty="0" smtClean="0"/>
              <a:t>추세선 추가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1000" y="35052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직선을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그림으로 나타내기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(2)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066800"/>
            <a:ext cx="8229600" cy="1371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폴리메라아제</a:t>
            </a:r>
            <a:r>
              <a:rPr lang="ko-KR" altLang="en-US" sz="1400" dirty="0" smtClean="0">
                <a:solidFill>
                  <a:schemeClr val="tx1"/>
                </a:solidFill>
              </a:rPr>
              <a:t> 연쇄 반응 실험 데이터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폴리마라아제</a:t>
            </a:r>
            <a:r>
              <a:rPr lang="ko-KR" altLang="en-US" sz="1400" dirty="0" smtClean="0">
                <a:solidFill>
                  <a:schemeClr val="tx1"/>
                </a:solidFill>
              </a:rPr>
              <a:t> 연쇄 반응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</a:rPr>
              <a:t>DNA</a:t>
            </a:r>
            <a:r>
              <a:rPr lang="ko-KR" altLang="en-US" sz="1400" dirty="0">
                <a:solidFill>
                  <a:schemeClr val="tx1"/>
                </a:solidFill>
              </a:rPr>
              <a:t>중합효소를 이용해 </a:t>
            </a:r>
            <a:r>
              <a:rPr lang="en-US" altLang="ko-KR" sz="1400" dirty="0">
                <a:solidFill>
                  <a:schemeClr val="tx1"/>
                </a:solidFill>
              </a:rPr>
              <a:t>DNA</a:t>
            </a:r>
            <a:r>
              <a:rPr lang="ko-KR" altLang="en-US" sz="1400" dirty="0">
                <a:solidFill>
                  <a:schemeClr val="tx1"/>
                </a:solidFill>
              </a:rPr>
              <a:t>의 양을 증폭시키는 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RNA</a:t>
            </a:r>
            <a:r>
              <a:rPr lang="ko-KR" altLang="en-US" sz="1400" dirty="0" smtClean="0">
                <a:solidFill>
                  <a:schemeClr val="tx1"/>
                </a:solidFill>
              </a:rPr>
              <a:t>의 양과 사이클 값의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역치</a:t>
            </a:r>
            <a:r>
              <a:rPr lang="en-US" altLang="ko-KR" sz="1400" dirty="0" smtClean="0">
                <a:solidFill>
                  <a:schemeClr val="tx1"/>
                </a:solidFill>
              </a:rPr>
              <a:t>(Ct) </a:t>
            </a:r>
            <a:r>
              <a:rPr lang="ko-KR" altLang="en-US" sz="1400" dirty="0" smtClean="0">
                <a:solidFill>
                  <a:schemeClr val="tx1"/>
                </a:solidFill>
              </a:rPr>
              <a:t>간에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선형 관계가 있을 것으로 기대 함</a:t>
            </a:r>
            <a:r>
              <a:rPr lang="en-US" altLang="ko-KR" sz="1400" dirty="0" smtClean="0">
                <a:solidFill>
                  <a:schemeClr val="tx1"/>
                </a:solidFill>
              </a:rPr>
              <a:t>. Ct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값은 </a:t>
            </a:r>
            <a:r>
              <a:rPr lang="en-US" altLang="ko-KR" sz="1400" dirty="0" smtClean="0">
                <a:solidFill>
                  <a:schemeClr val="tx1"/>
                </a:solidFill>
              </a:rPr>
              <a:t>A1, A2, A3</a:t>
            </a:r>
            <a:r>
              <a:rPr lang="ko-KR" altLang="en-US" sz="1400" dirty="0" smtClean="0">
                <a:solidFill>
                  <a:schemeClr val="tx1"/>
                </a:solidFill>
              </a:rPr>
              <a:t>열에 저장된 데이터임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8229600" cy="3124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/>
              <a:t>gapdh.qPCR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read.table</a:t>
            </a:r>
            <a:r>
              <a:rPr lang="en-US" altLang="ko-KR" sz="1200" dirty="0"/>
              <a:t>(header=TRUE, text='</a:t>
            </a:r>
          </a:p>
          <a:p>
            <a:r>
              <a:rPr lang="en-US" altLang="ko-KR" sz="1200" dirty="0"/>
              <a:t>GAPDH </a:t>
            </a:r>
            <a:r>
              <a:rPr lang="en-US" altLang="ko-KR" sz="1200" dirty="0" err="1"/>
              <a:t>RNA_ng</a:t>
            </a:r>
            <a:r>
              <a:rPr lang="en-US" altLang="ko-KR" sz="1200" dirty="0"/>
              <a:t> A1 A2 A3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50 16.5 16.7 16.7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10 19.3 19.2 19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2 21.7 21.5 21.2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0.4 24.5 24.1 23.5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0.08 26.7 27 26.5</a:t>
            </a:r>
          </a:p>
          <a:p>
            <a:r>
              <a:rPr lang="en-US" altLang="ko-KR" sz="1200" dirty="0" err="1"/>
              <a:t>std_curve</a:t>
            </a:r>
            <a:r>
              <a:rPr lang="en-US" altLang="ko-KR" sz="1200" dirty="0"/>
              <a:t> 0.016 36.5 36.4 37.2</a:t>
            </a:r>
          </a:p>
          <a:p>
            <a:r>
              <a:rPr lang="en-US" altLang="ko-KR" sz="1200" dirty="0" smtClean="0"/>
              <a:t>')</a:t>
            </a:r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gapdh.qPCR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library("reshape2")</a:t>
            </a:r>
          </a:p>
          <a:p>
            <a:r>
              <a:rPr lang="en-US" altLang="ko-KR" sz="1200" dirty="0" err="1"/>
              <a:t>gapdh.qPCR</a:t>
            </a:r>
            <a:r>
              <a:rPr lang="en-US" altLang="ko-KR" sz="1200" dirty="0"/>
              <a:t> &lt;- melt(</a:t>
            </a:r>
            <a:r>
              <a:rPr lang="en-US" altLang="ko-KR" sz="1200" dirty="0" err="1"/>
              <a:t>gapdh.qPCR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id.vars</a:t>
            </a:r>
            <a:r>
              <a:rPr lang="en-US" altLang="ko-KR" sz="1200" dirty="0"/>
              <a:t>=c("GAPDH", "</a:t>
            </a:r>
            <a:r>
              <a:rPr lang="en-US" altLang="ko-KR" sz="1200" dirty="0" err="1"/>
              <a:t>RNA_ng</a:t>
            </a:r>
            <a:r>
              <a:rPr lang="en-US" altLang="ko-KR" sz="1200" dirty="0"/>
              <a:t>"), value.name="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gapdh.qPCR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1000" y="27432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2. Data Set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선형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(3)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229600" cy="4953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attach(</a:t>
            </a:r>
            <a:r>
              <a:rPr lang="en-US" altLang="ko-KR" sz="1200" dirty="0" err="1" smtClean="0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names(</a:t>
            </a:r>
            <a:r>
              <a:rPr lang="en-US" altLang="ko-KR" sz="1200" dirty="0" err="1" smtClean="0"/>
              <a:t>gapdh.qPCR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GAPDH</a:t>
            </a:r>
          </a:p>
          <a:p>
            <a:r>
              <a:rPr lang="en-US" altLang="ko-KR" sz="1200" dirty="0" err="1" smtClean="0"/>
              <a:t>RNA_ng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par(</a:t>
            </a:r>
            <a:r>
              <a:rPr lang="en-US" altLang="ko-KR" sz="1200" dirty="0" err="1" smtClean="0"/>
              <a:t>mfrow</a:t>
            </a:r>
            <a:r>
              <a:rPr lang="en-US" altLang="ko-KR" sz="1200" dirty="0" smtClean="0"/>
              <a:t>=c(1,2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RNA_ng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Ct_Value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plot(log(</a:t>
            </a:r>
            <a:r>
              <a:rPr lang="en-US" altLang="ko-KR" sz="1200" dirty="0" err="1" smtClean="0"/>
              <a:t>RNA_ng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lm(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 ~ log(</a:t>
            </a:r>
            <a:r>
              <a:rPr lang="en-US" altLang="ko-KR" sz="1200" dirty="0" err="1"/>
              <a:t>RNA_ng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 &lt;- lm(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 ~ log(</a:t>
            </a:r>
            <a:r>
              <a:rPr lang="en-US" altLang="ko-KR" sz="1200" dirty="0" err="1"/>
              <a:t>RNA_ng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summary(model)</a:t>
            </a:r>
          </a:p>
          <a:p>
            <a:r>
              <a:rPr lang="en-US" altLang="ko-KR" sz="1200" dirty="0" err="1"/>
              <a:t>summary.aov</a:t>
            </a:r>
            <a:r>
              <a:rPr lang="en-US" altLang="ko-KR" sz="1200" dirty="0"/>
              <a:t>(model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par(</a:t>
            </a:r>
            <a:r>
              <a:rPr lang="en-US" altLang="ko-KR" sz="1200" dirty="0" err="1" smtClean="0"/>
              <a:t>mfrow</a:t>
            </a:r>
            <a:r>
              <a:rPr lang="en-US" altLang="ko-KR" sz="1200" dirty="0" smtClean="0"/>
              <a:t>=c(2,2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smtClean="0"/>
              <a:t>plot(model)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RNA_ng</a:t>
            </a:r>
            <a:r>
              <a:rPr lang="en-US" altLang="ko-KR" sz="1200" dirty="0" smtClean="0"/>
              <a:t>[18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 err="1" smtClean="0"/>
              <a:t>Ct_Value</a:t>
            </a:r>
            <a:r>
              <a:rPr lang="en-US" altLang="ko-KR" sz="1200" dirty="0" smtClean="0"/>
              <a:t>[18]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model2 &lt;- update(model, subset=(</a:t>
            </a:r>
            <a:r>
              <a:rPr lang="en-US" altLang="ko-KR" sz="1200" dirty="0" err="1"/>
              <a:t>Ct_Value</a:t>
            </a:r>
            <a:r>
              <a:rPr lang="en-US" altLang="ko-KR" sz="1200" dirty="0"/>
              <a:t> !=37.2))</a:t>
            </a:r>
          </a:p>
          <a:p>
            <a:r>
              <a:rPr lang="en-US" altLang="ko-KR" sz="1200" dirty="0"/>
              <a:t>summary(model2)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81000" y="990600"/>
            <a:ext cx="8229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>
              <a:spcBef>
                <a:spcPts val="6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3.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Data Set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(1)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" y="1447800"/>
            <a:ext cx="17526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회귀분석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(Regression analysis)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52700" y="1447800"/>
            <a:ext cx="6057900" cy="1066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변수 간에 선형의 관계가 있고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어떤 현상으로부터 관찰 가능한 변수들 간의 인과 관계를 분석하는 기법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2819400"/>
            <a:ext cx="1752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독립 변수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vs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종속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2700" y="2819400"/>
            <a:ext cx="6057900" cy="1371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종속변수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(dependent variable):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간의 관계에서 다른 변수에 의해 영향을 받아 그 값이 결정되는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(ex </a:t>
            </a:r>
            <a:r>
              <a:rPr lang="ko-KR" altLang="en-US" sz="1400" dirty="0" smtClean="0">
                <a:solidFill>
                  <a:schemeClr val="tx1"/>
                </a:solidFill>
              </a:rPr>
              <a:t>시험 점수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몸무게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(Independent variable): </a:t>
            </a:r>
            <a:r>
              <a:rPr lang="ko-KR" altLang="en-US" sz="1400" dirty="0" smtClean="0">
                <a:solidFill>
                  <a:schemeClr val="tx1"/>
                </a:solidFill>
              </a:rPr>
              <a:t>다른 변수에 영향을 미치는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공부 시간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섭취 칼로리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71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800" b="1" dirty="0">
                <a:solidFill>
                  <a:schemeClr val="tx1"/>
                </a:solidFill>
              </a:rPr>
              <a:t>2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3400" y="1066800"/>
            <a:ext cx="1752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두 변수의 연관성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76500" y="1066800"/>
            <a:ext cx="6057900" cy="533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변수 간의 연관성을 따지는 것이 타당한 것인가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400" y="1676400"/>
            <a:ext cx="1752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원인과 결과에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대한 고민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6500" y="1676400"/>
            <a:ext cx="6057900" cy="533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뒤바뀐 인과 관계는 아닌지 확인</a:t>
            </a:r>
            <a:r>
              <a:rPr lang="en-US" altLang="ko-KR" sz="1400" dirty="0" smtClean="0">
                <a:solidFill>
                  <a:schemeClr val="tx1"/>
                </a:solidFill>
              </a:rPr>
              <a:t>!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3400" y="2286000"/>
            <a:ext cx="1752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의 요인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6500" y="2286000"/>
            <a:ext cx="6057900" cy="533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종속 변수간에 제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의 요인은 없는지 확인이 필요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200400"/>
            <a:ext cx="594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아이스 크림 판매량이 증가할수록 익사사고 발생이 증가하였다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익사사고 발생을 억제하기 위해 아이스크림의 판매를 금지해야 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불을 켜고 자는 어린이의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나이가 들어 근시가 될 경우가 많다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근시를 예방하기 위해 어릴 때부터 잠을 잘 때 불을 켜지 말아야 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국가 부채가 </a:t>
            </a:r>
            <a:r>
              <a:rPr lang="en-US" altLang="ko-KR" sz="1400" dirty="0" smtClean="0"/>
              <a:t>GDP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90% </a:t>
            </a:r>
            <a:r>
              <a:rPr lang="ko-KR" altLang="en-US" sz="1400" dirty="0" smtClean="0"/>
              <a:t>이상이 될 경우 국가의 성장률이 느려진다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국가의 높은 부채는 국가의 성장을 느리게 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사과의 수입이 증가할수록 </a:t>
            </a:r>
            <a:r>
              <a:rPr lang="ko-KR" altLang="en-US" sz="1400" dirty="0" err="1" smtClean="0"/>
              <a:t>이혼률이</a:t>
            </a:r>
            <a:r>
              <a:rPr lang="ko-KR" altLang="en-US" sz="1400" dirty="0" smtClean="0"/>
              <a:t> 증가한다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</a:t>
            </a:r>
            <a:r>
              <a:rPr lang="ko-KR" altLang="en-US" sz="1400" dirty="0" err="1" smtClean="0"/>
              <a:t>이혼률을</a:t>
            </a:r>
            <a:r>
              <a:rPr lang="ko-KR" altLang="en-US" sz="1400" dirty="0" smtClean="0"/>
              <a:t> 낮추기 위해 사과 수입을 금지한다</a:t>
            </a:r>
            <a:r>
              <a:rPr lang="en-US" altLang="ko-KR" sz="1400" dirty="0" smtClean="0"/>
              <a:t>. </a:t>
            </a:r>
          </a:p>
          <a:p>
            <a:pPr marL="174625" indent="-1746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교회가 많으면 </a:t>
            </a:r>
            <a:r>
              <a:rPr lang="ko-KR" altLang="en-US" sz="1400" dirty="0" err="1" smtClean="0"/>
              <a:t>살인등의</a:t>
            </a:r>
            <a:r>
              <a:rPr lang="ko-KR" altLang="en-US" sz="1400" dirty="0" smtClean="0"/>
              <a:t> 강력 범죄가 많이 일어난다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강력 범죄를 낮추기 위해서 교회를 줄여야 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86929" y="3276600"/>
            <a:ext cx="222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요인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계절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6928" y="3733800"/>
            <a:ext cx="250467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/>
              <a:buChar char="è"/>
            </a:pP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요인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부모의 근시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근시 부모가 아이들의 방에 불을 켜고 나오는 경우가 많음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6929" y="4495800"/>
            <a:ext cx="222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뒤바뀐 인과 관계</a:t>
            </a:r>
            <a:endParaRPr lang="en-US" altLang="ko-KR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성장률이 낮아 부채 증가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6929" y="5257800"/>
            <a:ext cx="222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두 변수의 연관성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6929" y="5867400"/>
            <a:ext cx="222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요인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인구수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(1)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600" y="1143000"/>
            <a:ext cx="17526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단순 회귀 분석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2700" y="1143000"/>
            <a:ext cx="6057900" cy="167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확률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X, Y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가 독립변수 이고</a:t>
            </a:r>
            <a:r>
              <a:rPr lang="en-US" altLang="ko-KR" sz="1400" dirty="0" smtClean="0">
                <a:solidFill>
                  <a:schemeClr val="tx1"/>
                </a:solidFill>
              </a:rPr>
              <a:t>, Y</a:t>
            </a:r>
            <a:r>
              <a:rPr lang="ko-KR" altLang="en-US" sz="1400" dirty="0" smtClean="0">
                <a:solidFill>
                  <a:schemeClr val="tx1"/>
                </a:solidFill>
              </a:rPr>
              <a:t>가 종속변수일 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즉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값의 변화가 </a:t>
            </a:r>
            <a:r>
              <a:rPr lang="en-US" altLang="ko-KR" sz="1400" dirty="0" smtClean="0">
                <a:solidFill>
                  <a:schemeClr val="tx1"/>
                </a:solidFill>
              </a:rPr>
              <a:t>Y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값의 변화에 영향을 미치는 경우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변수의 관계를 직선으로 나타낼 수 있는 경우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 변수의 개수는 한 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선형의 관계를 나타내는 모형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독립 변수가 여러 개인 경우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중선형회귀모형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9600" y="3124200"/>
            <a:ext cx="17526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</a:t>
            </a:r>
            <a:r>
              <a:rPr lang="ko-KR" altLang="en-US" sz="1400" b="1" dirty="0">
                <a:solidFill>
                  <a:schemeClr val="tx1"/>
                </a:solidFill>
              </a:rPr>
              <a:t>형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52700" y="3124200"/>
            <a:ext cx="6057900" cy="2057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회귀식</a:t>
            </a:r>
            <a:r>
              <a:rPr lang="en-US" altLang="ko-KR" sz="1400" dirty="0" smtClean="0">
                <a:solidFill>
                  <a:schemeClr val="tx1"/>
                </a:solidFill>
              </a:rPr>
              <a:t>:  Y = </a:t>
            </a: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</a:rPr>
              <a:t> + </a:t>
            </a: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*X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>
                <a:solidFill>
                  <a:schemeClr val="tx1"/>
                </a:solidFill>
              </a:rPr>
              <a:t>0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Y </a:t>
            </a:r>
            <a:r>
              <a:rPr lang="ko-KR" altLang="en-US" sz="1400" dirty="0" smtClean="0">
                <a:solidFill>
                  <a:schemeClr val="tx1"/>
                </a:solidFill>
              </a:rPr>
              <a:t>절편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ko-KR" sz="1400" dirty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기울기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기울기가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 선형의 관계라고 할 수 없음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관측치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실험에서 관측된 </a:t>
            </a:r>
            <a:r>
              <a:rPr lang="en-US" altLang="ko-KR" sz="1400" dirty="0" smtClean="0">
                <a:solidFill>
                  <a:schemeClr val="tx1"/>
                </a:solidFill>
              </a:rPr>
              <a:t>Y(</a:t>
            </a:r>
            <a:r>
              <a:rPr lang="ko-KR" altLang="en-US" sz="1400" dirty="0" smtClean="0">
                <a:solidFill>
                  <a:schemeClr val="tx1"/>
                </a:solidFill>
              </a:rPr>
              <a:t>종속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값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예측치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 직선에 의해서 예측된 종속 변수의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예측치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관측치와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예측치는</a:t>
            </a:r>
            <a:r>
              <a:rPr lang="ko-KR" altLang="en-US" sz="1400" dirty="0" smtClean="0">
                <a:solidFill>
                  <a:schemeClr val="tx1"/>
                </a:solidFill>
              </a:rPr>
              <a:t> 같을 수도 다를 수도 있음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0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(2)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" y="1066800"/>
            <a:ext cx="1752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모형의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유의성 검정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2700" y="1066800"/>
            <a:ext cx="6057900" cy="2209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회귀의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평균 제곱함</a:t>
            </a:r>
            <a:r>
              <a:rPr lang="en-US" altLang="ko-KR" sz="1400" dirty="0" smtClean="0">
                <a:solidFill>
                  <a:schemeClr val="tx1"/>
                </a:solidFill>
              </a:rPr>
              <a:t>(MSR): </a:t>
            </a:r>
            <a:r>
              <a:rPr lang="ko-KR" altLang="en-US" sz="1400" dirty="0" smtClean="0">
                <a:solidFill>
                  <a:schemeClr val="tx1"/>
                </a:solidFill>
              </a:rPr>
              <a:t>회귀 모형에 의해서 설명되는 변동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추정값의</a:t>
            </a:r>
            <a:r>
              <a:rPr lang="ko-KR" altLang="en-US" sz="1400" dirty="0" smtClean="0">
                <a:solidFill>
                  <a:schemeClr val="tx1"/>
                </a:solidFill>
              </a:rPr>
              <a:t> 표준 오차 </a:t>
            </a:r>
            <a:r>
              <a:rPr lang="en-US" altLang="ko-KR" sz="1400" dirty="0" smtClean="0">
                <a:solidFill>
                  <a:schemeClr val="tx1"/>
                </a:solidFill>
              </a:rPr>
              <a:t>(MSE): </a:t>
            </a:r>
            <a:r>
              <a:rPr lang="ko-KR" altLang="en-US" sz="1400" dirty="0" smtClean="0">
                <a:solidFill>
                  <a:schemeClr val="tx1"/>
                </a:solidFill>
              </a:rPr>
              <a:t>오차 변동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오차가 작다면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예측이 잘되어서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관찰값이</a:t>
            </a:r>
            <a:r>
              <a:rPr lang="ko-KR" altLang="en-US" sz="1200" dirty="0" smtClean="0">
                <a:solidFill>
                  <a:schemeClr val="tx1"/>
                </a:solidFill>
              </a:rPr>
              <a:t> 회귀 직선 근처에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/>
                </a:solidFill>
              </a:rPr>
              <a:t>오차가 크다면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예측이 잘 되지 않아서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관찰값이</a:t>
            </a:r>
            <a:r>
              <a:rPr lang="ko-KR" altLang="en-US" sz="1200" dirty="0" smtClean="0">
                <a:solidFill>
                  <a:schemeClr val="tx1"/>
                </a:solidFill>
              </a:rPr>
              <a:t> 직선에서 넓게 퍼져 있음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66700" lvl="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F</a:t>
            </a:r>
            <a:r>
              <a:rPr lang="ko-KR" altLang="en-US" sz="1400" dirty="0" smtClean="0">
                <a:solidFill>
                  <a:prstClr val="black"/>
                </a:solidFill>
              </a:rPr>
              <a:t>값은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MSR/MSE</a:t>
            </a:r>
            <a:r>
              <a:rPr lang="ko-KR" altLang="en-US" sz="1400" dirty="0" smtClean="0">
                <a:solidFill>
                  <a:prstClr val="black"/>
                </a:solidFill>
              </a:rPr>
              <a:t>로 회귀 모형에 의해 설명되는 변동은 크고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오차 변동은 작아야 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66700" lvl="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F</a:t>
            </a:r>
            <a:r>
              <a:rPr lang="ko-KR" altLang="en-US" sz="1400" dirty="0" smtClean="0">
                <a:solidFill>
                  <a:prstClr val="black"/>
                </a:solidFill>
              </a:rPr>
              <a:t>값의 </a:t>
            </a:r>
            <a:r>
              <a:rPr lang="en-US" altLang="ko-KR" sz="1400" dirty="0" smtClean="0">
                <a:solidFill>
                  <a:prstClr val="black"/>
                </a:solidFill>
              </a:rPr>
              <a:t>P-value</a:t>
            </a:r>
            <a:r>
              <a:rPr lang="ko-KR" altLang="en-US" sz="1400" dirty="0" smtClean="0">
                <a:solidFill>
                  <a:prstClr val="black"/>
                </a:solidFill>
              </a:rPr>
              <a:t>가 </a:t>
            </a:r>
            <a:r>
              <a:rPr lang="en-US" altLang="ko-KR" sz="1400" dirty="0" smtClean="0">
                <a:solidFill>
                  <a:prstClr val="black"/>
                </a:solidFill>
              </a:rPr>
              <a:t>0.05</a:t>
            </a:r>
            <a:r>
              <a:rPr lang="ko-KR" altLang="en-US" sz="1400" dirty="0" smtClean="0">
                <a:solidFill>
                  <a:prstClr val="black"/>
                </a:solidFill>
              </a:rPr>
              <a:t>보다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작으면 회귀 모형이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유의하다고</a:t>
            </a:r>
            <a:r>
              <a:rPr lang="ko-KR" altLang="en-US" sz="1400" dirty="0" smtClean="0">
                <a:solidFill>
                  <a:prstClr val="black"/>
                </a:solidFill>
              </a:rPr>
              <a:t> 할 수 있음 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" y="3505200"/>
            <a:ext cx="17526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회귀 계수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700" y="3505200"/>
            <a:ext cx="6057900" cy="1295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영가설</a:t>
            </a:r>
            <a:r>
              <a:rPr lang="en-US" altLang="ko-KR" sz="1400" dirty="0" smtClean="0">
                <a:solidFill>
                  <a:schemeClr val="tx1"/>
                </a:solidFill>
              </a:rPr>
              <a:t>(H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</a:rPr>
              <a:t>): </a:t>
            </a:r>
            <a:r>
              <a:rPr lang="ko-KR" altLang="en-US" sz="1400" dirty="0" smtClean="0">
                <a:solidFill>
                  <a:schemeClr val="tx1"/>
                </a:solidFill>
              </a:rPr>
              <a:t>두 변수간에 선형의 관계가 없다</a:t>
            </a:r>
            <a:r>
              <a:rPr lang="en-US" altLang="ko-KR" sz="1400" dirty="0">
                <a:solidFill>
                  <a:schemeClr val="tx1"/>
                </a:solidFill>
              </a:rPr>
              <a:t>.  (H</a:t>
            </a:r>
            <a:r>
              <a:rPr lang="en-US" altLang="ko-KR" sz="1400" baseline="-25000" dirty="0">
                <a:solidFill>
                  <a:schemeClr val="tx1"/>
                </a:solidFill>
              </a:rPr>
              <a:t>0 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l-GR" altLang="ko-KR" sz="1400" dirty="0" smtClean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>
                <a:solidFill>
                  <a:schemeClr val="tx1"/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 0)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대안 가설</a:t>
            </a:r>
            <a:r>
              <a:rPr lang="en-US" altLang="ko-KR" sz="1400" dirty="0" smtClean="0">
                <a:solidFill>
                  <a:schemeClr val="tx1"/>
                </a:solidFill>
              </a:rPr>
              <a:t>(H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): </a:t>
            </a:r>
            <a:r>
              <a:rPr lang="ko-KR" altLang="en-US" sz="1400" dirty="0" smtClean="0">
                <a:solidFill>
                  <a:schemeClr val="tx1"/>
                </a:solidFill>
              </a:rPr>
              <a:t>두 변수간에 선형의 관계가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(H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 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l-GR" altLang="ko-KR" sz="1400" dirty="0">
                <a:solidFill>
                  <a:schemeClr val="tx1"/>
                </a:solidFill>
              </a:rPr>
              <a:t>β</a:t>
            </a:r>
            <a:r>
              <a:rPr lang="en-US" altLang="ko-KR" sz="1400" baseline="-25000" dirty="0">
                <a:solidFill>
                  <a:schemeClr val="tx1"/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≠ 0)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베타 값은 양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음의 상관 관계를 설명함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베타 값의  </a:t>
            </a:r>
            <a:r>
              <a:rPr lang="en-US" altLang="ko-KR" sz="1400" dirty="0" smtClean="0">
                <a:solidFill>
                  <a:schemeClr val="tx1"/>
                </a:solidFill>
              </a:rPr>
              <a:t>p-value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0.05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작으면 유의미하다고 할 수 있음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5029200"/>
            <a:ext cx="1752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결정 계수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2700" y="5029200"/>
            <a:ext cx="6057900" cy="1143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 (R-Square): </a:t>
            </a:r>
            <a:r>
              <a:rPr lang="ko-KR" altLang="en-US" sz="1400" dirty="0" smtClean="0">
                <a:solidFill>
                  <a:schemeClr val="tx1"/>
                </a:solidFill>
              </a:rPr>
              <a:t>독립 변수가 종속 변수를 얼마나 설명하는지 의미 함 </a:t>
            </a:r>
            <a:r>
              <a:rPr lang="en-US" altLang="ko-KR" sz="1400" dirty="0" smtClean="0">
                <a:solidFill>
                  <a:schemeClr val="tx1"/>
                </a:solidFill>
              </a:rPr>
              <a:t>(1</a:t>
            </a:r>
            <a:r>
              <a:rPr lang="ko-KR" altLang="en-US" sz="1400" dirty="0" smtClean="0">
                <a:solidFill>
                  <a:schemeClr val="tx1"/>
                </a:solidFill>
              </a:rPr>
              <a:t>에 가까울 수록 성능이 좋음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Adjusted R-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Squard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변수가 많아지면 무조건 높아지는 </a:t>
            </a:r>
            <a:r>
              <a:rPr lang="en-US" altLang="ko-KR" sz="1400" dirty="0" smtClean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의 단점 보완 </a:t>
            </a:r>
            <a:r>
              <a:rPr lang="en-US" altLang="ko-KR" sz="1400" dirty="0" smtClean="0">
                <a:solidFill>
                  <a:schemeClr val="tx1"/>
                </a:solidFill>
              </a:rPr>
              <a:t>(R</a:t>
            </a:r>
            <a:r>
              <a:rPr lang="en-US" altLang="ko-KR" sz="1400" baseline="300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r>
              <a:rPr lang="ko-KR" altLang="en-US" sz="1400" dirty="0" smtClean="0">
                <a:solidFill>
                  <a:schemeClr val="tx1"/>
                </a:solidFill>
              </a:rPr>
              <a:t> 큰 차이가 나지 않으면 좋은 모형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 실습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8153400" cy="3600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&lt;-read.csv("http://www.math.uah.edu/stat/data/Galton.csv", header=TRUE, </a:t>
            </a:r>
            <a:r>
              <a:rPr lang="en-US" altLang="ko-KR" sz="1200" dirty="0" err="1" smtClean="0"/>
              <a:t>stringsAsFactors</a:t>
            </a:r>
            <a:r>
              <a:rPr lang="en-US" altLang="ko-KR" sz="1200" dirty="0" smtClean="0"/>
              <a:t> = FALSE)</a:t>
            </a:r>
          </a:p>
          <a:p>
            <a:r>
              <a:rPr lang="en-US" altLang="ko-KR" sz="1200" dirty="0" smtClean="0"/>
              <a:t>head(</a:t>
            </a:r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&lt;-factor(</a:t>
            </a:r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hf$Gender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&lt;-subset(</a:t>
            </a:r>
            <a:r>
              <a:rPr lang="en-US" altLang="ko-KR" sz="1200" dirty="0" err="1" smtClean="0"/>
              <a:t>hf</a:t>
            </a:r>
            <a:r>
              <a:rPr lang="en-US" altLang="ko-KR" sz="1200" dirty="0" smtClean="0"/>
              <a:t>, Gender=="M")</a:t>
            </a:r>
          </a:p>
          <a:p>
            <a:r>
              <a:rPr lang="en-US" altLang="ko-KR" sz="1200" dirty="0" smtClean="0"/>
              <a:t>head(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&lt;-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[c("</a:t>
            </a:r>
            <a:r>
              <a:rPr lang="en-US" altLang="ko-KR" sz="1200" dirty="0" err="1" smtClean="0"/>
              <a:t>Father","Mother","Height</a:t>
            </a:r>
            <a:r>
              <a:rPr lang="en-US" altLang="ko-KR" sz="1200" dirty="0" smtClean="0"/>
              <a:t>")]</a:t>
            </a:r>
          </a:p>
          <a:p>
            <a:r>
              <a:rPr lang="en-US" altLang="ko-KR" sz="1200" dirty="0" smtClean="0"/>
              <a:t>head(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par(mar=c(4,4,1,1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hf.son$Father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hf.son$Height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</a:t>
            </a:r>
            <a:r>
              <a:rPr lang="ko-KR" altLang="en-US" sz="1200" dirty="0"/>
              <a:t>아버지의 키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="</a:t>
            </a:r>
            <a:r>
              <a:rPr lang="ko-KR" altLang="en-US" sz="1200" dirty="0"/>
              <a:t>아들의 키</a:t>
            </a:r>
            <a:r>
              <a:rPr lang="en-US" altLang="ko-KR" sz="1200" dirty="0"/>
              <a:t>", main=" </a:t>
            </a:r>
            <a:r>
              <a:rPr lang="ko-KR" altLang="en-US" sz="1200" dirty="0"/>
              <a:t>아버지와 아들의 키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(v=mean(</a:t>
            </a:r>
            <a:r>
              <a:rPr lang="en-US" altLang="ko-KR" sz="1200" dirty="0" err="1"/>
              <a:t>hf.son$Father</a:t>
            </a:r>
            <a:r>
              <a:rPr lang="en-US" altLang="ko-KR" sz="1200" dirty="0"/>
              <a:t>), col=2, </a:t>
            </a:r>
            <a:r>
              <a:rPr lang="en-US" altLang="ko-KR" sz="1200" dirty="0" err="1"/>
              <a:t>lty</a:t>
            </a:r>
            <a:r>
              <a:rPr lang="en-US" altLang="ko-KR" sz="1200" dirty="0"/>
              <a:t>=2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abline</a:t>
            </a:r>
            <a:r>
              <a:rPr lang="en-US" altLang="ko-KR" sz="1200" dirty="0" smtClean="0"/>
              <a:t>(h=mean(</a:t>
            </a:r>
            <a:r>
              <a:rPr lang="en-US" altLang="ko-KR" sz="1200" dirty="0" err="1" smtClean="0"/>
              <a:t>hf.son$Height</a:t>
            </a:r>
            <a:r>
              <a:rPr lang="en-US" altLang="ko-KR" sz="1200" dirty="0"/>
              <a:t>), col=3, </a:t>
            </a:r>
            <a:r>
              <a:rPr lang="en-US" altLang="ko-KR" sz="1200" dirty="0" err="1"/>
              <a:t>lty</a:t>
            </a:r>
            <a:r>
              <a:rPr lang="en-US" altLang="ko-KR" sz="1200" dirty="0"/>
              <a:t>=5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lm(</a:t>
            </a:r>
            <a:r>
              <a:rPr lang="en-US" altLang="ko-KR" sz="1200" dirty="0" err="1"/>
              <a:t>Height~Father</a:t>
            </a:r>
            <a:r>
              <a:rPr lang="en-US" altLang="ko-KR" sz="1200" dirty="0"/>
              <a:t>, data=</a:t>
            </a:r>
            <a:r>
              <a:rPr lang="en-US" altLang="ko-KR" sz="1200" dirty="0" err="1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hf.son.lm</a:t>
            </a:r>
            <a:r>
              <a:rPr lang="en-US" altLang="ko-KR" sz="1200" dirty="0"/>
              <a:t>&lt;-lm(</a:t>
            </a:r>
            <a:r>
              <a:rPr lang="en-US" altLang="ko-KR" sz="1200" dirty="0" err="1"/>
              <a:t>Height~Father</a:t>
            </a:r>
            <a:r>
              <a:rPr lang="en-US" altLang="ko-KR" sz="1200" dirty="0"/>
              <a:t>, data=</a:t>
            </a:r>
            <a:r>
              <a:rPr lang="en-US" altLang="ko-KR" sz="1200" dirty="0" err="1"/>
              <a:t>hf.son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hf.son.lm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summary(</a:t>
            </a:r>
            <a:r>
              <a:rPr lang="en-US" altLang="ko-KR" sz="1200" dirty="0" err="1" smtClean="0"/>
              <a:t>hf.son.lm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3400" y="1066800"/>
            <a:ext cx="8229600" cy="1295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앨라배마대학교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헌츠빌캠퍼스의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수리과학부에서는</a:t>
            </a:r>
            <a:r>
              <a:rPr lang="ko-KR" altLang="en-US" sz="1400" dirty="0" smtClean="0">
                <a:solidFill>
                  <a:schemeClr val="tx1"/>
                </a:solidFill>
              </a:rPr>
              <a:t> 공개한 자료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골턴의</a:t>
            </a:r>
            <a:r>
              <a:rPr lang="ko-KR" altLang="en-US" sz="1400" dirty="0" smtClean="0">
                <a:solidFill>
                  <a:schemeClr val="tx1"/>
                </a:solidFill>
              </a:rPr>
              <a:t> 부모와 자녀의 키를 조사한 자료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204</a:t>
            </a:r>
            <a:r>
              <a:rPr lang="ko-KR" altLang="en-US" sz="1400" dirty="0" smtClean="0">
                <a:solidFill>
                  <a:schemeClr val="tx1"/>
                </a:solidFill>
              </a:rPr>
              <a:t>가족으로부터 </a:t>
            </a:r>
            <a:r>
              <a:rPr lang="en-US" altLang="ko-KR" sz="1400" dirty="0" smtClean="0">
                <a:solidFill>
                  <a:schemeClr val="tx1"/>
                </a:solidFill>
              </a:rPr>
              <a:t>898</a:t>
            </a:r>
            <a:r>
              <a:rPr lang="ko-KR" altLang="en-US" sz="1400" dirty="0" smtClean="0">
                <a:solidFill>
                  <a:schemeClr val="tx1"/>
                </a:solidFill>
              </a:rPr>
              <a:t>명을 조사한 자료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가족 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아버지의 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인치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어미니의</a:t>
            </a:r>
            <a:r>
              <a:rPr lang="ko-KR" altLang="en-US" sz="1400" dirty="0" smtClean="0">
                <a:solidFill>
                  <a:schemeClr val="tx1"/>
                </a:solidFill>
              </a:rPr>
              <a:t> 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인치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smtClean="0">
                <a:solidFill>
                  <a:schemeClr val="tx1"/>
                </a:solidFill>
              </a:rPr>
              <a:t>성별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자녀의 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인치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가족별</a:t>
            </a:r>
            <a:r>
              <a:rPr lang="ko-KR" altLang="en-US" sz="1400" dirty="0" smtClean="0">
                <a:solidFill>
                  <a:schemeClr val="tx1"/>
                </a:solidFill>
              </a:rPr>
              <a:t> 자녀들의 수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단순 회귀 분석 실습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(2)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90600"/>
            <a:ext cx="403623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hf.son.lm2&lt;-lm(</a:t>
            </a:r>
            <a:r>
              <a:rPr lang="en-US" altLang="ko-KR" sz="1400" dirty="0" err="1"/>
              <a:t>Height~Father+Mother</a:t>
            </a:r>
            <a:r>
              <a:rPr lang="en-US" altLang="ko-KR" sz="1400" dirty="0"/>
              <a:t>, data=</a:t>
            </a:r>
            <a:r>
              <a:rPr lang="en-US" altLang="ko-KR" sz="1400" dirty="0" err="1"/>
              <a:t>hf.son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summary(</a:t>
            </a:r>
            <a:r>
              <a:rPr lang="en-US" altLang="ko-KR" sz="1400" dirty="0" err="1" smtClean="0"/>
              <a:t>hf.son.lm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summary(hf.son.lm2)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60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4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모델링 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600" y="1066800"/>
            <a:ext cx="1752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모델링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2700" y="1066800"/>
            <a:ext cx="6057900" cy="3200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데이터 값과 실험 조건들 사이의 관계 탐색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데이터가 여러 가지 모형에 얼마나 잘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적합되는지</a:t>
            </a:r>
            <a:r>
              <a:rPr lang="ko-KR" altLang="en-US" sz="1400" dirty="0" smtClean="0">
                <a:solidFill>
                  <a:prstClr val="black"/>
                </a:solidFill>
              </a:rPr>
              <a:t> 평가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모형 선택 시의 원칙</a:t>
            </a:r>
            <a:r>
              <a:rPr lang="en-US" altLang="ko-KR" sz="1400" dirty="0">
                <a:solidFill>
                  <a:prstClr val="black"/>
                </a:solidFill>
              </a:rPr>
              <a:t> 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모형의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적합도를 현저히 향상 시킬 수 있을 때에만 설명 변수를 모형에 추가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N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모수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보다는 </a:t>
            </a:r>
            <a:r>
              <a:rPr lang="en-US" altLang="ko-KR" sz="1200" dirty="0" smtClean="0">
                <a:solidFill>
                  <a:prstClr val="black"/>
                </a:solidFill>
              </a:rPr>
              <a:t>n-1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모수를</a:t>
            </a:r>
            <a:r>
              <a:rPr lang="ko-KR" altLang="en-US" sz="1200" dirty="0" smtClean="0">
                <a:solidFill>
                  <a:prstClr val="black"/>
                </a:solidFill>
              </a:rPr>
              <a:t> 포함 하도록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K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설명 변수 보다는 </a:t>
            </a:r>
            <a:r>
              <a:rPr lang="en-US" altLang="ko-KR" sz="1200" dirty="0" smtClean="0">
                <a:solidFill>
                  <a:prstClr val="black"/>
                </a:solidFill>
              </a:rPr>
              <a:t>k-1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설명 변수를 포함 하도록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곡선보다는 선형이 되도록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533400" lvl="1" indent="-1746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요인 간의 교호 작용은 포함하지 않도록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모형의 단순화 </a:t>
            </a:r>
            <a:r>
              <a:rPr lang="en-US" altLang="ko-KR" sz="1400" dirty="0" smtClean="0">
                <a:solidFill>
                  <a:prstClr val="black"/>
                </a:solidFill>
              </a:rPr>
              <a:t> 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723900" lvl="1" indent="-1778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유의 하지 않은 교호작용 항들과 설명 변수들은 제거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</a:p>
          <a:p>
            <a:pPr marL="723900" lvl="1" indent="-1778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prstClr val="black"/>
                </a:solidFill>
              </a:rPr>
              <a:t>서로 다르지 않은 인자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모형에 새로운 정보를 더해주지 못하는 인자는 통합 </a:t>
            </a: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4572000"/>
            <a:ext cx="1752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교호 작용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700" y="4572000"/>
            <a:ext cx="6057900" cy="1371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독립 변수 사이에서 상호 작용이 있어서 두 효과의 합이 산술적으로 예상되는 결과가 나타나지 않는 형상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</a:rPr>
              <a:t>예</a:t>
            </a:r>
            <a:r>
              <a:rPr lang="en-US" altLang="ko-KR" sz="1200" dirty="0" smtClean="0">
                <a:solidFill>
                  <a:prstClr val="black"/>
                </a:solidFill>
              </a:rPr>
              <a:t>: </a:t>
            </a:r>
            <a:r>
              <a:rPr lang="ko-KR" altLang="en-US" sz="1200" dirty="0" smtClean="0">
                <a:solidFill>
                  <a:prstClr val="black"/>
                </a:solidFill>
              </a:rPr>
              <a:t>뇌졸중 발생의 위험인자로 비만과 당뇨가 있음</a:t>
            </a:r>
            <a:r>
              <a:rPr lang="en-US" altLang="ko-KR" sz="1200" dirty="0" smtClean="0">
                <a:solidFill>
                  <a:prstClr val="black"/>
                </a:solidFill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</a:rPr>
              <a:t>비만은 뇌졸중 발생 위험 </a:t>
            </a:r>
            <a:r>
              <a:rPr lang="en-US" altLang="ko-KR" sz="1200" dirty="0" smtClean="0">
                <a:solidFill>
                  <a:prstClr val="black"/>
                </a:solidFill>
              </a:rPr>
              <a:t>2</a:t>
            </a:r>
            <a:r>
              <a:rPr lang="ko-KR" altLang="en-US" sz="1200" dirty="0" smtClean="0">
                <a:solidFill>
                  <a:prstClr val="black"/>
                </a:solidFill>
              </a:rPr>
              <a:t>배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고혈압도 </a:t>
            </a:r>
            <a:r>
              <a:rPr lang="en-US" altLang="ko-KR" sz="1200" dirty="0" smtClean="0">
                <a:solidFill>
                  <a:prstClr val="black"/>
                </a:solidFill>
              </a:rPr>
              <a:t>2</a:t>
            </a:r>
            <a:r>
              <a:rPr lang="ko-KR" altLang="en-US" sz="1200" dirty="0" smtClean="0">
                <a:solidFill>
                  <a:prstClr val="black"/>
                </a:solidFill>
              </a:rPr>
              <a:t>배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단 비만과 고혈압이 동시에 있는 경우 </a:t>
            </a:r>
            <a:r>
              <a:rPr lang="en-US" altLang="ko-KR" sz="1200" dirty="0" smtClean="0">
                <a:solidFill>
                  <a:prstClr val="black"/>
                </a:solidFill>
              </a:rPr>
              <a:t>4</a:t>
            </a:r>
            <a:r>
              <a:rPr lang="ko-KR" altLang="en-US" sz="1200" dirty="0" smtClean="0">
                <a:solidFill>
                  <a:prstClr val="black"/>
                </a:solidFill>
              </a:rPr>
              <a:t>배가 아니라 </a:t>
            </a:r>
            <a:r>
              <a:rPr lang="en-US" altLang="ko-KR" sz="1200" dirty="0" smtClean="0">
                <a:solidFill>
                  <a:prstClr val="black"/>
                </a:solidFill>
              </a:rPr>
              <a:t>6</a:t>
            </a:r>
            <a:r>
              <a:rPr lang="ko-KR" altLang="en-US" sz="1200" dirty="0" smtClean="0">
                <a:solidFill>
                  <a:prstClr val="black"/>
                </a:solidFill>
              </a:rPr>
              <a:t>개의 위험이 관찰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18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모형식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600" y="1066800"/>
            <a:ext cx="17526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 formula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2700" y="1066800"/>
            <a:ext cx="6057900" cy="2971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기본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구조</a:t>
            </a:r>
            <a:r>
              <a:rPr lang="en-US" altLang="ko-KR" sz="1400" dirty="0" smtClean="0">
                <a:solidFill>
                  <a:prstClr val="black"/>
                </a:solidFill>
              </a:rPr>
              <a:t>: respons_variable ~ explanatory variable </a:t>
            </a: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Response variable: </a:t>
            </a:r>
            <a:r>
              <a:rPr lang="ko-KR" altLang="en-US" sz="1200" dirty="0" smtClean="0">
                <a:solidFill>
                  <a:prstClr val="black"/>
                </a:solidFill>
              </a:rPr>
              <a:t>반응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</a:t>
            </a:r>
            <a:r>
              <a:rPr lang="en-US" altLang="ko-KR" sz="1200" dirty="0" smtClean="0">
                <a:solidFill>
                  <a:prstClr val="black"/>
                </a:solidFill>
              </a:rPr>
              <a:t>,  </a:t>
            </a:r>
            <a:r>
              <a:rPr lang="ko-KR" altLang="en-US" sz="1200" dirty="0" smtClean="0">
                <a:solidFill>
                  <a:prstClr val="black"/>
                </a:solidFill>
              </a:rPr>
              <a:t>종속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변수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Explanatory variable: </a:t>
            </a:r>
            <a:r>
              <a:rPr lang="ko-KR" altLang="en-US" sz="1200" dirty="0" smtClean="0">
                <a:solidFill>
                  <a:prstClr val="black"/>
                </a:solidFill>
              </a:rPr>
              <a:t>설명 변수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독립 변수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3746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R</a:t>
            </a:r>
            <a:r>
              <a:rPr lang="ko-KR" altLang="en-US" sz="1400" dirty="0" smtClean="0">
                <a:solidFill>
                  <a:prstClr val="black"/>
                </a:solidFill>
              </a:rPr>
              <a:t>에서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사용하는 기호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+ , - : </a:t>
            </a:r>
            <a:r>
              <a:rPr lang="ko-KR" altLang="en-US" sz="1200" dirty="0" smtClean="0">
                <a:solidFill>
                  <a:prstClr val="black"/>
                </a:solidFill>
              </a:rPr>
              <a:t>설명 변수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모형식에</a:t>
            </a:r>
            <a:r>
              <a:rPr lang="ko-KR" altLang="en-US" sz="1200" dirty="0" smtClean="0">
                <a:solidFill>
                  <a:prstClr val="black"/>
                </a:solidFill>
              </a:rPr>
              <a:t> 추가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제거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prstClr val="black"/>
                </a:solidFill>
              </a:rPr>
              <a:t>* : </a:t>
            </a:r>
            <a:r>
              <a:rPr lang="ko-KR" altLang="en-US" sz="1200" dirty="0" smtClean="0">
                <a:solidFill>
                  <a:prstClr val="black"/>
                </a:solidFill>
              </a:rPr>
              <a:t>설명 변수와  교호 작용 모형에 포함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설명 변수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네스트팅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하기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조건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교호 작용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74700" lvl="1" indent="-2286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: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모형식에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포함된 기호를 산술 연산자로 해석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4343400"/>
            <a:ext cx="17526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52700" y="4343400"/>
            <a:ext cx="6057900" cy="1219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</a:rPr>
              <a:t>hf.son.lm</a:t>
            </a:r>
            <a:r>
              <a:rPr lang="en-US" altLang="ko-KR" sz="1200" dirty="0">
                <a:solidFill>
                  <a:schemeClr val="tx1"/>
                </a:solidFill>
              </a:rPr>
              <a:t>&lt;-lm(</a:t>
            </a:r>
            <a:r>
              <a:rPr lang="en-US" altLang="ko-KR" sz="1200" dirty="0" err="1">
                <a:solidFill>
                  <a:schemeClr val="tx1"/>
                </a:solidFill>
              </a:rPr>
              <a:t>Height~Father</a:t>
            </a:r>
            <a:r>
              <a:rPr lang="en-US" altLang="ko-KR" sz="1200" dirty="0">
                <a:solidFill>
                  <a:schemeClr val="tx1"/>
                </a:solidFill>
              </a:rPr>
              <a:t>, data=</a:t>
            </a:r>
            <a:r>
              <a:rPr lang="en-US" altLang="ko-KR" sz="1200" dirty="0" err="1">
                <a:solidFill>
                  <a:schemeClr val="tx1"/>
                </a:solidFill>
              </a:rPr>
              <a:t>hf.son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hf.son.lm2&lt;-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hf.son.lm</a:t>
            </a:r>
            <a:r>
              <a:rPr lang="en-US" altLang="ko-KR" sz="1200" dirty="0" smtClean="0">
                <a:solidFill>
                  <a:schemeClr val="tx1"/>
                </a:solidFill>
              </a:rPr>
              <a:t>, ~. +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Mother)</a:t>
            </a:r>
          </a:p>
          <a:p>
            <a:pPr marL="266700" indent="-177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Update(</a:t>
            </a:r>
            <a:r>
              <a:rPr lang="ko-KR" altLang="en-US" sz="1200" dirty="0" smtClean="0">
                <a:solidFill>
                  <a:schemeClr val="tx1"/>
                </a:solidFill>
              </a:rPr>
              <a:t>모델명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~., -A:B)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1321</Words>
  <Application>Microsoft Office PowerPoint</Application>
  <PresentationFormat>화면 슬라이드 쇼(4:3)</PresentationFormat>
  <Paragraphs>189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PowerPoint 프레젠테이션</vt:lpstr>
      <vt:lpstr>1. 회귀 분석(1) </vt:lpstr>
      <vt:lpstr>1. 회귀 분석(2) </vt:lpstr>
      <vt:lpstr>2. 단순 회귀 분석(1)</vt:lpstr>
      <vt:lpstr>2. 단순 회귀 분석(2)</vt:lpstr>
      <vt:lpstr>3. 단순 회귀 분석 실습</vt:lpstr>
      <vt:lpstr>3. 단순 회귀 분석 실습(2)</vt:lpstr>
      <vt:lpstr>4. 모델링 </vt:lpstr>
      <vt:lpstr>5. 모형식</vt:lpstr>
      <vt:lpstr>6. 선형 회귀 실습(1)</vt:lpstr>
      <vt:lpstr>6. 선형 회귀 실습(2)</vt:lpstr>
      <vt:lpstr>6. 선형 회귀 실습(3)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고정환(Ko Jeong Hwan)/Platform사업1팀/SK</dc:creator>
  <cp:lastModifiedBy>Windows 사용자</cp:lastModifiedBy>
  <cp:revision>169</cp:revision>
  <dcterms:created xsi:type="dcterms:W3CDTF">2006-08-16T00:00:00Z</dcterms:created>
  <dcterms:modified xsi:type="dcterms:W3CDTF">2017-06-20T05:47:06Z</dcterms:modified>
</cp:coreProperties>
</file>