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329" r:id="rId4"/>
    <p:sldId id="326" r:id="rId5"/>
    <p:sldId id="330" r:id="rId6"/>
    <p:sldId id="331" r:id="rId7"/>
    <p:sldId id="325" r:id="rId8"/>
    <p:sldId id="290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6" autoAdjust="0"/>
  </p:normalViewPr>
  <p:slideViewPr>
    <p:cSldViewPr>
      <p:cViewPr varScale="1">
        <p:scale>
          <a:sx n="70" d="100"/>
          <a:sy n="70" d="100"/>
        </p:scale>
        <p:origin x="-1116" y="-108"/>
      </p:cViewPr>
      <p:guideLst>
        <p:guide orient="horz" pos="1776"/>
        <p:guide pos="624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9B8D-D11E-42E3-94A9-37261BEDC099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63122-BAA2-4193-BBBE-F6E9B63A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3122-BAA2-4193-BBBE-F6E9B63A37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3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67400" y="-5919"/>
            <a:ext cx="32766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9800" y="4800600"/>
            <a:ext cx="30480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SK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주식회사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C&amp;C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Platform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사업팀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고정환 수석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R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R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955"/>
            <a:ext cx="1447800" cy="11220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67000" y="1882170"/>
            <a:ext cx="25506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Study #</a:t>
            </a:r>
            <a:r>
              <a:rPr lang="en-US" altLang="ko-KR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ko-KR" alt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?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143000"/>
            <a:ext cx="7620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 smtClean="0"/>
              <a:t>장바구니 분석은</a:t>
            </a:r>
            <a:r>
              <a:rPr lang="en-US" altLang="ko-KR" b="1" i="1" dirty="0" smtClean="0"/>
              <a:t>,  </a:t>
            </a:r>
          </a:p>
          <a:p>
            <a:pPr algn="ctr">
              <a:lnSpc>
                <a:spcPct val="150000"/>
              </a:lnSpc>
            </a:pPr>
            <a:r>
              <a:rPr lang="ko-KR" altLang="en-US" b="1" i="1" dirty="0" smtClean="0"/>
              <a:t>쇼핑 패턴을 분석하고  빈발 아이템 세트를  생성하는 것</a:t>
            </a:r>
            <a:endParaRPr lang="en-US" altLang="ko-KR" b="1" i="1" dirty="0" smtClean="0"/>
          </a:p>
          <a:p>
            <a:pPr algn="ctr">
              <a:lnSpc>
                <a:spcPct val="150000"/>
              </a:lnSpc>
            </a:pPr>
            <a:r>
              <a:rPr lang="en-US" altLang="ko-KR" sz="1400" b="1" i="1" dirty="0" smtClean="0"/>
              <a:t>(</a:t>
            </a:r>
            <a:r>
              <a:rPr lang="ko-KR" altLang="en-US" sz="1400" b="1" i="1" dirty="0" smtClean="0"/>
              <a:t>아이템 </a:t>
            </a:r>
            <a:r>
              <a:rPr lang="ko-KR" altLang="en-US" sz="1400" b="1" i="1" dirty="0" err="1" smtClean="0"/>
              <a:t>셋트</a:t>
            </a:r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사람들이 같이 구매하려는 물건들의 조합</a:t>
            </a:r>
            <a:r>
              <a:rPr lang="en-US" altLang="ko-KR" sz="1400" b="1" i="1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8419"/>
              </p:ext>
            </p:extLst>
          </p:nvPr>
        </p:nvGraphicFramePr>
        <p:xfrm>
          <a:off x="1447800" y="266700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계란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계란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?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73446"/>
              </p:ext>
            </p:extLst>
          </p:nvPr>
        </p:nvGraphicFramePr>
        <p:xfrm>
          <a:off x="1447800" y="10668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계란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계란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맥주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기저귀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7200" y="4038600"/>
            <a:ext cx="8001000" cy="2514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맥주와 기저귀 동시 구매 회수</a:t>
            </a:r>
            <a:r>
              <a:rPr lang="en-US" altLang="ko-KR" sz="1400" dirty="0" smtClean="0">
                <a:solidFill>
                  <a:schemeClr val="tx1"/>
                </a:solidFill>
              </a:rPr>
              <a:t>:  6</a:t>
            </a: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맥주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기저귀 동시 구매의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지지도</a:t>
            </a:r>
            <a:r>
              <a:rPr lang="en-US" altLang="ko-KR" sz="1400" dirty="0" smtClean="0">
                <a:solidFill>
                  <a:schemeClr val="tx1"/>
                </a:solidFill>
              </a:rPr>
              <a:t>:  </a:t>
            </a:r>
            <a:r>
              <a:rPr lang="ko-KR" altLang="en-US" sz="1400" dirty="0" smtClean="0">
                <a:solidFill>
                  <a:schemeClr val="tx1"/>
                </a:solidFill>
              </a:rPr>
              <a:t>동시구매 회수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전체 구매 회수 </a:t>
            </a:r>
            <a:r>
              <a:rPr lang="en-US" altLang="ko-KR" sz="1400" dirty="0" smtClean="0">
                <a:solidFill>
                  <a:schemeClr val="tx1"/>
                </a:solidFill>
              </a:rPr>
              <a:t>= 6/9 = 66.67%</a:t>
            </a: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기저귀를 구매 했을 때 맥주를 구매할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신뢰도</a:t>
            </a:r>
            <a:r>
              <a:rPr lang="en-US" altLang="ko-KR" sz="1400" dirty="0" smtClean="0">
                <a:solidFill>
                  <a:schemeClr val="tx1"/>
                </a:solidFill>
              </a:rPr>
              <a:t>:  6/8  = 0.75% </a:t>
            </a: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맥주를 구매 했을 때 기저귀를 구매할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신뢰도 </a:t>
            </a:r>
            <a:r>
              <a:rPr lang="en-US" altLang="ko-KR" sz="1400" dirty="0" smtClean="0">
                <a:solidFill>
                  <a:schemeClr val="tx1"/>
                </a:solidFill>
              </a:rPr>
              <a:t>: 6/6  = 100% </a:t>
            </a: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향상도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는</a:t>
            </a:r>
            <a:r>
              <a:rPr lang="ko-KR" altLang="en-US" sz="1400" dirty="0" smtClean="0">
                <a:solidFill>
                  <a:schemeClr val="tx1"/>
                </a:solidFill>
              </a:rPr>
              <a:t> 지지도</a:t>
            </a:r>
            <a:r>
              <a:rPr lang="en-US" altLang="ko-KR" sz="1400" dirty="0" smtClean="0">
                <a:solidFill>
                  <a:schemeClr val="tx1"/>
                </a:solidFill>
              </a:rPr>
              <a:t>/(</a:t>
            </a:r>
            <a:r>
              <a:rPr lang="ko-KR" altLang="en-US" sz="1400" dirty="0" smtClean="0">
                <a:solidFill>
                  <a:schemeClr val="tx1"/>
                </a:solidFill>
              </a:rPr>
              <a:t>맥주구매비율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기저귀구매비율</a:t>
            </a:r>
            <a:r>
              <a:rPr lang="en-US" altLang="ko-KR" sz="1400" dirty="0" smtClean="0">
                <a:solidFill>
                  <a:schemeClr val="tx1"/>
                </a:solidFill>
              </a:rPr>
              <a:t>) = (6/9) / { (6/9) * (8/9) } = 1.25</a:t>
            </a: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향상도 </a:t>
            </a:r>
            <a:r>
              <a:rPr lang="en-US" altLang="ko-KR" sz="1400" dirty="0" smtClean="0">
                <a:solidFill>
                  <a:schemeClr val="tx1"/>
                </a:solidFill>
              </a:rPr>
              <a:t>= 1 : 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아이템 세트의 구매가 다른 구매에 영향을 주지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향상도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1 :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아이템 세트 중 한가지를 구매할 경우 다른 것을 구매할 확률을 높임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향상도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1 :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아이템 세트 중 한가지를 구매할 경우 다른 것을 구매할 확률이 비교적 낮음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4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800" b="1" dirty="0" smtClean="0">
                <a:solidFill>
                  <a:schemeClr val="tx1"/>
                </a:solidFill>
              </a:rPr>
              <a:t>참고 서적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14088" r="28185" b="50457"/>
          <a:stretch/>
        </p:blipFill>
        <p:spPr bwMode="auto">
          <a:xfrm>
            <a:off x="381000" y="838201"/>
            <a:ext cx="6865035" cy="563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800" b="1" dirty="0" smtClean="0">
                <a:solidFill>
                  <a:schemeClr val="tx1"/>
                </a:solidFill>
              </a:rPr>
              <a:t>참고 서적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6724"/>
              </p:ext>
            </p:extLst>
          </p:nvPr>
        </p:nvGraphicFramePr>
        <p:xfrm>
          <a:off x="533399" y="1143000"/>
          <a:ext cx="8153401" cy="393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4521200"/>
                <a:gridCol w="2717800"/>
              </a:tblGrid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주요 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관련 알고리즘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기계를 학습시키자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머신 러닝의 개요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장바구니 분석을 통한 소비자 쇼핑 트렌드 예측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연관관계 분석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제품 추천 시스템 만들기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협력 필터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신용 위험의 감지 및 예측</a:t>
                      </a:r>
                      <a:r>
                        <a:rPr lang="en-US" altLang="ko-KR" sz="1400" dirty="0" smtClean="0">
                          <a:effectLst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</a:rPr>
                        <a:t>기술적 분석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전처리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신용 위험 탐지 및 예측</a:t>
                      </a:r>
                      <a:r>
                        <a:rPr lang="en-US" altLang="ko-KR" sz="1400" dirty="0" smtClean="0">
                          <a:effectLst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</a:rPr>
                        <a:t>예측적 분석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의사결정 나무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신경망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서포트 벡터 머신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소셜 미디어 분석</a:t>
                      </a:r>
                      <a:r>
                        <a:rPr lang="en-US" altLang="ko-KR" sz="1400" dirty="0" smtClean="0">
                          <a:effectLst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</a:rPr>
                        <a:t>트위터 데이터 분석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군집화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ffectLst/>
                        </a:rPr>
                        <a:t>트위터 데이터의 감정 분석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머신 러닝의 기초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– ML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사용예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600" y="1066800"/>
            <a:ext cx="8763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소매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6400" y="1066800"/>
            <a:ext cx="6934200" cy="1066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가격 예측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장바구니 분석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추천 엔진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" y="2362200"/>
            <a:ext cx="8763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광고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6400" y="2362200"/>
            <a:ext cx="6934200" cy="838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웹 사이트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1400" dirty="0" smtClean="0">
                <a:solidFill>
                  <a:schemeClr val="tx1"/>
                </a:solidFill>
              </a:rPr>
              <a:t> 분석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클릭 기반 예측 광고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600" y="3429000"/>
            <a:ext cx="8763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헬스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케어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6400" y="3429000"/>
            <a:ext cx="6934200" cy="838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질병 검출 및 예방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인간 두뇌 및 </a:t>
            </a:r>
            <a:r>
              <a:rPr lang="en-US" altLang="ko-KR" sz="1400" dirty="0" smtClean="0">
                <a:solidFill>
                  <a:schemeClr val="tx1"/>
                </a:solidFill>
              </a:rPr>
              <a:t>DNA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같은 복합 구조 연구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9600" y="4495800"/>
            <a:ext cx="8763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기타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76400" y="4495800"/>
            <a:ext cx="6934200" cy="1981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스팸</a:t>
            </a:r>
            <a:r>
              <a:rPr lang="ko-KR" altLang="en-US" sz="1400" dirty="0" smtClean="0">
                <a:solidFill>
                  <a:schemeClr val="tx1"/>
                </a:solidFill>
              </a:rPr>
              <a:t> 메일 및 문자 감지 및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필터링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선거 결과 예측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사기 감지 및 예측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자동차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비행기 등의 자율 주행 운송 수단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날씨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교통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범죄 예측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감성 및 감정 분석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머신 러닝의 기초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– ML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알고리즘의 구분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131" y="2209800"/>
            <a:ext cx="1562669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Supervised 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02006" y="2209800"/>
            <a:ext cx="6208594" cy="1447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답이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정해져 있는 경우에 사용하는 알고리즘의 분류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지금 사용된 신용카드는 </a:t>
            </a:r>
            <a:r>
              <a:rPr lang="en-US" altLang="ko-KR" sz="1400" dirty="0" smtClean="0">
                <a:solidFill>
                  <a:schemeClr val="tx1"/>
                </a:solidFill>
              </a:rPr>
              <a:t>Fraud </a:t>
            </a:r>
            <a:r>
              <a:rPr lang="ko-KR" altLang="en-US" sz="1400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정상적인 사용인가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우리가 배운 회귀 분석에 사용되는 것과  유사한 데이터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주요 알고리즘</a:t>
            </a:r>
            <a:r>
              <a:rPr lang="en-US" altLang="ko-KR" sz="1400" dirty="0" smtClean="0">
                <a:solidFill>
                  <a:schemeClr val="tx1"/>
                </a:solidFill>
              </a:rPr>
              <a:t>: Decision Tree, Regression </a:t>
            </a:r>
            <a:r>
              <a:rPr lang="ko-KR" altLang="en-US" sz="1400" dirty="0" smtClean="0">
                <a:solidFill>
                  <a:schemeClr val="tx1"/>
                </a:solidFill>
              </a:rPr>
              <a:t>등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/>
              <a:t>어떤 알고리즘을 사용할 것인가</a:t>
            </a:r>
            <a:r>
              <a:rPr lang="en-US" altLang="ko-KR" b="1" i="1" dirty="0" smtClean="0"/>
              <a:t>? </a:t>
            </a:r>
          </a:p>
          <a:p>
            <a:pPr algn="r">
              <a:lnSpc>
                <a:spcPct val="150000"/>
              </a:lnSpc>
            </a:pPr>
            <a:r>
              <a:rPr lang="en-US" altLang="ko-KR" b="1" i="1" dirty="0" smtClean="0">
                <a:sym typeface="Wingdings" panose="05000000000000000000" pitchFamily="2" charset="2"/>
              </a:rPr>
              <a:t> </a:t>
            </a:r>
            <a:r>
              <a:rPr lang="ko-KR" altLang="en-US" b="1" i="1" dirty="0" smtClean="0"/>
              <a:t>어떤 데이터를 </a:t>
            </a:r>
            <a:r>
              <a:rPr lang="ko-KR" altLang="en-US" i="1" dirty="0" smtClean="0"/>
              <a:t>이용하여 </a:t>
            </a:r>
            <a:r>
              <a:rPr lang="ko-KR" altLang="en-US" b="1" i="1" dirty="0" smtClean="0"/>
              <a:t>어떤 종류의 문제를 해결</a:t>
            </a:r>
            <a:r>
              <a:rPr lang="ko-KR" altLang="en-US" i="1" dirty="0" smtClean="0"/>
              <a:t>하고 싶은가</a:t>
            </a:r>
            <a:r>
              <a:rPr lang="en-US" altLang="ko-KR" i="1" dirty="0" smtClean="0"/>
              <a:t>?</a:t>
            </a:r>
            <a:r>
              <a:rPr lang="en-US" altLang="ko-KR" b="1" i="1" dirty="0" smtClean="0"/>
              <a:t> </a:t>
            </a:r>
            <a:endParaRPr lang="ko-KR" altLang="en-US" b="1" i="1" dirty="0"/>
          </a:p>
        </p:txBody>
      </p:sp>
      <p:sp>
        <p:nvSpPr>
          <p:cNvPr id="12" name="직사각형 11"/>
          <p:cNvSpPr/>
          <p:nvPr/>
        </p:nvSpPr>
        <p:spPr>
          <a:xfrm>
            <a:off x="647131" y="4038600"/>
            <a:ext cx="1562669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Uns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upervised 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02006" y="4038600"/>
            <a:ext cx="6208594" cy="1219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답이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정해져 있지 않은 경우에 사용하는 알고리즘의 분류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</a:t>
            </a:r>
            <a:r>
              <a:rPr lang="en-US" altLang="ko-KR" sz="1400" dirty="0" smtClean="0">
                <a:solidFill>
                  <a:schemeClr val="tx1"/>
                </a:solidFill>
              </a:rPr>
              <a:t>: OCB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 고객을 </a:t>
            </a:r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그룹으로 나누자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주요 알고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리즘</a:t>
            </a:r>
            <a:r>
              <a:rPr lang="en-US" altLang="ko-KR" sz="1400" dirty="0" smtClean="0">
                <a:solidFill>
                  <a:schemeClr val="tx1"/>
                </a:solidFill>
              </a:rPr>
              <a:t>: Clustering, </a:t>
            </a:r>
            <a:r>
              <a:rPr lang="en-US" altLang="ko-KR" sz="1400" dirty="0" smtClean="0">
                <a:solidFill>
                  <a:schemeClr val="tx1"/>
                </a:solidFill>
              </a:rPr>
              <a:t>Association Rule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머신 러닝의 기초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– R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의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ML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패키지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60552"/>
              </p:ext>
            </p:extLst>
          </p:nvPr>
        </p:nvGraphicFramePr>
        <p:xfrm>
          <a:off x="533399" y="1066800"/>
          <a:ext cx="7924801" cy="525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6"/>
                <a:gridCol w="5929745"/>
              </a:tblGrid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caret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Classification and Regression Tree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의 약자로 예측 모델 구축을 위한 알고리즘으로 이루어진 패키지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회귀법에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쓰이는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Random Forest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구축에 관련된 패키지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rpart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구획 및 의사결정 나무에 중점을 둔 패키지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glmnet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Lasso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elastic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–net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정규화 회귀 모델 중심의 패키지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e1071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푸리에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트랜스폼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클러스터링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스포트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벡터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머신외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수많은 감시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비감시형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알고리즘에 관련 함 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party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재귀 분할에 관련함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arules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연관 규칙 학습 알고리즘에 쓰이는 패키지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Recommenderlab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추천 엔진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구현시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쓰이는 패키지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nnet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신경망을 사용한 예측 모델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구축에 쓰이는 패키지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그래디언트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부스팅과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딥러닝을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바탕으로 빠르고 확장 가능한 알고리즘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ML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알고리즘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- Perceptron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6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/>
              <a:t>Perceptron</a:t>
            </a:r>
            <a:r>
              <a:rPr lang="ko-KR" altLang="en-US" b="1" i="1" dirty="0" smtClean="0"/>
              <a:t>이란</a:t>
            </a:r>
            <a:r>
              <a:rPr lang="en-US" altLang="ko-KR" b="1" i="1" dirty="0" smtClean="0"/>
              <a:t>,  </a:t>
            </a:r>
            <a:r>
              <a:rPr lang="ko-KR" altLang="en-US" b="1" i="1" dirty="0" smtClean="0"/>
              <a:t>실수 벡터를 입력 받아서 실수 값을 변환하는 함수 </a:t>
            </a:r>
            <a:endParaRPr lang="ko-KR" alt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752600"/>
            <a:ext cx="76200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y</a:t>
            </a:r>
            <a:r>
              <a:rPr lang="en-US" altLang="ko-KR" sz="2800" b="1" dirty="0" smtClean="0"/>
              <a:t> = f(w</a:t>
            </a:r>
            <a:r>
              <a:rPr lang="en-US" altLang="ko-KR" sz="2800" b="1" baseline="-25000" dirty="0" smtClean="0"/>
              <a:t>1</a:t>
            </a:r>
            <a:r>
              <a:rPr lang="en-US" altLang="ko-KR" sz="2800" b="1" dirty="0" smtClean="0"/>
              <a:t>x</a:t>
            </a:r>
            <a:r>
              <a:rPr lang="en-US" altLang="ko-KR" sz="2800" b="1" baseline="-25000" dirty="0"/>
              <a:t>1</a:t>
            </a:r>
            <a:r>
              <a:rPr lang="en-US" altLang="ko-KR" sz="2800" b="1" dirty="0" smtClean="0"/>
              <a:t> + w</a:t>
            </a:r>
            <a:r>
              <a:rPr lang="en-US" altLang="ko-KR" sz="2800" b="1" baseline="-25000" dirty="0"/>
              <a:t>2</a:t>
            </a:r>
            <a:r>
              <a:rPr lang="en-US" altLang="ko-KR" sz="2800" b="1" dirty="0" smtClean="0"/>
              <a:t>x</a:t>
            </a:r>
            <a:r>
              <a:rPr lang="en-US" altLang="ko-KR" sz="2800" b="1" baseline="-25000" dirty="0"/>
              <a:t>2</a:t>
            </a:r>
            <a:r>
              <a:rPr lang="en-US" altLang="ko-KR" sz="2800" b="1" dirty="0" smtClean="0"/>
              <a:t> + … + w</a:t>
            </a:r>
            <a:r>
              <a:rPr lang="en-US" altLang="ko-KR" sz="2800" b="1" baseline="-25000" dirty="0"/>
              <a:t>n</a:t>
            </a:r>
            <a:r>
              <a:rPr lang="en-US" altLang="ko-KR" sz="2800" b="1" dirty="0" smtClean="0"/>
              <a:t>x</a:t>
            </a:r>
            <a:r>
              <a:rPr lang="en-US" altLang="ko-KR" sz="2800" b="1" baseline="-25000" dirty="0"/>
              <a:t>n</a:t>
            </a:r>
            <a:r>
              <a:rPr lang="en-US" altLang="ko-KR" sz="2800" b="1" dirty="0" smtClean="0"/>
              <a:t> + b) = f(</a:t>
            </a:r>
            <a:r>
              <a:rPr lang="en-US" altLang="ko-KR" sz="2800" b="1" dirty="0" err="1" smtClean="0"/>
              <a:t>w</a:t>
            </a:r>
            <a:r>
              <a:rPr lang="en-US" altLang="ko-KR" sz="2800" b="1" baseline="30000" dirty="0" err="1" smtClean="0"/>
              <a:t>T</a:t>
            </a:r>
            <a:r>
              <a:rPr lang="en-US" altLang="ko-KR" sz="2800" b="1" dirty="0" err="1" smtClean="0"/>
              <a:t>x</a:t>
            </a:r>
            <a:r>
              <a:rPr lang="en-US" altLang="ko-KR" sz="2800" b="1" dirty="0" smtClean="0"/>
              <a:t> +b)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47131" y="2895600"/>
            <a:ext cx="1562669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Perceptron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알고리</a:t>
            </a:r>
            <a:r>
              <a:rPr lang="ko-KR" altLang="en-US" sz="1400" b="1" dirty="0">
                <a:solidFill>
                  <a:schemeClr val="tx1"/>
                </a:solidFill>
              </a:rPr>
              <a:t>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2006" y="2895600"/>
            <a:ext cx="6208594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1800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dirty="0" smtClean="0">
                <a:solidFill>
                  <a:schemeClr val="tx1"/>
                </a:solidFill>
              </a:rPr>
              <a:t>가중치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벡터 </a:t>
            </a:r>
            <a:r>
              <a:rPr lang="en-US" altLang="ko-KR" sz="1400" dirty="0" smtClean="0">
                <a:solidFill>
                  <a:schemeClr val="tx1"/>
                </a:solidFill>
              </a:rPr>
              <a:t>W</a:t>
            </a:r>
            <a:r>
              <a:rPr lang="ko-KR" altLang="en-US" sz="1400" dirty="0" smtClean="0">
                <a:solidFill>
                  <a:schemeClr val="tx1"/>
                </a:solidFill>
              </a:rPr>
              <a:t>와 상수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를 랜덤 숫자로 초기화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431800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dirty="0" smtClean="0">
                <a:solidFill>
                  <a:schemeClr val="tx1"/>
                </a:solidFill>
              </a:rPr>
              <a:t>벡터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400" dirty="0" smtClean="0">
                <a:solidFill>
                  <a:schemeClr val="tx1"/>
                </a:solidFill>
              </a:rPr>
              <a:t>f</a:t>
            </a:r>
            <a:r>
              <a:rPr lang="ko-KR" altLang="en-US" sz="1400" dirty="0" smtClean="0">
                <a:solidFill>
                  <a:schemeClr val="tx1"/>
                </a:solidFill>
              </a:rPr>
              <a:t>에 의한 결과 값 </a:t>
            </a:r>
            <a:r>
              <a:rPr lang="en-US" altLang="ko-KR" sz="1400" dirty="0" smtClean="0">
                <a:solidFill>
                  <a:schemeClr val="tx1"/>
                </a:solidFill>
              </a:rPr>
              <a:t>y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marL="431800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dirty="0" smtClean="0">
                <a:solidFill>
                  <a:schemeClr val="tx1"/>
                </a:solidFill>
              </a:rPr>
              <a:t>오차를 구하고 가중치 </a:t>
            </a:r>
            <a:r>
              <a:rPr lang="en-US" altLang="ko-KR" sz="1400" dirty="0" smtClean="0">
                <a:solidFill>
                  <a:schemeClr val="tx1"/>
                </a:solidFill>
              </a:rPr>
              <a:t>w</a:t>
            </a:r>
            <a:r>
              <a:rPr lang="ko-KR" altLang="en-US" sz="1400" dirty="0" smtClean="0">
                <a:solidFill>
                  <a:schemeClr val="tx1"/>
                </a:solidFill>
              </a:rPr>
              <a:t>와 상수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를 갱신한다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marL="431800" indent="-3429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400" dirty="0" smtClean="0">
                <a:solidFill>
                  <a:schemeClr val="tx1"/>
                </a:solidFill>
              </a:rPr>
              <a:t>오차가 없거나 특정 한계 값 이하의 값이 나올 때까지 </a:t>
            </a:r>
            <a:r>
              <a:rPr lang="en-US" altLang="ko-KR" sz="1400" dirty="0" smtClean="0">
                <a:solidFill>
                  <a:schemeClr val="tx1"/>
                </a:solidFill>
              </a:rPr>
              <a:t>2,3</a:t>
            </a:r>
            <a:r>
              <a:rPr lang="ko-KR" altLang="en-US" sz="1400" dirty="0" smtClean="0">
                <a:solidFill>
                  <a:schemeClr val="tx1"/>
                </a:solidFill>
              </a:rPr>
              <a:t>번을 반복한다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ML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알고리즘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모형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적합의 과정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131" y="1143000"/>
            <a:ext cx="1791269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Data Split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0800" y="1143000"/>
            <a:ext cx="6019800" cy="1981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ML </a:t>
            </a:r>
            <a:r>
              <a:rPr lang="ko-KR" altLang="en-US" sz="1400" dirty="0" smtClean="0">
                <a:solidFill>
                  <a:schemeClr val="tx1"/>
                </a:solidFill>
              </a:rPr>
              <a:t>모형 적합 시 </a:t>
            </a:r>
            <a:r>
              <a:rPr lang="en-US" altLang="ko-KR" sz="1400" dirty="0" smtClean="0">
                <a:solidFill>
                  <a:schemeClr val="tx1"/>
                </a:solidFill>
              </a:rPr>
              <a:t>Overfitting</a:t>
            </a:r>
            <a:r>
              <a:rPr lang="ko-KR" altLang="en-US" sz="1400" dirty="0" smtClean="0">
                <a:solidFill>
                  <a:schemeClr val="tx1"/>
                </a:solidFill>
              </a:rPr>
              <a:t>을 방지하기 위하여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  <a:r>
              <a:rPr lang="ko-KR" altLang="en-US" sz="1400" dirty="0" smtClean="0">
                <a:solidFill>
                  <a:schemeClr val="tx1"/>
                </a:solidFill>
              </a:rPr>
              <a:t>를 유사한 분포를 갖는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Set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분리하는 것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Training Set: </a:t>
            </a:r>
            <a:r>
              <a:rPr lang="ko-KR" altLang="en-US" sz="1400" dirty="0" smtClean="0">
                <a:solidFill>
                  <a:schemeClr val="tx1"/>
                </a:solidFill>
              </a:rPr>
              <a:t>모델을 </a:t>
            </a:r>
            <a:r>
              <a:rPr lang="en-US" altLang="ko-KR" sz="1400" dirty="0" smtClean="0">
                <a:solidFill>
                  <a:schemeClr val="tx1"/>
                </a:solidFill>
              </a:rPr>
              <a:t>Fitting </a:t>
            </a:r>
            <a:r>
              <a:rPr lang="ko-KR" altLang="en-US" sz="1400" dirty="0" smtClean="0">
                <a:solidFill>
                  <a:schemeClr val="tx1"/>
                </a:solidFill>
              </a:rPr>
              <a:t>하는 집합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Test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Set: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적합된</a:t>
            </a:r>
            <a:r>
              <a:rPr lang="ko-KR" altLang="en-US" sz="1400" dirty="0" smtClean="0">
                <a:solidFill>
                  <a:schemeClr val="tx1"/>
                </a:solidFill>
              </a:rPr>
              <a:t> 모델을 평가하는 집합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Validation Set: Overfitting</a:t>
            </a:r>
            <a:r>
              <a:rPr lang="ko-KR" altLang="en-US" sz="1400" dirty="0" smtClean="0">
                <a:solidFill>
                  <a:schemeClr val="tx1"/>
                </a:solidFill>
              </a:rPr>
              <a:t>을 최소화 하기 위한 집합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7305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일반 적을 </a:t>
            </a:r>
            <a:r>
              <a:rPr lang="en-US" altLang="ko-KR" sz="1400" dirty="0" smtClean="0">
                <a:solidFill>
                  <a:schemeClr val="tx1"/>
                </a:solidFill>
              </a:rPr>
              <a:t>training 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test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비율을 </a:t>
            </a:r>
            <a:r>
              <a:rPr lang="en-US" altLang="ko-KR" sz="1400" dirty="0" smtClean="0">
                <a:solidFill>
                  <a:schemeClr val="tx1"/>
                </a:solidFill>
              </a:rPr>
              <a:t>7:3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분리 함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131" y="3276600"/>
            <a:ext cx="1791269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모델의 준비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7131" y="4267200"/>
            <a:ext cx="1791269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알고리즘 선택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7131" y="5257800"/>
            <a:ext cx="1791269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평가와 미세 조정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ML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알고리즘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– Data Split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593274"/>
            <a:ext cx="3962400" cy="48075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iris  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(iris) </a:t>
            </a:r>
          </a:p>
          <a:p>
            <a:r>
              <a:rPr lang="en-US" altLang="ko-KR" sz="1200" dirty="0" smtClean="0"/>
              <a:t>Boxplot(iris) 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length(</a:t>
            </a:r>
            <a:r>
              <a:rPr lang="en-US" altLang="ko-KR" sz="1200" dirty="0" err="1" smtClean="0"/>
              <a:t>rownames</a:t>
            </a:r>
            <a:r>
              <a:rPr lang="en-US" altLang="ko-KR" sz="1200" dirty="0" smtClean="0"/>
              <a:t>(iris))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iris.train.indx</a:t>
            </a:r>
            <a:r>
              <a:rPr lang="en-US" altLang="ko-KR" sz="1200" dirty="0"/>
              <a:t>&lt;- sample(1:150, length(</a:t>
            </a:r>
            <a:r>
              <a:rPr lang="en-US" altLang="ko-KR" sz="1200" dirty="0" err="1"/>
              <a:t>rownames</a:t>
            </a:r>
            <a:r>
              <a:rPr lang="en-US" altLang="ko-KR" sz="1200" dirty="0"/>
              <a:t>(iris))*0.7, replace = FALSE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iris.train1&lt;-</a:t>
            </a:r>
            <a:r>
              <a:rPr lang="en-US" altLang="ko-KR" sz="1200" dirty="0"/>
              <a:t>iris[</a:t>
            </a:r>
            <a:r>
              <a:rPr lang="en-US" altLang="ko-KR" sz="1200" dirty="0" err="1"/>
              <a:t>iris.train.indx</a:t>
            </a:r>
            <a:r>
              <a:rPr lang="en-US" altLang="ko-KR" sz="1200" dirty="0"/>
              <a:t>,] </a:t>
            </a:r>
            <a:endParaRPr lang="en-US" altLang="ko-KR" sz="1200" dirty="0"/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(iris.train1)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iris.test1&lt;-</a:t>
            </a:r>
            <a:r>
              <a:rPr lang="en-US" altLang="ko-KR" sz="1200" dirty="0"/>
              <a:t>iris[-</a:t>
            </a:r>
            <a:r>
              <a:rPr lang="en-US" altLang="ko-KR" sz="1200" dirty="0" err="1"/>
              <a:t>iris.train.indx</a:t>
            </a:r>
            <a:r>
              <a:rPr lang="en-US" altLang="ko-KR" sz="1200" dirty="0"/>
              <a:t>,]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(iris.test1)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par(</a:t>
            </a:r>
            <a:r>
              <a:rPr lang="en-US" altLang="ko-KR" sz="1200" dirty="0" err="1"/>
              <a:t>mfrow</a:t>
            </a:r>
            <a:r>
              <a:rPr lang="en-US" altLang="ko-KR" sz="1200" dirty="0"/>
              <a:t>=c(1,3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boxplot(iris) </a:t>
            </a:r>
            <a:endParaRPr lang="en-US" altLang="ko-KR" sz="1200" dirty="0" smtClean="0"/>
          </a:p>
          <a:p>
            <a:r>
              <a:rPr lang="en-US" altLang="ko-KR" sz="1200" dirty="0" smtClean="0"/>
              <a:t>boxplot(</a:t>
            </a:r>
            <a:r>
              <a:rPr lang="en-US" altLang="ko-KR" sz="1200" dirty="0" err="1" smtClean="0"/>
              <a:t>iris.train</a:t>
            </a:r>
            <a:r>
              <a:rPr lang="en-US" altLang="ko-KR" sz="1200" dirty="0"/>
              <a:t>) </a:t>
            </a:r>
            <a:endParaRPr lang="en-US" altLang="ko-KR" sz="1200" dirty="0" smtClean="0"/>
          </a:p>
          <a:p>
            <a:r>
              <a:rPr lang="en-US" altLang="ko-KR" sz="1200" dirty="0" smtClean="0"/>
              <a:t>boxplot(</a:t>
            </a:r>
            <a:r>
              <a:rPr lang="en-US" altLang="ko-KR" sz="1200" dirty="0" err="1" smtClean="0"/>
              <a:t>iris.test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81000" y="914400"/>
            <a:ext cx="3962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Sampling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593274"/>
            <a:ext cx="3962400" cy="48075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/>
              <a:t>install.packages</a:t>
            </a:r>
            <a:r>
              <a:rPr lang="en-US" altLang="ko-KR" sz="1200" dirty="0"/>
              <a:t>("caret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err="1"/>
              <a:t>install.packages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stringr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/>
              <a:t>library(lattice) </a:t>
            </a:r>
            <a:endParaRPr lang="en-US" altLang="ko-KR" sz="1200" dirty="0" smtClean="0"/>
          </a:p>
          <a:p>
            <a:r>
              <a:rPr lang="en-US" altLang="ko-KR" sz="1200" dirty="0" smtClean="0"/>
              <a:t>library(ggplot2</a:t>
            </a:r>
            <a:r>
              <a:rPr lang="en-US" altLang="ko-KR" sz="1200" dirty="0"/>
              <a:t>) </a:t>
            </a:r>
            <a:endParaRPr lang="en-US" altLang="ko-KR" sz="1200" dirty="0" smtClean="0"/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stringr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library(caret)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indx</a:t>
            </a:r>
            <a:r>
              <a:rPr lang="en-US" altLang="ko-KR" sz="1200" dirty="0"/>
              <a:t>&lt;-</a:t>
            </a:r>
            <a:r>
              <a:rPr lang="en-US" altLang="ko-KR" sz="1200" dirty="0" err="1"/>
              <a:t>createDataPartition</a:t>
            </a:r>
            <a:r>
              <a:rPr lang="en-US" altLang="ko-KR" sz="1200" dirty="0"/>
              <a:t>(y=</a:t>
            </a:r>
            <a:r>
              <a:rPr lang="en-US" altLang="ko-KR" sz="1200" dirty="0" err="1"/>
              <a:t>iris$Species</a:t>
            </a:r>
            <a:r>
              <a:rPr lang="en-US" altLang="ko-KR" sz="1200" dirty="0"/>
              <a:t>, p=0.7,times=1, list=F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iris.train2&lt;-</a:t>
            </a:r>
            <a:r>
              <a:rPr lang="en-US" altLang="ko-KR" sz="1200" dirty="0"/>
              <a:t>iris[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,]</a:t>
            </a:r>
          </a:p>
          <a:p>
            <a:r>
              <a:rPr lang="en-US" altLang="ko-KR" sz="1200" dirty="0" smtClean="0"/>
              <a:t>head(iris.train2)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ris.test2&lt;-</a:t>
            </a:r>
            <a:r>
              <a:rPr lang="en-US" altLang="ko-KR" sz="1200" dirty="0"/>
              <a:t>iris[-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,]</a:t>
            </a:r>
          </a:p>
          <a:p>
            <a:r>
              <a:rPr lang="en-US" altLang="ko-KR" sz="1200" dirty="0" smtClean="0"/>
              <a:t>head(iris.test2)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=c(2,3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boxplot(iris)</a:t>
            </a:r>
          </a:p>
          <a:p>
            <a:r>
              <a:rPr lang="en-US" altLang="ko-KR" sz="1200" dirty="0"/>
              <a:t>boxplot(iris.train1)</a:t>
            </a:r>
          </a:p>
          <a:p>
            <a:r>
              <a:rPr lang="en-US" altLang="ko-KR" sz="1200" dirty="0"/>
              <a:t>boxplot(iris.test1)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boxplot(iris)</a:t>
            </a:r>
          </a:p>
          <a:p>
            <a:r>
              <a:rPr lang="en-US" altLang="ko-KR" sz="1200" dirty="0"/>
              <a:t>boxplot(iris.train2)</a:t>
            </a:r>
          </a:p>
          <a:p>
            <a:r>
              <a:rPr lang="en-US" altLang="ko-KR" sz="1200" dirty="0"/>
              <a:t>boxplot(iris.test2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648200" y="914400"/>
            <a:ext cx="3962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createDataPartition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848</Words>
  <Application>Microsoft Office PowerPoint</Application>
  <PresentationFormat>화면 슬라이드 쇼(4:3)</PresentationFormat>
  <Paragraphs>240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참고 서적(1) </vt:lpstr>
      <vt:lpstr>참고 서적(2) </vt:lpstr>
      <vt:lpstr>1. 머신 러닝의 기초 – ML의 사용예 </vt:lpstr>
      <vt:lpstr>1. 머신 러닝의 기초 – ML 알고리즘의 구분 </vt:lpstr>
      <vt:lpstr>1. 머신 러닝의 기초 – R의 ML 패키지 </vt:lpstr>
      <vt:lpstr>2. ML 알고리즘 - Perceptron</vt:lpstr>
      <vt:lpstr>2. ML 알고리즘 – 모형 적합의 과정 </vt:lpstr>
      <vt:lpstr>2. ML 알고리즘 – Data Split</vt:lpstr>
      <vt:lpstr>3. 장바구니 분석? </vt:lpstr>
      <vt:lpstr>3. 장바구니 분석?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고정환(Ko Jeong Hwan)/Platform사업1팀/SK</dc:creator>
  <cp:lastModifiedBy>Windows 사용자</cp:lastModifiedBy>
  <cp:revision>228</cp:revision>
  <dcterms:created xsi:type="dcterms:W3CDTF">2006-08-16T00:00:00Z</dcterms:created>
  <dcterms:modified xsi:type="dcterms:W3CDTF">2017-08-01T07:09:58Z</dcterms:modified>
</cp:coreProperties>
</file>