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BA6C854-725B-344A-90CF-E25C3B3C9715}">
          <p14:sldIdLst>
            <p14:sldId id="256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41" autoAdjust="0"/>
    <p:restoredTop sz="94541"/>
  </p:normalViewPr>
  <p:slideViewPr>
    <p:cSldViewPr showGuides="1">
      <p:cViewPr>
        <p:scale>
          <a:sx n="75" d="100"/>
          <a:sy n="75" d="100"/>
        </p:scale>
        <p:origin x="1896" y="1224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17.03.17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‹Nr.›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7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6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E802381B-73D3-4B35-B645-0097DAD57FFC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75C53C9B-1E51-4145-8C57-E77DBD625D6F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FF9C7806-1753-447C-9861-23077E492A86}" type="slidenum">
              <a:rPr smtClean="0"/>
              <a:pPr/>
              <a:t>‹Nr.›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D7D516EC-717A-46FD-BBF7-B49E47ACA4F3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151C7952-0E20-46D1-890C-18727E8BE3EA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71EE4D18-1075-40CE-9414-573133E7D6C9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22DCAEA2-F354-4C64-BB44-16B64B4E4DA7}" type="slidenum">
              <a:rPr smtClean="0"/>
              <a:pPr/>
              <a:t>‹Nr.›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BA0A185D-965D-4DEE-B0A9-43568A074FB6}" type="slidenum">
              <a:rPr smtClean="0"/>
              <a:pPr/>
              <a:t>‹Nr.›</a:t>
            </a:fld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DEA43B76-58C9-41B2-9AD6-E91072A75E78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B69ADC88-7C44-4F5C-977A-5DEBD4A5A659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47806CDB-A8AF-4981-8C25-67E66958D14F}" type="slidenum">
              <a:rPr smtClean="0"/>
              <a:pPr/>
              <a:t>‹Nr.›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6385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9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2585" y="6673220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iOS-Workshop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Folie </a:t>
            </a:r>
            <a:fld id="{BA788869-B523-47A6-8748-007EDA800DBE}" type="slidenum">
              <a:rPr smtClean="0"/>
              <a:pPr/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unes.apple.com/us/course/developing-ios-9-apps-swift/id1104579961" TargetMode="External"/><Relationship Id="rId4" Type="http://schemas.openxmlformats.org/officeDocument/2006/relationships/hyperlink" Target="https://developer.apple.com/videos/" TargetMode="External"/><Relationship Id="rId5" Type="http://schemas.openxmlformats.org/officeDocument/2006/relationships/hyperlink" Target="http://www.apple.com/swift/playgrounds/" TargetMode="External"/><Relationship Id="rId6" Type="http://schemas.openxmlformats.org/officeDocument/2006/relationships/hyperlink" Target="https://stackoverflow.com/questions/tagged/swift+ios" TargetMode="External"/><Relationship Id="rId7" Type="http://schemas.openxmlformats.org/officeDocument/2006/relationships/hyperlink" Target="http://makeappico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referenc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realm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cocoapods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github.com/Alamofire/Alamofire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hyperlink" Target="https://github.com/tristanhimmelman/AlamofireObjectMappe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s://www.buddybuild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iOS Workshop </a:t>
            </a:r>
            <a:br>
              <a:rPr lang="de-DE" dirty="0" smtClean="0"/>
            </a:br>
            <a:r>
              <a:rPr lang="de-DE" dirty="0" smtClean="0"/>
              <a:t>FHNW </a:t>
            </a:r>
            <a:r>
              <a:rPr lang="mr-IN" dirty="0" smtClean="0"/>
              <a:t>–</a:t>
            </a:r>
            <a:r>
              <a:rPr lang="de-DE" dirty="0" smtClean="0"/>
              <a:t> Frühjahr 2017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iOS-Workshop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90BE5DD6-E86F-4802-B1F8-A490527C1643}" type="slidenum">
              <a:rPr lang="de-CH" smtClean="0"/>
              <a:t>1</a:t>
            </a:fld>
            <a:endParaRPr dirty="0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132" y="1876568"/>
            <a:ext cx="4824536" cy="20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iOS Entwicklungsressourcen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2</a:t>
            </a:fld>
            <a:endParaRPr lang="de-CH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738869"/>
              </p:ext>
            </p:extLst>
          </p:nvPr>
        </p:nvGraphicFramePr>
        <p:xfrm>
          <a:off x="773113" y="1789113"/>
          <a:ext cx="11215686" cy="404368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2586583"/>
                <a:gridCol w="4890541"/>
                <a:gridCol w="373856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Referenz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Url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Thema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iOS</a:t>
                      </a:r>
                      <a:r>
                        <a:rPr lang="de-DE" baseline="0" dirty="0" smtClean="0"/>
                        <a:t> API 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2"/>
                        </a:rPr>
                        <a:t>https://developer.apple.com/reference/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Offizielle Referenz von Apple</a:t>
                      </a:r>
                      <a:r>
                        <a:rPr lang="de-DE" baseline="0" dirty="0" smtClean="0"/>
                        <a:t> zu allen Frameworks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Stanford iOS Kurs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3"/>
                        </a:rPr>
                        <a:t>https://itunes.apple.com/us/course/developing-ios-9-apps-swift/id1104579961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Jährlicher iOS-Kurs der</a:t>
                      </a:r>
                      <a:r>
                        <a:rPr lang="de-DE" baseline="0" dirty="0" smtClean="0"/>
                        <a:t> Stanford-University in </a:t>
                      </a:r>
                      <a:r>
                        <a:rPr lang="de-DE" baseline="0" dirty="0" err="1" smtClean="0"/>
                        <a:t>iTunesU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WWDC Videos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4"/>
                        </a:rPr>
                        <a:t>https://developer.apple.com/videos/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Aufzeichnungen der WWDC Sessions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Swift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Playgrounds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5"/>
                        </a:rPr>
                        <a:t>http://www.apple.com/swift/playgrounds/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iPad App zum Lernen von Swift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StackOverflow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6"/>
                        </a:rPr>
                        <a:t>https://stackoverflow.com/questions/tagged/swift+ios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Sehr </a:t>
                      </a:r>
                      <a:r>
                        <a:rPr lang="de-DE" dirty="0" err="1" smtClean="0"/>
                        <a:t>grosse</a:t>
                      </a:r>
                      <a:r>
                        <a:rPr lang="de-DE" dirty="0" smtClean="0"/>
                        <a:t> Community im</a:t>
                      </a:r>
                      <a:r>
                        <a:rPr lang="de-DE" baseline="0" dirty="0" smtClean="0"/>
                        <a:t> iOS-Bereich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App-Icons generieren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7"/>
                        </a:rPr>
                        <a:t>http://makeappicon.com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Alle Auflösungen</a:t>
                      </a:r>
                      <a:r>
                        <a:rPr lang="de-DE" baseline="0" dirty="0" smtClean="0"/>
                        <a:t> automatisiert generieren lassen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3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8" y="1441289"/>
            <a:ext cx="7051295" cy="4747573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42" y="1271558"/>
            <a:ext cx="4829572" cy="1536449"/>
          </a:xfrm>
          <a:prstGeom prst="rect">
            <a:avLst/>
          </a:prstGeom>
        </p:spPr>
      </p:pic>
      <p:grpSp>
        <p:nvGrpSpPr>
          <p:cNvPr id="8" name="Gruppierung 7"/>
          <p:cNvGrpSpPr/>
          <p:nvPr/>
        </p:nvGrpSpPr>
        <p:grpSpPr>
          <a:xfrm>
            <a:off x="10158665" y="5833319"/>
            <a:ext cx="2033335" cy="914400"/>
            <a:chOff x="10158665" y="5833319"/>
            <a:chExt cx="2033335" cy="914400"/>
          </a:xfrm>
        </p:grpSpPr>
        <p:sp>
          <p:nvSpPr>
            <p:cNvPr id="9" name="Textfeld 8"/>
            <p:cNvSpPr txBox="1"/>
            <p:nvPr/>
          </p:nvSpPr>
          <p:spPr>
            <a:xfrm>
              <a:off x="10782134" y="5833319"/>
              <a:ext cx="1409866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de-DE" sz="2200" dirty="0" smtClean="0">
                  <a:latin typeface="AA Zuehlke" pitchFamily="2" charset="0"/>
                  <a:hlinkClick r:id="rId4"/>
                </a:rPr>
                <a:t>Link</a:t>
              </a:r>
              <a:endParaRPr lang="de-DE" sz="2200" dirty="0" smtClean="0">
                <a:latin typeface="AA Zuehlke" pitchFamily="2" charset="0"/>
              </a:endParaRPr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>
              <a:off x="10158665" y="6093296"/>
              <a:ext cx="6234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Dependencies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22" y="1271558"/>
            <a:ext cx="5609258" cy="139503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92636" y="3004261"/>
            <a:ext cx="7555663" cy="2880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400" dirty="0" err="1">
                <a:latin typeface="Courier" charset="0"/>
                <a:ea typeface="Courier" charset="0"/>
                <a:cs typeface="Courier" charset="0"/>
              </a:rPr>
              <a:t>platform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 :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</a:rPr>
              <a:t>ios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de-DE" sz="2400" dirty="0" smtClean="0">
                <a:latin typeface="Courier" charset="0"/>
                <a:ea typeface="Courier" charset="0"/>
                <a:cs typeface="Courier" charset="0"/>
              </a:rPr>
              <a:t>'10.0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</a:rPr>
              <a:t>use_frameworks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! </a:t>
            </a:r>
            <a:endParaRPr lang="de-DE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2400" dirty="0" err="1" smtClean="0">
                <a:latin typeface="Courier" charset="0"/>
                <a:ea typeface="Courier" charset="0"/>
                <a:cs typeface="Courier" charset="0"/>
              </a:rPr>
              <a:t>target</a:t>
            </a:r>
            <a:r>
              <a:rPr lang="de-DE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</a:rPr>
              <a:t>MyApp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' do 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</a:rPr>
              <a:t>pod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</a:rPr>
              <a:t>AFNetworking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', '~&gt; 2.6' </a:t>
            </a:r>
            <a:endParaRPr lang="de-DE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de-DE" sz="2400" dirty="0" err="1" smtClean="0">
                <a:latin typeface="Courier" charset="0"/>
                <a:ea typeface="Courier" charset="0"/>
                <a:cs typeface="Courier" charset="0"/>
              </a:rPr>
              <a:t>pod</a:t>
            </a:r>
            <a:r>
              <a:rPr lang="de-DE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</a:rPr>
              <a:t>ORStackView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', '~&gt; 3.0' </a:t>
            </a:r>
            <a:endParaRPr lang="de-DE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2400" dirty="0" err="1" smtClean="0">
                <a:latin typeface="Courier" charset="0"/>
                <a:ea typeface="Courier" charset="0"/>
                <a:cs typeface="Courier" charset="0"/>
              </a:rPr>
              <a:t>pod</a:t>
            </a:r>
            <a:r>
              <a:rPr lang="de-DE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</a:rPr>
              <a:t>SwiftyJSON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', '~&gt; 2.3' </a:t>
            </a:r>
            <a:endParaRPr lang="de-DE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2400" dirty="0" smtClean="0">
                <a:latin typeface="Courier" charset="0"/>
                <a:ea typeface="Courier" charset="0"/>
                <a:cs typeface="Courier" charset="0"/>
              </a:rPr>
              <a:t>end</a:t>
            </a:r>
            <a:endParaRPr lang="de-DE" sz="2200" dirty="0" smtClean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8" name="Gruppierung 7"/>
          <p:cNvGrpSpPr/>
          <p:nvPr/>
        </p:nvGrpSpPr>
        <p:grpSpPr>
          <a:xfrm>
            <a:off x="10158665" y="5833319"/>
            <a:ext cx="2033335" cy="914400"/>
            <a:chOff x="10158665" y="5833319"/>
            <a:chExt cx="2033335" cy="914400"/>
          </a:xfrm>
        </p:grpSpPr>
        <p:sp>
          <p:nvSpPr>
            <p:cNvPr id="9" name="Textfeld 8"/>
            <p:cNvSpPr txBox="1"/>
            <p:nvPr/>
          </p:nvSpPr>
          <p:spPr>
            <a:xfrm>
              <a:off x="10782134" y="5833319"/>
              <a:ext cx="1409866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de-DE" sz="2200" dirty="0" smtClean="0">
                  <a:latin typeface="AA Zuehlke" pitchFamily="2" charset="0"/>
                  <a:hlinkClick r:id="rId3"/>
                </a:rPr>
                <a:t>Link</a:t>
              </a:r>
              <a:endParaRPr lang="de-DE" sz="2200" dirty="0" smtClean="0">
                <a:latin typeface="AA Zuehlke" pitchFamily="2" charset="0"/>
              </a:endParaRPr>
            </a:p>
          </p:txBody>
        </p:sp>
        <p:cxnSp>
          <p:nvCxnSpPr>
            <p:cNvPr id="10" name="Gerade Verbindung mit Pfeil 9"/>
            <p:cNvCxnSpPr/>
            <p:nvPr/>
          </p:nvCxnSpPr>
          <p:spPr>
            <a:xfrm>
              <a:off x="10158665" y="6093296"/>
              <a:ext cx="6234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95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Networking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1124744"/>
            <a:ext cx="6909668" cy="2032255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5" y="3348271"/>
            <a:ext cx="10848528" cy="2293862"/>
          </a:xfrm>
          <a:prstGeom prst="rect">
            <a:avLst/>
          </a:prstGeom>
        </p:spPr>
      </p:pic>
      <p:grpSp>
        <p:nvGrpSpPr>
          <p:cNvPr id="10" name="Gruppierung 9"/>
          <p:cNvGrpSpPr/>
          <p:nvPr/>
        </p:nvGrpSpPr>
        <p:grpSpPr>
          <a:xfrm>
            <a:off x="10158665" y="5833319"/>
            <a:ext cx="2033335" cy="914400"/>
            <a:chOff x="10158665" y="5833319"/>
            <a:chExt cx="2033335" cy="914400"/>
          </a:xfrm>
        </p:grpSpPr>
        <p:sp>
          <p:nvSpPr>
            <p:cNvPr id="11" name="Textfeld 10"/>
            <p:cNvSpPr txBox="1"/>
            <p:nvPr/>
          </p:nvSpPr>
          <p:spPr>
            <a:xfrm>
              <a:off x="10782134" y="5833319"/>
              <a:ext cx="1409866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de-DE" sz="2200" dirty="0" smtClean="0">
                  <a:latin typeface="AA Zuehlke" pitchFamily="2" charset="0"/>
                  <a:hlinkClick r:id="rId4"/>
                </a:rPr>
                <a:t>Link</a:t>
              </a:r>
              <a:endParaRPr lang="de-DE" sz="2200" dirty="0" smtClean="0">
                <a:latin typeface="AA Zuehlke" pitchFamily="2" charset="0"/>
              </a:endParaRPr>
            </a:p>
          </p:txBody>
        </p:sp>
        <p:cxnSp>
          <p:nvCxnSpPr>
            <p:cNvPr id="12" name="Gerade Verbindung mit Pfeil 11"/>
            <p:cNvCxnSpPr/>
            <p:nvPr/>
          </p:nvCxnSpPr>
          <p:spPr>
            <a:xfrm>
              <a:off x="10158665" y="6093296"/>
              <a:ext cx="6234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6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ObjectMapper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837146"/>
            <a:ext cx="3816424" cy="1122477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52" y="1994095"/>
            <a:ext cx="2642416" cy="840641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5" y="1196752"/>
            <a:ext cx="6441000" cy="473809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8330683" y="3249554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272AD8"/>
                </a:solidFill>
                <a:latin typeface="Menlo" charset="0"/>
              </a:rPr>
              <a:t>AlamofireObjectMapper</a:t>
            </a:r>
            <a:endParaRPr lang="de-DE" dirty="0">
              <a:solidFill>
                <a:srgbClr val="272AD8"/>
              </a:solidFill>
              <a:effectLst/>
              <a:latin typeface="Menlo" charset="0"/>
            </a:endParaRPr>
          </a:p>
        </p:txBody>
      </p:sp>
      <p:grpSp>
        <p:nvGrpSpPr>
          <p:cNvPr id="11" name="Gruppierung 10"/>
          <p:cNvGrpSpPr/>
          <p:nvPr/>
        </p:nvGrpSpPr>
        <p:grpSpPr>
          <a:xfrm>
            <a:off x="10158665" y="5833319"/>
            <a:ext cx="2033335" cy="914400"/>
            <a:chOff x="10158665" y="5833319"/>
            <a:chExt cx="2033335" cy="914400"/>
          </a:xfrm>
        </p:grpSpPr>
        <p:sp>
          <p:nvSpPr>
            <p:cNvPr id="12" name="Textfeld 11"/>
            <p:cNvSpPr txBox="1"/>
            <p:nvPr/>
          </p:nvSpPr>
          <p:spPr>
            <a:xfrm>
              <a:off x="10782134" y="5833319"/>
              <a:ext cx="1409866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de-DE" sz="2200" dirty="0" smtClean="0">
                  <a:latin typeface="AA Zuehlke" pitchFamily="2" charset="0"/>
                  <a:hlinkClick r:id="rId6"/>
                </a:rPr>
                <a:t>Link</a:t>
              </a:r>
              <a:endParaRPr lang="de-DE" sz="2200" dirty="0" smtClean="0">
                <a:latin typeface="AA Zuehlke" pitchFamily="2" charset="0"/>
              </a:endParaRPr>
            </a:p>
          </p:txBody>
        </p:sp>
        <p:cxnSp>
          <p:nvCxnSpPr>
            <p:cNvPr id="13" name="Gerade Verbindung mit Pfeil 12"/>
            <p:cNvCxnSpPr/>
            <p:nvPr/>
          </p:nvCxnSpPr>
          <p:spPr>
            <a:xfrm>
              <a:off x="10158665" y="6093296"/>
              <a:ext cx="6234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74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BuddyBuild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68" y="21202"/>
            <a:ext cx="4114423" cy="235109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495599" y="1219416"/>
            <a:ext cx="1735775" cy="1735775"/>
          </a:xfrm>
          <a:prstGeom prst="ellipse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err="1">
                <a:latin typeface="AA Zuehlke" pitchFamily="2" charset="0"/>
              </a:rPr>
              <a:t>build</a:t>
            </a:r>
            <a:endParaRPr lang="de-DE" sz="2200" dirty="0">
              <a:latin typeface="AA Zuehlke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04241" y="3863024"/>
            <a:ext cx="1735775" cy="1735775"/>
          </a:xfrm>
          <a:prstGeom prst="ellipse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err="1" smtClean="0">
                <a:latin typeface="AA Zuehlke" pitchFamily="2" charset="0"/>
              </a:rPr>
              <a:t>deploy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3392" y="3866224"/>
            <a:ext cx="1735775" cy="1735775"/>
          </a:xfrm>
          <a:prstGeom prst="ellipse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err="1">
                <a:latin typeface="AA Zuehlke" pitchFamily="2" charset="0"/>
              </a:rPr>
              <a:t>feedback</a:t>
            </a:r>
            <a:endParaRPr lang="de-DE" sz="2200" dirty="0">
              <a:latin typeface="AA Zuehlke" pitchFamily="2" charset="0"/>
            </a:endParaRPr>
          </a:p>
        </p:txBody>
      </p:sp>
      <p:cxnSp>
        <p:nvCxnSpPr>
          <p:cNvPr id="15" name="Gerade Verbindung mit Pfeil 14"/>
          <p:cNvCxnSpPr>
            <a:stCxn id="13" idx="7"/>
            <a:endCxn id="11" idx="3"/>
          </p:cNvCxnSpPr>
          <p:nvPr/>
        </p:nvCxnSpPr>
        <p:spPr>
          <a:xfrm flipV="1">
            <a:off x="2104969" y="2700993"/>
            <a:ext cx="644828" cy="14194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2" idx="2"/>
            <a:endCxn id="13" idx="6"/>
          </p:cNvCxnSpPr>
          <p:nvPr/>
        </p:nvCxnSpPr>
        <p:spPr>
          <a:xfrm flipH="1">
            <a:off x="2359167" y="4730912"/>
            <a:ext cx="2145074" cy="320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1" idx="5"/>
            <a:endCxn id="12" idx="1"/>
          </p:cNvCxnSpPr>
          <p:nvPr/>
        </p:nvCxnSpPr>
        <p:spPr>
          <a:xfrm>
            <a:off x="3977176" y="2700993"/>
            <a:ext cx="781263" cy="14162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ung 9"/>
          <p:cNvGrpSpPr/>
          <p:nvPr/>
        </p:nvGrpSpPr>
        <p:grpSpPr>
          <a:xfrm>
            <a:off x="10158665" y="5833319"/>
            <a:ext cx="2033335" cy="914400"/>
            <a:chOff x="10158665" y="5833319"/>
            <a:chExt cx="2033335" cy="914400"/>
          </a:xfrm>
        </p:grpSpPr>
        <p:sp>
          <p:nvSpPr>
            <p:cNvPr id="3" name="Textfeld 2"/>
            <p:cNvSpPr txBox="1"/>
            <p:nvPr/>
          </p:nvSpPr>
          <p:spPr>
            <a:xfrm>
              <a:off x="10782134" y="5833319"/>
              <a:ext cx="1409866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de-DE" sz="2200" dirty="0" smtClean="0">
                  <a:latin typeface="AA Zuehlke" pitchFamily="2" charset="0"/>
                  <a:hlinkClick r:id="rId4"/>
                </a:rPr>
                <a:t>Link</a:t>
              </a:r>
              <a:endParaRPr lang="de-DE" sz="2200" dirty="0" smtClean="0">
                <a:latin typeface="AA Zuehlke" pitchFamily="2" charset="0"/>
              </a:endParaRPr>
            </a:p>
          </p:txBody>
        </p:sp>
        <p:cxnSp>
          <p:nvCxnSpPr>
            <p:cNvPr id="8" name="Gerade Verbindung mit Pfeil 7"/>
            <p:cNvCxnSpPr/>
            <p:nvPr/>
          </p:nvCxnSpPr>
          <p:spPr>
            <a:xfrm>
              <a:off x="10158665" y="6093296"/>
              <a:ext cx="6234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31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1031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Leere-Praesentation_16-9_de-de.pptx" id="{CC485773-030C-4FE3-B708-80A73527E338}" vid="{A9A1D365-94C1-48F9-8D1A-7E5DD58A4ED0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Leere-Praesentation_16-9_de-de</Template>
  <TotalTime>0</TotalTime>
  <Words>172</Words>
  <Application>Microsoft Macintosh PowerPoint</Application>
  <PresentationFormat>Breitbild</PresentationFormat>
  <Paragraphs>65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AA Zuehlke</vt:lpstr>
      <vt:lpstr>Courier</vt:lpstr>
      <vt:lpstr>Menlo</vt:lpstr>
      <vt:lpstr>Arial</vt:lpstr>
      <vt:lpstr>Zuehlke</vt:lpstr>
      <vt:lpstr>iOS Workshop  FHNW – Frühjahr 2017</vt:lpstr>
      <vt:lpstr>iOS Entwicklungsressourcen</vt:lpstr>
      <vt:lpstr>Persistenz</vt:lpstr>
      <vt:lpstr>Dependencies</vt:lpstr>
      <vt:lpstr>Networking</vt:lpstr>
      <vt:lpstr>ObjectMapper</vt:lpstr>
      <vt:lpstr>BuddyBuild</vt:lpstr>
    </vt:vector>
  </TitlesOfParts>
  <Manager>sdf</Manager>
  <Company>sdf</Company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Workshop  FHNW – Frühjahr 2017</dc:title>
  <dc:subject>foo</dc:subject>
  <dc:creator>oliver.gepp@Zühlke.com</dc:creator>
  <cp:keywords>dfs</cp:keywords>
  <dc:description>sdf</dc:description>
  <cp:lastModifiedBy>Gepp, Oliver</cp:lastModifiedBy>
  <cp:revision>50</cp:revision>
  <cp:lastPrinted>2017-03-17T13:33:56Z</cp:lastPrinted>
  <dcterms:created xsi:type="dcterms:W3CDTF">2017-01-06T09:57:21Z</dcterms:created>
  <dcterms:modified xsi:type="dcterms:W3CDTF">2017-03-17T13:33:59Z</dcterms:modified>
  <cp:category>dfwesf</cp:category>
</cp:coreProperties>
</file>