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07" r:id="rId2"/>
    <p:sldId id="318" r:id="rId3"/>
    <p:sldId id="308" r:id="rId4"/>
    <p:sldId id="257" r:id="rId5"/>
    <p:sldId id="262" r:id="rId6"/>
    <p:sldId id="291" r:id="rId7"/>
    <p:sldId id="265" r:id="rId8"/>
    <p:sldId id="290" r:id="rId9"/>
    <p:sldId id="269" r:id="rId10"/>
    <p:sldId id="268" r:id="rId11"/>
    <p:sldId id="288" r:id="rId12"/>
    <p:sldId id="271" r:id="rId13"/>
    <p:sldId id="274" r:id="rId14"/>
    <p:sldId id="287" r:id="rId15"/>
    <p:sldId id="272" r:id="rId16"/>
    <p:sldId id="264" r:id="rId17"/>
    <p:sldId id="293" r:id="rId18"/>
    <p:sldId id="276" r:id="rId19"/>
    <p:sldId id="292" r:id="rId20"/>
    <p:sldId id="284" r:id="rId21"/>
    <p:sldId id="266" r:id="rId22"/>
    <p:sldId id="278" r:id="rId23"/>
    <p:sldId id="279" r:id="rId24"/>
    <p:sldId id="285" r:id="rId25"/>
    <p:sldId id="286" r:id="rId26"/>
    <p:sldId id="283" r:id="rId27"/>
    <p:sldId id="281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1522" autoAdjust="0"/>
  </p:normalViewPr>
  <p:slideViewPr>
    <p:cSldViewPr snapToGrid="0">
      <p:cViewPr varScale="1">
        <p:scale>
          <a:sx n="56" d="100"/>
          <a:sy n="56" d="100"/>
        </p:scale>
        <p:origin x="102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57701-DB5E-4DF5-BF06-C311DC61DFDF}" type="datetimeFigureOut">
              <a:rPr lang="en-DE" smtClean="0"/>
              <a:t>15/07/2018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26F9F-5B76-4966-AB2B-0FE1274164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1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47699-0749-43AA-9FC8-2629A83144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8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Hinzufügen von Application Insights und Nutzung</a:t>
            </a:r>
          </a:p>
          <a:p>
            <a:pPr lvl="1"/>
            <a:r>
              <a:rPr lang="de-DE" sz="1600" dirty="0"/>
              <a:t>VS</a:t>
            </a:r>
          </a:p>
          <a:p>
            <a:pPr lvl="1"/>
            <a:r>
              <a:rPr lang="de-DE" sz="1600" dirty="0"/>
              <a:t>Im Portal</a:t>
            </a:r>
          </a:p>
          <a:p>
            <a:r>
              <a:rPr lang="de-DE" sz="2000" dirty="0"/>
              <a:t>Betrachtet</a:t>
            </a:r>
          </a:p>
          <a:p>
            <a:pPr lvl="1"/>
            <a:r>
              <a:rPr lang="de-DE" sz="1600" dirty="0"/>
              <a:t>Live Metrics</a:t>
            </a:r>
          </a:p>
          <a:p>
            <a:pPr lvl="1"/>
            <a:r>
              <a:rPr lang="de-DE" sz="1600" dirty="0"/>
              <a:t>User Flow </a:t>
            </a:r>
          </a:p>
          <a:p>
            <a:pPr lvl="1"/>
            <a:r>
              <a:rPr lang="de-DE" sz="1600" dirty="0"/>
              <a:t>Users</a:t>
            </a:r>
          </a:p>
          <a:p>
            <a:pPr lvl="1"/>
            <a:r>
              <a:rPr lang="de-DE" sz="1600" dirty="0"/>
              <a:t>*Sonstiger stuff insert here*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720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22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72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3887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Stream Latenz offiziell 1s aber in wirklichkeit länger vor allem bis Daten angezeigt werden können vergeht ein wenig Zeit (ca. 10s+)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46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Kostenübersicht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Übersicht über ganze </a:t>
            </a:r>
            <a:r>
              <a:rPr lang="de-DE" sz="2000" dirty="0" err="1"/>
              <a:t>Subscription</a:t>
            </a:r>
            <a:endParaRPr lang="de-DE" sz="2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   Aktivitäts- und Diagnoseprotokolle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   Schnellste </a:t>
            </a:r>
            <a:r>
              <a:rPr lang="de-DE" dirty="0" err="1"/>
              <a:t>Metrikpipeline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   Daten von 30 Service </a:t>
            </a:r>
            <a:r>
              <a:rPr lang="de-DE" dirty="0">
                <a:sym typeface="Wingdings" panose="05000000000000000000" pitchFamily="2" charset="2"/>
              </a:rPr>
              <a:t> Wird ausgebaut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  </a:t>
            </a:r>
            <a:r>
              <a:rPr lang="de-DE" dirty="0" err="1">
                <a:sym typeface="Wingdings" panose="05000000000000000000" pitchFamily="2" charset="2"/>
              </a:rPr>
              <a:t>Alerting</a:t>
            </a:r>
            <a:r>
              <a:rPr lang="de-DE" dirty="0">
                <a:sym typeface="Wingdings" panose="05000000000000000000" pitchFamily="2" charset="2"/>
              </a:rPr>
              <a:t> Eher als Informationsfilter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97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Hinzufügen von Application Insights und Nutzung</a:t>
            </a:r>
          </a:p>
          <a:p>
            <a:pPr lvl="1"/>
            <a:r>
              <a:rPr lang="de-DE" sz="1600" dirty="0"/>
              <a:t>VS</a:t>
            </a:r>
          </a:p>
          <a:p>
            <a:pPr lvl="1"/>
            <a:r>
              <a:rPr lang="de-DE" sz="1600" dirty="0"/>
              <a:t>Im Portal</a:t>
            </a:r>
          </a:p>
          <a:p>
            <a:r>
              <a:rPr lang="de-DE" sz="2000" dirty="0"/>
              <a:t>Betrachtet</a:t>
            </a:r>
          </a:p>
          <a:p>
            <a:pPr lvl="1"/>
            <a:r>
              <a:rPr lang="de-DE" sz="1600" dirty="0"/>
              <a:t>Live Metrics</a:t>
            </a:r>
          </a:p>
          <a:p>
            <a:pPr lvl="1"/>
            <a:r>
              <a:rPr lang="de-DE" sz="1600" dirty="0"/>
              <a:t>User Flow </a:t>
            </a:r>
          </a:p>
          <a:p>
            <a:pPr lvl="1"/>
            <a:r>
              <a:rPr lang="de-DE" sz="1600" dirty="0"/>
              <a:t>Users</a:t>
            </a:r>
          </a:p>
          <a:p>
            <a:pPr lvl="1"/>
            <a:r>
              <a:rPr lang="de-DE" sz="1600" dirty="0"/>
              <a:t>*Sonstiger stuff insert here*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662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13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729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93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9408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https://blogs.technet.microsoft.com/msoms/2016/07/27/introducing-oms-network-performance-monitor/</a:t>
            </a:r>
          </a:p>
          <a:p>
            <a:r>
              <a:rPr lang="de-DE" dirty="0"/>
              <a:t>https://docs.microsoft.com/de-de/azure/application-insights/app-insights-sampling</a:t>
            </a:r>
          </a:p>
          <a:p>
            <a:r>
              <a:rPr lang="de-DE" dirty="0"/>
              <a:t>https://docs.microsoft.com/de-de/azure/monitoring-and-diagnostics/monitoring-overview-azure-monitor</a:t>
            </a:r>
          </a:p>
          <a:p>
            <a:r>
              <a:rPr lang="de-DE" dirty="0"/>
              <a:t>https://docs.microsoft.com/en-us/azure/log-analytics/log-analytics-log-search</a:t>
            </a:r>
          </a:p>
          <a:p>
            <a:r>
              <a:rPr lang="de-DE" dirty="0"/>
              <a:t>https://docs.microsoft.com/de-de/azure/operations-management-suite/operations-management-suite-service-map</a:t>
            </a:r>
          </a:p>
          <a:p>
            <a:r>
              <a:rPr lang="de-DE" dirty="0"/>
              <a:t>Kusto query language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9199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Hinzufügen von Application Insights und Nutzung</a:t>
            </a:r>
          </a:p>
          <a:p>
            <a:pPr lvl="1"/>
            <a:r>
              <a:rPr lang="de-DE" sz="1600" dirty="0"/>
              <a:t>VS</a:t>
            </a:r>
          </a:p>
          <a:p>
            <a:pPr lvl="1"/>
            <a:r>
              <a:rPr lang="de-DE" sz="1600" dirty="0"/>
              <a:t>Im Portal</a:t>
            </a:r>
          </a:p>
          <a:p>
            <a:r>
              <a:rPr lang="de-DE" sz="2000" dirty="0"/>
              <a:t>Betrachtet</a:t>
            </a:r>
          </a:p>
          <a:p>
            <a:pPr lvl="1"/>
            <a:r>
              <a:rPr lang="de-DE" sz="1600" dirty="0"/>
              <a:t>Live Metrics</a:t>
            </a:r>
          </a:p>
          <a:p>
            <a:pPr lvl="1"/>
            <a:r>
              <a:rPr lang="de-DE" sz="1600" dirty="0"/>
              <a:t>User Flow </a:t>
            </a:r>
          </a:p>
          <a:p>
            <a:pPr lvl="1"/>
            <a:r>
              <a:rPr lang="de-DE" sz="1600" dirty="0"/>
              <a:t>Users</a:t>
            </a:r>
          </a:p>
          <a:p>
            <a:pPr lvl="1"/>
            <a:r>
              <a:rPr lang="de-DE" sz="1600" dirty="0"/>
              <a:t>*Sonstiger stuff insert here*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32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2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/>
              <a:t>Verbindungen zwischen Services / Verhalten untereinander</a:t>
            </a:r>
          </a:p>
          <a:p>
            <a:r>
              <a:rPr lang="de-DE" sz="2000" dirty="0"/>
              <a:t>Health</a:t>
            </a:r>
          </a:p>
          <a:p>
            <a:r>
              <a:rPr lang="de-DE" sz="2000" dirty="0"/>
              <a:t>Security</a:t>
            </a:r>
          </a:p>
          <a:p>
            <a:pPr lvl="1"/>
            <a:r>
              <a:rPr lang="de-DE" sz="1600" dirty="0" err="1"/>
              <a:t>Threat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and Response</a:t>
            </a:r>
          </a:p>
          <a:p>
            <a:pPr lvl="1"/>
            <a:r>
              <a:rPr lang="de-DE" sz="1600" dirty="0"/>
              <a:t>Absicherung der Anwendung</a:t>
            </a:r>
          </a:p>
          <a:p>
            <a:r>
              <a:rPr lang="de-DE" sz="2000" dirty="0"/>
              <a:t>Performance verbessern</a:t>
            </a:r>
          </a:p>
          <a:p>
            <a:pPr lvl="1"/>
            <a:r>
              <a:rPr lang="de-DE" sz="1600" dirty="0"/>
              <a:t>Optimierung /Skalierung</a:t>
            </a:r>
          </a:p>
          <a:p>
            <a:pPr lvl="1"/>
            <a:r>
              <a:rPr lang="de-DE" sz="1600" dirty="0"/>
              <a:t>Netzwerk, Application, Infrastructure</a:t>
            </a:r>
          </a:p>
          <a:p>
            <a:pPr lvl="1"/>
            <a:r>
              <a:rPr lang="de-DE" sz="1600" dirty="0"/>
              <a:t>Botlenecks</a:t>
            </a:r>
          </a:p>
          <a:p>
            <a:r>
              <a:rPr lang="de-DE" sz="2000" dirty="0"/>
              <a:t>Business </a:t>
            </a:r>
            <a:r>
              <a:rPr lang="de-DE" sz="2000" dirty="0" err="1"/>
              <a:t>Intelligence</a:t>
            </a:r>
            <a:endParaRPr lang="de-DE" sz="2000" dirty="0"/>
          </a:p>
          <a:p>
            <a:pPr lvl="1"/>
            <a:r>
              <a:rPr lang="de-DE" sz="1600" dirty="0"/>
              <a:t>Kosten-/Zeitreduktion (Passt Service Plan?)</a:t>
            </a:r>
          </a:p>
          <a:p>
            <a:pPr lvl="1"/>
            <a:r>
              <a:rPr lang="de-DE" sz="1600" dirty="0"/>
              <a:t>User Verhalten und Langzeitdatenauswertung</a:t>
            </a:r>
          </a:p>
          <a:p>
            <a:pPr lvl="1"/>
            <a:r>
              <a:rPr lang="de-DE" sz="1600" dirty="0"/>
              <a:t>Business Continuity sicherstellen</a:t>
            </a:r>
          </a:p>
          <a:p>
            <a:pPr lvl="1"/>
            <a:r>
              <a:rPr lang="de-DE" sz="1600" dirty="0"/>
              <a:t>Fokus auf das wesentliche</a:t>
            </a:r>
          </a:p>
          <a:p>
            <a:pPr lvl="1"/>
            <a:r>
              <a:rPr lang="de-DE" sz="1600" dirty="0"/>
              <a:t>Kapazitäts &amp; Ressource Planning</a:t>
            </a:r>
          </a:p>
          <a:p>
            <a:pPr lvl="1"/>
            <a:r>
              <a:rPr lang="de-DE" sz="1600" dirty="0"/>
              <a:t>SLA Management</a:t>
            </a:r>
          </a:p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46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Application</a:t>
            </a:r>
            <a:r>
              <a:rPr lang="de-DE" sz="1200" dirty="0"/>
              <a:t> Monitoring in der Cloud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Kein Zugriff auf die Server, normale Monitoring Solutions funktionieren nicht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User Verhalten, User Flow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Softwarestack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/>
              <a:t>Infrastructure Monitoring in der Cloud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Unterschiedlich zu „traditionellem“ Infrastructure Monitoring (Keine direkten Server, Firewalls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HW („Server“ </a:t>
            </a:r>
            <a:r>
              <a:rPr lang="de-DE" sz="1200" dirty="0">
                <a:sym typeface="Wingdings" panose="05000000000000000000" pitchFamily="2" charset="2"/>
              </a:rPr>
              <a:t>VM</a:t>
            </a:r>
            <a:r>
              <a:rPr lang="de-DE" sz="1200" dirty="0"/>
              <a:t>, Storage, Network)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SW (Hypervisor, Tools, Security)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64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Diagnostic Logs: How the Ressource Operates z.B Get Secret from Key Vault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Unterschied zu Activity Log</a:t>
            </a:r>
            <a:endParaRPr lang="de-DE" dirty="0"/>
          </a:p>
          <a:p>
            <a:r>
              <a:rPr lang="de-DE" dirty="0"/>
              <a:t>Flow Logs: Ingress and </a:t>
            </a:r>
            <a:r>
              <a:rPr lang="de-DE" dirty="0" err="1"/>
              <a:t>Egress</a:t>
            </a:r>
            <a:r>
              <a:rPr lang="de-DE" dirty="0"/>
              <a:t> (Network)</a:t>
            </a:r>
          </a:p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60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Diagnostic</a:t>
            </a:r>
            <a:r>
              <a:rPr lang="de-DE" dirty="0"/>
              <a:t> Logs: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Ressource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Secret </a:t>
            </a:r>
            <a:r>
              <a:rPr lang="de-DE" dirty="0" err="1"/>
              <a:t>from</a:t>
            </a:r>
            <a:r>
              <a:rPr lang="de-DE" dirty="0"/>
              <a:t> Key Vault </a:t>
            </a:r>
            <a:r>
              <a:rPr lang="de-DE" dirty="0">
                <a:sym typeface="Wingdings" panose="05000000000000000000" pitchFamily="2" charset="2"/>
              </a:rPr>
              <a:t>Unterschied zu </a:t>
            </a:r>
            <a:r>
              <a:rPr lang="de-DE" dirty="0" err="1">
                <a:sym typeface="Wingdings" panose="05000000000000000000" pitchFamily="2" charset="2"/>
              </a:rPr>
              <a:t>Activity</a:t>
            </a:r>
            <a:r>
              <a:rPr lang="de-DE" dirty="0">
                <a:sym typeface="Wingdings" panose="05000000000000000000" pitchFamily="2" charset="2"/>
              </a:rPr>
              <a:t> Log</a:t>
            </a:r>
            <a:endParaRPr lang="de-DE" dirty="0"/>
          </a:p>
          <a:p>
            <a:r>
              <a:rPr lang="de-DE" dirty="0"/>
              <a:t>Flow Logs: Ingress and </a:t>
            </a:r>
            <a:r>
              <a:rPr lang="de-DE" dirty="0" err="1"/>
              <a:t>Egress</a:t>
            </a:r>
            <a:r>
              <a:rPr lang="de-DE" dirty="0"/>
              <a:t> (Network)</a:t>
            </a:r>
          </a:p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03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198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Sampling: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Automatisch durchgeführt aber manuell konfigurierbar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Arten: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Adaptiv (Default) </a:t>
            </a:r>
            <a:r>
              <a:rPr lang="de-DE" dirty="0">
                <a:sym typeface="Wingdings" panose="05000000000000000000" pitchFamily="2" charset="2"/>
              </a:rPr>
              <a:t> sendet direkt von App weniger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Fixed Rate(Nutzergesteuert) </a:t>
            </a:r>
            <a:r>
              <a:rPr lang="de-DE" dirty="0">
                <a:sym typeface="Wingdings" panose="05000000000000000000" pitchFamily="2" charset="2"/>
              </a:rPr>
              <a:t> Sendet direkt von App weniger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Ingestion </a:t>
            </a:r>
            <a:r>
              <a:rPr lang="de-DE" dirty="0">
                <a:sym typeface="Wingdings" panose="05000000000000000000" pitchFamily="2" charset="2"/>
              </a:rPr>
              <a:t> Reduziert Daten die gesendet wurden ab eintreffen im Portal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6F9F-5B76-4966-AB2B-0FE12741647A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7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CB9A-379E-499D-9085-91D2E4AD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424C-8EC2-4589-A2C6-305A1BC1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26CE-FF00-435A-88B9-010C878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70E5-E81C-41B8-A554-28C606A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AAE2-CE04-4BE2-9B52-DE1B1E91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53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EECA-2C26-4CE7-87BB-4228FFE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2D80C-7202-4153-B287-2DACA5E6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5511-6D95-4EC2-AF9B-3BABC76D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12D4-214B-4B1C-BBA5-E38C77FC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1957-F1A8-45FC-839E-5E5D05E2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93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4BE03-6B3F-4EEA-AE17-6D1EAB1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F8EF8-FAD4-454C-9632-BF5A3670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4FD4-2CB7-492E-B876-F2E0BAC3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F509-5922-4F8F-8BF2-982A52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99A6-3F23-4F8A-BBC8-D9FFAF0C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DD9E-A6A6-4E02-B3E1-864F144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7F27-53A1-4C94-9767-13725C68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03665-C137-4857-B6D1-DCA3A9A9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F88D-5D83-4F8E-94F7-3545D09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2EFB-3BE0-4C6F-ADF9-B366DD0A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933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A24D-3D67-4BF9-BB4C-53950769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9ED-7020-4679-B35E-FB2D00BF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0A59-0FE9-4634-AFE5-8D3A4A8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098B-DFFA-4388-A429-E882A234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A24D-2082-4F2F-B268-D49A80C2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594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BAEC-E9CC-4360-AC85-515535D3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D4A4-CDD4-4DF6-8195-9F214E019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8A996-02ED-45C6-9C24-D90BD7D6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7D937-41DA-4CB4-BE0A-79CF3888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5B09-7CD6-45E5-9A4A-4C7301CE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20505-EE80-46BC-AB46-BC06E43E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24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B53C-5375-4CEC-97AF-E5529552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A2A4-E873-49CA-964D-53B71B780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A51A-E61D-4973-A19A-E4BE2A2F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D6AB2-C2F9-4F0F-92E9-91FF64FF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1E134-9959-4239-B7A5-4E4AC9061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C1154-684F-4359-9F0A-BBC59D1C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91083-89AB-4513-90E0-1CF863A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C9ADF-9C18-431C-B4B0-15726F9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3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0CCA-7A52-4547-BA49-94F25510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14C03-37E1-4336-8544-4BCD240D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B1AA5-36A2-44E9-8B21-D0549DC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2574A-A607-4341-8BE0-0D681648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37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7C8DF-F524-4E36-9BAA-CE7EE440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75E0-78FF-4B2A-A62F-033CFAFF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E5ADF-8F45-493E-8F5F-B8D146EB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91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5856-AECD-4DB6-A71D-0D0F482C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AD0-124D-40D1-B985-85EB5982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09063-A92A-4212-8BC7-1917E49B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18C0-913F-49BA-AAE4-97FE7383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BDAB-CB17-4C68-8705-834A4657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C4FA-46F6-4F6A-8997-FDFA2CA9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9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E734-EEF3-42CD-9289-3204630B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B71C4-D76D-449E-BA22-0E97B4B6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42AA8-28B8-4040-A2C9-12FE6D47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61FE-39D9-4A49-A9DA-B4BEA49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BD61-AE73-473E-BCCB-1AA8E7A5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9E89-8F5E-45CC-818F-DDB0E5FD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80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F3F1D-B222-4915-B90C-4C4763EB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29FC-32E4-4DC2-A539-85767F42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41E9-3C21-47A7-973B-9958B3935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14/05/2018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36EF-DC12-4DCA-A73E-9618BB714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3E1F-7DFF-4106-AF8C-77AFDF031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641B-0498-4324-97E5-118521FA9BD6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9D920-B2B1-4223-9C38-8C39616CD42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388" y="119515"/>
            <a:ext cx="2234743" cy="11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monitoring/monitoring-service-ma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gb/azure/operations-management-suite/operations-management-suite-overview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log-analytics/log-analytics-log-searc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hiteducksoftware.com/" TargetMode="External"/><Relationship Id="rId3" Type="http://schemas.openxmlformats.org/officeDocument/2006/relationships/hyperlink" Target="https://azure.microsoft.com/de-de/blog/topics/announcements/?page=2" TargetMode="External"/><Relationship Id="rId7" Type="http://schemas.openxmlformats.org/officeDocument/2006/relationships/hyperlink" Target="https://twitter.com/whiteduck_gmbh?lang=d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loganalytics.io/docs/Language-Reference" TargetMode="External"/><Relationship Id="rId5" Type="http://schemas.openxmlformats.org/officeDocument/2006/relationships/hyperlink" Target="https://azure.microsoft.com/en-us/pricing/" TargetMode="External"/><Relationship Id="rId4" Type="http://schemas.openxmlformats.org/officeDocument/2006/relationships/hyperlink" Target="https://docs.microsoft.com/de-de/azur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statistics/477702/public-cloud-vendor-revenue-foreca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statistics/633873/worldwide-cloud-workloads-by-service-type-install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13" y="4271070"/>
            <a:ext cx="2804050" cy="19945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672" y="2130426"/>
            <a:ext cx="111911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Herzlich Willkommen zum </a:t>
            </a:r>
            <a:br>
              <a:rPr lang="de-DE" dirty="0"/>
            </a:br>
            <a:r>
              <a:rPr lang="de-DE" dirty="0"/>
              <a:t>2. Azure Rosenheim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02638" y="3671246"/>
            <a:ext cx="7496071" cy="1036133"/>
          </a:xfrm>
        </p:spPr>
        <p:txBody>
          <a:bodyPr>
            <a:normAutofit/>
          </a:bodyPr>
          <a:lstStyle/>
          <a:p>
            <a:r>
              <a:rPr lang="de-DE" sz="2000" b="1" dirty="0"/>
              <a:t>white duck Office, 14.05.2018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B0F4D6-F640-4F97-834D-C025511F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5" y="4864748"/>
            <a:ext cx="1670996" cy="16709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A1FA19A-06B4-4CBD-B9A9-41B916C8B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77" y="3712727"/>
            <a:ext cx="4061721" cy="28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6F52E3-3EF1-4A6A-91B4-7BF7B005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4629"/>
            <a:ext cx="7188199" cy="424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3A839B-9745-4E05-BB5F-E2D38B0A6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08" y="162804"/>
            <a:ext cx="2234743" cy="1123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4AF8A-1988-49C7-8DF3-912422F3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in Azure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(bisher)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33B0E-8711-48FB-94C6-55E04A47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11DD6B-B1E9-4E27-B9AF-465A066B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10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434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Infrastructure Monitoring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Service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05" y="997085"/>
            <a:ext cx="7059764" cy="5272392"/>
          </a:xfrm>
        </p:spPr>
        <p:txBody>
          <a:bodyPr>
            <a:normAutofit/>
          </a:bodyPr>
          <a:lstStyle/>
          <a:p>
            <a:r>
              <a:rPr lang="de-DE" sz="2200" dirty="0"/>
              <a:t>Network Watcher</a:t>
            </a:r>
          </a:p>
          <a:p>
            <a:pPr lvl="1"/>
            <a:r>
              <a:rPr lang="de-DE" sz="1800" dirty="0"/>
              <a:t>Ausführliche Netzwerküberwachung</a:t>
            </a:r>
          </a:p>
          <a:p>
            <a:pPr lvl="1"/>
            <a:r>
              <a:rPr lang="de-DE" sz="1800" dirty="0"/>
              <a:t>z.B Topologie, IP Flow, Packetüberwachung, Security Groups</a:t>
            </a:r>
          </a:p>
          <a:p>
            <a:pPr lvl="1"/>
            <a:r>
              <a:rPr lang="de-DE" sz="1800" dirty="0"/>
              <a:t>Flow Logs, Diagnostic Logs, Traffic Analytics</a:t>
            </a:r>
          </a:p>
          <a:p>
            <a:pPr lvl="1"/>
            <a:r>
              <a:rPr lang="de-DE" sz="1800" dirty="0"/>
              <a:t>Erfasst Ein-/Ausgehende Paketdaten</a:t>
            </a:r>
          </a:p>
          <a:p>
            <a:pPr lvl="1"/>
            <a:r>
              <a:rPr lang="de-DE" sz="1800" dirty="0"/>
              <a:t>IP Flow Verify </a:t>
            </a:r>
            <a:r>
              <a:rPr lang="de-DE" sz="1800" dirty="0">
                <a:sym typeface="Wingdings" panose="05000000000000000000" pitchFamily="2" charset="2"/>
              </a:rPr>
              <a:t> Prüft Paket Parameter Source/Dest/Port/Protokoll</a:t>
            </a:r>
            <a:endParaRPr lang="de-DE" sz="1800" dirty="0"/>
          </a:p>
          <a:p>
            <a:r>
              <a:rPr lang="de-DE" sz="2200" dirty="0"/>
              <a:t>Network Performance Monitor (OMS)</a:t>
            </a:r>
          </a:p>
          <a:p>
            <a:pPr lvl="1"/>
            <a:r>
              <a:rPr lang="de-DE" sz="1800" dirty="0"/>
              <a:t>Überwacht Netzwerkleistung und Integrität / Diagnose</a:t>
            </a:r>
          </a:p>
          <a:p>
            <a:pPr lvl="1"/>
            <a:r>
              <a:rPr lang="de-DE" sz="1800" dirty="0"/>
              <a:t>Performance Monitor </a:t>
            </a:r>
            <a:r>
              <a:rPr lang="de-DE" sz="1800" dirty="0">
                <a:sym typeface="Wingdings" panose="05000000000000000000" pitchFamily="2" charset="2"/>
              </a:rPr>
              <a:t> Verbindungen zwischen Deployments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Service Endpoint Monitor  Verbindung User-Service (Bottlenecks)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ExpressRoute Monitor  End2End z.B Office-Azure (Hybrid)</a:t>
            </a:r>
            <a:endParaRPr lang="de-DE" sz="1800" dirty="0"/>
          </a:p>
          <a:p>
            <a:pPr lvl="1"/>
            <a:r>
              <a:rPr lang="de-DE" sz="1800" dirty="0"/>
              <a:t>Marketplace (Management Solution)</a:t>
            </a:r>
          </a:p>
          <a:p>
            <a:pPr marL="457200" lvl="1" indent="0">
              <a:buNone/>
            </a:pPr>
            <a:endParaRPr lang="de-DE" sz="17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FF1A9-B0B6-4447-84D3-2DB114B6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B6E963-AB28-4762-A90F-E3322A2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11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288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Infrastructure Monitoring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Service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05" y="997085"/>
            <a:ext cx="7059764" cy="5272392"/>
          </a:xfrm>
        </p:spPr>
        <p:txBody>
          <a:bodyPr>
            <a:normAutofit/>
          </a:bodyPr>
          <a:lstStyle/>
          <a:p>
            <a:r>
              <a:rPr lang="de-DE" sz="2200" dirty="0"/>
              <a:t>Service Map (OMS)</a:t>
            </a:r>
          </a:p>
          <a:p>
            <a:pPr lvl="1"/>
            <a:r>
              <a:rPr lang="de-DE" sz="1700" dirty="0"/>
              <a:t>Visualisierung von Komponentenkommunikation (Windows, Linux)</a:t>
            </a:r>
          </a:p>
          <a:p>
            <a:pPr lvl="1"/>
            <a:r>
              <a:rPr lang="de-DE" sz="1700" dirty="0"/>
              <a:t>Discovery </a:t>
            </a:r>
            <a:r>
              <a:rPr lang="de-DE" sz="1700" dirty="0">
                <a:sym typeface="Wingdings" panose="05000000000000000000" pitchFamily="2" charset="2"/>
              </a:rPr>
              <a:t> Dependencies, Failed/Suprised Connections..</a:t>
            </a:r>
          </a:p>
          <a:p>
            <a:pPr lvl="1"/>
            <a:r>
              <a:rPr lang="de-DE" sz="1700" dirty="0">
                <a:sym typeface="Wingdings" panose="05000000000000000000" pitchFamily="2" charset="2"/>
              </a:rPr>
              <a:t>Incident Management  Miskonfigurationen, Verbindungswege..</a:t>
            </a:r>
            <a:endParaRPr lang="de-DE" sz="1700" dirty="0"/>
          </a:p>
          <a:p>
            <a:pPr lvl="1"/>
            <a:r>
              <a:rPr lang="de-DE" sz="1700" dirty="0"/>
              <a:t>Marketplace (Management Solution)</a:t>
            </a:r>
            <a:endParaRPr lang="de-DE" sz="1600" dirty="0"/>
          </a:p>
          <a:p>
            <a:pPr lvl="1"/>
            <a:endParaRPr lang="de-DE" sz="17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FF1A9-B0B6-4447-84D3-2DB114B6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B6E963-AB28-4762-A90F-E3322A2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12</a:t>
            </a:fld>
            <a:endParaRPr lang="en-DE" dirty="0"/>
          </a:p>
        </p:txBody>
      </p:sp>
      <p:pic>
        <p:nvPicPr>
          <p:cNvPr id="1026" name="Picture 2" descr="Service Map overview">
            <a:extLst>
              <a:ext uri="{FF2B5EF4-FFF2-40B4-BE49-F238E27FC236}">
                <a16:creationId xmlns:a16="http://schemas.microsoft.com/office/drawing/2014/main" id="{C5246122-59D3-4685-93B6-899F76FB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36" y="2654266"/>
            <a:ext cx="7299833" cy="40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25B0BD-AA07-401D-9982-BE8CAE204986}"/>
              </a:ext>
            </a:extLst>
          </p:cNvPr>
          <p:cNvSpPr/>
          <p:nvPr/>
        </p:nvSpPr>
        <p:spPr>
          <a:xfrm>
            <a:off x="4760068" y="66214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E" sz="700" dirty="0">
                <a:hlinkClick r:id="rId4"/>
              </a:rPr>
              <a:t>https://docs.microsoft.com/en-us/azure/monitoring/monitoring-service-map</a:t>
            </a:r>
            <a:endParaRPr lang="de-DE" sz="700" dirty="0"/>
          </a:p>
          <a:p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9456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Application Insights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634556"/>
            <a:ext cx="705976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Anwendungsmonitoring</a:t>
            </a:r>
          </a:p>
          <a:p>
            <a:pPr lvl="1"/>
            <a:r>
              <a:rPr lang="de-DE" sz="1800" dirty="0"/>
              <a:t>Request Rates, Response Times, Failure Rates, Exceptions, Dependency Rates, Page Views, Performance, AJAX Calls, User/Session Counts, Host Diagnostics (Docker), Trace Logs</a:t>
            </a:r>
          </a:p>
          <a:p>
            <a:pPr lvl="1"/>
            <a:r>
              <a:rPr lang="de-DE" sz="1800" dirty="0"/>
              <a:t>Benutzerdefinierte Metriken und Events</a:t>
            </a:r>
          </a:p>
          <a:p>
            <a:r>
              <a:rPr lang="de-DE" sz="2000" dirty="0"/>
              <a:t>Innerhalb VS und im Azure Portal nutzbar</a:t>
            </a:r>
          </a:p>
          <a:p>
            <a:r>
              <a:rPr lang="de-DE" sz="2000" dirty="0"/>
              <a:t>Any App &amp; Any Plattform</a:t>
            </a:r>
          </a:p>
          <a:p>
            <a:r>
              <a:rPr lang="de-DE" sz="2000" dirty="0"/>
              <a:t>„Live“ Metrics Stream</a:t>
            </a:r>
          </a:p>
          <a:p>
            <a:pPr lvl="1"/>
            <a:r>
              <a:rPr lang="de-DE" sz="1800" dirty="0"/>
              <a:t>1s Latenz </a:t>
            </a:r>
            <a:r>
              <a:rPr lang="de-DE" sz="1800" dirty="0">
                <a:sym typeface="Wingdings" panose="05000000000000000000" pitchFamily="2" charset="2"/>
              </a:rPr>
              <a:t> (ca. 10s with Ingest)</a:t>
            </a:r>
            <a:endParaRPr lang="de-DE" sz="1800" dirty="0"/>
          </a:p>
          <a:p>
            <a:pPr lvl="1"/>
            <a:r>
              <a:rPr lang="de-DE" sz="1800" dirty="0"/>
              <a:t>Ab SDK 2.2.0</a:t>
            </a:r>
          </a:p>
          <a:p>
            <a:r>
              <a:rPr lang="de-DE" sz="2000" dirty="0" err="1"/>
              <a:t>Alerting</a:t>
            </a:r>
            <a:r>
              <a:rPr lang="de-DE" sz="2000" dirty="0"/>
              <a:t> Möglichkeit</a:t>
            </a:r>
          </a:p>
          <a:p>
            <a:r>
              <a:rPr lang="de-DE" sz="2000" dirty="0"/>
              <a:t>Nutzungsauswertung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5AE46-C52C-4386-9D59-02AE2CB4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AE45E7-C048-446E-91D7-F4CBE6A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13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1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Application Insights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634556"/>
            <a:ext cx="705976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Ping &amp; Web Tests</a:t>
            </a:r>
          </a:p>
          <a:p>
            <a:r>
              <a:rPr lang="de-DE" sz="2000" dirty="0"/>
              <a:t>Optimierung mittels „Sampling“</a:t>
            </a:r>
          </a:p>
          <a:p>
            <a:pPr lvl="1"/>
            <a:r>
              <a:rPr lang="de-DE" sz="1600" dirty="0"/>
              <a:t>Bei vielen Telemetriedaten z.B nur 1/5 Datensätze behalten = 20%</a:t>
            </a:r>
            <a:endParaRPr lang="de-DE" sz="2000" dirty="0"/>
          </a:p>
          <a:p>
            <a:pPr lvl="1"/>
            <a:r>
              <a:rPr lang="de-DE" sz="1600" dirty="0"/>
              <a:t>Hilft monatliches Kontingent einzuhalten</a:t>
            </a:r>
          </a:p>
          <a:p>
            <a:pPr lvl="1"/>
            <a:r>
              <a:rPr lang="de-DE" sz="1600" dirty="0"/>
              <a:t>Adaptive (Automatisch)</a:t>
            </a:r>
          </a:p>
          <a:p>
            <a:pPr lvl="1"/>
            <a:r>
              <a:rPr lang="de-DE" sz="1600" dirty="0"/>
              <a:t>Fixed Rate (User)</a:t>
            </a:r>
          </a:p>
          <a:p>
            <a:pPr lvl="1"/>
            <a:r>
              <a:rPr lang="de-DE" sz="1600" dirty="0"/>
              <a:t>Ingestion (User)</a:t>
            </a:r>
          </a:p>
          <a:p>
            <a:r>
              <a:rPr lang="de-DE" sz="2000" dirty="0"/>
              <a:t>Free Tier</a:t>
            </a:r>
          </a:p>
          <a:p>
            <a:pPr lvl="1"/>
            <a:r>
              <a:rPr lang="de-DE" sz="1600" dirty="0"/>
              <a:t>90d Aufbewahrung</a:t>
            </a:r>
          </a:p>
          <a:p>
            <a:pPr lvl="1"/>
            <a:r>
              <a:rPr lang="de-DE" sz="1600" dirty="0"/>
              <a:t>5GB Daten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5AE46-C52C-4386-9D59-02AE2CB4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AE45E7-C048-446E-91D7-F4CBE6A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14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9391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4AF8A-1988-49C7-8DF3-912422F3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12" y="538847"/>
            <a:ext cx="4256314" cy="45190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E7A9D-17C8-40D5-B6FB-C5FEE6B8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5260"/>
            <a:ext cx="7059764" cy="3301060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8793F3-286C-4B6A-B3BB-EAB069107D2B}"/>
              </a:ext>
            </a:extLst>
          </p:cNvPr>
          <p:cNvSpPr txBox="1">
            <a:spLocks/>
          </p:cNvSpPr>
          <p:nvPr/>
        </p:nvSpPr>
        <p:spPr>
          <a:xfrm>
            <a:off x="5919281" y="2257400"/>
            <a:ext cx="4657828" cy="45190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Application Insights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E580E9-3373-43F9-A0EF-18825C73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AF26D-6C9D-4DE1-8F2F-A3A2E071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15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6687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Operation Management Suite (OMS)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BEC394-67A3-4189-99F0-D30F5E52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503" y="2632154"/>
            <a:ext cx="6198776" cy="203923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73DF0-3DC2-4229-9C9B-3AA9FB79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E2E3-BB38-40E2-AF64-9F4251EE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16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286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OMS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444" y="707054"/>
            <a:ext cx="7059764" cy="5611583"/>
          </a:xfrm>
        </p:spPr>
        <p:txBody>
          <a:bodyPr>
            <a:normAutofit fontScale="92500" lnSpcReduction="20000"/>
          </a:bodyPr>
          <a:lstStyle/>
          <a:p>
            <a:r>
              <a:rPr lang="de-DE" sz="2000" dirty="0"/>
              <a:t>Insights &amp; Analytics</a:t>
            </a:r>
          </a:p>
          <a:p>
            <a:pPr lvl="1"/>
            <a:r>
              <a:rPr lang="de-DE" sz="1600" dirty="0"/>
              <a:t>L</a:t>
            </a:r>
            <a:r>
              <a:rPr lang="de-DE" sz="1900" dirty="0"/>
              <a:t>og Analytics</a:t>
            </a:r>
          </a:p>
          <a:p>
            <a:pPr lvl="1"/>
            <a:r>
              <a:rPr lang="de-DE" sz="1900" dirty="0"/>
              <a:t>Service Map</a:t>
            </a:r>
          </a:p>
          <a:p>
            <a:pPr lvl="1"/>
            <a:r>
              <a:rPr lang="de-DE" sz="1900" dirty="0"/>
              <a:t>Network Watcher</a:t>
            </a:r>
          </a:p>
          <a:p>
            <a:r>
              <a:rPr lang="de-DE" sz="2000" dirty="0"/>
              <a:t>Automation &amp; Control</a:t>
            </a:r>
          </a:p>
          <a:p>
            <a:pPr lvl="1"/>
            <a:r>
              <a:rPr lang="de-DE" sz="1800" dirty="0"/>
              <a:t>Prozesse mittels „Runbooks“ ausführen</a:t>
            </a:r>
          </a:p>
          <a:p>
            <a:pPr lvl="1"/>
            <a:r>
              <a:rPr lang="de-DE" sz="1800" dirty="0"/>
              <a:t>Automatisierung (Workflow, PowerShell)</a:t>
            </a:r>
          </a:p>
          <a:p>
            <a:r>
              <a:rPr lang="de-DE" sz="2000" dirty="0"/>
              <a:t>Security &amp; Compliance</a:t>
            </a:r>
          </a:p>
          <a:p>
            <a:pPr lvl="1"/>
            <a:r>
              <a:rPr lang="de-DE" sz="1900" dirty="0"/>
              <a:t>Ereignisse nach Zeitraum</a:t>
            </a:r>
          </a:p>
          <a:p>
            <a:pPr lvl="1"/>
            <a:r>
              <a:rPr lang="de-DE" sz="1900" dirty="0"/>
              <a:t>Security Domains</a:t>
            </a:r>
          </a:p>
          <a:p>
            <a:pPr lvl="1"/>
            <a:r>
              <a:rPr lang="de-DE" sz="1900" dirty="0"/>
              <a:t>Notable Issues &amp; Detections</a:t>
            </a:r>
          </a:p>
          <a:p>
            <a:pPr lvl="1"/>
            <a:r>
              <a:rPr lang="de-DE" sz="1900" dirty="0"/>
              <a:t>Threat Intelligence</a:t>
            </a:r>
          </a:p>
          <a:p>
            <a:r>
              <a:rPr lang="de-DE" sz="2000" dirty="0"/>
              <a:t>Protection &amp; Recovery</a:t>
            </a:r>
          </a:p>
          <a:p>
            <a:pPr lvl="1"/>
            <a:r>
              <a:rPr lang="de-DE" sz="1900" dirty="0"/>
              <a:t>Sicherung von Daten in über Region replizierten Tresor</a:t>
            </a:r>
          </a:p>
          <a:p>
            <a:pPr lvl="1"/>
            <a:r>
              <a:rPr lang="de-DE" sz="1900" dirty="0"/>
              <a:t>Replikation von HyperV, VMWare, Windows &amp; Linux</a:t>
            </a:r>
          </a:p>
          <a:p>
            <a:r>
              <a:rPr lang="de-DE" sz="2000" dirty="0"/>
              <a:t>System Center</a:t>
            </a:r>
          </a:p>
          <a:p>
            <a:r>
              <a:rPr lang="de-DE" sz="2000" dirty="0"/>
              <a:t>OMS Portal</a:t>
            </a:r>
          </a:p>
          <a:p>
            <a:pPr lvl="1"/>
            <a:r>
              <a:rPr lang="de-DE" sz="1900" dirty="0"/>
              <a:t>Benutzerdefinierte Dashboards</a:t>
            </a:r>
          </a:p>
          <a:p>
            <a:pPr lvl="1"/>
            <a:r>
              <a:rPr lang="de-DE" sz="1900" dirty="0"/>
              <a:t>Integriert verschiedene Dienste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1600" dirty="0"/>
          </a:p>
          <a:p>
            <a:endParaRPr lang="de-DE" sz="1600" dirty="0"/>
          </a:p>
          <a:p>
            <a:pPr lvl="1"/>
            <a:endParaRPr lang="de-DE" sz="12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D1313-E654-48B2-9D3D-D02B570F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705D89-092C-48FD-A7BC-BE0B0773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17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8387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Log Analytics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990599"/>
            <a:ext cx="7059764" cy="6106293"/>
          </a:xfrm>
        </p:spPr>
        <p:txBody>
          <a:bodyPr>
            <a:normAutofit/>
          </a:bodyPr>
          <a:lstStyle/>
          <a:p>
            <a:r>
              <a:rPr lang="de-DE" sz="2000" dirty="0"/>
              <a:t>Sammelt Daten in zentralem Repository</a:t>
            </a:r>
          </a:p>
          <a:p>
            <a:r>
              <a:rPr lang="de-DE" sz="2000" dirty="0"/>
              <a:t>Events, Performance Data, Custom Data</a:t>
            </a:r>
          </a:p>
          <a:p>
            <a:pPr lvl="1"/>
            <a:r>
              <a:rPr lang="de-DE" sz="1800" dirty="0"/>
              <a:t>Durch API bereitgestellt</a:t>
            </a:r>
          </a:p>
          <a:p>
            <a:pPr lvl="1"/>
            <a:r>
              <a:rPr lang="de-DE" sz="1800" dirty="0"/>
              <a:t>Azure Dienste, HW und VM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AutoShape 2" descr="Log Analytics: allgemeine Architektur">
            <a:extLst>
              <a:ext uri="{FF2B5EF4-FFF2-40B4-BE49-F238E27FC236}">
                <a16:creationId xmlns:a16="http://schemas.microsoft.com/office/drawing/2014/main" id="{B9B5DE37-FDFA-4284-9066-4EF5CBF42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4CCF26F-038C-4064-AF80-0182F51F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5F5510-CF84-4E4B-AD23-3806D64F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18</a:t>
            </a:fld>
            <a:endParaRPr lang="en-DE" dirty="0"/>
          </a:p>
        </p:txBody>
      </p:sp>
      <p:pic>
        <p:nvPicPr>
          <p:cNvPr id="2052" name="Picture 4" descr="Log Analytics overview">
            <a:extLst>
              <a:ext uri="{FF2B5EF4-FFF2-40B4-BE49-F238E27FC236}">
                <a16:creationId xmlns:a16="http://schemas.microsoft.com/office/drawing/2014/main" id="{DBA8EA82-A68D-4D6C-8BB6-75EACFFE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20" y="3024504"/>
            <a:ext cx="6786443" cy="20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C83C15-0D18-4BF8-B768-74FAC34EABE1}"/>
              </a:ext>
            </a:extLst>
          </p:cNvPr>
          <p:cNvSpPr/>
          <p:nvPr/>
        </p:nvSpPr>
        <p:spPr>
          <a:xfrm>
            <a:off x="4796367" y="66060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E" sz="800" dirty="0">
                <a:hlinkClick r:id="rId4"/>
              </a:rPr>
              <a:t>https://docs.microsoft.com/en-gb/azure/operations-management-suite/operations-management-suite-overview</a:t>
            </a:r>
            <a:endParaRPr lang="de-DE" sz="800" dirty="0"/>
          </a:p>
          <a:p>
            <a:endParaRPr lang="de-DE" sz="800" dirty="0"/>
          </a:p>
          <a:p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238141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Log Analytics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18" y="1545546"/>
            <a:ext cx="7059764" cy="6106293"/>
          </a:xfrm>
        </p:spPr>
        <p:txBody>
          <a:bodyPr>
            <a:normAutofit/>
          </a:bodyPr>
          <a:lstStyle/>
          <a:p>
            <a:r>
              <a:rPr lang="de-DE" sz="2100" dirty="0"/>
              <a:t>Collection und Action separiert</a:t>
            </a:r>
          </a:p>
          <a:p>
            <a:r>
              <a:rPr lang="de-DE" sz="2100" dirty="0"/>
              <a:t>Alerts (Email, Runbook, Webhook)</a:t>
            </a:r>
          </a:p>
          <a:p>
            <a:r>
              <a:rPr lang="de-DE" sz="2000" dirty="0"/>
              <a:t>Benutzerdefinierte Views</a:t>
            </a:r>
          </a:p>
          <a:p>
            <a:r>
              <a:rPr lang="de-DE" sz="2000" dirty="0"/>
              <a:t>Dashboard</a:t>
            </a:r>
          </a:p>
          <a:p>
            <a:r>
              <a:rPr lang="de-DE" sz="2000" dirty="0"/>
              <a:t>Ermöglicht Datenexport</a:t>
            </a:r>
          </a:p>
          <a:p>
            <a:r>
              <a:rPr lang="de-DE" sz="2000" dirty="0"/>
              <a:t>„Nicht Echtzeit“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4" name="AutoShape 2" descr="Log Analytics: allgemeine Architektur">
            <a:extLst>
              <a:ext uri="{FF2B5EF4-FFF2-40B4-BE49-F238E27FC236}">
                <a16:creationId xmlns:a16="http://schemas.microsoft.com/office/drawing/2014/main" id="{B9B5DE37-FDFA-4284-9066-4EF5CBF42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4CCF26F-038C-4064-AF80-0182F51F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5F5510-CF84-4E4B-AD23-3806D64F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19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2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80D55-5941-4996-AC59-CB21BF53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3850"/>
          </a:xfrm>
        </p:spPr>
        <p:txBody>
          <a:bodyPr>
            <a:normAutofit fontScale="85000" lnSpcReduction="20000"/>
          </a:bodyPr>
          <a:lstStyle/>
          <a:p>
            <a:r>
              <a:rPr lang="de-DE" u="sng" dirty="0"/>
              <a:t>19:00 Uhr</a:t>
            </a:r>
          </a:p>
          <a:p>
            <a:pPr lvl="1"/>
            <a:r>
              <a:rPr lang="de-DE" dirty="0"/>
              <a:t>Begrüßung und Vorstellung der Azure Rosenheim Gruppe, Martin Brandl (</a:t>
            </a:r>
            <a:r>
              <a:rPr lang="de-DE" dirty="0" err="1"/>
              <a:t>Founder</a:t>
            </a:r>
            <a:r>
              <a:rPr lang="de-DE" dirty="0"/>
              <a:t> Azure Rosenheim) und Markus Sümmchen (</a:t>
            </a:r>
            <a:r>
              <a:rPr lang="de-DE" dirty="0" err="1"/>
              <a:t>Founder</a:t>
            </a:r>
            <a:r>
              <a:rPr lang="de-DE" dirty="0"/>
              <a:t> white duck)</a:t>
            </a:r>
          </a:p>
          <a:p>
            <a:endParaRPr lang="de-DE" dirty="0"/>
          </a:p>
          <a:p>
            <a:r>
              <a:rPr lang="de-DE" u="sng" dirty="0"/>
              <a:t>19:15 Uhr</a:t>
            </a:r>
          </a:p>
          <a:p>
            <a:pPr lvl="1"/>
            <a:r>
              <a:rPr lang="de-DE" dirty="0"/>
              <a:t>Einordnung der Azure Monitoring Services und Demo</a:t>
            </a:r>
          </a:p>
          <a:p>
            <a:pPr marL="457200" lvl="1" indent="0">
              <a:buNone/>
            </a:pPr>
            <a:r>
              <a:rPr lang="de-DE" dirty="0"/>
              <a:t>	- Daniel Kerschagl (Cloud Operations Engieer - white duck)</a:t>
            </a:r>
          </a:p>
          <a:p>
            <a:pPr marL="457200" lvl="1" indent="0">
              <a:buNone/>
            </a:pPr>
            <a:r>
              <a:rPr lang="de-DE" dirty="0"/>
              <a:t> 	- Martin Brandl (Cloud Solution Architect - white duck)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/>
              <a:t>20:15 </a:t>
            </a:r>
            <a:r>
              <a:rPr lang="de-DE" u="sng" dirty="0"/>
              <a:t>Uhr</a:t>
            </a:r>
          </a:p>
          <a:p>
            <a:pPr lvl="1"/>
            <a:r>
              <a:rPr lang="de-DE" dirty="0"/>
              <a:t>Diskussion &amp; Networking</a:t>
            </a:r>
          </a:p>
          <a:p>
            <a:endParaRPr lang="de-DE" dirty="0"/>
          </a:p>
          <a:p>
            <a:r>
              <a:rPr lang="de-DE" u="sng" dirty="0"/>
              <a:t>21:00 Uhr</a:t>
            </a:r>
          </a:p>
          <a:p>
            <a:pPr lvl="1"/>
            <a:r>
              <a:rPr lang="de-DE" dirty="0"/>
              <a:t>Ende der Veranstaltung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A9291-CCF9-454B-9E57-C4EA8DF8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43670-E74C-4B06-A674-66223DD7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1" y="274638"/>
            <a:ext cx="8812963" cy="1143000"/>
          </a:xfrm>
        </p:spPr>
        <p:txBody>
          <a:bodyPr>
            <a:noAutofit/>
          </a:bodyPr>
          <a:lstStyle/>
          <a:p>
            <a:r>
              <a:rPr lang="de-DE" sz="3200" dirty="0"/>
              <a:t>Azure Monitoring - Betriebsüberwachung und -Optimierung von Cloud-Lösungen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29CB11-68BB-4535-B73B-2FD9F50F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2" y="333068"/>
            <a:ext cx="1604410" cy="9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Log Analytics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AutoShape 2" descr="Log Analytics: allgemeine Architektur">
            <a:extLst>
              <a:ext uri="{FF2B5EF4-FFF2-40B4-BE49-F238E27FC236}">
                <a16:creationId xmlns:a16="http://schemas.microsoft.com/office/drawing/2014/main" id="{B9B5DE37-FDFA-4284-9066-4EF5CBF42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2050" name="Picture 2" descr="Tables">
            <a:extLst>
              <a:ext uri="{FF2B5EF4-FFF2-40B4-BE49-F238E27FC236}">
                <a16:creationId xmlns:a16="http://schemas.microsoft.com/office/drawing/2014/main" id="{68BEFCCA-1314-4A66-810F-1FC1BE3D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07" y="2305658"/>
            <a:ext cx="6102005" cy="28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45FA4AF-493B-4144-8211-501EB77B820B}"/>
              </a:ext>
            </a:extLst>
          </p:cNvPr>
          <p:cNvSpPr/>
          <p:nvPr/>
        </p:nvSpPr>
        <p:spPr>
          <a:xfrm>
            <a:off x="4796367" y="666419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E" sz="600" dirty="0">
                <a:hlinkClick r:id="rId4"/>
              </a:rPr>
              <a:t>https://docs.microsoft.com/en-us/azure/log-analytics/log-analytics-log-search</a:t>
            </a:r>
            <a:endParaRPr lang="de-DE" sz="600" dirty="0"/>
          </a:p>
          <a:p>
            <a:endParaRPr lang="en-DE" sz="6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F8A3184-EE61-4556-B7A3-5347316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BF2737-3481-4DCF-A3EB-AA64AB6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20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516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Improvement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8DA11-8146-4D3A-9346-F47AC33E091E}"/>
              </a:ext>
            </a:extLst>
          </p:cNvPr>
          <p:cNvSpPr/>
          <p:nvPr/>
        </p:nvSpPr>
        <p:spPr>
          <a:xfrm>
            <a:off x="4796367" y="416968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Service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Azure Status: Prüft Integrität von Azure Diensten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Ressource Health: Prüft Integrität von Ressourcen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Service Health: Personalisierte Ansicht von Azure Diensten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Azure 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Liefert Infrastrukturmetriken und Protokolle von Azure Diensten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Bietet übersichtliche Auflistung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9632C-013C-4D63-B743-7CE8451A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93" y="2240490"/>
            <a:ext cx="5268438" cy="4554279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7216384-C6FA-4205-AC4C-542443B8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5EFC2BB-7CDD-4933-9418-D3DC276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21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7818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4AF8A-1988-49C7-8DF3-912422F3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12" y="538847"/>
            <a:ext cx="4256314" cy="45190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E7A9D-17C8-40D5-B6FB-C5FEE6B8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5260"/>
            <a:ext cx="7059764" cy="3301060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8793F3-286C-4B6A-B3BB-EAB069107D2B}"/>
              </a:ext>
            </a:extLst>
          </p:cNvPr>
          <p:cNvSpPr txBox="1">
            <a:spLocks/>
          </p:cNvSpPr>
          <p:nvPr/>
        </p:nvSpPr>
        <p:spPr>
          <a:xfrm>
            <a:off x="5919281" y="2257400"/>
            <a:ext cx="4657828" cy="45190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OMS &amp; Log Analytics &amp; Monitor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61B7D-99F6-42D0-94E9-2F304EFC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3DEDE6-7DAA-45F7-AF0C-BDC89BCC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073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 beachten!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89C397-28E5-4AF9-A0AB-B9A13155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488265"/>
            <a:ext cx="7059764" cy="48294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200" dirty="0"/>
          </a:p>
          <a:p>
            <a:r>
              <a:rPr lang="de-DE" sz="2200" dirty="0"/>
              <a:t>Planung und Preiskalkulation</a:t>
            </a:r>
          </a:p>
          <a:p>
            <a:r>
              <a:rPr lang="de-DE" sz="2200" dirty="0"/>
              <a:t>Managed Solutions /Marketplace = Viele Möglichkeiten</a:t>
            </a:r>
          </a:p>
          <a:p>
            <a:r>
              <a:rPr lang="de-DE" sz="2200" dirty="0"/>
              <a:t>Sampling Rates und Arten</a:t>
            </a:r>
          </a:p>
          <a:p>
            <a:r>
              <a:rPr lang="de-DE" sz="2200" dirty="0"/>
              <a:t>Regionale Verfügbarkeit</a:t>
            </a:r>
          </a:p>
          <a:p>
            <a:pPr marL="457200" lvl="1" indent="0">
              <a:buNone/>
            </a:pPr>
            <a:endParaRPr lang="de-DE" sz="18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BBF490-D66D-4FE1-85CA-003C4AB3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C069B-8CEB-46DA-98FE-FFFCD50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23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571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 beachten!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89C397-28E5-4AF9-A0AB-B9A13155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901" y="1225995"/>
            <a:ext cx="7059764" cy="48294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200" dirty="0"/>
          </a:p>
          <a:p>
            <a:r>
              <a:rPr lang="de-DE" sz="2200" dirty="0"/>
              <a:t>Überschneidungen</a:t>
            </a:r>
          </a:p>
          <a:p>
            <a:r>
              <a:rPr lang="de-DE" sz="2200" dirty="0"/>
              <a:t>Service Status beachten (</a:t>
            </a:r>
            <a:r>
              <a:rPr lang="de-DE" sz="2200" dirty="0" err="1"/>
              <a:t>z.B</a:t>
            </a:r>
            <a:r>
              <a:rPr lang="de-DE" sz="2200" dirty="0"/>
              <a:t> Preview)</a:t>
            </a:r>
          </a:p>
          <a:p>
            <a:r>
              <a:rPr lang="de-DE" sz="2200" dirty="0"/>
              <a:t>SLA beachten </a:t>
            </a:r>
            <a:endParaRPr lang="de-DE" sz="22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Indexing Log Data in OMS kann bis zu 6h dauern</a:t>
            </a:r>
          </a:p>
          <a:p>
            <a:pPr lvl="1"/>
            <a:r>
              <a:rPr lang="de-DE" sz="1800" dirty="0"/>
              <a:t>Near Real Time Alerts verwenden</a:t>
            </a:r>
            <a:endParaRPr lang="de-DE" sz="2200" dirty="0"/>
          </a:p>
          <a:p>
            <a:r>
              <a:rPr lang="de-DE" sz="2200" dirty="0"/>
              <a:t>Datenschutz beachten (z.B Welche Daten erfasst AppInsights)</a:t>
            </a:r>
          </a:p>
          <a:p>
            <a:r>
              <a:rPr lang="de-DE" sz="2200" dirty="0"/>
              <a:t>Monitoring erfordert genaue Anforderungen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27A2D2-C182-441B-9EA8-0AD4CD47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71895-5F50-4D86-8FE0-49B9E177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24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397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 beachten!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89C397-28E5-4AF9-A0AB-B9A13155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899930"/>
            <a:ext cx="7059764" cy="56333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200" dirty="0"/>
          </a:p>
          <a:p>
            <a:r>
              <a:rPr lang="de-DE" sz="2000" dirty="0"/>
              <a:t>Updates im Auge behalten</a:t>
            </a:r>
          </a:p>
          <a:p>
            <a:pPr lvl="1"/>
            <a:r>
              <a:rPr lang="de-DE" sz="1800" dirty="0"/>
              <a:t>Aktuelle Preisänderungen (April 2018)</a:t>
            </a:r>
          </a:p>
          <a:p>
            <a:pPr lvl="2"/>
            <a:r>
              <a:rPr lang="de-DE" sz="1600" dirty="0" err="1"/>
              <a:t>Consistent</a:t>
            </a:r>
            <a:r>
              <a:rPr lang="de-DE" sz="1600" dirty="0"/>
              <a:t> </a:t>
            </a:r>
            <a:r>
              <a:rPr lang="de-DE" sz="1600" dirty="0" err="1"/>
              <a:t>pay-as-you-go</a:t>
            </a:r>
            <a:r>
              <a:rPr lang="de-DE" sz="1600" dirty="0"/>
              <a:t> </a:t>
            </a:r>
            <a:r>
              <a:rPr lang="de-DE" sz="1600" dirty="0" err="1"/>
              <a:t>pricing</a:t>
            </a:r>
            <a:endParaRPr lang="de-DE" sz="1600" dirty="0"/>
          </a:p>
          <a:p>
            <a:pPr lvl="2"/>
            <a:r>
              <a:rPr lang="de-DE" sz="1600" dirty="0" err="1"/>
              <a:t>Consistent</a:t>
            </a:r>
            <a:r>
              <a:rPr lang="de-DE" sz="1600" dirty="0"/>
              <a:t> per </a:t>
            </a:r>
            <a:r>
              <a:rPr lang="de-DE" sz="1600" dirty="0" err="1"/>
              <a:t>gigabyte</a:t>
            </a:r>
            <a:r>
              <a:rPr lang="de-DE" sz="1600" dirty="0"/>
              <a:t> (GB) </a:t>
            </a:r>
            <a:r>
              <a:rPr lang="de-DE" sz="1600" dirty="0" err="1"/>
              <a:t>metering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ingestion</a:t>
            </a:r>
            <a:endParaRPr lang="de-DE" sz="1600" dirty="0"/>
          </a:p>
          <a:p>
            <a:pPr lvl="2"/>
            <a:r>
              <a:rPr lang="en-GB" sz="1600" dirty="0"/>
              <a:t>Choice of pricing models for existing customers</a:t>
            </a:r>
          </a:p>
          <a:p>
            <a:pPr lvl="1"/>
            <a:r>
              <a:rPr lang="en-GB" sz="1800" dirty="0"/>
              <a:t>Next Generation Alerts (</a:t>
            </a:r>
            <a:r>
              <a:rPr lang="en-GB" sz="1800" dirty="0" err="1"/>
              <a:t>März</a:t>
            </a:r>
            <a:r>
              <a:rPr lang="en-GB" sz="1800" dirty="0"/>
              <a:t> 2018)</a:t>
            </a:r>
          </a:p>
          <a:p>
            <a:pPr lvl="2"/>
            <a:r>
              <a:rPr lang="en-GB" sz="1600" dirty="0" err="1"/>
              <a:t>Schnellere</a:t>
            </a:r>
            <a:r>
              <a:rPr lang="en-GB" sz="1600" dirty="0"/>
              <a:t> Alerts </a:t>
            </a:r>
            <a:r>
              <a:rPr lang="en-GB" sz="1600" dirty="0" err="1"/>
              <a:t>bei</a:t>
            </a:r>
            <a:r>
              <a:rPr lang="en-GB" sz="1600" dirty="0"/>
              <a:t> </a:t>
            </a:r>
            <a:r>
              <a:rPr lang="en-GB" sz="1600" dirty="0" err="1"/>
              <a:t>Metriken</a:t>
            </a:r>
            <a:r>
              <a:rPr lang="en-GB" sz="1600" dirty="0"/>
              <a:t> (&lt;1min)</a:t>
            </a:r>
          </a:p>
          <a:p>
            <a:pPr lvl="2"/>
            <a:r>
              <a:rPr lang="en-GB" sz="1600" dirty="0"/>
              <a:t>Metric alert for Logs</a:t>
            </a:r>
          </a:p>
          <a:p>
            <a:pPr lvl="1"/>
            <a:r>
              <a:rPr lang="en-GB" sz="1800" dirty="0"/>
              <a:t>Monitoring </a:t>
            </a:r>
            <a:r>
              <a:rPr lang="en-GB" sz="1800" dirty="0" err="1"/>
              <a:t>Erweiterung</a:t>
            </a:r>
            <a:r>
              <a:rPr lang="en-GB" sz="1800" dirty="0"/>
              <a:t> (Mai 2018)</a:t>
            </a:r>
          </a:p>
          <a:p>
            <a:pPr lvl="2"/>
            <a:r>
              <a:rPr lang="en-GB" sz="1600" dirty="0"/>
              <a:t>Azure Monitor Container Health</a:t>
            </a:r>
          </a:p>
          <a:p>
            <a:pPr lvl="2"/>
            <a:r>
              <a:rPr lang="en-GB" sz="1600" dirty="0"/>
              <a:t>AKS (Azure Kubernetes Service)</a:t>
            </a:r>
          </a:p>
          <a:p>
            <a:pPr lvl="2"/>
            <a:endParaRPr lang="en-GB" sz="1400" dirty="0"/>
          </a:p>
          <a:p>
            <a:r>
              <a:rPr lang="de-DE" sz="2000" dirty="0"/>
              <a:t>Dokumentationen beachten</a:t>
            </a:r>
          </a:p>
          <a:p>
            <a:r>
              <a:rPr lang="de-DE" sz="2000" dirty="0"/>
              <a:t>Erweiterte Möglichkeiten ggf. mit Kosten verbunden</a:t>
            </a:r>
            <a:endParaRPr lang="en-GB" sz="2000" dirty="0"/>
          </a:p>
          <a:p>
            <a:pPr marL="457200" lvl="1" indent="0">
              <a:buNone/>
            </a:pPr>
            <a:endParaRPr lang="de-DE" sz="18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521AE2-0110-4641-B39F-76290B9F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B7C40-E9A3-4DEE-B54C-084370F6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25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817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Nützliche Links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89C397-28E5-4AF9-A0AB-B9A13155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900" y="1225995"/>
            <a:ext cx="7248099" cy="4829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900" dirty="0"/>
          </a:p>
          <a:p>
            <a:pPr marL="285750" indent="-285750"/>
            <a:r>
              <a:rPr lang="en-GB" sz="2000" dirty="0"/>
              <a:t>Announcements</a:t>
            </a:r>
          </a:p>
          <a:p>
            <a:pPr marL="742950" lvl="1" indent="-285750"/>
            <a:r>
              <a:rPr lang="en-GB" sz="1500" dirty="0"/>
              <a:t>Blog: </a:t>
            </a:r>
            <a:r>
              <a:rPr lang="en-GB" sz="1500" dirty="0">
                <a:hlinkClick r:id="rId3"/>
              </a:rPr>
              <a:t>https://azure.microsoft.com/de-de/blog/topics/announcements/?page=2</a:t>
            </a:r>
            <a:endParaRPr lang="en-GB" sz="1500" dirty="0"/>
          </a:p>
          <a:p>
            <a:pPr marL="742950" lvl="1" indent="-285750"/>
            <a:r>
              <a:rPr lang="en-GB" sz="1500" dirty="0"/>
              <a:t>Twitter: </a:t>
            </a:r>
            <a:r>
              <a:rPr lang="de-DE" sz="1500" dirty="0"/>
              <a:t>https://twitter.com/azure?lang=de</a:t>
            </a:r>
            <a:endParaRPr lang="en-GB" sz="1500" dirty="0"/>
          </a:p>
          <a:p>
            <a:r>
              <a:rPr lang="en-GB" sz="1900" dirty="0"/>
              <a:t>Azure </a:t>
            </a:r>
            <a:r>
              <a:rPr lang="en-GB" sz="1900" dirty="0" err="1"/>
              <a:t>Dokumentation</a:t>
            </a:r>
            <a:endParaRPr lang="en-GB" sz="1900" dirty="0"/>
          </a:p>
          <a:p>
            <a:pPr lvl="1"/>
            <a:r>
              <a:rPr lang="en-GB" sz="1500" dirty="0">
                <a:hlinkClick r:id="rId4"/>
              </a:rPr>
              <a:t>https://docs.microsoft.com/de-de/azure/</a:t>
            </a:r>
            <a:endParaRPr lang="en-GB" sz="1900" dirty="0"/>
          </a:p>
          <a:p>
            <a:r>
              <a:rPr lang="en-GB" sz="1900" dirty="0"/>
              <a:t>Azure Pricing</a:t>
            </a:r>
          </a:p>
          <a:p>
            <a:pPr lvl="1"/>
            <a:r>
              <a:rPr lang="en-GB" sz="1500" dirty="0">
                <a:hlinkClick r:id="rId5"/>
              </a:rPr>
              <a:t>https://azure.microsoft.com/en-us/pricing/</a:t>
            </a:r>
            <a:endParaRPr lang="en-GB" sz="1500" dirty="0"/>
          </a:p>
          <a:p>
            <a:r>
              <a:rPr lang="en-GB" sz="1900" dirty="0"/>
              <a:t>Kusto Language Reference</a:t>
            </a:r>
          </a:p>
          <a:p>
            <a:pPr lvl="1"/>
            <a:r>
              <a:rPr lang="en-GB" sz="1500" dirty="0">
                <a:hlinkClick r:id="rId6"/>
              </a:rPr>
              <a:t>https://docs.loganalytics.io/docs/Language-Reference</a:t>
            </a:r>
            <a:r>
              <a:rPr lang="en-GB" sz="1900" dirty="0"/>
              <a:t>		</a:t>
            </a:r>
          </a:p>
          <a:p>
            <a:r>
              <a:rPr lang="en-GB" sz="1900" dirty="0"/>
              <a:t>White duck </a:t>
            </a:r>
          </a:p>
          <a:p>
            <a:pPr lvl="1"/>
            <a:r>
              <a:rPr lang="en-GB" sz="1500" dirty="0"/>
              <a:t>Twitter: </a:t>
            </a:r>
            <a:r>
              <a:rPr lang="en-GB" sz="1500" dirty="0">
                <a:hlinkClick r:id="rId7"/>
              </a:rPr>
              <a:t>https://twitter.com/whiteduck_gmbh?lang=de</a:t>
            </a:r>
            <a:endParaRPr lang="en-GB" sz="1500" dirty="0"/>
          </a:p>
          <a:p>
            <a:pPr lvl="1"/>
            <a:r>
              <a:rPr lang="en-GB" sz="1500" dirty="0"/>
              <a:t>Homepage: </a:t>
            </a:r>
            <a:r>
              <a:rPr lang="en-GB" sz="1500" dirty="0">
                <a:hlinkClick r:id="rId8"/>
              </a:rPr>
              <a:t>https://whiteducksoftware.com/</a:t>
            </a:r>
            <a:endParaRPr lang="en-GB" sz="1500" dirty="0"/>
          </a:p>
          <a:p>
            <a:pPr lvl="1"/>
            <a:endParaRPr lang="en-GB" sz="1500" dirty="0"/>
          </a:p>
          <a:p>
            <a:pPr marL="0" indent="0">
              <a:buNone/>
            </a:pPr>
            <a:endParaRPr lang="de-DE" sz="2000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1DBAD9-3288-4305-AACB-F920320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E6365-3765-4BF4-9708-B18CE4AF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26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95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4AF8A-1988-49C7-8DF3-912422F3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12" y="538847"/>
            <a:ext cx="4439618" cy="45190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Diskussion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E7A9D-17C8-40D5-B6FB-C5FEE6B8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5260"/>
            <a:ext cx="7059764" cy="3301060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8793F3-286C-4B6A-B3BB-EAB069107D2B}"/>
              </a:ext>
            </a:extLst>
          </p:cNvPr>
          <p:cNvSpPr txBox="1">
            <a:spLocks/>
          </p:cNvSpPr>
          <p:nvPr/>
        </p:nvSpPr>
        <p:spPr>
          <a:xfrm>
            <a:off x="5919281" y="2257400"/>
            <a:ext cx="5359940" cy="451909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Open Forum &amp; </a:t>
            </a:r>
            <a:r>
              <a:rPr lang="en-US" sz="4000" dirty="0" err="1"/>
              <a:t>Ideen</a:t>
            </a:r>
            <a:r>
              <a:rPr lang="en-US" sz="4000" dirty="0"/>
              <a:t> </a:t>
            </a:r>
            <a:r>
              <a:rPr lang="en-US" sz="4000" dirty="0" err="1"/>
              <a:t>für</a:t>
            </a:r>
            <a:r>
              <a:rPr lang="en-US" sz="4000" dirty="0"/>
              <a:t> </a:t>
            </a:r>
            <a:r>
              <a:rPr lang="en-US" sz="4000" dirty="0" err="1"/>
              <a:t>weitere</a:t>
            </a:r>
            <a:r>
              <a:rPr lang="en-US" sz="4000" dirty="0"/>
              <a:t> Meetups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14E0F8-7EF2-4DF8-B5E6-029D5E97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5D63-46B3-4C39-B539-EC58E6F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27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33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60648"/>
            <a:ext cx="8750763" cy="7680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de-DE" sz="4000" dirty="0"/>
              <a:t>Über uns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404" y="1078797"/>
            <a:ext cx="11251772" cy="22694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</a:rPr>
              <a:t>Spezialisiert auf Cloud-Computing, Software-Engineering und Data Analytics / BI -Technologien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  <a:latin typeface="Calibri"/>
              </a:rPr>
              <a:t>Ganzheitliches Angebot als Cloud Solution Provider - von der Entwicklung bis zum Betrieb von Cloud-Lösungen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  <a:latin typeface="Calibri"/>
              </a:rPr>
              <a:t>Gegründet 2012 mit Sitz in Rosenheim, derzeit 17 Mitarbeiter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  <a:latin typeface="Calibri"/>
              </a:rPr>
              <a:t>Erfahrung aus mehr als 15 Jahren Softwareentwicklung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</a:rPr>
              <a:t>Technologie-Fokus: Microsoft Azure Cloud, .NET C#, .NET CORE, REST, Angular, ASP.NET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00" dirty="0"/>
              <a:t>Konzeption, Implementierung und Betrieb von SaaS-, Web-, Mobile- und </a:t>
            </a:r>
            <a:r>
              <a:rPr lang="de-DE" sz="1800" dirty="0" err="1"/>
              <a:t>IoT</a:t>
            </a:r>
            <a:r>
              <a:rPr lang="de-DE" sz="1800" dirty="0"/>
              <a:t>-Anwendungen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endParaRPr lang="de-DE" sz="1867" dirty="0">
              <a:solidFill>
                <a:prstClr val="black"/>
              </a:solidFill>
            </a:endParaRP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endParaRPr lang="de-DE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413" y="3575664"/>
            <a:ext cx="1944412" cy="8206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de-DE" sz="2400" dirty="0" err="1">
                <a:solidFill>
                  <a:prstClr val="white"/>
                </a:solidFill>
                <a:latin typeface="Rockwell Condensed" panose="02060603050405020104" pitchFamily="18" charset="0"/>
              </a:rPr>
              <a:t>technologie</a:t>
            </a:r>
            <a:endParaRPr lang="de-DE" sz="2400" dirty="0">
              <a:solidFill>
                <a:prstClr val="white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37268" y="5130231"/>
            <a:ext cx="4950833" cy="810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4000"/>
              <a:buFont typeface="Courier New"/>
              <a:buChar char="o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mbol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b="1" dirty="0"/>
              <a:t>Entwicklung, Beratung und Coaching rund um Cloud-Computing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413" y="4578508"/>
            <a:ext cx="1944412" cy="801852"/>
          </a:xfrm>
          <a:prstGeom prst="rect">
            <a:avLst/>
          </a:prstGeom>
          <a:solidFill>
            <a:srgbClr val="DB8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de-DE" sz="2400" dirty="0" err="1">
                <a:solidFill>
                  <a:prstClr val="white"/>
                </a:solidFill>
                <a:latin typeface="Rockwell Condensed" panose="02060603050405020104" pitchFamily="18" charset="0"/>
              </a:rPr>
              <a:t>kompetenz</a:t>
            </a:r>
            <a:endParaRPr lang="de-DE" sz="2400" dirty="0">
              <a:solidFill>
                <a:prstClr val="white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24" y="4009842"/>
            <a:ext cx="1636643" cy="822475"/>
          </a:xfrm>
          <a:prstGeom prst="rect">
            <a:avLst/>
          </a:prstGeom>
        </p:spPr>
      </p:pic>
      <p:pic>
        <p:nvPicPr>
          <p:cNvPr id="14" name="Picture 13" descr="http://yaacomo.com/c/wp-content/uploads/2014/01/BMWi_Web_de_WBZ_ZI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44" y="3575664"/>
            <a:ext cx="1931161" cy="921691"/>
          </a:xfrm>
          <a:prstGeom prst="rect">
            <a:avLst/>
          </a:prstGeom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323097"/>
            <a:ext cx="3860800" cy="365125"/>
          </a:xfrm>
        </p:spPr>
        <p:txBody>
          <a:bodyPr/>
          <a:lstStyle/>
          <a:p>
            <a:r>
              <a:rPr lang="de-DE"/>
              <a:t>© white duck GmbH 2018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815413" y="5539544"/>
            <a:ext cx="1944412" cy="80185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Rockwell Condensed" panose="02060603050405020104" pitchFamily="18" charset="0"/>
              </a:rPr>
              <a:t>teamwork</a:t>
            </a:r>
            <a:endParaRPr lang="de-DE" sz="2400" dirty="0">
              <a:latin typeface="Rockwell Condensed" panose="02060603050405020104" pitchFamily="18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488" y="4624838"/>
            <a:ext cx="1951269" cy="60340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543" y="5355726"/>
            <a:ext cx="1931161" cy="9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DB156-D6C1-4022-8686-D20BA4C7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303030"/>
                </a:solidFill>
              </a:rPr>
              <a:t>Azure Monitoring</a:t>
            </a:r>
            <a:endParaRPr lang="en-DE" sz="4000" dirty="0">
              <a:solidFill>
                <a:srgbClr val="3030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C9F3-23B9-421D-BCA2-DFDC1518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21" y="6250794"/>
            <a:ext cx="4008101" cy="4630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 dirty="0"/>
              <a:t>Daniel Kerschagl &amp; Martin Brandl</a:t>
            </a:r>
            <a:endParaRPr lang="en-DE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7291FF-B170-448B-A3BF-9D9878AD44AF}"/>
              </a:ext>
            </a:extLst>
          </p:cNvPr>
          <p:cNvSpPr txBox="1">
            <a:spLocks/>
          </p:cNvSpPr>
          <p:nvPr/>
        </p:nvSpPr>
        <p:spPr>
          <a:xfrm>
            <a:off x="7594025" y="5617547"/>
            <a:ext cx="5693783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bg1"/>
                </a:solidFill>
              </a:rPr>
              <a:t>Meetup 14.05.2018</a:t>
            </a:r>
            <a:endParaRPr lang="en-DE" sz="4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D16DB1-C72B-4C69-BC4B-1B9D0A2B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07" y="1722323"/>
            <a:ext cx="4259385" cy="29603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2C7C2D1-0A29-4635-9EFC-FEC04C0F2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4379" y="482106"/>
            <a:ext cx="3314471" cy="1183527"/>
          </a:xfrm>
          <a:prstGeom prst="rect">
            <a:avLst/>
          </a:prstGeom>
        </p:spPr>
      </p:pic>
      <p:pic>
        <p:nvPicPr>
          <p:cNvPr id="15" name="Picture 2" descr="Bildergebnis für azure logo transparent">
            <a:extLst>
              <a:ext uri="{FF2B5EF4-FFF2-40B4-BE49-F238E27FC236}">
                <a16:creationId xmlns:a16="http://schemas.microsoft.com/office/drawing/2014/main" id="{CB1DB5EA-5489-4ED1-BDF1-7B4C0C09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57" y="-603886"/>
            <a:ext cx="4224482" cy="30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9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4AF8A-1988-49C7-8DF3-912422F3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5F7B-E96A-4B5A-B146-0733E026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514" y="1455974"/>
            <a:ext cx="5392366" cy="4351338"/>
          </a:xfrm>
        </p:spPr>
        <p:txBody>
          <a:bodyPr>
            <a:normAutofit/>
          </a:bodyPr>
          <a:lstStyle/>
          <a:p>
            <a:r>
              <a:rPr lang="de-DE" dirty="0"/>
              <a:t>Some Numbers</a:t>
            </a:r>
          </a:p>
          <a:p>
            <a:r>
              <a:rPr lang="de-DE" dirty="0"/>
              <a:t>Monitoring Why &amp;What?</a:t>
            </a:r>
          </a:p>
          <a:p>
            <a:r>
              <a:rPr lang="de-DE" dirty="0"/>
              <a:t>Abgrenzung Infrastructure &amp; Application Monitoring</a:t>
            </a:r>
          </a:p>
          <a:p>
            <a:r>
              <a:rPr lang="de-DE" dirty="0"/>
              <a:t>Service Übersicht &amp; Demo</a:t>
            </a:r>
          </a:p>
          <a:p>
            <a:r>
              <a:rPr lang="de-DE" dirty="0"/>
              <a:t>Zu beachten!</a:t>
            </a:r>
          </a:p>
          <a:p>
            <a:r>
              <a:rPr lang="de-DE" dirty="0"/>
              <a:t>Nützliche Links</a:t>
            </a:r>
          </a:p>
          <a:p>
            <a:r>
              <a:rPr lang="de-DE" dirty="0"/>
              <a:t>Diskussion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6B6DD-7388-49EA-A342-EADF18B9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64" y="96304"/>
            <a:ext cx="2234743" cy="112304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3566E7-F71D-4590-ABD4-B41D9081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61580C-0835-48A6-BCA1-DDE7C71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5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2202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Some Numbers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634556"/>
            <a:ext cx="7059764" cy="4351338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A577D0-6571-45CE-819A-0DD5CA1C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07F2C0-F12A-4D75-89B7-5D2A98C5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6</a:t>
            </a:fld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2F282-C094-4CF6-9404-4E9EB5100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1" y="1459902"/>
            <a:ext cx="6835814" cy="5079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4E78DE-7896-4D77-8281-AC7F85FA5BB2}"/>
              </a:ext>
            </a:extLst>
          </p:cNvPr>
          <p:cNvSpPr/>
          <p:nvPr/>
        </p:nvSpPr>
        <p:spPr>
          <a:xfrm>
            <a:off x="4964349" y="64906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444444"/>
                </a:solidFill>
                <a:latin typeface="Open Sans"/>
                <a:hlinkClick r:id="rId4"/>
              </a:rPr>
              <a:t>https://www.statista.com/statistics/477702/public-cloud-vendor-revenue-forecast</a:t>
            </a:r>
            <a:endParaRPr lang="en-US" sz="800" dirty="0">
              <a:solidFill>
                <a:srgbClr val="444444"/>
              </a:solidFill>
              <a:latin typeface="Open Sans"/>
            </a:endParaRPr>
          </a:p>
          <a:p>
            <a:endParaRPr lang="en-US" sz="800" dirty="0">
              <a:solidFill>
                <a:srgbClr val="444444"/>
              </a:solidFill>
              <a:latin typeface="Open Sans"/>
            </a:endParaRPr>
          </a:p>
          <a:p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21639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Some Numbers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634556"/>
            <a:ext cx="7059764" cy="4351338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A577D0-6571-45CE-819A-0DD5CA1C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07F2C0-F12A-4D75-89B7-5D2A98C5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7</a:t>
            </a:fld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3902C-79EF-4E0F-9A63-A779F4DF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2" y="1462319"/>
            <a:ext cx="6775608" cy="5034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5F4E4B-01B4-46B9-A4E4-918804ED4509}"/>
              </a:ext>
            </a:extLst>
          </p:cNvPr>
          <p:cNvSpPr/>
          <p:nvPr/>
        </p:nvSpPr>
        <p:spPr>
          <a:xfrm>
            <a:off x="5038562" y="643119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444444"/>
                </a:solidFill>
                <a:latin typeface="Open Sans"/>
                <a:hlinkClick r:id="rId4"/>
              </a:rPr>
              <a:t>https://www.statista.com/statistics/633873/worldwide-cloud-workloads-by-service-type-installed</a:t>
            </a:r>
            <a:endParaRPr lang="en-US" sz="800" dirty="0">
              <a:solidFill>
                <a:srgbClr val="444444"/>
              </a:solidFill>
              <a:latin typeface="Open Sans"/>
            </a:endParaRPr>
          </a:p>
          <a:p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250092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Monitoring Why &amp; What?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634556"/>
            <a:ext cx="7059764" cy="4351338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BA19F8-226B-4624-A455-74F58CA8A295}"/>
              </a:ext>
            </a:extLst>
          </p:cNvPr>
          <p:cNvSpPr/>
          <p:nvPr/>
        </p:nvSpPr>
        <p:spPr>
          <a:xfrm>
            <a:off x="5071199" y="2024133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In der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559A7A-F1C8-49FB-9B32-8DD480AE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67" y="2024133"/>
            <a:ext cx="2733047" cy="3847200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A577D0-6571-45CE-819A-0DD5CA1C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07F2C0-F12A-4D75-89B7-5D2A98C5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8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658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914F6-F5D9-43B5-8A19-0046318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Abgrenzung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Infrastructure &amp; Application Monitoring</a:t>
            </a:r>
            <a:br>
              <a:rPr lang="de-DE" dirty="0"/>
            </a:b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8C3B-94AA-462F-A7AD-8EBE53D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94" y="1634556"/>
            <a:ext cx="7059764" cy="4351338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en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5C9368-247D-4787-A63B-4F7541B5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833" y="2848539"/>
            <a:ext cx="6534085" cy="163800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4F7AC-06AD-4895-B7DB-D3797B8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14/05/2018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5B19DE-1F1A-40A6-8603-F5277A50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641B-0498-4324-97E5-118521FA9BD6}" type="slidenum">
              <a:rPr lang="en-DE" smtClean="0"/>
              <a:t>9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809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4D7B59CB8D5744B93A8A08F69ECCB5" ma:contentTypeVersion="7" ma:contentTypeDescription="Ein neues Dokument erstellen." ma:contentTypeScope="" ma:versionID="1270658b48fba6a5c7b0e8e164258a87">
  <xsd:schema xmlns:xsd="http://www.w3.org/2001/XMLSchema" xmlns:xs="http://www.w3.org/2001/XMLSchema" xmlns:p="http://schemas.microsoft.com/office/2006/metadata/properties" xmlns:ns2="4b5281b7-a2af-436d-95b8-432ed35a7319" xmlns:ns3="6e175993-9b55-4f2c-b3a5-be92221badb5" targetNamespace="http://schemas.microsoft.com/office/2006/metadata/properties" ma:root="true" ma:fieldsID="712c50484ac1c61f835f67afe9a5722a" ns2:_="" ns3:_="">
    <xsd:import namespace="4b5281b7-a2af-436d-95b8-432ed35a7319"/>
    <xsd:import namespace="6e175993-9b55-4f2c-b3a5-be92221badb5"/>
    <xsd:element name="properties">
      <xsd:complexType>
        <xsd:sequence>
          <xsd:element name="documentManagement">
            <xsd:complexType>
              <xsd:all>
                <xsd:element ref="ns2:Endkunde"/>
                <xsd:element ref="ns3:SharedWithUsers" minOccurs="0"/>
                <xsd:element ref="ns3:SharingHintHash" minOccurs="0"/>
                <xsd:element ref="ns3:SharedWithDetails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281b7-a2af-436d-95b8-432ed35a7319" elementFormDefault="qualified">
    <xsd:import namespace="http://schemas.microsoft.com/office/2006/documentManagement/types"/>
    <xsd:import namespace="http://schemas.microsoft.com/office/infopath/2007/PartnerControls"/>
    <xsd:element name="Endkunde" ma:index="8" ma:displayName="Kategorie" ma:default="Plan-B" ma:format="Dropdown" ma:internalName="Endkunde">
      <xsd:simpleType>
        <xsd:restriction base="dms:Choice">
          <xsd:enumeration value="Projektmanagement"/>
          <xsd:enumeration value="Plan-B"/>
          <xsd:enumeration value="GTÜ"/>
          <xsd:enumeration value="TriFinance"/>
          <xsd:enumeration value="Wüstenrot"/>
          <xsd:enumeration value="Westwing"/>
          <xsd:enumeration value="Azure Allgemein"/>
          <xsd:enumeration value="Cloud Operations"/>
          <xsd:enumeration value="Cloud Costs"/>
          <xsd:enumeration value="White duck Standardfolien"/>
          <xsd:enumeration value="On-premise Systemarchitekturen"/>
          <xsd:enumeration value="Plamondis"/>
          <xsd:enumeration value="T-Systems"/>
          <xsd:enumeration value="Fridie"/>
          <xsd:enumeration value="Heuser AG"/>
          <xsd:enumeration value="Swisscom"/>
          <xsd:enumeration value="Hochschule Rosenheim"/>
          <xsd:enumeration value="Wanzl"/>
          <xsd:enumeration value="Predictive Financing"/>
          <xsd:enumeration value="Sales"/>
          <xsd:enumeration value="BARC"/>
          <xsd:enumeration value="Thinking Networks"/>
          <xsd:enumeration value="SLASCONE"/>
          <xsd:enumeration value="IDL Cloud Solutions"/>
          <xsd:enumeration value="_FORECAST"/>
          <xsd:enumeration value="Siemens"/>
          <xsd:enumeration value="Payment Provider"/>
          <xsd:enumeration value="M&amp;J EDV"/>
          <xsd:enumeration value="Rechtliches"/>
          <xsd:enumeration value="Brabender"/>
          <xsd:enumeration value="Zertifizierungen"/>
          <xsd:enumeration value="Mint Medical"/>
          <xsd:enumeration value="Scaya"/>
          <xsd:enumeration value="Slascone"/>
          <xsd:enumeration value="Azure Monitoring"/>
          <xsd:enumeration value="Tennis-Point"/>
          <xsd:enumeration value="Azure Meetups"/>
        </xsd:restriction>
      </xsd:simpleType>
    </xsd:element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75993-9b55-4f2c-b3a5-be92221bad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Freigabehinweishash" ma:internalName="SharingHintHash" ma:readOnly="true">
      <xsd:simpleType>
        <xsd:restriction base="dms:Text"/>
      </xsd:simpleType>
    </xsd:element>
    <xsd:element name="SharedWithDetails" ma:index="11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dkunde xmlns="4b5281b7-a2af-436d-95b8-432ed35a7319">Azure Meetups</Endkunde>
  </documentManagement>
</p:properties>
</file>

<file path=customXml/itemProps1.xml><?xml version="1.0" encoding="utf-8"?>
<ds:datastoreItem xmlns:ds="http://schemas.openxmlformats.org/officeDocument/2006/customXml" ds:itemID="{5489F387-37EB-46D2-AE61-BAF4E8BE8EA5}"/>
</file>

<file path=customXml/itemProps2.xml><?xml version="1.0" encoding="utf-8"?>
<ds:datastoreItem xmlns:ds="http://schemas.openxmlformats.org/officeDocument/2006/customXml" ds:itemID="{0C3178BB-2E65-4ADE-9ECF-7D4E4B6D23CC}"/>
</file>

<file path=customXml/itemProps3.xml><?xml version="1.0" encoding="utf-8"?>
<ds:datastoreItem xmlns:ds="http://schemas.openxmlformats.org/officeDocument/2006/customXml" ds:itemID="{6CBB3C98-6889-4940-94BE-84FF573941FF}"/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1397</Words>
  <Application>Microsoft Office PowerPoint</Application>
  <PresentationFormat>Widescreen</PresentationFormat>
  <Paragraphs>402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Rockwell Condensed</vt:lpstr>
      <vt:lpstr>Wingdings</vt:lpstr>
      <vt:lpstr>Office Theme</vt:lpstr>
      <vt:lpstr>Herzlich Willkommen zum  2. Azure Rosenheim Meetup</vt:lpstr>
      <vt:lpstr>Azure Monitoring - Betriebsüberwachung und -Optimierung von Cloud-Lösungen</vt:lpstr>
      <vt:lpstr>PowerPoint Presentation</vt:lpstr>
      <vt:lpstr>Azure Monitoring</vt:lpstr>
      <vt:lpstr>Agenda</vt:lpstr>
      <vt:lpstr>Some Numbers</vt:lpstr>
      <vt:lpstr>Some Numbers</vt:lpstr>
      <vt:lpstr>Monitoring Why &amp; What?</vt:lpstr>
      <vt:lpstr>Abgrenzung Infrastructure &amp; Application Monitoring </vt:lpstr>
      <vt:lpstr>Service in Azure (bisher)</vt:lpstr>
      <vt:lpstr>Infrastructure Monitoring Service</vt:lpstr>
      <vt:lpstr>Infrastructure Monitoring Service</vt:lpstr>
      <vt:lpstr>Application Insights</vt:lpstr>
      <vt:lpstr>Application Insights</vt:lpstr>
      <vt:lpstr>Demo</vt:lpstr>
      <vt:lpstr>Operation Management Suite (OMS)</vt:lpstr>
      <vt:lpstr>OMS</vt:lpstr>
      <vt:lpstr>Log Analytics</vt:lpstr>
      <vt:lpstr>Log Analytics</vt:lpstr>
      <vt:lpstr>Log Analytics</vt:lpstr>
      <vt:lpstr>Overview &amp; Improvement</vt:lpstr>
      <vt:lpstr>Demo</vt:lpstr>
      <vt:lpstr>Zu beachten!</vt:lpstr>
      <vt:lpstr>Zu beachten!</vt:lpstr>
      <vt:lpstr>Zu beachten!</vt:lpstr>
      <vt:lpstr>Nützliche Links</vt:lpstr>
      <vt:lpstr>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Meetup 2018-05 - Monitoring</dc:title>
  <dc:creator>Daniel Kerschagl</dc:creator>
  <cp:lastModifiedBy>Daniel Kerschagl</cp:lastModifiedBy>
  <cp:revision>143</cp:revision>
  <dcterms:created xsi:type="dcterms:W3CDTF">2018-05-11T08:31:06Z</dcterms:created>
  <dcterms:modified xsi:type="dcterms:W3CDTF">2018-07-15T07:31:11Z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0x010100CA4D7B59CB8D5744B93A8A08F69ECCB5</vt:lpwstr>
  </property>
</Properties>
</file>