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108" y="108"/>
      </p:cViewPr>
      <p:guideLst>
        <p:guide orient="horz" pos="2160"/>
        <p:guide pos="47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B4C44837-0E1A-4F76-B92A-56281A29579F}" type="datetimeFigureOut">
              <a:rPr lang="de-DE" smtClean="0"/>
              <a:t>20.03.2019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35FB889-16A6-4F91-B302-B79CFB651DA4}" type="slidenum">
              <a:rPr lang="de-DE" smtClean="0"/>
              <a:t>‹Nr.›</a:t>
            </a:fld>
            <a:endParaRPr lang="de-DE"/>
          </a:p>
        </p:txBody>
      </p:sp>
    </p:spTree>
    <p:extLst>
      <p:ext uri="{BB962C8B-B14F-4D97-AF65-F5344CB8AC3E}">
        <p14:creationId xmlns:p14="http://schemas.microsoft.com/office/powerpoint/2010/main" val="220812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4C44837-0E1A-4F76-B92A-56281A29579F}" type="datetimeFigureOut">
              <a:rPr lang="de-DE" smtClean="0"/>
              <a:t>20.03.2019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35FB889-16A6-4F91-B302-B79CFB651DA4}" type="slidenum">
              <a:rPr lang="de-DE" smtClean="0"/>
              <a:t>‹Nr.›</a:t>
            </a:fld>
            <a:endParaRPr lang="de-DE"/>
          </a:p>
        </p:txBody>
      </p:sp>
    </p:spTree>
    <p:extLst>
      <p:ext uri="{BB962C8B-B14F-4D97-AF65-F5344CB8AC3E}">
        <p14:creationId xmlns:p14="http://schemas.microsoft.com/office/powerpoint/2010/main" val="378760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4C44837-0E1A-4F76-B92A-56281A29579F}" type="datetimeFigureOut">
              <a:rPr lang="de-DE" smtClean="0"/>
              <a:t>20.03.2019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35FB889-16A6-4F91-B302-B79CFB651DA4}" type="slidenum">
              <a:rPr lang="de-DE" smtClean="0"/>
              <a:t>‹Nr.›</a:t>
            </a:fld>
            <a:endParaRPr lang="de-DE"/>
          </a:p>
        </p:txBody>
      </p:sp>
    </p:spTree>
    <p:extLst>
      <p:ext uri="{BB962C8B-B14F-4D97-AF65-F5344CB8AC3E}">
        <p14:creationId xmlns:p14="http://schemas.microsoft.com/office/powerpoint/2010/main" val="358140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4C44837-0E1A-4F76-B92A-56281A29579F}" type="datetimeFigureOut">
              <a:rPr lang="de-DE" smtClean="0"/>
              <a:t>20.03.2019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35FB889-16A6-4F91-B302-B79CFB651DA4}" type="slidenum">
              <a:rPr lang="de-DE" smtClean="0"/>
              <a:t>‹Nr.›</a:t>
            </a:fld>
            <a:endParaRPr lang="de-DE"/>
          </a:p>
        </p:txBody>
      </p:sp>
    </p:spTree>
    <p:extLst>
      <p:ext uri="{BB962C8B-B14F-4D97-AF65-F5344CB8AC3E}">
        <p14:creationId xmlns:p14="http://schemas.microsoft.com/office/powerpoint/2010/main" val="36431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B4C44837-0E1A-4F76-B92A-56281A29579F}" type="datetimeFigureOut">
              <a:rPr lang="de-DE" smtClean="0"/>
              <a:t>20.03.2019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35FB889-16A6-4F91-B302-B79CFB651DA4}" type="slidenum">
              <a:rPr lang="de-DE" smtClean="0"/>
              <a:t>‹Nr.›</a:t>
            </a:fld>
            <a:endParaRPr lang="de-DE"/>
          </a:p>
        </p:txBody>
      </p:sp>
    </p:spTree>
    <p:extLst>
      <p:ext uri="{BB962C8B-B14F-4D97-AF65-F5344CB8AC3E}">
        <p14:creationId xmlns:p14="http://schemas.microsoft.com/office/powerpoint/2010/main" val="301652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4C44837-0E1A-4F76-B92A-56281A29579F}" type="datetimeFigureOut">
              <a:rPr lang="de-DE" smtClean="0"/>
              <a:t>20.03.2019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35FB889-16A6-4F91-B302-B79CFB651DA4}" type="slidenum">
              <a:rPr lang="de-DE" smtClean="0"/>
              <a:t>‹Nr.›</a:t>
            </a:fld>
            <a:endParaRPr lang="de-DE"/>
          </a:p>
        </p:txBody>
      </p:sp>
    </p:spTree>
    <p:extLst>
      <p:ext uri="{BB962C8B-B14F-4D97-AF65-F5344CB8AC3E}">
        <p14:creationId xmlns:p14="http://schemas.microsoft.com/office/powerpoint/2010/main" val="128266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B4C44837-0E1A-4F76-B92A-56281A29579F}" type="datetimeFigureOut">
              <a:rPr lang="de-DE" smtClean="0"/>
              <a:t>20.03.2019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C35FB889-16A6-4F91-B302-B79CFB651DA4}" type="slidenum">
              <a:rPr lang="de-DE" smtClean="0"/>
              <a:t>‹Nr.›</a:t>
            </a:fld>
            <a:endParaRPr lang="de-DE"/>
          </a:p>
        </p:txBody>
      </p:sp>
    </p:spTree>
    <p:extLst>
      <p:ext uri="{BB962C8B-B14F-4D97-AF65-F5344CB8AC3E}">
        <p14:creationId xmlns:p14="http://schemas.microsoft.com/office/powerpoint/2010/main" val="235460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B4C44837-0E1A-4F76-B92A-56281A29579F}" type="datetimeFigureOut">
              <a:rPr lang="de-DE" smtClean="0"/>
              <a:t>20.03.2019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35FB889-16A6-4F91-B302-B79CFB651DA4}" type="slidenum">
              <a:rPr lang="de-DE" smtClean="0"/>
              <a:t>‹Nr.›</a:t>
            </a:fld>
            <a:endParaRPr lang="de-DE"/>
          </a:p>
        </p:txBody>
      </p:sp>
    </p:spTree>
    <p:extLst>
      <p:ext uri="{BB962C8B-B14F-4D97-AF65-F5344CB8AC3E}">
        <p14:creationId xmlns:p14="http://schemas.microsoft.com/office/powerpoint/2010/main" val="76181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4C44837-0E1A-4F76-B92A-56281A29579F}" type="datetimeFigureOut">
              <a:rPr lang="de-DE" smtClean="0"/>
              <a:t>20.03.2019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C35FB889-16A6-4F91-B302-B79CFB651DA4}" type="slidenum">
              <a:rPr lang="de-DE" smtClean="0"/>
              <a:t>‹Nr.›</a:t>
            </a:fld>
            <a:endParaRPr lang="de-DE"/>
          </a:p>
        </p:txBody>
      </p:sp>
    </p:spTree>
    <p:extLst>
      <p:ext uri="{BB962C8B-B14F-4D97-AF65-F5344CB8AC3E}">
        <p14:creationId xmlns:p14="http://schemas.microsoft.com/office/powerpoint/2010/main" val="96693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B4C44837-0E1A-4F76-B92A-56281A29579F}" type="datetimeFigureOut">
              <a:rPr lang="de-DE" smtClean="0"/>
              <a:t>20.03.2019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35FB889-16A6-4F91-B302-B79CFB651DA4}" type="slidenum">
              <a:rPr lang="de-DE" smtClean="0"/>
              <a:t>‹Nr.›</a:t>
            </a:fld>
            <a:endParaRPr lang="de-DE"/>
          </a:p>
        </p:txBody>
      </p:sp>
    </p:spTree>
    <p:extLst>
      <p:ext uri="{BB962C8B-B14F-4D97-AF65-F5344CB8AC3E}">
        <p14:creationId xmlns:p14="http://schemas.microsoft.com/office/powerpoint/2010/main" val="39310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B4C44837-0E1A-4F76-B92A-56281A29579F}" type="datetimeFigureOut">
              <a:rPr lang="de-DE" smtClean="0"/>
              <a:t>20.03.2019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35FB889-16A6-4F91-B302-B79CFB651DA4}" type="slidenum">
              <a:rPr lang="de-DE" smtClean="0"/>
              <a:t>‹Nr.›</a:t>
            </a:fld>
            <a:endParaRPr lang="de-DE"/>
          </a:p>
        </p:txBody>
      </p:sp>
    </p:spTree>
    <p:extLst>
      <p:ext uri="{BB962C8B-B14F-4D97-AF65-F5344CB8AC3E}">
        <p14:creationId xmlns:p14="http://schemas.microsoft.com/office/powerpoint/2010/main" val="74843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44837-0E1A-4F76-B92A-56281A29579F}" type="datetimeFigureOut">
              <a:rPr lang="de-DE" smtClean="0"/>
              <a:t>20.03.2019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FB889-16A6-4F91-B302-B79CFB651DA4}" type="slidenum">
              <a:rPr lang="de-DE" smtClean="0"/>
              <a:t>‹Nr.›</a:t>
            </a:fld>
            <a:endParaRPr lang="de-DE"/>
          </a:p>
        </p:txBody>
      </p:sp>
    </p:spTree>
    <p:extLst>
      <p:ext uri="{BB962C8B-B14F-4D97-AF65-F5344CB8AC3E}">
        <p14:creationId xmlns:p14="http://schemas.microsoft.com/office/powerpoint/2010/main" val="294108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Plakat/2019-Plakat-Druck3.pdf" TargetMode="External"/><Relationship Id="rId1" Type="http://schemas.openxmlformats.org/officeDocument/2006/relationships/slideLayout" Target="../slideLayouts/slideLayout7.xml"/><Relationship Id="rId4" Type="http://schemas.openxmlformats.org/officeDocument/2006/relationships/hyperlink" Target="http://my1.raceresult.com/118631/?lang=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47" y="406400"/>
            <a:ext cx="5054557" cy="5678311"/>
          </a:xfrm>
          <a:prstGeom prst="rect">
            <a:avLst/>
          </a:prstGeom>
        </p:spPr>
      </p:pic>
      <p:sp>
        <p:nvSpPr>
          <p:cNvPr id="4" name="Rechteck 3"/>
          <p:cNvSpPr/>
          <p:nvPr/>
        </p:nvSpPr>
        <p:spPr>
          <a:xfrm>
            <a:off x="5249332" y="294894"/>
            <a:ext cx="6683024" cy="6247864"/>
          </a:xfrm>
          <a:prstGeom prst="rect">
            <a:avLst/>
          </a:prstGeom>
        </p:spPr>
        <p:txBody>
          <a:bodyPr wrap="square">
            <a:spAutoFit/>
          </a:bodyPr>
          <a:lstStyle/>
          <a:p>
            <a:r>
              <a:rPr lang="de-DE" sz="1600" dirty="0" smtClean="0">
                <a:latin typeface="Arial" panose="020B0604020202020204" pitchFamily="34" charset="0"/>
                <a:cs typeface="Arial" panose="020B0604020202020204" pitchFamily="34" charset="0"/>
              </a:rPr>
              <a:t>Herzlich willkommen zum </a:t>
            </a:r>
          </a:p>
          <a:p>
            <a:r>
              <a:rPr lang="de-DE" sz="1600" b="1" dirty="0" smtClean="0">
                <a:latin typeface="Arial" panose="020B0604020202020204" pitchFamily="34" charset="0"/>
                <a:cs typeface="Arial" panose="020B0604020202020204" pitchFamily="34" charset="0"/>
              </a:rPr>
              <a:t>3. </a:t>
            </a:r>
            <a:r>
              <a:rPr lang="de-DE" sz="1600" b="1" dirty="0" err="1" smtClean="0">
                <a:latin typeface="Arial" panose="020B0604020202020204" pitchFamily="34" charset="0"/>
                <a:cs typeface="Arial" panose="020B0604020202020204" pitchFamily="34" charset="0"/>
              </a:rPr>
              <a:t>Almetal</a:t>
            </a:r>
            <a:r>
              <a:rPr lang="de-DE" sz="1600" b="1" dirty="0" smtClean="0">
                <a:latin typeface="Arial" panose="020B0604020202020204" pitchFamily="34" charset="0"/>
                <a:cs typeface="Arial" panose="020B0604020202020204" pitchFamily="34" charset="0"/>
              </a:rPr>
              <a:t>-Marathon </a:t>
            </a:r>
            <a:r>
              <a:rPr lang="de-DE" sz="1600" dirty="0" smtClean="0">
                <a:latin typeface="Arial" panose="020B0604020202020204" pitchFamily="34" charset="0"/>
                <a:cs typeface="Arial" panose="020B0604020202020204" pitchFamily="34" charset="0"/>
              </a:rPr>
              <a:t>am</a:t>
            </a:r>
            <a:r>
              <a:rPr lang="de-DE" sz="1600" b="1" dirty="0" smtClean="0">
                <a:latin typeface="Arial" panose="020B0604020202020204" pitchFamily="34" charset="0"/>
                <a:cs typeface="Arial" panose="020B0604020202020204" pitchFamily="34" charset="0"/>
              </a:rPr>
              <a:t> </a:t>
            </a:r>
            <a:r>
              <a:rPr lang="de-DE" sz="1600" b="1" dirty="0" smtClean="0">
                <a:solidFill>
                  <a:srgbClr val="FF0000"/>
                </a:solidFill>
                <a:latin typeface="Arial" panose="020B0604020202020204" pitchFamily="34" charset="0"/>
                <a:cs typeface="Arial" panose="020B0604020202020204" pitchFamily="34" charset="0"/>
              </a:rPr>
              <a:t>13. Oktober 2019</a:t>
            </a:r>
          </a:p>
          <a:p>
            <a:r>
              <a:rPr lang="de-DE" sz="1200" dirty="0" smtClean="0">
                <a:latin typeface="Arial" panose="020B0604020202020204" pitchFamily="34" charset="0"/>
                <a:cs typeface="Arial" panose="020B0604020202020204" pitchFamily="34" charset="0"/>
              </a:rPr>
              <a:t>- aus </a:t>
            </a:r>
            <a:r>
              <a:rPr lang="de-DE" sz="1200" dirty="0">
                <a:latin typeface="Arial" panose="020B0604020202020204" pitchFamily="34" charset="0"/>
                <a:cs typeface="Arial" panose="020B0604020202020204" pitchFamily="34" charset="0"/>
              </a:rPr>
              <a:t>der Region für die Region und darüber </a:t>
            </a:r>
            <a:r>
              <a:rPr lang="de-DE" sz="1200" dirty="0" smtClean="0">
                <a:latin typeface="Arial" panose="020B0604020202020204" pitchFamily="34" charset="0"/>
                <a:cs typeface="Arial" panose="020B0604020202020204" pitchFamily="34" charset="0"/>
              </a:rPr>
              <a:t>hinaus -</a:t>
            </a:r>
          </a:p>
          <a:p>
            <a:pPr marL="285750" indent="-285750">
              <a:buFontTx/>
              <a:buChar char="-"/>
            </a:pPr>
            <a:endParaRPr lang="de-DE" sz="1600" dirty="0">
              <a:latin typeface="Arial" panose="020B0604020202020204" pitchFamily="34" charset="0"/>
              <a:cs typeface="Arial" panose="020B0604020202020204" pitchFamily="34" charset="0"/>
            </a:endParaRPr>
          </a:p>
          <a:p>
            <a:r>
              <a:rPr lang="de-DE" sz="1600" b="1" dirty="0" smtClean="0">
                <a:latin typeface="Arial" panose="020B0604020202020204" pitchFamily="34" charset="0"/>
                <a:cs typeface="Arial" panose="020B0604020202020204" pitchFamily="34" charset="0"/>
              </a:rPr>
              <a:t>Was möchtest du laufen … ?</a:t>
            </a:r>
          </a:p>
          <a:p>
            <a:endParaRPr lang="de-DE" sz="1600" dirty="0">
              <a:latin typeface="Arial" panose="020B0604020202020204" pitchFamily="34" charset="0"/>
              <a:cs typeface="Arial" panose="020B0604020202020204" pitchFamily="34" charset="0"/>
            </a:endParaRPr>
          </a:p>
          <a:p>
            <a:pPr marL="285750" indent="-285750">
              <a:buFontTx/>
              <a:buChar char="-"/>
            </a:pPr>
            <a:r>
              <a:rPr lang="de-DE" sz="1400" dirty="0">
                <a:latin typeface="Arial" panose="020B0604020202020204" pitchFamily="34" charset="0"/>
                <a:cs typeface="Arial" panose="020B0604020202020204" pitchFamily="34" charset="0"/>
              </a:rPr>
              <a:t>e</a:t>
            </a:r>
            <a:r>
              <a:rPr lang="de-DE" sz="1400" dirty="0" smtClean="0">
                <a:latin typeface="Arial" panose="020B0604020202020204" pitchFamily="34" charset="0"/>
                <a:cs typeface="Arial" panose="020B0604020202020204" pitchFamily="34" charset="0"/>
              </a:rPr>
              <a:t>inen der beiden Halbmarathons über 21,097 km von Ringelstein nach </a:t>
            </a:r>
            <a:r>
              <a:rPr lang="de-DE" sz="1400" dirty="0" err="1" smtClean="0">
                <a:latin typeface="Arial" panose="020B0604020202020204" pitchFamily="34" charset="0"/>
                <a:cs typeface="Arial" panose="020B0604020202020204" pitchFamily="34" charset="0"/>
              </a:rPr>
              <a:t>Wewelsburg</a:t>
            </a:r>
            <a:r>
              <a:rPr lang="de-DE" sz="1400" dirty="0" smtClean="0">
                <a:latin typeface="Arial" panose="020B0604020202020204" pitchFamily="34" charset="0"/>
                <a:cs typeface="Arial" panose="020B0604020202020204" pitchFamily="34" charset="0"/>
              </a:rPr>
              <a:t> („Oberes </a:t>
            </a:r>
            <a:r>
              <a:rPr lang="de-DE" sz="1400" dirty="0" err="1" smtClean="0">
                <a:latin typeface="Arial" panose="020B0604020202020204" pitchFamily="34" charset="0"/>
                <a:cs typeface="Arial" panose="020B0604020202020204" pitchFamily="34" charset="0"/>
              </a:rPr>
              <a:t>Almetal</a:t>
            </a:r>
            <a:r>
              <a:rPr lang="de-DE" sz="1400" dirty="0" smtClean="0">
                <a:latin typeface="Arial" panose="020B0604020202020204" pitchFamily="34" charset="0"/>
                <a:cs typeface="Arial" panose="020B0604020202020204" pitchFamily="34" charset="0"/>
              </a:rPr>
              <a:t>“) bzw. von </a:t>
            </a:r>
            <a:r>
              <a:rPr lang="de-DE" sz="1400" dirty="0" err="1" smtClean="0">
                <a:latin typeface="Arial" panose="020B0604020202020204" pitchFamily="34" charset="0"/>
                <a:cs typeface="Arial" panose="020B0604020202020204" pitchFamily="34" charset="0"/>
              </a:rPr>
              <a:t>Wewelsburg</a:t>
            </a:r>
            <a:r>
              <a:rPr lang="de-DE" sz="1400" dirty="0" smtClean="0">
                <a:latin typeface="Arial" panose="020B0604020202020204" pitchFamily="34" charset="0"/>
                <a:cs typeface="Arial" panose="020B0604020202020204" pitchFamily="34" charset="0"/>
              </a:rPr>
              <a:t> nach Paderborn („Unteres </a:t>
            </a:r>
            <a:r>
              <a:rPr lang="de-DE" sz="1400" dirty="0" err="1" smtClean="0">
                <a:latin typeface="Arial" panose="020B0604020202020204" pitchFamily="34" charset="0"/>
                <a:cs typeface="Arial" panose="020B0604020202020204" pitchFamily="34" charset="0"/>
              </a:rPr>
              <a:t>Almetal</a:t>
            </a:r>
            <a:r>
              <a:rPr lang="de-DE" sz="1400" dirty="0" smtClean="0">
                <a:latin typeface="Arial" panose="020B0604020202020204" pitchFamily="34" charset="0"/>
                <a:cs typeface="Arial" panose="020B0604020202020204" pitchFamily="34" charset="0"/>
              </a:rPr>
              <a:t>“)</a:t>
            </a:r>
          </a:p>
          <a:p>
            <a:pPr marL="285750" indent="-285750">
              <a:buFontTx/>
              <a:buChar char="-"/>
            </a:pPr>
            <a:r>
              <a:rPr lang="de-DE" sz="1400" dirty="0" smtClean="0">
                <a:latin typeface="Arial" panose="020B0604020202020204" pitchFamily="34" charset="0"/>
                <a:cs typeface="Arial" panose="020B0604020202020204" pitchFamily="34" charset="0"/>
              </a:rPr>
              <a:t>oder gleich die ganze Marathon-Strecke über 42,195 Kilometer</a:t>
            </a:r>
          </a:p>
          <a:p>
            <a:endParaRPr lang="de-DE" sz="1400" dirty="0">
              <a:latin typeface="Arial" panose="020B0604020202020204" pitchFamily="34" charset="0"/>
              <a:cs typeface="Arial" panose="020B0604020202020204" pitchFamily="34" charset="0"/>
            </a:endParaRPr>
          </a:p>
          <a:p>
            <a:r>
              <a:rPr lang="de-DE" sz="1400" dirty="0" smtClean="0">
                <a:latin typeface="Arial" panose="020B0604020202020204" pitchFamily="34" charset="0"/>
                <a:cs typeface="Arial" panose="020B0604020202020204" pitchFamily="34" charset="0"/>
              </a:rPr>
              <a:t>Vielleicht hast du auch Lust nur mal zu „schnuppern“ und ein ganz beliebiges Stück deiner Wahl zu laufen zwischen dem Start, den mehr als einem Dutzend Versorgungpunkten unterwegs und dem Ziel ?</a:t>
            </a:r>
          </a:p>
          <a:p>
            <a:endParaRPr lang="de-DE" sz="1400" dirty="0" smtClean="0">
              <a:latin typeface="Arial" panose="020B0604020202020204" pitchFamily="34" charset="0"/>
              <a:cs typeface="Arial" panose="020B0604020202020204" pitchFamily="34" charset="0"/>
            </a:endParaRPr>
          </a:p>
          <a:p>
            <a:r>
              <a:rPr lang="de-DE" sz="1400" b="1" dirty="0" smtClean="0">
                <a:latin typeface="Arial" panose="020B0604020202020204" pitchFamily="34" charset="0"/>
                <a:cs typeface="Arial" panose="020B0604020202020204" pitchFamily="34" charset="0"/>
              </a:rPr>
              <a:t>Alles ist möglich und für jeden ist bestimmt etwas dabei !!!</a:t>
            </a:r>
          </a:p>
          <a:p>
            <a:r>
              <a:rPr lang="de-DE" sz="1400" dirty="0" smtClean="0">
                <a:latin typeface="Arial" panose="020B0604020202020204" pitchFamily="34" charset="0"/>
                <a:cs typeface="Arial" panose="020B0604020202020204" pitchFamily="34" charset="0"/>
              </a:rPr>
              <a:t>In einer der schönsten Gegenden Deutschlands geht‘s wieder durch </a:t>
            </a:r>
            <a:r>
              <a:rPr lang="de-DE" sz="1400" dirty="0">
                <a:latin typeface="Arial" panose="020B0604020202020204" pitchFamily="34" charset="0"/>
                <a:cs typeface="Arial" panose="020B0604020202020204" pitchFamily="34" charset="0"/>
              </a:rPr>
              <a:t>tiefe Wälder, abwechslungsreiche Landschaften und Flussauen, über mehr als ein Dutzend teilweise historische Brücken und Stege über das Flüsschen Alme, unter den alten Viadukten der ehemaligen </a:t>
            </a:r>
            <a:r>
              <a:rPr lang="de-DE" sz="1400" dirty="0" err="1">
                <a:latin typeface="Arial" panose="020B0604020202020204" pitchFamily="34" charset="0"/>
                <a:cs typeface="Arial" panose="020B0604020202020204" pitchFamily="34" charset="0"/>
              </a:rPr>
              <a:t>Almetalbahn</a:t>
            </a:r>
            <a:r>
              <a:rPr lang="de-DE" sz="1400" dirty="0">
                <a:latin typeface="Arial" panose="020B0604020202020204" pitchFamily="34" charset="0"/>
                <a:cs typeface="Arial" panose="020B0604020202020204" pitchFamily="34" charset="0"/>
              </a:rPr>
              <a:t> hindurch sowie mitten durch malerische Dörfer vorbei an bedeutenden </a:t>
            </a:r>
            <a:r>
              <a:rPr lang="de-DE" sz="1400" dirty="0" smtClean="0">
                <a:latin typeface="Arial" panose="020B0604020202020204" pitchFamily="34" charset="0"/>
                <a:cs typeface="Arial" panose="020B0604020202020204" pitchFamily="34" charset="0"/>
              </a:rPr>
              <a:t>Kulturdenkmälern, Schlössern, Burgen  und Kirchen u.a</a:t>
            </a:r>
            <a:r>
              <a:rPr lang="de-DE" sz="1400" dirty="0">
                <a:latin typeface="Arial" panose="020B0604020202020204" pitchFamily="34" charset="0"/>
                <a:cs typeface="Arial" panose="020B0604020202020204" pitchFamily="34" charset="0"/>
              </a:rPr>
              <a:t>. dem Gut Holthausen (mittelalterliches ehem. Kloster aus dem 13. </a:t>
            </a:r>
            <a:r>
              <a:rPr lang="de-DE" sz="1400" dirty="0" err="1">
                <a:latin typeface="Arial" panose="020B0604020202020204" pitchFamily="34" charset="0"/>
                <a:cs typeface="Arial" panose="020B0604020202020204" pitchFamily="34" charset="0"/>
              </a:rPr>
              <a:t>Jhrd</a:t>
            </a:r>
            <a:r>
              <a:rPr lang="de-DE" sz="1400" dirty="0">
                <a:latin typeface="Arial" panose="020B0604020202020204" pitchFamily="34" charset="0"/>
                <a:cs typeface="Arial" panose="020B0604020202020204" pitchFamily="34" charset="0"/>
              </a:rPr>
              <a:t>.), der Jesuitenkirche „Maria Immaculata“ (eine der wenigen italienisch beeinflussten spätbarocken Kirchen nördlich des Mains) und der </a:t>
            </a:r>
            <a:r>
              <a:rPr lang="de-DE" sz="1400" dirty="0" err="1">
                <a:latin typeface="Arial" panose="020B0604020202020204" pitchFamily="34" charset="0"/>
                <a:cs typeface="Arial" panose="020B0604020202020204" pitchFamily="34" charset="0"/>
              </a:rPr>
              <a:t>Wewelsburg</a:t>
            </a:r>
            <a:r>
              <a:rPr lang="de-DE" sz="1400" dirty="0">
                <a:latin typeface="Arial" panose="020B0604020202020204" pitchFamily="34" charset="0"/>
                <a:cs typeface="Arial" panose="020B0604020202020204" pitchFamily="34" charset="0"/>
              </a:rPr>
              <a:t> (Deutschlands einzige völlig intakte Dreiecksburg aus dem 12. </a:t>
            </a:r>
            <a:r>
              <a:rPr lang="de-DE" sz="1400" dirty="0" err="1">
                <a:latin typeface="Arial" panose="020B0604020202020204" pitchFamily="34" charset="0"/>
                <a:cs typeface="Arial" panose="020B0604020202020204" pitchFamily="34" charset="0"/>
              </a:rPr>
              <a:t>Jhrd</a:t>
            </a:r>
            <a:r>
              <a:rPr lang="de-DE" sz="1400" dirty="0">
                <a:latin typeface="Arial" panose="020B0604020202020204" pitchFamily="34" charset="0"/>
                <a:cs typeface="Arial" panose="020B0604020202020204" pitchFamily="34" charset="0"/>
              </a:rPr>
              <a:t>.)</a:t>
            </a:r>
          </a:p>
          <a:p>
            <a:r>
              <a:rPr lang="de-DE" sz="1400" dirty="0" smtClean="0">
                <a:latin typeface="Arial" panose="020B0604020202020204" pitchFamily="34" charset="0"/>
                <a:cs typeface="Arial" panose="020B0604020202020204" pitchFamily="34" charset="0"/>
              </a:rPr>
              <a:t> </a:t>
            </a:r>
          </a:p>
          <a:p>
            <a:r>
              <a:rPr lang="de-DE" sz="1400" dirty="0" smtClean="0">
                <a:latin typeface="Arial" panose="020B0604020202020204" pitchFamily="34" charset="0"/>
                <a:cs typeface="Arial" panose="020B0604020202020204" pitchFamily="34" charset="0"/>
              </a:rPr>
              <a:t>Alle Informationen zu Organisation, Anmeldung, Starterlisten, Ergebnissen, Urkunden und vielem mehr wie immer oben auf der Infoleiste und auf </a:t>
            </a:r>
            <a:r>
              <a:rPr lang="de-DE" sz="1400" dirty="0" err="1" smtClean="0">
                <a:latin typeface="Arial" panose="020B0604020202020204" pitchFamily="34" charset="0"/>
                <a:cs typeface="Arial" panose="020B0604020202020204" pitchFamily="34" charset="0"/>
                <a:hlinkClick r:id="rId4"/>
              </a:rPr>
              <a:t>race|result</a:t>
            </a:r>
            <a:r>
              <a:rPr lang="de-DE" sz="14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297142" y="6179449"/>
            <a:ext cx="3140603" cy="246221"/>
          </a:xfrm>
          <a:prstGeom prst="rect">
            <a:avLst/>
          </a:prstGeom>
        </p:spPr>
        <p:txBody>
          <a:bodyPr wrap="none">
            <a:spAutoFit/>
          </a:bodyPr>
          <a:lstStyle/>
          <a:p>
            <a:r>
              <a:rPr lang="de-DE" sz="1000" dirty="0" smtClean="0">
                <a:latin typeface="Arial" panose="020B0604020202020204" pitchFamily="34" charset="0"/>
                <a:cs typeface="Arial" panose="020B0604020202020204" pitchFamily="34" charset="0"/>
              </a:rPr>
              <a:t>Zum Download des Plakats bitte auf das Bild klicken</a:t>
            </a:r>
            <a:endParaRPr lang="de-DE"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2518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Words>
  <Application>Microsoft Office PowerPoint</Application>
  <PresentationFormat>Breitbild</PresentationFormat>
  <Paragraphs>16</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Ulrich Böckler</dc:creator>
  <cp:lastModifiedBy>Ulrich Böckler</cp:lastModifiedBy>
  <cp:revision>24</cp:revision>
  <dcterms:created xsi:type="dcterms:W3CDTF">2018-02-15T14:32:51Z</dcterms:created>
  <dcterms:modified xsi:type="dcterms:W3CDTF">2019-03-20T11:13:23Z</dcterms:modified>
</cp:coreProperties>
</file>