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CD78-2070-B729-F8C9-23B97B25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C7047-3FCD-83B5-DD89-63FA7592D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35F9-9C65-4A47-5A18-AE65AFA4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DF05-2987-4E80-86D9-6BF00414F48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0ADA6-DE6D-1B15-479B-ED13A7C2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62A1-3131-179E-3CD7-1BDD409F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30-4A93-4E0C-A71F-0A964B3C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4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9DCA-256C-A991-2275-3AA6ACC6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ABBD5-9D3E-6E9E-456E-C8C0E6EBE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6702-FB63-E9A2-AC59-7793573C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DF05-2987-4E80-86D9-6BF00414F48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3255-CA54-537E-38DC-15702E33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23FE0-D727-7790-52E2-A3A56E9B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30-4A93-4E0C-A71F-0A964B3C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64305-C232-6A7A-DFCD-7BF285382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AC78B-620D-EB8D-218A-3E64C432A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25B2C-1264-2154-15BD-6CA7399E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DF05-2987-4E80-86D9-6BF00414F48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2D21C-D8C4-2284-D465-68C27E1F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828F-1236-91AD-4403-2F9DB66F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30-4A93-4E0C-A71F-0A964B3C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B3CA-45EC-2985-2C70-D4DA411A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988E-FECA-150C-F804-8CA30DD1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7D72E-9DF7-4E0E-0F99-19A307CF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DF05-2987-4E80-86D9-6BF00414F48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6827-49B5-73A6-39CE-9C8EC94F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3A68-D4D6-EE7E-2B8C-2FB5C41B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30-4A93-4E0C-A71F-0A964B3C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1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3763-0D20-F5E1-01C8-52015951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91331-4F76-3019-BFE7-B3E37406E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22200-AA68-0963-F362-4C4D2370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DF05-2987-4E80-86D9-6BF00414F48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A3968-527B-FF08-57E0-57BE9DE6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D73A0-2629-7176-8618-A6C62140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30-4A93-4E0C-A71F-0A964B3C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9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ACA1-0F9A-7AB8-1235-76C84C31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8087F-9EE0-7100-172D-891C18E5C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2B667-C7C1-7C4D-183F-439A760F2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2930D-F524-D0FD-0140-13E7903E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DF05-2987-4E80-86D9-6BF00414F48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B041B-ADBD-A132-1BD0-D3DC8A65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10028-7D38-228D-9B93-161804F2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30-4A93-4E0C-A71F-0A964B3C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9F50-3607-2DC4-D9B0-0B1EFAA2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79514-CC31-0A5D-A8E1-5DE2C0F7E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95DFD-097B-BD6B-FF50-FE5E36066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4CD89-1321-7C99-8D14-0D0C6DCB8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D1FD3-7DDF-EEC2-BF84-A0E69B940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8A06D-173E-5411-98CC-D4FC207B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DF05-2987-4E80-86D9-6BF00414F48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CFCFB-2881-0E7C-DC98-7FBAF025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7CC39-4CF9-5852-4887-3C60849F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30-4A93-4E0C-A71F-0A964B3C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7630-15AE-5887-E638-9A1F6387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DC390-12BD-8C42-1E1D-FA4F8283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DF05-2987-4E80-86D9-6BF00414F48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C7B98-B3F8-2B66-169A-60E7CA7D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CE2D6-576D-D57E-DB1A-A2BD3C4D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30-4A93-4E0C-A71F-0A964B3C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2EBF9-1349-F0BC-1FAD-A8F2265C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DF05-2987-4E80-86D9-6BF00414F48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2D1FD-1EA3-2D67-B2D0-53F3877E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FA190-4D21-A3B7-21BA-3CC1C131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30-4A93-4E0C-A71F-0A964B3C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CC19-92A8-7B03-10A6-E94471CE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6ACF-04A0-113A-FA9F-00964689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857EF-8BEC-77AE-0FCE-19EAE2748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5DD76-E085-2AB0-AEEF-2BBE2959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DF05-2987-4E80-86D9-6BF00414F48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194A4-65E3-BE45-76B1-047B00E6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9C3DF-E3CF-A6A6-0C1A-2BA70675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30-4A93-4E0C-A71F-0A964B3C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2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5447-486B-7A3E-D972-D3A7B94D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FD3F5-0C51-55D9-D025-6C4670A8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96616-3E8D-C553-931E-0DAC3762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1803-EF0E-3A94-763C-992C6D79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DF05-2987-4E80-86D9-6BF00414F48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B19A4-F82E-CDAE-E962-CE4CD33E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228F5-5882-954E-DF60-E784377E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30-4A93-4E0C-A71F-0A964B3C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C0E26-26D0-0F74-4D49-854AEA51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8912-B50C-2F38-80FA-AD0BADC76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3147-EA10-2B4C-9A66-E7A8B0CAD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C9DF05-2987-4E80-86D9-6BF00414F48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670AC-77C3-C18D-56A3-8A073E658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7EE0-70B9-8E80-EC2D-79B4F666B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33DB30-4A93-4E0C-A71F-0A964B3C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6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D2F4-3F45-F834-57BB-69D5C3FB7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Nashville Airbnb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BBA2E-D36B-F21E-CFF4-EE789BE01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24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8C95-A23C-8C4D-170C-D71D31A4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F265-C6D1-9531-4965-86DE27058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sz="3200" dirty="0"/>
              <a:t>Aggie Investments is exploring opportunities in the booming Nashville Airbnb market.</a:t>
            </a:r>
          </a:p>
          <a:p>
            <a:pPr algn="ctr"/>
            <a:endParaRPr lang="en-US" dirty="0"/>
          </a:p>
          <a:p>
            <a:r>
              <a:rPr lang="en-US" b="1" dirty="0"/>
              <a:t>Key Issue</a:t>
            </a:r>
            <a:r>
              <a:rPr lang="en-US" dirty="0"/>
              <a:t>: Aggie Investments is considering entering the Nashville Airbnb market but needs guidance on property acquisitions for maximum profitability.</a:t>
            </a:r>
          </a:p>
          <a:p>
            <a:endParaRPr lang="en-US" dirty="0"/>
          </a:p>
          <a:p>
            <a:r>
              <a:rPr lang="en-US" b="1" dirty="0"/>
              <a:t>Goal</a:t>
            </a:r>
            <a:r>
              <a:rPr lang="en-US" dirty="0"/>
              <a:t>: Identify specific property characteristics and market segments with the highest potential for generating strong returns.</a:t>
            </a:r>
          </a:p>
          <a:p>
            <a:endParaRPr lang="en-US" dirty="0"/>
          </a:p>
          <a:p>
            <a:r>
              <a:rPr lang="en-US" b="1" dirty="0"/>
              <a:t>Data Sources</a:t>
            </a:r>
            <a:r>
              <a:rPr lang="en-US" dirty="0"/>
              <a:t>: We analyzed a comprehensive dataset of current Airbnb listings in Nashville, including details on property features, host information, pricing, and guest reviews.</a:t>
            </a:r>
          </a:p>
          <a:p>
            <a:endParaRPr lang="en-US" dirty="0"/>
          </a:p>
          <a:p>
            <a:r>
              <a:rPr lang="en-US" b="1" dirty="0"/>
              <a:t>Key Attributes</a:t>
            </a:r>
            <a:r>
              <a:rPr lang="en-US" dirty="0"/>
              <a:t>: The dataset comprises a variety of attributes, such as property size, location, amenities, host experience, pricing, and guest ratings, which were used to inform our analysis.</a:t>
            </a:r>
          </a:p>
        </p:txBody>
      </p:sp>
    </p:spTree>
    <p:extLst>
      <p:ext uri="{BB962C8B-B14F-4D97-AF65-F5344CB8AC3E}">
        <p14:creationId xmlns:p14="http://schemas.microsoft.com/office/powerpoint/2010/main" val="32168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16A5-63D1-E5AD-F953-7ABCD40F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B757-3881-725D-3554-BBEBC819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Data Preparation</a:t>
            </a:r>
          </a:p>
          <a:p>
            <a:r>
              <a:rPr lang="en-US" dirty="0"/>
              <a:t>We performed data cleansing to ensure data quality and consistency.</a:t>
            </a:r>
          </a:p>
          <a:p>
            <a:r>
              <a:rPr lang="en-US" dirty="0"/>
              <a:t>Missing values were addressed using appropriate imputation techniques to minimize bias.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Modeling Techniques</a:t>
            </a:r>
          </a:p>
          <a:p>
            <a:r>
              <a:rPr lang="en-US" dirty="0"/>
              <a:t>We applied a multi-faceted approach to uncover insights</a:t>
            </a:r>
            <a:endParaRPr lang="en-US" b="1" dirty="0"/>
          </a:p>
          <a:p>
            <a:r>
              <a:rPr lang="en-US" dirty="0"/>
              <a:t>Correlation analysis: Used to quantify the relationships between property features and price.</a:t>
            </a:r>
          </a:p>
          <a:p>
            <a:r>
              <a:rPr lang="en-US" dirty="0"/>
              <a:t>T-tests: Applied to compare average prices between different property groups.</a:t>
            </a:r>
          </a:p>
          <a:p>
            <a:r>
              <a:rPr lang="en-US" dirty="0"/>
              <a:t>Association rule mining: Employed to discover patterns and associations between property characteristics and positive reviews.</a:t>
            </a:r>
          </a:p>
          <a:p>
            <a:r>
              <a:rPr lang="en-US" dirty="0"/>
              <a:t>K-means clustering: Utilized to segment properties into distinct groups based on their characteristics.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Assumptions and Limitations</a:t>
            </a:r>
          </a:p>
          <a:p>
            <a:r>
              <a:rPr lang="en-US" dirty="0"/>
              <a:t>The analysis is based on current market conditions and may not fully account for future changes.</a:t>
            </a:r>
          </a:p>
          <a:p>
            <a:r>
              <a:rPr lang="en-US" dirty="0"/>
              <a:t>Data limitations and potential biases in the dataset could influence results.</a:t>
            </a:r>
          </a:p>
          <a:p>
            <a:r>
              <a:rPr lang="en-US" dirty="0"/>
              <a:t>Generalizability of findings may be limited to the Nashville market.</a:t>
            </a:r>
          </a:p>
        </p:txBody>
      </p:sp>
    </p:spTree>
    <p:extLst>
      <p:ext uri="{BB962C8B-B14F-4D97-AF65-F5344CB8AC3E}">
        <p14:creationId xmlns:p14="http://schemas.microsoft.com/office/powerpoint/2010/main" val="196822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32C8-73ED-F189-EF11-C0E169A9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675"/>
            <a:ext cx="10515600" cy="1325563"/>
          </a:xfrm>
        </p:spPr>
        <p:txBody>
          <a:bodyPr/>
          <a:lstStyle/>
          <a:p>
            <a:pPr algn="ctr"/>
            <a:r>
              <a:rPr lang="en-US"/>
              <a:t>Results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7265-8AEA-6AE4-EECC-3E8F8075C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96236"/>
            <a:ext cx="5257800" cy="5561763"/>
          </a:xfrm>
        </p:spPr>
        <p:txBody>
          <a:bodyPr>
            <a:normAutofit fontScale="55000" lnSpcReduction="20000"/>
          </a:bodyPr>
          <a:lstStyle/>
          <a:p>
            <a:r>
              <a:rPr lang="en-US" b="1"/>
              <a:t>Price Drivers</a:t>
            </a:r>
          </a:p>
          <a:p>
            <a:r>
              <a:rPr lang="en-US"/>
              <a:t>Attribute: Accommodates, Bathrooms, Beds</a:t>
            </a:r>
          </a:p>
          <a:p>
            <a:r>
              <a:rPr lang="en-US"/>
              <a:t>Values: Positive correlation with price, indicating larger properties command higher prices.</a:t>
            </a:r>
          </a:p>
          <a:p>
            <a:r>
              <a:rPr lang="en-US"/>
              <a:t>Explanation: Aggie Investments should consider larger properties for higher revenue potential.</a:t>
            </a:r>
          </a:p>
          <a:p>
            <a:endParaRPr lang="en-US"/>
          </a:p>
          <a:p>
            <a:r>
              <a:rPr lang="en-US" b="1"/>
              <a:t>Superhost Advantage</a:t>
            </a:r>
          </a:p>
          <a:p>
            <a:r>
              <a:rPr lang="en-US"/>
              <a:t>Attribute: Superhost status</a:t>
            </a:r>
          </a:p>
          <a:p>
            <a:r>
              <a:rPr lang="en-US"/>
              <a:t>Values: Superhosts have higher average prices than non-superhosts.</a:t>
            </a:r>
          </a:p>
          <a:p>
            <a:r>
              <a:rPr lang="en-US"/>
              <a:t>Explanation: Achieving superhost status can lead to a price premium and increased bookings.</a:t>
            </a:r>
          </a:p>
          <a:p>
            <a:endParaRPr lang="en-US"/>
          </a:p>
          <a:p>
            <a:r>
              <a:rPr lang="en-US" b="1"/>
              <a:t>Review Scores</a:t>
            </a:r>
          </a:p>
          <a:p>
            <a:r>
              <a:rPr lang="en-US"/>
              <a:t>Attribute: Review scores (overall rating, location, value)</a:t>
            </a:r>
          </a:p>
          <a:p>
            <a:r>
              <a:rPr lang="en-US"/>
              <a:t>Values: High review scores are strongly associated with higher prices and booking frequency.</a:t>
            </a:r>
          </a:p>
          <a:p>
            <a:r>
              <a:rPr lang="en-US"/>
              <a:t>Explanation: Maintaining excellent review scores is crucial for attracting guests and maximizing revenue.</a:t>
            </a:r>
            <a:endParaRPr lang="en-US" dirty="0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16E1C095-664F-4546-FD7D-EEF115DC3C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636" y="191253"/>
            <a:ext cx="2941763" cy="180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01B1D510-5F64-DA89-1825-1B914CBE3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636" y="2112585"/>
            <a:ext cx="2941762" cy="22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48661C95-7379-0680-C84A-1D6EF753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636" y="4499133"/>
            <a:ext cx="2941762" cy="21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16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EEC05C-1A2C-8E29-D9CB-EDDB0CE6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FC0EE-44B7-147F-98A5-E5D6C5FCE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6"/>
          </a:xfrm>
        </p:spPr>
        <p:txBody>
          <a:bodyPr>
            <a:normAutofit fontScale="47500" lnSpcReduction="20000"/>
          </a:bodyPr>
          <a:lstStyle/>
          <a:p>
            <a:r>
              <a:rPr lang="en-US" sz="3400" b="1" dirty="0"/>
              <a:t>Clustering Analysis:</a:t>
            </a:r>
          </a:p>
          <a:p>
            <a:r>
              <a:rPr lang="en-US" dirty="0"/>
              <a:t>Our K-means clustering analysis identified 6 distinct property segments in the Nashville Airbnb market. </a:t>
            </a:r>
          </a:p>
          <a:p>
            <a:r>
              <a:rPr lang="en-US" dirty="0"/>
              <a:t>This segmentation allows Aggie Investments to understand the different types of properties available and target specific clusters that align with their investment goals.</a:t>
            </a:r>
          </a:p>
          <a:p>
            <a:r>
              <a:rPr lang="en-US" sz="3400" b="1" dirty="0"/>
              <a:t>Cluster Characteristics</a:t>
            </a:r>
          </a:p>
          <a:p>
            <a:r>
              <a:rPr lang="en-US" dirty="0"/>
              <a:t> We labeled these clusters based on their key features, such as "Budget-Friendly/Lower-Rated," "Economic Private Residence," "High-End/Luxury," "Hotel-like Rooms/Business Travel," "Superhost Shared Spaces/Value-Oriented Superhosts," and "Long-Term Budget Stays/Extended Stay Value.“</a:t>
            </a:r>
          </a:p>
          <a:p>
            <a:r>
              <a:rPr lang="en-US" dirty="0"/>
              <a:t> Each cluster represents a unique combination of property attributes, price points, and guest preferences.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B107CC-21C7-9E4B-7C4C-5DDAB130A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Budget-Friendly/Lower-Rated </a:t>
            </a:r>
            <a:r>
              <a:rPr lang="en-US" dirty="0"/>
              <a:t>: High-Risk, Low-Return</a:t>
            </a:r>
          </a:p>
          <a:p>
            <a:r>
              <a:rPr lang="en-US" dirty="0"/>
              <a:t>Brief Explanation: Budget-focused, lower prices, fewer amenities, potentially lower occupancy and revenue.</a:t>
            </a:r>
          </a:p>
          <a:p>
            <a:r>
              <a:rPr lang="en-US" b="1" dirty="0"/>
              <a:t>Economic Private Residence</a:t>
            </a:r>
            <a:r>
              <a:rPr lang="en-US" dirty="0"/>
              <a:t> : Moderate-Risk, Moderate-Return</a:t>
            </a:r>
          </a:p>
          <a:p>
            <a:r>
              <a:rPr lang="en-US" dirty="0"/>
              <a:t>Brief Explanation: Private rooms, budget-friendly, stable demand, limited revenue growth potential.</a:t>
            </a:r>
          </a:p>
          <a:p>
            <a:r>
              <a:rPr lang="en-US" b="1" dirty="0"/>
              <a:t>High-End/Luxury </a:t>
            </a:r>
            <a:r>
              <a:rPr lang="en-US" dirty="0"/>
              <a:t>: Low-Risk, High-Return</a:t>
            </a:r>
          </a:p>
          <a:p>
            <a:r>
              <a:rPr lang="en-US" dirty="0"/>
              <a:t>Brief Explanation: Higher prices, more amenities, superhost status, potential for high occupancy and revenue.</a:t>
            </a:r>
          </a:p>
          <a:p>
            <a:r>
              <a:rPr lang="en-US" b="1" dirty="0"/>
              <a:t>Hotel-like Rooms/Business Travel</a:t>
            </a:r>
            <a:r>
              <a:rPr lang="en-US" dirty="0"/>
              <a:t> : Niche Market, Moderate Return</a:t>
            </a:r>
          </a:p>
          <a:p>
            <a:r>
              <a:rPr lang="en-US" dirty="0"/>
              <a:t>Brief Explanation: Hotel-focused, consistent demand, but lower review scores might limit pricing power.</a:t>
            </a:r>
          </a:p>
          <a:p>
            <a:r>
              <a:rPr lang="en-US" b="1" dirty="0"/>
              <a:t>Superhost Shared Spaces/Value-Oriented Superhosts </a:t>
            </a:r>
            <a:r>
              <a:rPr lang="en-US" dirty="0"/>
              <a:t>: High-Occupancy Potential, Moderate-Return</a:t>
            </a:r>
          </a:p>
          <a:p>
            <a:r>
              <a:rPr lang="en-US" dirty="0"/>
              <a:t>Brief Explanation: Superhosts with shared spaces, value-oriented, potential for high occupancy but moderate returns.</a:t>
            </a:r>
          </a:p>
          <a:p>
            <a:r>
              <a:rPr lang="en-US" b="1" dirty="0"/>
              <a:t>Long-Term Budget Stays/Extended Stay Value</a:t>
            </a:r>
            <a:r>
              <a:rPr lang="en-US" dirty="0"/>
              <a:t> : Stable Income, Moderate-Return</a:t>
            </a:r>
          </a:p>
          <a:p>
            <a:r>
              <a:rPr lang="en-US" dirty="0"/>
              <a:t>Brief Explanation: Long-term stays, lower prices, stable income stream, but limited revenue growth potential.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7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D3DA-FACF-6319-17CA-DE984219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Business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602B-B2EA-CF8F-A63F-C09D628A0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40000" lnSpcReduction="20000"/>
          </a:bodyPr>
          <a:lstStyle/>
          <a:p>
            <a:r>
              <a:rPr lang="en-US" sz="3500" b="1" i="0" dirty="0">
                <a:solidFill>
                  <a:srgbClr val="2D3B45"/>
                </a:solidFill>
                <a:effectLst/>
                <a:latin typeface="LatoWeb"/>
              </a:rPr>
              <a:t>Recommendations</a:t>
            </a:r>
            <a:endParaRPr lang="en-US" sz="3500" b="1" dirty="0"/>
          </a:p>
          <a:p>
            <a:r>
              <a:rPr lang="en-US" dirty="0"/>
              <a:t>Aggie Investments should prioritize acquiring properties that align with the </a:t>
            </a:r>
            <a:r>
              <a:rPr lang="en-US" b="1" dirty="0"/>
              <a:t>Luxury/High-End </a:t>
            </a:r>
            <a:r>
              <a:rPr lang="en-US" dirty="0"/>
              <a:t>Cluster and the </a:t>
            </a:r>
            <a:r>
              <a:rPr lang="en-US" b="1" dirty="0"/>
              <a:t>Value-Oriented Superhosts.</a:t>
            </a:r>
          </a:p>
          <a:p>
            <a:r>
              <a:rPr lang="en-US" dirty="0"/>
              <a:t>Low-Risk, High-Return (Luxury/High-End): These properties offer higher prices, more accommodations, and are more likely to be superhosts, maximizing revenue potential and minimizing risk.</a:t>
            </a:r>
          </a:p>
          <a:p>
            <a:r>
              <a:rPr lang="en-US" dirty="0"/>
              <a:t>High-Occupancy Potential, Moderate-Return (Superhost Shared Spaces): These properties, often managed by superhosts, cater to budget-conscious travelers seeking shared spaces, offering the potential for consistent occupancy and moderate returns.</a:t>
            </a:r>
          </a:p>
          <a:p>
            <a:r>
              <a:rPr lang="en-US" sz="3500" b="1" dirty="0"/>
              <a:t>Management Strategies</a:t>
            </a:r>
          </a:p>
          <a:p>
            <a:r>
              <a:rPr lang="en-US" dirty="0"/>
              <a:t>Superhost Program: Actively pursue superhost status for all properties, as it significantly impacts pricing and demand.</a:t>
            </a:r>
          </a:p>
          <a:p>
            <a:r>
              <a:rPr lang="en-US" dirty="0"/>
              <a:t>Pricing Optimization: Implement dynamic pricing strategies to maximize revenue based on seasonality, demand, and competitor pricing.</a:t>
            </a:r>
          </a:p>
          <a:p>
            <a:r>
              <a:rPr lang="en-US" dirty="0"/>
              <a:t>Guest Experience: Prioritize exceptional guest experiences through personalized communication, amenities, and local recommendations.</a:t>
            </a:r>
          </a:p>
          <a:p>
            <a:r>
              <a:rPr lang="en-US" dirty="0"/>
              <a:t>Property Maintenance: Maintain properties to high standards to ensure positive reviews and repeat bookings.</a:t>
            </a:r>
          </a:p>
          <a:p>
            <a:r>
              <a:rPr lang="en-US" dirty="0"/>
              <a:t>Marketing and Branding: Develop a strong online presence and brand identity to attract target audiences and differentiate Aggie Investments' properties.</a:t>
            </a:r>
          </a:p>
          <a:p>
            <a:r>
              <a:rPr lang="en-US" dirty="0"/>
              <a:t>Long-Term Rentals (Consideration): Explore opportunities in the Stable Income, Moderate-Return (Cluster 5) segment for long-term rentals to provide a consistent income stream alongside short-term rentals. This can offer portfolio stability during fluctuations in the short-term rental market.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BA3916E-6644-9DF6-1E66-7A49D82D0C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406" y="1402128"/>
            <a:ext cx="5717593" cy="54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70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10789</TotalTime>
  <Words>882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LatoWeb</vt:lpstr>
      <vt:lpstr>Office Theme</vt:lpstr>
      <vt:lpstr>Nashville Airbnb Market Analysis</vt:lpstr>
      <vt:lpstr>Welcome!</vt:lpstr>
      <vt:lpstr>Methods</vt:lpstr>
      <vt:lpstr>Results </vt:lpstr>
      <vt:lpstr>Interpretation</vt:lpstr>
      <vt:lpstr>Business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Kerns</dc:creator>
  <cp:lastModifiedBy>Christian Kerns</cp:lastModifiedBy>
  <cp:revision>2</cp:revision>
  <dcterms:created xsi:type="dcterms:W3CDTF">2024-11-29T00:14:03Z</dcterms:created>
  <dcterms:modified xsi:type="dcterms:W3CDTF">2024-12-06T12:03:21Z</dcterms:modified>
</cp:coreProperties>
</file>