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405" r:id="rId5"/>
    <p:sldId id="406" r:id="rId6"/>
    <p:sldId id="407" r:id="rId7"/>
    <p:sldId id="408" r:id="rId8"/>
    <p:sldId id="409" r:id="rId9"/>
    <p:sldId id="411" r:id="rId10"/>
    <p:sldId id="410" r:id="rId11"/>
    <p:sldId id="412" r:id="rId12"/>
    <p:sldId id="413" r:id="rId13"/>
    <p:sldId id="415" r:id="rId14"/>
    <p:sldId id="414" r:id="rId15"/>
    <p:sldId id="416" r:id="rId16"/>
    <p:sldId id="404" r:id="rId1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9FA"/>
    <a:srgbClr val="0B3A7F"/>
    <a:srgbClr val="E98B01"/>
    <a:srgbClr val="FF0000"/>
    <a:srgbClr val="1380DC"/>
    <a:srgbClr val="4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91" autoAdjust="0"/>
    <p:restoredTop sz="95946" autoAdjust="0"/>
  </p:normalViewPr>
  <p:slideViewPr>
    <p:cSldViewPr>
      <p:cViewPr>
        <p:scale>
          <a:sx n="50" d="100"/>
          <a:sy n="50" d="100"/>
        </p:scale>
        <p:origin x="232" y="18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579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1264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579" y="8831264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fld id="{9301CC6A-B4E8-405F-AE79-859651258F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23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579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711" y="4416426"/>
            <a:ext cx="5028579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264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579" y="8831264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fld id="{B7B05DEF-6DE7-4BF9-8DBB-FF904A788E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580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895600"/>
            <a:ext cx="7772400" cy="12954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6400800" cy="533400"/>
          </a:xfrm>
        </p:spPr>
        <p:txBody>
          <a:bodyPr/>
          <a:lstStyle>
            <a:lvl1pPr marL="0" indent="0">
              <a:buFont typeface="Times" pitchFamily="80" charset="0"/>
              <a:buNone/>
              <a:defRPr sz="17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A555D-8C50-4459-B2D6-7320F0E27A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1537A-5BF9-427D-B5E6-C0F642D26D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2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17779-8E6C-47D5-BE9C-F5E8CE6A83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6D440-F702-449A-AAC2-9ACFF17038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4904D-0451-4C7F-B922-EE63F46B2D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AD711-9F87-4FCB-8860-8E1F7DD17B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CA10D-3462-4032-B67E-FA4245F9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CB235-C00B-4A60-AD37-ED99E5923B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2A464-B9CC-49ED-909D-B0D6E71B35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10FA8-F6D1-4DAE-B0EC-A7B6724303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382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fld id="{9A0C21CE-AEBB-43C6-BA73-2ECF513A86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5" r:id="rId1"/>
    <p:sldLayoutId id="2147484825" r:id="rId2"/>
    <p:sldLayoutId id="2147484826" r:id="rId3"/>
    <p:sldLayoutId id="2147484827" r:id="rId4"/>
    <p:sldLayoutId id="2147484828" r:id="rId5"/>
    <p:sldLayoutId id="2147484829" r:id="rId6"/>
    <p:sldLayoutId id="2147484830" r:id="rId7"/>
    <p:sldLayoutId id="2147484831" r:id="rId8"/>
    <p:sldLayoutId id="2147484832" r:id="rId9"/>
    <p:sldLayoutId id="2147484833" r:id="rId10"/>
    <p:sldLayoutId id="2147484834" r:id="rId11"/>
    <p:sldLayoutId id="2147484836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pitchFamily="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pitchFamily="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pitchFamily="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pitchFamily="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pitchFamily="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pitchFamily="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pitchFamily="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pitchFamily="8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E98B01"/>
        </a:buClr>
        <a:buFont typeface="Times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380DC"/>
        </a:buClr>
        <a:buFont typeface="Wingdings" pitchFamily="2" charset="2"/>
        <a:buChar char="§"/>
        <a:defRPr sz="2800">
          <a:solidFill>
            <a:srgbClr val="4F4F4F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4F4F4F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80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80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80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80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J58 (JT11D-20)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19600"/>
            <a:ext cx="7543800" cy="1676400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latin typeface="+mj-lt"/>
              </a:rPr>
              <a:t>Aponte, Edwin; </a:t>
            </a:r>
            <a:r>
              <a:rPr lang="en-US" altLang="en-US" sz="2400" b="1" dirty="0" err="1">
                <a:latin typeface="+mj-lt"/>
              </a:rPr>
              <a:t>Lagares</a:t>
            </a:r>
            <a:r>
              <a:rPr lang="en-US" altLang="en-US" sz="2400" b="1" dirty="0">
                <a:latin typeface="+mj-lt"/>
              </a:rPr>
              <a:t>, Christian; Quijano, Joel</a:t>
            </a:r>
          </a:p>
          <a:p>
            <a:pPr eaLnBrk="1" hangingPunct="1"/>
            <a:r>
              <a:rPr lang="en-US" altLang="en-US" sz="2400" b="1" dirty="0">
                <a:latin typeface="+mj-lt"/>
              </a:rPr>
              <a:t>Department of Mechanical Engineering</a:t>
            </a:r>
          </a:p>
          <a:p>
            <a:pPr eaLnBrk="1" hangingPunct="1"/>
            <a:r>
              <a:rPr lang="en-US" altLang="en-US" sz="2400" dirty="0">
                <a:latin typeface="+mj-lt"/>
              </a:rPr>
              <a:t>INME 4707-030</a:t>
            </a:r>
          </a:p>
          <a:p>
            <a:pPr eaLnBrk="1" hangingPunct="1"/>
            <a:r>
              <a:rPr lang="en-US" altLang="en-US" sz="2400" dirty="0">
                <a:latin typeface="+mj-lt"/>
              </a:rPr>
              <a:t>University of Puerto Rico at Mayaguez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22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J58 (JT11D-20) – Standard Atmosphere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17779-8E6C-47D5-BE9C-F5E8CE6A833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0ACD98-792C-1C4E-8E0D-293CEC8816C0}"/>
              </a:ext>
            </a:extLst>
          </p:cNvPr>
          <p:cNvSpPr/>
          <p:nvPr/>
        </p:nvSpPr>
        <p:spPr>
          <a:xfrm>
            <a:off x="685800" y="5443212"/>
            <a:ext cx="77723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Figure 5-7: Standard Atmosphere Pressure, Kinetic Temperature and Molecular-Scale Temperature [15]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3014B-B73D-9440-AF0C-7D57E4B299E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7342"/>
            <a:ext cx="2953486" cy="39158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5583BC-901D-ED4D-BF85-EEEB60B90F6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486" y="1642106"/>
            <a:ext cx="3315335" cy="3670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57EAF9-47E4-8B47-9661-DEC390823F1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520" y="1643584"/>
            <a:ext cx="2989479" cy="366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2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J58 (JT11D-20) – Inlet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17779-8E6C-47D5-BE9C-F5E8CE6A833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7393E3-2DFA-6144-8926-85BAD9F69D0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562100"/>
            <a:ext cx="5410200" cy="456753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D27055-CF77-8246-A7C6-0959394F3CD2}"/>
              </a:ext>
            </a:extLst>
          </p:cNvPr>
          <p:cNvSpPr/>
          <p:nvPr/>
        </p:nvSpPr>
        <p:spPr>
          <a:xfrm>
            <a:off x="1790700" y="6129635"/>
            <a:ext cx="5562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Figure 8: Expected Inlet Performance [16]</a:t>
            </a:r>
          </a:p>
        </p:txBody>
      </p:sp>
    </p:spTree>
    <p:extLst>
      <p:ext uri="{BB962C8B-B14F-4D97-AF65-F5344CB8AC3E}">
        <p14:creationId xmlns:p14="http://schemas.microsoft.com/office/powerpoint/2010/main" val="471729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J58 (JT11D-20) – EGT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17779-8E6C-47D5-BE9C-F5E8CE6A833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7B86B-E7F5-2F41-8962-9E1DA66EDB9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6" b="9751"/>
          <a:stretch/>
        </p:blipFill>
        <p:spPr bwMode="auto">
          <a:xfrm>
            <a:off x="2599055" y="1524000"/>
            <a:ext cx="3945890" cy="4648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3E90EB1-E2E2-4F4F-8B07-687B457A18B1}"/>
              </a:ext>
            </a:extLst>
          </p:cNvPr>
          <p:cNvSpPr/>
          <p:nvPr/>
        </p:nvSpPr>
        <p:spPr>
          <a:xfrm>
            <a:off x="304800" y="6096000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Figure 9: Indicated EGT vs Compressor Inlet Temperature [2]</a:t>
            </a:r>
          </a:p>
        </p:txBody>
      </p:sp>
    </p:spTree>
    <p:extLst>
      <p:ext uri="{BB962C8B-B14F-4D97-AF65-F5344CB8AC3E}">
        <p14:creationId xmlns:p14="http://schemas.microsoft.com/office/powerpoint/2010/main" val="2062786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J58 (JT11D-20) – 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2800" dirty="0"/>
              <a:t>INSERT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17779-8E6C-47D5-BE9C-F5E8CE6A833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5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J58 (JT11D-20) –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2800" dirty="0"/>
              <a:t>INSERT PROBLEM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17779-8E6C-47D5-BE9C-F5E8CE6A833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5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J58 (JT11D-20) –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17779-8E6C-47D5-BE9C-F5E8CE6A833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B3DAEF-3BA8-FC41-922B-7419413A8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13450"/>
            <a:ext cx="7772400" cy="47454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5DA431-BE06-B44D-ACD6-069752D74F6B}"/>
              </a:ext>
            </a:extLst>
          </p:cNvPr>
          <p:cNvSpPr/>
          <p:nvPr/>
        </p:nvSpPr>
        <p:spPr>
          <a:xfrm>
            <a:off x="1066800" y="6016843"/>
            <a:ext cx="701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Figure 1:  Standard J11D-20 Station Nomenclature [1]</a:t>
            </a:r>
          </a:p>
        </p:txBody>
      </p:sp>
    </p:spTree>
    <p:extLst>
      <p:ext uri="{BB962C8B-B14F-4D97-AF65-F5344CB8AC3E}">
        <p14:creationId xmlns:p14="http://schemas.microsoft.com/office/powerpoint/2010/main" val="406438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J58 (JT11D-20) –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17779-8E6C-47D5-BE9C-F5E8CE6A833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6ED50F-6473-5D41-A1B4-B0E5805B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659696"/>
              </p:ext>
            </p:extLst>
          </p:nvPr>
        </p:nvGraphicFramePr>
        <p:xfrm>
          <a:off x="685800" y="2277246"/>
          <a:ext cx="7772399" cy="397115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939561">
                  <a:extLst>
                    <a:ext uri="{9D8B030D-6E8A-4147-A177-3AD203B41FA5}">
                      <a16:colId xmlns:a16="http://schemas.microsoft.com/office/drawing/2014/main" val="1700006845"/>
                    </a:ext>
                  </a:extLst>
                </a:gridCol>
                <a:gridCol w="2415746">
                  <a:extLst>
                    <a:ext uri="{9D8B030D-6E8A-4147-A177-3AD203B41FA5}">
                      <a16:colId xmlns:a16="http://schemas.microsoft.com/office/drawing/2014/main" val="2424721752"/>
                    </a:ext>
                  </a:extLst>
                </a:gridCol>
                <a:gridCol w="2417092">
                  <a:extLst>
                    <a:ext uri="{9D8B030D-6E8A-4147-A177-3AD203B41FA5}">
                      <a16:colId xmlns:a16="http://schemas.microsoft.com/office/drawing/2014/main" val="3823145641"/>
                    </a:ext>
                  </a:extLst>
                </a:gridCol>
              </a:tblGrid>
              <a:tr h="40157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COMPONENT/STAGE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TEMP (ºF)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TEMP (ºC)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8497356"/>
                  </a:ext>
                </a:extLst>
              </a:tr>
              <a:tr h="44619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Inlet T1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800+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426+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5191218"/>
                  </a:ext>
                </a:extLst>
              </a:tr>
              <a:tr h="44619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COMPRESSOR Inlet T2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800+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426+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6754339"/>
                  </a:ext>
                </a:extLst>
              </a:tr>
              <a:tr h="44619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COMPRESSOR 4</a:t>
                      </a:r>
                      <a:r>
                        <a:rPr lang="en-US" sz="1800" baseline="30000">
                          <a:effectLst/>
                        </a:rPr>
                        <a:t>th</a:t>
                      </a:r>
                      <a:r>
                        <a:rPr lang="en-US" sz="1800">
                          <a:effectLst/>
                        </a:rPr>
                        <a:t> Stage TD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1050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565.56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7234325"/>
                  </a:ext>
                </a:extLst>
              </a:tr>
              <a:tr h="44619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COMBUSTOR Inlet T3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1300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704.44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9668043"/>
                  </a:ext>
                </a:extLst>
              </a:tr>
              <a:tr h="44619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TURBINE Inlet T4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2000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1093.33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7470326"/>
                  </a:ext>
                </a:extLst>
              </a:tr>
              <a:tr h="44619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TURBINE Exit T5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1450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787.78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1206104"/>
                  </a:ext>
                </a:extLst>
              </a:tr>
              <a:tr h="44619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AB T6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3200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1760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4604814"/>
                  </a:ext>
                </a:extLst>
              </a:tr>
              <a:tr h="44619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Exhaust NOZZLE T8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1500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815.15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7040767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A7FAA7AE-E7E0-9E43-A962-6F60F4A02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799" y="1792157"/>
            <a:ext cx="77723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Table 1: Maximum Operating Temperatures [1] [2]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42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J58 (JT11D-20) –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17779-8E6C-47D5-BE9C-F5E8CE6A833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3BFB84-C40D-5A4B-9A54-235E0959E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459525"/>
              </p:ext>
            </p:extLst>
          </p:nvPr>
        </p:nvGraphicFramePr>
        <p:xfrm>
          <a:off x="685800" y="2484940"/>
          <a:ext cx="7772399" cy="363770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99868584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3711178409"/>
                    </a:ext>
                  </a:extLst>
                </a:gridCol>
                <a:gridCol w="2362199">
                  <a:extLst>
                    <a:ext uri="{9D8B030D-6E8A-4147-A177-3AD203B41FA5}">
                      <a16:colId xmlns:a16="http://schemas.microsoft.com/office/drawing/2014/main" val="1064415108"/>
                    </a:ext>
                  </a:extLst>
                </a:gridCol>
              </a:tblGrid>
              <a:tr h="34586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>
                          <a:effectLst/>
                        </a:rPr>
                        <a:t>SPECIFICATION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dirty="0">
                          <a:effectLst/>
                        </a:rPr>
                        <a:t>VALUE RANGE [EN]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>
                          <a:effectLst/>
                        </a:rPr>
                        <a:t>VALUE RANGE [SI]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2825229"/>
                  </a:ext>
                </a:extLst>
              </a:tr>
              <a:tr h="34586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dirty="0">
                          <a:effectLst/>
                        </a:rPr>
                        <a:t>Altitude [4]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400">
                          <a:effectLst/>
                        </a:rPr>
                        <a:t>25K-90K ft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400" dirty="0">
                          <a:effectLst/>
                        </a:rPr>
                        <a:t>7.62 – 27.43 km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8389273"/>
                  </a:ext>
                </a:extLst>
              </a:tr>
              <a:tr h="34586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>
                          <a:effectLst/>
                        </a:rPr>
                        <a:t>Speed [5]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400">
                          <a:effectLst/>
                        </a:rPr>
                        <a:t>Mach 0.75 – 3.2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3182637"/>
                  </a:ext>
                </a:extLst>
              </a:tr>
              <a:tr h="34586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>
                          <a:effectLst/>
                        </a:rPr>
                        <a:t>Dry TSFC @ Max Thrust [6]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400">
                          <a:effectLst/>
                        </a:rPr>
                        <a:t>0.8 lb/lbf hr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400">
                          <a:effectLst/>
                        </a:rPr>
                        <a:t>81.6 kg/kN hr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7765192"/>
                  </a:ext>
                </a:extLst>
              </a:tr>
              <a:tr h="34586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>
                          <a:effectLst/>
                        </a:rPr>
                        <a:t>Wet TSFC @ Max Thrust [6]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400">
                          <a:effectLst/>
                        </a:rPr>
                        <a:t>1.9 lb/lbf hr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400" dirty="0">
                          <a:effectLst/>
                        </a:rPr>
                        <a:t>164 kg/</a:t>
                      </a:r>
                      <a:r>
                        <a:rPr lang="en-US" sz="2400" dirty="0" err="1">
                          <a:effectLst/>
                        </a:rPr>
                        <a:t>kN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hr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0394633"/>
                  </a:ext>
                </a:extLst>
              </a:tr>
              <a:tr h="34586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>
                          <a:effectLst/>
                        </a:rPr>
                        <a:t>Fuel [7]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400">
                          <a:effectLst/>
                        </a:rPr>
                        <a:t>JP-7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0478723"/>
                  </a:ext>
                </a:extLst>
              </a:tr>
              <a:tr h="34586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>
                          <a:effectLst/>
                        </a:rPr>
                        <a:t>Fuel Storage [8]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400">
                          <a:effectLst/>
                        </a:rPr>
                        <a:t>80,285 lb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400">
                          <a:effectLst/>
                        </a:rPr>
                        <a:t>36,416 kg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4191002"/>
                  </a:ext>
                </a:extLst>
              </a:tr>
              <a:tr h="34586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>
                          <a:effectLst/>
                        </a:rPr>
                        <a:t>Fuel Lower Heating Value [9]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400">
                          <a:effectLst/>
                        </a:rPr>
                        <a:t>5.48 kWh/lb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400">
                          <a:effectLst/>
                        </a:rPr>
                        <a:t>43,682 kJ/kg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0068968"/>
                  </a:ext>
                </a:extLst>
              </a:tr>
              <a:tr h="34586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>
                          <a:effectLst/>
                        </a:rPr>
                        <a:t>Thrust [7]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400">
                          <a:effectLst/>
                        </a:rPr>
                        <a:t>32,500 lbf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400">
                          <a:effectLst/>
                        </a:rPr>
                        <a:t>144,567 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8344277"/>
                  </a:ext>
                </a:extLst>
              </a:tr>
              <a:tr h="34586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>
                          <a:effectLst/>
                        </a:rPr>
                        <a:t>Air Volume Flow @ Cruise [10]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400">
                          <a:effectLst/>
                        </a:rPr>
                        <a:t>100K ft</a:t>
                      </a:r>
                      <a:r>
                        <a:rPr lang="en-US" sz="2400" baseline="30000">
                          <a:effectLst/>
                        </a:rPr>
                        <a:t>3</a:t>
                      </a:r>
                      <a:r>
                        <a:rPr lang="en-US" sz="2400">
                          <a:effectLst/>
                        </a:rPr>
                        <a:t>/s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400" dirty="0">
                          <a:effectLst/>
                        </a:rPr>
                        <a:t>2831.68 m</a:t>
                      </a:r>
                      <a:r>
                        <a:rPr lang="en-US" sz="2400" baseline="30000" dirty="0">
                          <a:effectLst/>
                        </a:rPr>
                        <a:t>3</a:t>
                      </a:r>
                      <a:r>
                        <a:rPr lang="en-US" sz="2400" dirty="0">
                          <a:effectLst/>
                        </a:rPr>
                        <a:t>/s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724040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F03086C-B169-3547-8E79-3A8FE10E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2084831"/>
            <a:ext cx="647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563" algn="l"/>
              </a:tabLst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Table 2: Engine Specs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03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J58 (JT11D-20) –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17779-8E6C-47D5-BE9C-F5E8CE6A833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3BFB84-C40D-5A4B-9A54-235E0959E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805363"/>
              </p:ext>
            </p:extLst>
          </p:nvPr>
        </p:nvGraphicFramePr>
        <p:xfrm>
          <a:off x="685800" y="2484940"/>
          <a:ext cx="7772401" cy="365294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3599868584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3711178409"/>
                    </a:ext>
                  </a:extLst>
                </a:gridCol>
                <a:gridCol w="2286001">
                  <a:extLst>
                    <a:ext uri="{9D8B030D-6E8A-4147-A177-3AD203B41FA5}">
                      <a16:colId xmlns:a16="http://schemas.microsoft.com/office/drawing/2014/main" val="919679498"/>
                    </a:ext>
                  </a:extLst>
                </a:gridCol>
              </a:tblGrid>
              <a:tr h="36110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>
                          <a:effectLst/>
                        </a:rPr>
                        <a:t>SPECIFICATION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>
                          <a:effectLst/>
                        </a:rPr>
                        <a:t>VALUE RANGE [EN]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dirty="0">
                          <a:effectLst/>
                        </a:rPr>
                        <a:t>VALUE RANGE [SI]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2825229"/>
                  </a:ext>
                </a:extLst>
              </a:tr>
              <a:tr h="36110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dirty="0">
                          <a:effectLst/>
                        </a:rPr>
                        <a:t>Compression Ratio &lt; Mach 2.2 [8]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400" dirty="0">
                          <a:effectLst/>
                        </a:rPr>
                        <a:t>8.8:1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6452002"/>
                  </a:ext>
                </a:extLst>
              </a:tr>
              <a:tr h="36110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>
                          <a:effectLst/>
                        </a:rPr>
                        <a:t>Compressor [11]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400">
                          <a:effectLst/>
                        </a:rPr>
                        <a:t>8-Stage Axial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9726177"/>
                  </a:ext>
                </a:extLst>
              </a:tr>
              <a:tr h="36110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>
                          <a:effectLst/>
                        </a:rPr>
                        <a:t>Turbine [11]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400">
                          <a:effectLst/>
                        </a:rPr>
                        <a:t>2-Stage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2892783"/>
                  </a:ext>
                </a:extLst>
              </a:tr>
              <a:tr h="36110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>
                          <a:effectLst/>
                        </a:rPr>
                        <a:t>Weight [11]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400">
                          <a:effectLst/>
                        </a:rPr>
                        <a:t>6,500 lb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400">
                          <a:effectLst/>
                        </a:rPr>
                        <a:t>2,948 kg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1676600"/>
                  </a:ext>
                </a:extLst>
              </a:tr>
              <a:tr h="36110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dirty="0">
                          <a:effectLst/>
                        </a:rPr>
                        <a:t>Air Mass Flow [8]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400">
                          <a:effectLst/>
                        </a:rPr>
                        <a:t>326-450 lb/s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400">
                          <a:effectLst/>
                        </a:rPr>
                        <a:t>147 – 204 kg/s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152953"/>
                  </a:ext>
                </a:extLst>
              </a:tr>
              <a:tr h="36110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>
                          <a:effectLst/>
                        </a:rPr>
                        <a:t>Dry Fuel Mass Flow @ Max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400">
                          <a:effectLst/>
                        </a:rPr>
                        <a:t>5.55 lb/s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400">
                          <a:effectLst/>
                        </a:rPr>
                        <a:t>2.52 kg/s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5189194"/>
                  </a:ext>
                </a:extLst>
              </a:tr>
              <a:tr h="36110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>
                          <a:effectLst/>
                        </a:rPr>
                        <a:t>Wet Fuel Mass Flow @ Max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400">
                          <a:effectLst/>
                        </a:rPr>
                        <a:t>17.94 lb/s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400" dirty="0">
                          <a:effectLst/>
                        </a:rPr>
                        <a:t>8.14 kg/s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381533"/>
                  </a:ext>
                </a:extLst>
              </a:tr>
              <a:tr h="36110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dirty="0">
                          <a:effectLst/>
                        </a:rPr>
                        <a:t>Dry Fuel to Air Ratio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400">
                          <a:effectLst/>
                        </a:rPr>
                        <a:t>0.012-0.017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6272224"/>
                  </a:ext>
                </a:extLst>
              </a:tr>
              <a:tr h="36110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dirty="0">
                          <a:effectLst/>
                        </a:rPr>
                        <a:t>Wet Fuel to Air Ratio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400" dirty="0">
                          <a:effectLst/>
                        </a:rPr>
                        <a:t>0.0398-0.055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103840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F03086C-B169-3547-8E79-3A8FE10E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2084831"/>
            <a:ext cx="647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563" algn="l"/>
              </a:tabLst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Table 2: Engine Specs (Cont.)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11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J58 (JT11D-20) –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17779-8E6C-47D5-BE9C-F5E8CE6A833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06A1D9-7A61-3746-B286-FFC75FF48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194799"/>
              </p:ext>
            </p:extLst>
          </p:nvPr>
        </p:nvGraphicFramePr>
        <p:xfrm>
          <a:off x="685800" y="2382724"/>
          <a:ext cx="7772398" cy="386568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310571011"/>
                    </a:ext>
                  </a:extLst>
                </a:gridCol>
                <a:gridCol w="1658716">
                  <a:extLst>
                    <a:ext uri="{9D8B030D-6E8A-4147-A177-3AD203B41FA5}">
                      <a16:colId xmlns:a16="http://schemas.microsoft.com/office/drawing/2014/main" val="2495236697"/>
                    </a:ext>
                  </a:extLst>
                </a:gridCol>
                <a:gridCol w="1915697">
                  <a:extLst>
                    <a:ext uri="{9D8B030D-6E8A-4147-A177-3AD203B41FA5}">
                      <a16:colId xmlns:a16="http://schemas.microsoft.com/office/drawing/2014/main" val="1876799904"/>
                    </a:ext>
                  </a:extLst>
                </a:gridCol>
                <a:gridCol w="1759585">
                  <a:extLst>
                    <a:ext uri="{9D8B030D-6E8A-4147-A177-3AD203B41FA5}">
                      <a16:colId xmlns:a16="http://schemas.microsoft.com/office/drawing/2014/main" val="840457456"/>
                    </a:ext>
                  </a:extLst>
                </a:gridCol>
              </a:tblGrid>
              <a:tr h="2973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Condition ID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Altitude [ft]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Mach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Afterburner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1802632"/>
                  </a:ext>
                </a:extLst>
              </a:tr>
              <a:tr h="2973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Takeoff [2]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 (@ Sea level)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0.3542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9257400"/>
                  </a:ext>
                </a:extLst>
              </a:tr>
              <a:tr h="2973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Refueling/Buddy Mission [2]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25000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OFF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0442952"/>
                  </a:ext>
                </a:extLst>
              </a:tr>
              <a:tr h="2973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Climbing [2]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30000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1.25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5855824"/>
                  </a:ext>
                </a:extLst>
              </a:tr>
              <a:tr h="2973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Concorde [12]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60000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2.00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1165909"/>
                  </a:ext>
                </a:extLst>
              </a:tr>
              <a:tr h="2973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YF12A (03/18/65)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65000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8235497"/>
                  </a:ext>
                </a:extLst>
              </a:tr>
              <a:tr h="2973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A12 Max Altitude at Mach 2.2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75000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9509478"/>
                  </a:ext>
                </a:extLst>
              </a:tr>
              <a:tr h="2973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Lake County Airport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9928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0.3545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9772564"/>
                  </a:ext>
                </a:extLst>
              </a:tr>
              <a:tr h="2973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Lowest Altitude at Mach 1.0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15000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894660"/>
                  </a:ext>
                </a:extLst>
              </a:tr>
              <a:tr h="2973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5290404"/>
                  </a:ext>
                </a:extLst>
              </a:tr>
              <a:tr h="2973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5892360"/>
                  </a:ext>
                </a:extLst>
              </a:tr>
              <a:tr h="2973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1122091"/>
                  </a:ext>
                </a:extLst>
              </a:tr>
              <a:tr h="2973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929388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41D88EAB-8114-D64D-8A4C-22C8C96F6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799474"/>
            <a:ext cx="4876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Table 3: Validation Flight Conditions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159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J58 (JT11D-20) – Standard Atmosphere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17779-8E6C-47D5-BE9C-F5E8CE6A833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FB0D08-5B89-6541-A4B3-B01513106E7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" y="1532021"/>
            <a:ext cx="3294380" cy="3937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F15E6F-23A1-AE4F-9642-9D5EF8E2425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286" y="1532021"/>
            <a:ext cx="2609114" cy="3937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81CABE-CFCE-5B42-90A0-111E0C70031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432" y="1532021"/>
            <a:ext cx="3234222" cy="3937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0ACD98-792C-1C4E-8E0D-293CEC8816C0}"/>
              </a:ext>
            </a:extLst>
          </p:cNvPr>
          <p:cNvSpPr/>
          <p:nvPr/>
        </p:nvSpPr>
        <p:spPr>
          <a:xfrm>
            <a:off x="685800" y="5443212"/>
            <a:ext cx="77723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Figure 2-4: Standard Atmosphere Dynamic Viscosity, Kinematic Viscosity and Speed of Sound [15]</a:t>
            </a:r>
          </a:p>
        </p:txBody>
      </p:sp>
    </p:spTree>
    <p:extLst>
      <p:ext uri="{BB962C8B-B14F-4D97-AF65-F5344CB8AC3E}">
        <p14:creationId xmlns:p14="http://schemas.microsoft.com/office/powerpoint/2010/main" val="82418274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 Narrow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IAA Presentation Template v26Mar2018" id="{F88273E9-7C79-1B4A-87B2-6A81D828466A}" vid="{69580B7B-658C-664B-B33B-5843FF5E219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DEA5B684E6D04C8F8F60CD32CD8F5C" ma:contentTypeVersion="0" ma:contentTypeDescription="Create a new document." ma:contentTypeScope="" ma:versionID="41e97edc035c2e5e5f60dbf406229cf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80A3192-62F6-472E-B429-80C0520060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3F3348E-F4F4-4BE8-8083-AA7D450E2F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14BE1A-A2C4-4862-8AD0-8BDC37D6A979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 Presentation</Template>
  <TotalTime>72</TotalTime>
  <Words>550</Words>
  <Application>Microsoft Macintosh PowerPoint</Application>
  <PresentationFormat>On-screen Show (4:3)</PresentationFormat>
  <Paragraphs>170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ＭＳ Ｐゴシック</vt:lpstr>
      <vt:lpstr>Arial</vt:lpstr>
      <vt:lpstr>Arial Narrow</vt:lpstr>
      <vt:lpstr>Times</vt:lpstr>
      <vt:lpstr>Times New Roman</vt:lpstr>
      <vt:lpstr>Wingdings</vt:lpstr>
      <vt:lpstr>Blank Presentation</vt:lpstr>
      <vt:lpstr>J58 (JT11D-20) </vt:lpstr>
      <vt:lpstr>J58 (JT11D-20) – Project Summary</vt:lpstr>
      <vt:lpstr>J58 (JT11D-20) – Introduction</vt:lpstr>
      <vt:lpstr>J58 (JT11D-20) – Introduction</vt:lpstr>
      <vt:lpstr>J58 (JT11D-20) – Introduction</vt:lpstr>
      <vt:lpstr>J58 (JT11D-20) – Introduction</vt:lpstr>
      <vt:lpstr>J58 (JT11D-20) – Introduction</vt:lpstr>
      <vt:lpstr>J58 (JT11D-20) – Introduction</vt:lpstr>
      <vt:lpstr>J58 (JT11D-20) – Standard Atmosphere</vt:lpstr>
      <vt:lpstr>J58 (JT11D-20) – Standard Atmosphere</vt:lpstr>
      <vt:lpstr>J58 (JT11D-20) – Inlet</vt:lpstr>
      <vt:lpstr>J58 (JT11D-20) – EGT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J58 (JT11D-20) </dc:title>
  <dc:creator>Microsoft Office User</dc:creator>
  <cp:lastModifiedBy>Microsoft Office User</cp:lastModifiedBy>
  <cp:revision>5</cp:revision>
  <cp:lastPrinted>2013-07-30T01:46:25Z</cp:lastPrinted>
  <dcterms:created xsi:type="dcterms:W3CDTF">2018-04-14T22:05:40Z</dcterms:created>
  <dcterms:modified xsi:type="dcterms:W3CDTF">2018-04-14T23:17:42Z</dcterms:modified>
</cp:coreProperties>
</file>