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19"/>
  </p:notesMasterIdLst>
  <p:handoutMasterIdLst>
    <p:handoutMasterId r:id="rId20"/>
  </p:handoutMasterIdLst>
  <p:sldIdLst>
    <p:sldId id="405" r:id="rId5"/>
    <p:sldId id="406" r:id="rId6"/>
    <p:sldId id="407" r:id="rId7"/>
    <p:sldId id="408" r:id="rId8"/>
    <p:sldId id="409" r:id="rId9"/>
    <p:sldId id="411" r:id="rId10"/>
    <p:sldId id="410" r:id="rId11"/>
    <p:sldId id="412" r:id="rId12"/>
    <p:sldId id="413" r:id="rId13"/>
    <p:sldId id="415" r:id="rId14"/>
    <p:sldId id="414" r:id="rId15"/>
    <p:sldId id="416" r:id="rId16"/>
    <p:sldId id="417" r:id="rId17"/>
    <p:sldId id="404" r:id="rId18"/>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Arial" charset="0"/>
      </a:defRPr>
    </a:lvl1pPr>
    <a:lvl2pPr marL="457200" algn="l" rtl="0" fontAlgn="base">
      <a:spcBef>
        <a:spcPct val="0"/>
      </a:spcBef>
      <a:spcAft>
        <a:spcPct val="0"/>
      </a:spcAft>
      <a:defRPr sz="2400" kern="1200">
        <a:solidFill>
          <a:schemeClr val="tx1"/>
        </a:solidFill>
        <a:latin typeface="Arial" charset="0"/>
        <a:ea typeface="ＭＳ Ｐゴシック" charset="-128"/>
        <a:cs typeface="Arial" charset="0"/>
      </a:defRPr>
    </a:lvl2pPr>
    <a:lvl3pPr marL="914400" algn="l" rtl="0" fontAlgn="base">
      <a:spcBef>
        <a:spcPct val="0"/>
      </a:spcBef>
      <a:spcAft>
        <a:spcPct val="0"/>
      </a:spcAft>
      <a:defRPr sz="2400" kern="1200">
        <a:solidFill>
          <a:schemeClr val="tx1"/>
        </a:solidFill>
        <a:latin typeface="Arial" charset="0"/>
        <a:ea typeface="ＭＳ Ｐゴシック" charset="-128"/>
        <a:cs typeface="Arial" charset="0"/>
      </a:defRPr>
    </a:lvl3pPr>
    <a:lvl4pPr marL="1371600" algn="l" rtl="0" fontAlgn="base">
      <a:spcBef>
        <a:spcPct val="0"/>
      </a:spcBef>
      <a:spcAft>
        <a:spcPct val="0"/>
      </a:spcAft>
      <a:defRPr sz="2400" kern="1200">
        <a:solidFill>
          <a:schemeClr val="tx1"/>
        </a:solidFill>
        <a:latin typeface="Arial" charset="0"/>
        <a:ea typeface="ＭＳ Ｐゴシック" charset="-128"/>
        <a:cs typeface="Arial" charset="0"/>
      </a:defRPr>
    </a:lvl4pPr>
    <a:lvl5pPr marL="1828800" algn="l" rtl="0" fontAlgn="base">
      <a:spcBef>
        <a:spcPct val="0"/>
      </a:spcBef>
      <a:spcAft>
        <a:spcPct val="0"/>
      </a:spcAft>
      <a:defRPr sz="2400" kern="1200">
        <a:solidFill>
          <a:schemeClr val="tx1"/>
        </a:solidFill>
        <a:latin typeface="Arial" charset="0"/>
        <a:ea typeface="ＭＳ Ｐゴシック" charset="-128"/>
        <a:cs typeface="Arial" charset="0"/>
      </a:defRPr>
    </a:lvl5pPr>
    <a:lvl6pPr marL="2286000" algn="l" defTabSz="914400" rtl="0" eaLnBrk="1" latinLnBrk="0" hangingPunct="1">
      <a:defRPr sz="2400" kern="1200">
        <a:solidFill>
          <a:schemeClr val="tx1"/>
        </a:solidFill>
        <a:latin typeface="Arial" charset="0"/>
        <a:ea typeface="ＭＳ Ｐゴシック" charset="-128"/>
        <a:cs typeface="Arial" charset="0"/>
      </a:defRPr>
    </a:lvl6pPr>
    <a:lvl7pPr marL="2743200" algn="l" defTabSz="914400" rtl="0" eaLnBrk="1" latinLnBrk="0" hangingPunct="1">
      <a:defRPr sz="2400" kern="1200">
        <a:solidFill>
          <a:schemeClr val="tx1"/>
        </a:solidFill>
        <a:latin typeface="Arial" charset="0"/>
        <a:ea typeface="ＭＳ Ｐゴシック" charset="-128"/>
        <a:cs typeface="Arial" charset="0"/>
      </a:defRPr>
    </a:lvl7pPr>
    <a:lvl8pPr marL="3200400" algn="l" defTabSz="914400" rtl="0" eaLnBrk="1" latinLnBrk="0" hangingPunct="1">
      <a:defRPr sz="2400" kern="1200">
        <a:solidFill>
          <a:schemeClr val="tx1"/>
        </a:solidFill>
        <a:latin typeface="Arial" charset="0"/>
        <a:ea typeface="ＭＳ Ｐゴシック" charset="-128"/>
        <a:cs typeface="Arial" charset="0"/>
      </a:defRPr>
    </a:lvl8pPr>
    <a:lvl9pPr marL="3657600" algn="l" defTabSz="914400" rtl="0" eaLnBrk="1" latinLnBrk="0" hangingPunct="1">
      <a:defRPr sz="2400" kern="1200">
        <a:solidFill>
          <a:schemeClr val="tx1"/>
        </a:solidFill>
        <a:latin typeface="Arial" charset="0"/>
        <a:ea typeface="ＭＳ Ｐゴシック" charset="-128"/>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9FA"/>
    <a:srgbClr val="0B3A7F"/>
    <a:srgbClr val="E98B01"/>
    <a:srgbClr val="FF0000"/>
    <a:srgbClr val="1380DC"/>
    <a:srgbClr val="4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95" autoAdjust="0"/>
    <p:restoredTop sz="95946" autoAdjust="0"/>
  </p:normalViewPr>
  <p:slideViewPr>
    <p:cSldViewPr>
      <p:cViewPr>
        <p:scale>
          <a:sx n="77" d="100"/>
          <a:sy n="77" d="100"/>
        </p:scale>
        <p:origin x="2704" y="904"/>
      </p:cViewPr>
      <p:guideLst>
        <p:guide orient="horz" pos="2160"/>
        <p:guide pos="2880"/>
      </p:guideLst>
    </p:cSldViewPr>
  </p:slideViewPr>
  <p:outlineViewPr>
    <p:cViewPr>
      <p:scale>
        <a:sx n="33" d="100"/>
        <a:sy n="33" d="100"/>
      </p:scale>
      <p:origin x="0" y="2529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1"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56323" name="Rectangle 3"/>
          <p:cNvSpPr>
            <a:spLocks noGrp="1" noChangeArrowheads="1"/>
          </p:cNvSpPr>
          <p:nvPr>
            <p:ph type="dt" sz="quarter" idx="1"/>
          </p:nvPr>
        </p:nvSpPr>
        <p:spPr bwMode="auto">
          <a:xfrm>
            <a:off x="3885579"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endParaRPr lang="en-US" dirty="0"/>
          </a:p>
        </p:txBody>
      </p:sp>
      <p:sp>
        <p:nvSpPr>
          <p:cNvPr id="56324" name="Rectangle 4"/>
          <p:cNvSpPr>
            <a:spLocks noGrp="1" noChangeArrowheads="1"/>
          </p:cNvSpPr>
          <p:nvPr>
            <p:ph type="ftr" sz="quarter" idx="2"/>
          </p:nvPr>
        </p:nvSpPr>
        <p:spPr bwMode="auto">
          <a:xfrm>
            <a:off x="1"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56325" name="Rectangle 5"/>
          <p:cNvSpPr>
            <a:spLocks noGrp="1" noChangeArrowheads="1"/>
          </p:cNvSpPr>
          <p:nvPr>
            <p:ph type="sldNum" sz="quarter" idx="3"/>
          </p:nvPr>
        </p:nvSpPr>
        <p:spPr bwMode="auto">
          <a:xfrm>
            <a:off x="3885579"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fld id="{9301CC6A-B4E8-405F-AE79-859651258FE4}" type="slidenum">
              <a:rPr lang="en-US"/>
              <a:pPr>
                <a:defRPr/>
              </a:pPr>
              <a:t>‹#›</a:t>
            </a:fld>
            <a:endParaRPr lang="en-US" dirty="0"/>
          </a:p>
        </p:txBody>
      </p:sp>
    </p:spTree>
    <p:extLst>
      <p:ext uri="{BB962C8B-B14F-4D97-AF65-F5344CB8AC3E}">
        <p14:creationId xmlns:p14="http://schemas.microsoft.com/office/powerpoint/2010/main" val="818623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885579"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endParaRPr lang="en-US" dirty="0"/>
          </a:p>
        </p:txBody>
      </p:sp>
      <p:sp>
        <p:nvSpPr>
          <p:cNvPr id="1946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711" y="4416426"/>
            <a:ext cx="5028579" cy="4183063"/>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1"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885579"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fld id="{B7B05DEF-6DE7-4BF9-8DBB-FF904A788E50}" type="slidenum">
              <a:rPr lang="en-US"/>
              <a:pPr>
                <a:defRPr/>
              </a:pPr>
              <a:t>‹#›</a:t>
            </a:fld>
            <a:endParaRPr lang="en-US" dirty="0"/>
          </a:p>
        </p:txBody>
      </p:sp>
    </p:spTree>
    <p:extLst>
      <p:ext uri="{BB962C8B-B14F-4D97-AF65-F5344CB8AC3E}">
        <p14:creationId xmlns:p14="http://schemas.microsoft.com/office/powerpoint/2010/main" val="3823580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Quijano</a:t>
            </a:r>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2</a:t>
            </a:fld>
            <a:endParaRPr lang="en-US" dirty="0"/>
          </a:p>
        </p:txBody>
      </p:sp>
    </p:spTree>
    <p:extLst>
      <p:ext uri="{BB962C8B-B14F-4D97-AF65-F5344CB8AC3E}">
        <p14:creationId xmlns:p14="http://schemas.microsoft.com/office/powerpoint/2010/main" val="452904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Lagares</a:t>
            </a:r>
            <a:endParaRPr lang="en-US" dirty="0"/>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11</a:t>
            </a:fld>
            <a:endParaRPr lang="en-US" dirty="0"/>
          </a:p>
        </p:txBody>
      </p:sp>
    </p:spTree>
    <p:extLst>
      <p:ext uri="{BB962C8B-B14F-4D97-AF65-F5344CB8AC3E}">
        <p14:creationId xmlns:p14="http://schemas.microsoft.com/office/powerpoint/2010/main" val="3250400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Lagares</a:t>
            </a:r>
            <a:endParaRPr lang="en-US" dirty="0"/>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12</a:t>
            </a:fld>
            <a:endParaRPr lang="en-US" dirty="0"/>
          </a:p>
        </p:txBody>
      </p:sp>
    </p:spTree>
    <p:extLst>
      <p:ext uri="{BB962C8B-B14F-4D97-AF65-F5344CB8AC3E}">
        <p14:creationId xmlns:p14="http://schemas.microsoft.com/office/powerpoint/2010/main" val="2739556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Lagares</a:t>
            </a:r>
            <a:r>
              <a:rPr lang="en-US" dirty="0"/>
              <a:t>/Aponte</a:t>
            </a:r>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13</a:t>
            </a:fld>
            <a:endParaRPr lang="en-US" dirty="0"/>
          </a:p>
        </p:txBody>
      </p:sp>
    </p:spTree>
    <p:extLst>
      <p:ext uri="{BB962C8B-B14F-4D97-AF65-F5344CB8AC3E}">
        <p14:creationId xmlns:p14="http://schemas.microsoft.com/office/powerpoint/2010/main" val="36952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Aponte</a:t>
            </a:r>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3</a:t>
            </a:fld>
            <a:endParaRPr lang="en-US" dirty="0"/>
          </a:p>
        </p:txBody>
      </p:sp>
    </p:spTree>
    <p:extLst>
      <p:ext uri="{BB962C8B-B14F-4D97-AF65-F5344CB8AC3E}">
        <p14:creationId xmlns:p14="http://schemas.microsoft.com/office/powerpoint/2010/main" val="10772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Lagares</a:t>
            </a:r>
            <a:endParaRPr lang="en-US" dirty="0"/>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4</a:t>
            </a:fld>
            <a:endParaRPr lang="en-US" dirty="0"/>
          </a:p>
        </p:txBody>
      </p:sp>
    </p:spTree>
    <p:extLst>
      <p:ext uri="{BB962C8B-B14F-4D97-AF65-F5344CB8AC3E}">
        <p14:creationId xmlns:p14="http://schemas.microsoft.com/office/powerpoint/2010/main" val="238600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Lagares</a:t>
            </a:r>
            <a:endParaRPr lang="en-US" dirty="0"/>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5</a:t>
            </a:fld>
            <a:endParaRPr lang="en-US" dirty="0"/>
          </a:p>
        </p:txBody>
      </p:sp>
    </p:spTree>
    <p:extLst>
      <p:ext uri="{BB962C8B-B14F-4D97-AF65-F5344CB8AC3E}">
        <p14:creationId xmlns:p14="http://schemas.microsoft.com/office/powerpoint/2010/main" val="3495706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Lagares</a:t>
            </a:r>
            <a:endParaRPr lang="en-US" dirty="0"/>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6</a:t>
            </a:fld>
            <a:endParaRPr lang="en-US" dirty="0"/>
          </a:p>
        </p:txBody>
      </p:sp>
    </p:spTree>
    <p:extLst>
      <p:ext uri="{BB962C8B-B14F-4D97-AF65-F5344CB8AC3E}">
        <p14:creationId xmlns:p14="http://schemas.microsoft.com/office/powerpoint/2010/main" val="360958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Lagares</a:t>
            </a:r>
            <a:endParaRPr lang="en-US" dirty="0"/>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7</a:t>
            </a:fld>
            <a:endParaRPr lang="en-US" dirty="0"/>
          </a:p>
        </p:txBody>
      </p:sp>
    </p:spTree>
    <p:extLst>
      <p:ext uri="{BB962C8B-B14F-4D97-AF65-F5344CB8AC3E}">
        <p14:creationId xmlns:p14="http://schemas.microsoft.com/office/powerpoint/2010/main" val="480789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Lagares</a:t>
            </a:r>
            <a:endParaRPr lang="en-US" dirty="0"/>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8</a:t>
            </a:fld>
            <a:endParaRPr lang="en-US" dirty="0"/>
          </a:p>
        </p:txBody>
      </p:sp>
    </p:spTree>
    <p:extLst>
      <p:ext uri="{BB962C8B-B14F-4D97-AF65-F5344CB8AC3E}">
        <p14:creationId xmlns:p14="http://schemas.microsoft.com/office/powerpoint/2010/main" val="960977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Lagares</a:t>
            </a:r>
            <a:endParaRPr lang="en-US" dirty="0"/>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9</a:t>
            </a:fld>
            <a:endParaRPr lang="en-US" dirty="0"/>
          </a:p>
        </p:txBody>
      </p:sp>
    </p:spTree>
    <p:extLst>
      <p:ext uri="{BB962C8B-B14F-4D97-AF65-F5344CB8AC3E}">
        <p14:creationId xmlns:p14="http://schemas.microsoft.com/office/powerpoint/2010/main" val="588805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Lagares</a:t>
            </a:r>
            <a:endParaRPr lang="en-US" dirty="0"/>
          </a:p>
        </p:txBody>
      </p:sp>
      <p:sp>
        <p:nvSpPr>
          <p:cNvPr id="4" name="Slide Number Placeholder 3"/>
          <p:cNvSpPr>
            <a:spLocks noGrp="1"/>
          </p:cNvSpPr>
          <p:nvPr>
            <p:ph type="sldNum" sz="quarter" idx="10"/>
          </p:nvPr>
        </p:nvSpPr>
        <p:spPr/>
        <p:txBody>
          <a:bodyPr/>
          <a:lstStyle/>
          <a:p>
            <a:pPr>
              <a:defRPr/>
            </a:pPr>
            <a:fld id="{B7B05DEF-6DE7-4BF9-8DBB-FF904A788E50}" type="slidenum">
              <a:rPr lang="en-US" smtClean="0"/>
              <a:pPr>
                <a:defRPr/>
              </a:pPr>
              <a:t>10</a:t>
            </a:fld>
            <a:endParaRPr lang="en-US" dirty="0"/>
          </a:p>
        </p:txBody>
      </p:sp>
    </p:spTree>
    <p:extLst>
      <p:ext uri="{BB962C8B-B14F-4D97-AF65-F5344CB8AC3E}">
        <p14:creationId xmlns:p14="http://schemas.microsoft.com/office/powerpoint/2010/main" val="2258230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4" name="Rectangle 2"/>
          <p:cNvSpPr>
            <a:spLocks noGrp="1" noChangeArrowheads="1"/>
          </p:cNvSpPr>
          <p:nvPr>
            <p:ph type="ctrTitle"/>
          </p:nvPr>
        </p:nvSpPr>
        <p:spPr>
          <a:xfrm>
            <a:off x="609600" y="2895600"/>
            <a:ext cx="7772400" cy="1295400"/>
          </a:xfrm>
        </p:spPr>
        <p:txBody>
          <a:bodyPr/>
          <a:lstStyle>
            <a:lvl1pPr>
              <a:defRPr sz="3200"/>
            </a:lvl1pPr>
          </a:lstStyle>
          <a:p>
            <a:r>
              <a:rPr lang="en-US"/>
              <a:t>Click to edit Master title style</a:t>
            </a:r>
          </a:p>
        </p:txBody>
      </p:sp>
      <p:sp>
        <p:nvSpPr>
          <p:cNvPr id="3075" name="Rectangle 3"/>
          <p:cNvSpPr>
            <a:spLocks noGrp="1" noChangeArrowheads="1"/>
          </p:cNvSpPr>
          <p:nvPr>
            <p:ph type="subTitle" idx="1"/>
          </p:nvPr>
        </p:nvSpPr>
        <p:spPr>
          <a:xfrm>
            <a:off x="609600" y="4419600"/>
            <a:ext cx="6400800" cy="533400"/>
          </a:xfrm>
        </p:spPr>
        <p:txBody>
          <a:bodyPr/>
          <a:lstStyle>
            <a:lvl1pPr marL="0" indent="0">
              <a:buFont typeface="Times" pitchFamily="80" charset="0"/>
              <a:buNone/>
              <a:defRPr sz="17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76A555D-8C50-4459-B2D6-7320F0E27A4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38200"/>
            <a:ext cx="19431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838200"/>
            <a:ext cx="56769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D41537A-5BF9-427D-B5E6-C0F642D26D5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3842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F317779-8E6C-47D5-BE9C-F5E8CE6A833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586D440-F702-449A-AAC2-9ACFF17038B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984904D-0451-4C7F-B922-EE63F46B2D8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7D8AD711-9F87-4FCB-8860-8E1F7DD17B1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BE3CA10D-3462-4032-B67E-FA4245F9934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DC0CB235-C00B-4A60-AD37-ED99E5923BD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342A464-B9CC-49ED-909D-B0D6E71B35F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3410FA8-F6D1-4DAE-B0EC-A7B6724303A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2"/>
          <p:cNvSpPr>
            <a:spLocks noGrp="1" noChangeArrowheads="1"/>
          </p:cNvSpPr>
          <p:nvPr>
            <p:ph type="title"/>
          </p:nvPr>
        </p:nvSpPr>
        <p:spPr bwMode="auto">
          <a:xfrm>
            <a:off x="685800" y="8382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atin typeface="Arial" charset="0"/>
                <a:ea typeface="ＭＳ Ｐゴシック" pitchFamily="80" charset="-128"/>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80" charset="-128"/>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atin typeface="Arial" charset="0"/>
                <a:ea typeface="ＭＳ Ｐゴシック" pitchFamily="80" charset="-128"/>
                <a:cs typeface="+mn-cs"/>
              </a:defRPr>
            </a:lvl1pPr>
          </a:lstStyle>
          <a:p>
            <a:pPr>
              <a:defRPr/>
            </a:pPr>
            <a:fld id="{9A0C21CE-AEBB-43C6-BA73-2ECF513A86A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835" r:id="rId1"/>
    <p:sldLayoutId id="2147484825" r:id="rId2"/>
    <p:sldLayoutId id="2147484826" r:id="rId3"/>
    <p:sldLayoutId id="2147484827" r:id="rId4"/>
    <p:sldLayoutId id="2147484828" r:id="rId5"/>
    <p:sldLayoutId id="2147484829" r:id="rId6"/>
    <p:sldLayoutId id="2147484830" r:id="rId7"/>
    <p:sldLayoutId id="2147484831" r:id="rId8"/>
    <p:sldLayoutId id="2147484832" r:id="rId9"/>
    <p:sldLayoutId id="2147484833" r:id="rId10"/>
    <p:sldLayoutId id="2147484834" r:id="rId11"/>
    <p:sldLayoutId id="2147484836" r:id="rId12"/>
  </p:sldLayoutIdLst>
  <p:hf hdr="0" ft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Arial" charset="0"/>
          <a:ea typeface="ＭＳ Ｐゴシック" pitchFamily="80" charset="-128"/>
        </a:defRPr>
      </a:lvl2pPr>
      <a:lvl3pPr algn="l" rtl="0" eaLnBrk="1" fontAlgn="base" hangingPunct="1">
        <a:spcBef>
          <a:spcPct val="0"/>
        </a:spcBef>
        <a:spcAft>
          <a:spcPct val="0"/>
        </a:spcAft>
        <a:defRPr sz="2400">
          <a:solidFill>
            <a:schemeClr val="tx2"/>
          </a:solidFill>
          <a:latin typeface="Arial" charset="0"/>
          <a:ea typeface="ＭＳ Ｐゴシック" pitchFamily="80" charset="-128"/>
        </a:defRPr>
      </a:lvl3pPr>
      <a:lvl4pPr algn="l" rtl="0" eaLnBrk="1" fontAlgn="base" hangingPunct="1">
        <a:spcBef>
          <a:spcPct val="0"/>
        </a:spcBef>
        <a:spcAft>
          <a:spcPct val="0"/>
        </a:spcAft>
        <a:defRPr sz="2400">
          <a:solidFill>
            <a:schemeClr val="tx2"/>
          </a:solidFill>
          <a:latin typeface="Arial" charset="0"/>
          <a:ea typeface="ＭＳ Ｐゴシック" pitchFamily="80" charset="-128"/>
        </a:defRPr>
      </a:lvl4pPr>
      <a:lvl5pPr algn="l" rtl="0" eaLnBrk="1" fontAlgn="base" hangingPunct="1">
        <a:spcBef>
          <a:spcPct val="0"/>
        </a:spcBef>
        <a:spcAft>
          <a:spcPct val="0"/>
        </a:spcAft>
        <a:defRPr sz="2400">
          <a:solidFill>
            <a:schemeClr val="tx2"/>
          </a:solidFill>
          <a:latin typeface="Arial" charset="0"/>
          <a:ea typeface="ＭＳ Ｐゴシック" pitchFamily="80" charset="-128"/>
        </a:defRPr>
      </a:lvl5pPr>
      <a:lvl6pPr marL="457200" algn="l" rtl="0" eaLnBrk="1" fontAlgn="base" hangingPunct="1">
        <a:spcBef>
          <a:spcPct val="0"/>
        </a:spcBef>
        <a:spcAft>
          <a:spcPct val="0"/>
        </a:spcAft>
        <a:defRPr sz="2400">
          <a:solidFill>
            <a:schemeClr val="tx2"/>
          </a:solidFill>
          <a:latin typeface="Arial" charset="0"/>
          <a:ea typeface="ＭＳ Ｐゴシック" pitchFamily="80" charset="-128"/>
        </a:defRPr>
      </a:lvl6pPr>
      <a:lvl7pPr marL="914400" algn="l" rtl="0" eaLnBrk="1" fontAlgn="base" hangingPunct="1">
        <a:spcBef>
          <a:spcPct val="0"/>
        </a:spcBef>
        <a:spcAft>
          <a:spcPct val="0"/>
        </a:spcAft>
        <a:defRPr sz="2400">
          <a:solidFill>
            <a:schemeClr val="tx2"/>
          </a:solidFill>
          <a:latin typeface="Arial" charset="0"/>
          <a:ea typeface="ＭＳ Ｐゴシック" pitchFamily="80" charset="-128"/>
        </a:defRPr>
      </a:lvl7pPr>
      <a:lvl8pPr marL="1371600" algn="l" rtl="0" eaLnBrk="1" fontAlgn="base" hangingPunct="1">
        <a:spcBef>
          <a:spcPct val="0"/>
        </a:spcBef>
        <a:spcAft>
          <a:spcPct val="0"/>
        </a:spcAft>
        <a:defRPr sz="2400">
          <a:solidFill>
            <a:schemeClr val="tx2"/>
          </a:solidFill>
          <a:latin typeface="Arial" charset="0"/>
          <a:ea typeface="ＭＳ Ｐゴシック" pitchFamily="80" charset="-128"/>
        </a:defRPr>
      </a:lvl8pPr>
      <a:lvl9pPr marL="1828800" algn="l" rtl="0" eaLnBrk="1" fontAlgn="base" hangingPunct="1">
        <a:spcBef>
          <a:spcPct val="0"/>
        </a:spcBef>
        <a:spcAft>
          <a:spcPct val="0"/>
        </a:spcAft>
        <a:defRPr sz="2400">
          <a:solidFill>
            <a:schemeClr val="tx2"/>
          </a:solidFill>
          <a:latin typeface="Arial" charset="0"/>
          <a:ea typeface="ＭＳ Ｐゴシック" pitchFamily="80" charset="-128"/>
        </a:defRPr>
      </a:lvl9pPr>
    </p:titleStyle>
    <p:bodyStyle>
      <a:lvl1pPr marL="342900" indent="-342900" algn="l" rtl="0" eaLnBrk="1" fontAlgn="base" hangingPunct="1">
        <a:spcBef>
          <a:spcPct val="20000"/>
        </a:spcBef>
        <a:spcAft>
          <a:spcPct val="0"/>
        </a:spcAft>
        <a:buClr>
          <a:srgbClr val="E98B01"/>
        </a:buClr>
        <a:buFont typeface="Times" pitchFamily="18"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1380DC"/>
        </a:buClr>
        <a:buFont typeface="Wingdings" pitchFamily="2" charset="2"/>
        <a:buChar char="§"/>
        <a:defRPr sz="2800">
          <a:solidFill>
            <a:srgbClr val="4F4F4F"/>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rgbClr val="4F4F4F"/>
          </a:solidFill>
          <a:latin typeface="+mn-lt"/>
          <a:ea typeface="+mn-ea"/>
        </a:defRPr>
      </a:lvl4pPr>
      <a:lvl5pPr marL="2057400" indent="-228600" algn="l" rtl="0" eaLnBrk="1" fontAlgn="base" hangingPunct="1">
        <a:spcBef>
          <a:spcPct val="20000"/>
        </a:spcBef>
        <a:spcAft>
          <a:spcPct val="0"/>
        </a:spcAft>
        <a:buFont typeface="Times" pitchFamily="18"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J58 (JT11D-20) </a:t>
            </a:r>
          </a:p>
        </p:txBody>
      </p:sp>
      <p:sp>
        <p:nvSpPr>
          <p:cNvPr id="3" name="Subtitle 2"/>
          <p:cNvSpPr>
            <a:spLocks noGrp="1"/>
          </p:cNvSpPr>
          <p:nvPr>
            <p:ph type="subTitle" idx="1"/>
          </p:nvPr>
        </p:nvSpPr>
        <p:spPr>
          <a:xfrm>
            <a:off x="609600" y="4419600"/>
            <a:ext cx="7543800" cy="1676400"/>
          </a:xfrm>
        </p:spPr>
        <p:txBody>
          <a:bodyPr/>
          <a:lstStyle/>
          <a:p>
            <a:pPr eaLnBrk="1" hangingPunct="1"/>
            <a:r>
              <a:rPr lang="en-US" altLang="en-US" sz="2400" b="1" dirty="0">
                <a:latin typeface="+mj-lt"/>
              </a:rPr>
              <a:t>Aponte, Edwin; </a:t>
            </a:r>
            <a:r>
              <a:rPr lang="en-US" altLang="en-US" sz="2400" b="1" dirty="0" err="1">
                <a:latin typeface="+mj-lt"/>
              </a:rPr>
              <a:t>Lagares</a:t>
            </a:r>
            <a:r>
              <a:rPr lang="en-US" altLang="en-US" sz="2400" b="1" dirty="0">
                <a:latin typeface="+mj-lt"/>
              </a:rPr>
              <a:t>, Christian; Quijano, Joel</a:t>
            </a:r>
          </a:p>
          <a:p>
            <a:pPr eaLnBrk="1" hangingPunct="1"/>
            <a:r>
              <a:rPr lang="en-US" altLang="en-US" sz="2400" b="1" dirty="0">
                <a:latin typeface="+mj-lt"/>
              </a:rPr>
              <a:t>Department of Mechanical Engineering</a:t>
            </a:r>
          </a:p>
          <a:p>
            <a:pPr eaLnBrk="1" hangingPunct="1"/>
            <a:r>
              <a:rPr lang="en-US" altLang="en-US" sz="2400" dirty="0">
                <a:latin typeface="+mj-lt"/>
              </a:rPr>
              <a:t>INME 4707-030</a:t>
            </a:r>
          </a:p>
          <a:p>
            <a:pPr eaLnBrk="1" hangingPunct="1"/>
            <a:r>
              <a:rPr lang="en-US" altLang="en-US" sz="2400" dirty="0">
                <a:latin typeface="+mj-lt"/>
              </a:rPr>
              <a:t>University of Puerto Rico at Mayaguez</a:t>
            </a:r>
          </a:p>
          <a:p>
            <a:endParaRPr lang="en-US" dirty="0"/>
          </a:p>
        </p:txBody>
      </p:sp>
    </p:spTree>
    <p:extLst>
      <p:ext uri="{BB962C8B-B14F-4D97-AF65-F5344CB8AC3E}">
        <p14:creationId xmlns:p14="http://schemas.microsoft.com/office/powerpoint/2010/main" val="125662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Standard Atmosphere</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10</a:t>
            </a:fld>
            <a:endParaRPr lang="en-US" dirty="0"/>
          </a:p>
        </p:txBody>
      </p:sp>
      <p:sp>
        <p:nvSpPr>
          <p:cNvPr id="5" name="Rectangle 4">
            <a:extLst>
              <a:ext uri="{FF2B5EF4-FFF2-40B4-BE49-F238E27FC236}">
                <a16:creationId xmlns:a16="http://schemas.microsoft.com/office/drawing/2014/main" id="{B10ACD98-792C-1C4E-8E0D-293CEC8816C0}"/>
              </a:ext>
            </a:extLst>
          </p:cNvPr>
          <p:cNvSpPr/>
          <p:nvPr/>
        </p:nvSpPr>
        <p:spPr>
          <a:xfrm>
            <a:off x="685800" y="5443212"/>
            <a:ext cx="7772399" cy="830997"/>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5-7: Standard Atmosphere Pressure, Kinetic Temperature and Molecular-Scale Temperature [15]</a:t>
            </a:r>
          </a:p>
        </p:txBody>
      </p:sp>
      <p:pic>
        <p:nvPicPr>
          <p:cNvPr id="8" name="Picture 7">
            <a:extLst>
              <a:ext uri="{FF2B5EF4-FFF2-40B4-BE49-F238E27FC236}">
                <a16:creationId xmlns:a16="http://schemas.microsoft.com/office/drawing/2014/main" id="{B8B3014B-B73D-9440-AF0C-7D57E4B299E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1527342"/>
            <a:ext cx="2953486" cy="3915870"/>
          </a:xfrm>
          <a:prstGeom prst="rect">
            <a:avLst/>
          </a:prstGeom>
        </p:spPr>
      </p:pic>
      <p:pic>
        <p:nvPicPr>
          <p:cNvPr id="12" name="Picture 11">
            <a:extLst>
              <a:ext uri="{FF2B5EF4-FFF2-40B4-BE49-F238E27FC236}">
                <a16:creationId xmlns:a16="http://schemas.microsoft.com/office/drawing/2014/main" id="{D25583BC-901D-ED4D-BF85-EEEB60B90F6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953486" y="1642106"/>
            <a:ext cx="3315335" cy="3670300"/>
          </a:xfrm>
          <a:prstGeom prst="rect">
            <a:avLst/>
          </a:prstGeom>
        </p:spPr>
      </p:pic>
      <p:pic>
        <p:nvPicPr>
          <p:cNvPr id="13" name="Picture 12">
            <a:extLst>
              <a:ext uri="{FF2B5EF4-FFF2-40B4-BE49-F238E27FC236}">
                <a16:creationId xmlns:a16="http://schemas.microsoft.com/office/drawing/2014/main" id="{A057EAF9-47E4-8B47-9661-DEC390823F10}"/>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154520" y="1643584"/>
            <a:ext cx="2989479" cy="3668821"/>
          </a:xfrm>
          <a:prstGeom prst="rect">
            <a:avLst/>
          </a:prstGeom>
        </p:spPr>
      </p:pic>
    </p:spTree>
    <p:extLst>
      <p:ext uri="{BB962C8B-B14F-4D97-AF65-F5344CB8AC3E}">
        <p14:creationId xmlns:p14="http://schemas.microsoft.com/office/powerpoint/2010/main" val="345472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Inlet</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11</a:t>
            </a:fld>
            <a:endParaRPr lang="en-US" dirty="0"/>
          </a:p>
        </p:txBody>
      </p:sp>
      <p:pic>
        <p:nvPicPr>
          <p:cNvPr id="8" name="Picture 7">
            <a:extLst>
              <a:ext uri="{FF2B5EF4-FFF2-40B4-BE49-F238E27FC236}">
                <a16:creationId xmlns:a16="http://schemas.microsoft.com/office/drawing/2014/main" id="{E47393E3-2DFA-6144-8926-85BAD9F69D0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866900" y="1562100"/>
            <a:ext cx="5410200" cy="4567535"/>
          </a:xfrm>
          <a:prstGeom prst="rect">
            <a:avLst/>
          </a:prstGeom>
        </p:spPr>
      </p:pic>
      <p:sp>
        <p:nvSpPr>
          <p:cNvPr id="3" name="Rectangle 2">
            <a:extLst>
              <a:ext uri="{FF2B5EF4-FFF2-40B4-BE49-F238E27FC236}">
                <a16:creationId xmlns:a16="http://schemas.microsoft.com/office/drawing/2014/main" id="{92D27055-CF77-8246-A7C6-0959394F3CD2}"/>
              </a:ext>
            </a:extLst>
          </p:cNvPr>
          <p:cNvSpPr/>
          <p:nvPr/>
        </p:nvSpPr>
        <p:spPr>
          <a:xfrm>
            <a:off x="1790700" y="6129635"/>
            <a:ext cx="5562600" cy="461665"/>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8: Expected Inlet Performance [16]</a:t>
            </a:r>
          </a:p>
        </p:txBody>
      </p:sp>
    </p:spTree>
    <p:extLst>
      <p:ext uri="{BB962C8B-B14F-4D97-AF65-F5344CB8AC3E}">
        <p14:creationId xmlns:p14="http://schemas.microsoft.com/office/powerpoint/2010/main" val="47172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EGT</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12</a:t>
            </a:fld>
            <a:endParaRPr lang="en-US" dirty="0"/>
          </a:p>
        </p:txBody>
      </p:sp>
      <p:pic>
        <p:nvPicPr>
          <p:cNvPr id="6" name="Picture 5">
            <a:extLst>
              <a:ext uri="{FF2B5EF4-FFF2-40B4-BE49-F238E27FC236}">
                <a16:creationId xmlns:a16="http://schemas.microsoft.com/office/drawing/2014/main" id="{E807B86B-E7F5-2F41-8962-9E1DA66EDB97}"/>
              </a:ext>
            </a:extLst>
          </p:cNvPr>
          <p:cNvPicPr/>
          <p:nvPr/>
        </p:nvPicPr>
        <p:blipFill rotWithShape="1">
          <a:blip r:embed="rId3" cstate="print">
            <a:extLst>
              <a:ext uri="{28A0092B-C50C-407E-A947-70E740481C1C}">
                <a14:useLocalDpi xmlns:a14="http://schemas.microsoft.com/office/drawing/2010/main" val="0"/>
              </a:ext>
            </a:extLst>
          </a:blip>
          <a:srcRect t="7166" b="9751"/>
          <a:stretch/>
        </p:blipFill>
        <p:spPr bwMode="auto">
          <a:xfrm>
            <a:off x="2599055" y="1524000"/>
            <a:ext cx="3945890" cy="4648200"/>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C3E90EB1-E2E2-4F4F-8B07-687B457A18B1}"/>
              </a:ext>
            </a:extLst>
          </p:cNvPr>
          <p:cNvSpPr/>
          <p:nvPr/>
        </p:nvSpPr>
        <p:spPr>
          <a:xfrm>
            <a:off x="304800" y="6096000"/>
            <a:ext cx="8077200" cy="461665"/>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9: Indicated EGT vs Compressor Inlet Temperature [2]</a:t>
            </a:r>
          </a:p>
        </p:txBody>
      </p:sp>
    </p:spTree>
    <p:extLst>
      <p:ext uri="{BB962C8B-B14F-4D97-AF65-F5344CB8AC3E}">
        <p14:creationId xmlns:p14="http://schemas.microsoft.com/office/powerpoint/2010/main" val="206278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0031-A9FF-D34E-B6DA-0A6BA7DC8321}"/>
              </a:ext>
            </a:extLst>
          </p:cNvPr>
          <p:cNvSpPr>
            <a:spLocks noGrp="1"/>
          </p:cNvSpPr>
          <p:nvPr>
            <p:ph type="title"/>
          </p:nvPr>
        </p:nvSpPr>
        <p:spPr/>
        <p:txBody>
          <a:bodyPr/>
          <a:lstStyle/>
          <a:p>
            <a:r>
              <a:rPr lang="en-US" dirty="0"/>
              <a:t>References</a:t>
            </a:r>
          </a:p>
        </p:txBody>
      </p:sp>
      <p:pic>
        <p:nvPicPr>
          <p:cNvPr id="6" name="Content Placeholder 5">
            <a:extLst>
              <a:ext uri="{FF2B5EF4-FFF2-40B4-BE49-F238E27FC236}">
                <a16:creationId xmlns:a16="http://schemas.microsoft.com/office/drawing/2014/main" id="{6FCE2F20-1531-D844-98D4-0D295415D8F4}"/>
              </a:ext>
            </a:extLst>
          </p:cNvPr>
          <p:cNvPicPr>
            <a:picLocks noGrp="1" noChangeAspect="1"/>
          </p:cNvPicPr>
          <p:nvPr>
            <p:ph idx="1"/>
          </p:nvPr>
        </p:nvPicPr>
        <p:blipFill>
          <a:blip r:embed="rId3">
            <a:alphaModFix amt="70000"/>
            <a:extLst>
              <a:ext uri="{28A0092B-C50C-407E-A947-70E740481C1C}">
                <a14:useLocalDpi xmlns:a14="http://schemas.microsoft.com/office/drawing/2010/main" val="0"/>
              </a:ext>
            </a:extLst>
          </a:blip>
          <a:stretch>
            <a:fillRect/>
          </a:stretch>
        </p:blipFill>
        <p:spPr>
          <a:xfrm>
            <a:off x="1714500" y="1520197"/>
            <a:ext cx="5715000" cy="5185403"/>
          </a:xfrm>
        </p:spPr>
      </p:pic>
      <p:sp>
        <p:nvSpPr>
          <p:cNvPr id="4" name="Slide Number Placeholder 3">
            <a:extLst>
              <a:ext uri="{FF2B5EF4-FFF2-40B4-BE49-F238E27FC236}">
                <a16:creationId xmlns:a16="http://schemas.microsoft.com/office/drawing/2014/main" id="{829EF3C1-423D-5042-BC89-F949E3BCA6FA}"/>
              </a:ext>
            </a:extLst>
          </p:cNvPr>
          <p:cNvSpPr>
            <a:spLocks noGrp="1"/>
          </p:cNvSpPr>
          <p:nvPr>
            <p:ph type="sldNum" sz="quarter" idx="12"/>
          </p:nvPr>
        </p:nvSpPr>
        <p:spPr/>
        <p:txBody>
          <a:bodyPr/>
          <a:lstStyle/>
          <a:p>
            <a:pPr>
              <a:defRPr/>
            </a:pPr>
            <a:fld id="{DF317779-8E6C-47D5-BE9C-F5E8CE6A8331}" type="slidenum">
              <a:rPr lang="en-US" smtClean="0"/>
              <a:pPr>
                <a:defRPr/>
              </a:pPr>
              <a:t>13</a:t>
            </a:fld>
            <a:endParaRPr lang="en-US" dirty="0"/>
          </a:p>
        </p:txBody>
      </p:sp>
    </p:spTree>
    <p:extLst>
      <p:ext uri="{BB962C8B-B14F-4D97-AF65-F5344CB8AC3E}">
        <p14:creationId xmlns:p14="http://schemas.microsoft.com/office/powerpoint/2010/main" val="167753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406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Project Summary</a:t>
            </a:r>
          </a:p>
        </p:txBody>
      </p:sp>
      <p:sp>
        <p:nvSpPr>
          <p:cNvPr id="3" name="Content Placeholder 2"/>
          <p:cNvSpPr>
            <a:spLocks noGrp="1"/>
          </p:cNvSpPr>
          <p:nvPr>
            <p:ph idx="1"/>
          </p:nvPr>
        </p:nvSpPr>
        <p:spPr>
          <a:xfrm>
            <a:off x="685800" y="1600200"/>
            <a:ext cx="7772400" cy="4572000"/>
          </a:xfrm>
        </p:spPr>
        <p:txBody>
          <a:bodyPr/>
          <a:lstStyle/>
          <a:p>
            <a:pPr>
              <a:spcBef>
                <a:spcPts val="1200"/>
              </a:spcBef>
            </a:pPr>
            <a:r>
              <a:rPr lang="en-US" altLang="en-US" sz="2800" dirty="0"/>
              <a:t>INSERT SUMMARY</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2</a:t>
            </a:fld>
            <a:endParaRPr lang="en-US" dirty="0"/>
          </a:p>
        </p:txBody>
      </p:sp>
    </p:spTree>
    <p:extLst>
      <p:ext uri="{BB962C8B-B14F-4D97-AF65-F5344CB8AC3E}">
        <p14:creationId xmlns:p14="http://schemas.microsoft.com/office/powerpoint/2010/main" val="159195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3" name="Content Placeholder 2"/>
          <p:cNvSpPr>
            <a:spLocks noGrp="1"/>
          </p:cNvSpPr>
          <p:nvPr>
            <p:ph idx="1"/>
          </p:nvPr>
        </p:nvSpPr>
        <p:spPr>
          <a:xfrm>
            <a:off x="685800" y="1600200"/>
            <a:ext cx="7772400" cy="4572000"/>
          </a:xfrm>
        </p:spPr>
        <p:txBody>
          <a:bodyPr/>
          <a:lstStyle/>
          <a:p>
            <a:r>
              <a:rPr lang="en-US" sz="1800" dirty="0"/>
              <a:t>To gain a better understanding of turbojet engines it is important to analyze the engine characteristics over a range of condition to fully grasp the capabilities of the engine. To that end, an analytical model will be developed that describes the impact of changes in component characterization on the overall performance of a turbojet engine. This will be done for a range of conditions to survey the design space. </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3</a:t>
            </a:fld>
            <a:endParaRPr lang="en-US" dirty="0"/>
          </a:p>
        </p:txBody>
      </p:sp>
    </p:spTree>
    <p:extLst>
      <p:ext uri="{BB962C8B-B14F-4D97-AF65-F5344CB8AC3E}">
        <p14:creationId xmlns:p14="http://schemas.microsoft.com/office/powerpoint/2010/main" val="334435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4</a:t>
            </a:fld>
            <a:endParaRPr lang="en-US" dirty="0"/>
          </a:p>
        </p:txBody>
      </p:sp>
      <p:pic>
        <p:nvPicPr>
          <p:cNvPr id="6" name="Picture 5">
            <a:extLst>
              <a:ext uri="{FF2B5EF4-FFF2-40B4-BE49-F238E27FC236}">
                <a16:creationId xmlns:a16="http://schemas.microsoft.com/office/drawing/2014/main" id="{AEB3DAEF-3BA8-FC41-922B-7419413A8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513450"/>
            <a:ext cx="7772400" cy="4745499"/>
          </a:xfrm>
          <a:prstGeom prst="rect">
            <a:avLst/>
          </a:prstGeom>
        </p:spPr>
      </p:pic>
      <p:sp>
        <p:nvSpPr>
          <p:cNvPr id="9" name="Rectangle 8">
            <a:extLst>
              <a:ext uri="{FF2B5EF4-FFF2-40B4-BE49-F238E27FC236}">
                <a16:creationId xmlns:a16="http://schemas.microsoft.com/office/drawing/2014/main" id="{E75DA431-BE06-B44D-ACD6-069752D74F6B}"/>
              </a:ext>
            </a:extLst>
          </p:cNvPr>
          <p:cNvSpPr/>
          <p:nvPr/>
        </p:nvSpPr>
        <p:spPr>
          <a:xfrm>
            <a:off x="1066800" y="6016843"/>
            <a:ext cx="7010400" cy="461665"/>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1:  Standard J11D-20 Station Nomenclature [1]</a:t>
            </a:r>
          </a:p>
        </p:txBody>
      </p:sp>
    </p:spTree>
    <p:extLst>
      <p:ext uri="{BB962C8B-B14F-4D97-AF65-F5344CB8AC3E}">
        <p14:creationId xmlns:p14="http://schemas.microsoft.com/office/powerpoint/2010/main" val="40643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5</a:t>
            </a:fld>
            <a:endParaRPr lang="en-US" dirty="0"/>
          </a:p>
        </p:txBody>
      </p:sp>
      <p:graphicFrame>
        <p:nvGraphicFramePr>
          <p:cNvPr id="9" name="Table 8">
            <a:extLst>
              <a:ext uri="{FF2B5EF4-FFF2-40B4-BE49-F238E27FC236}">
                <a16:creationId xmlns:a16="http://schemas.microsoft.com/office/drawing/2014/main" id="{5A6ED50F-6473-5D41-A1B4-B0E5805BB299}"/>
              </a:ext>
            </a:extLst>
          </p:cNvPr>
          <p:cNvGraphicFramePr>
            <a:graphicFrameLocks noGrp="1"/>
          </p:cNvGraphicFramePr>
          <p:nvPr>
            <p:extLst>
              <p:ext uri="{D42A27DB-BD31-4B8C-83A1-F6EECF244321}">
                <p14:modId xmlns:p14="http://schemas.microsoft.com/office/powerpoint/2010/main" val="565659696"/>
              </p:ext>
            </p:extLst>
          </p:nvPr>
        </p:nvGraphicFramePr>
        <p:xfrm>
          <a:off x="685800" y="2277246"/>
          <a:ext cx="7772399" cy="3971154"/>
        </p:xfrm>
        <a:graphic>
          <a:graphicData uri="http://schemas.openxmlformats.org/drawingml/2006/table">
            <a:tbl>
              <a:tblPr firstRow="1" firstCol="1" bandRow="1">
                <a:tableStyleId>{073A0DAA-6AF3-43AB-8588-CEC1D06C72B9}</a:tableStyleId>
              </a:tblPr>
              <a:tblGrid>
                <a:gridCol w="2939561">
                  <a:extLst>
                    <a:ext uri="{9D8B030D-6E8A-4147-A177-3AD203B41FA5}">
                      <a16:colId xmlns:a16="http://schemas.microsoft.com/office/drawing/2014/main" val="1700006845"/>
                    </a:ext>
                  </a:extLst>
                </a:gridCol>
                <a:gridCol w="2415746">
                  <a:extLst>
                    <a:ext uri="{9D8B030D-6E8A-4147-A177-3AD203B41FA5}">
                      <a16:colId xmlns:a16="http://schemas.microsoft.com/office/drawing/2014/main" val="2424721752"/>
                    </a:ext>
                  </a:extLst>
                </a:gridCol>
                <a:gridCol w="2417092">
                  <a:extLst>
                    <a:ext uri="{9D8B030D-6E8A-4147-A177-3AD203B41FA5}">
                      <a16:colId xmlns:a16="http://schemas.microsoft.com/office/drawing/2014/main" val="3823145641"/>
                    </a:ext>
                  </a:extLst>
                </a:gridCol>
              </a:tblGrid>
              <a:tr h="401578">
                <a:tc>
                  <a:txBody>
                    <a:bodyPr/>
                    <a:lstStyle/>
                    <a:p>
                      <a:pPr marL="0" marR="0" algn="just">
                        <a:spcBef>
                          <a:spcPts val="0"/>
                        </a:spcBef>
                        <a:spcAft>
                          <a:spcPts val="0"/>
                        </a:spcAft>
                      </a:pPr>
                      <a:r>
                        <a:rPr lang="en-US" sz="2000">
                          <a:effectLst/>
                        </a:rPr>
                        <a:t>COMPONENT/STAGE</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TEMP (ºF)</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TEMP (ºC)</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28497356"/>
                  </a:ext>
                </a:extLst>
              </a:tr>
              <a:tr h="446197">
                <a:tc>
                  <a:txBody>
                    <a:bodyPr/>
                    <a:lstStyle/>
                    <a:p>
                      <a:pPr marL="0" marR="0" algn="just">
                        <a:spcBef>
                          <a:spcPts val="0"/>
                        </a:spcBef>
                        <a:spcAft>
                          <a:spcPts val="0"/>
                        </a:spcAft>
                      </a:pPr>
                      <a:r>
                        <a:rPr lang="en-US" sz="1800">
                          <a:effectLst/>
                        </a:rPr>
                        <a:t>Inlet T1</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800+ </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426+</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95191218"/>
                  </a:ext>
                </a:extLst>
              </a:tr>
              <a:tr h="446197">
                <a:tc>
                  <a:txBody>
                    <a:bodyPr/>
                    <a:lstStyle/>
                    <a:p>
                      <a:pPr marL="0" marR="0" algn="just">
                        <a:spcBef>
                          <a:spcPts val="0"/>
                        </a:spcBef>
                        <a:spcAft>
                          <a:spcPts val="0"/>
                        </a:spcAft>
                      </a:pPr>
                      <a:r>
                        <a:rPr lang="en-US" sz="1800">
                          <a:effectLst/>
                        </a:rPr>
                        <a:t>COMPRESSOR Inlet T2</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800+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426+</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56754339"/>
                  </a:ext>
                </a:extLst>
              </a:tr>
              <a:tr h="446197">
                <a:tc>
                  <a:txBody>
                    <a:bodyPr/>
                    <a:lstStyle/>
                    <a:p>
                      <a:pPr marL="0" marR="0" algn="just">
                        <a:spcBef>
                          <a:spcPts val="0"/>
                        </a:spcBef>
                        <a:spcAft>
                          <a:spcPts val="0"/>
                        </a:spcAft>
                      </a:pPr>
                      <a:r>
                        <a:rPr lang="en-US" sz="1800">
                          <a:effectLst/>
                        </a:rPr>
                        <a:t>COMPRESSOR 4</a:t>
                      </a:r>
                      <a:r>
                        <a:rPr lang="en-US" sz="1800" baseline="30000">
                          <a:effectLst/>
                        </a:rPr>
                        <a:t>th</a:t>
                      </a:r>
                      <a:r>
                        <a:rPr lang="en-US" sz="1800">
                          <a:effectLst/>
                        </a:rPr>
                        <a:t> Stage TD</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1050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565.56</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27234325"/>
                  </a:ext>
                </a:extLst>
              </a:tr>
              <a:tr h="446197">
                <a:tc>
                  <a:txBody>
                    <a:bodyPr/>
                    <a:lstStyle/>
                    <a:p>
                      <a:pPr marL="0" marR="0" algn="just">
                        <a:spcBef>
                          <a:spcPts val="0"/>
                        </a:spcBef>
                        <a:spcAft>
                          <a:spcPts val="0"/>
                        </a:spcAft>
                      </a:pPr>
                      <a:r>
                        <a:rPr lang="en-US" sz="1800">
                          <a:effectLst/>
                        </a:rPr>
                        <a:t>COMBUSTOR Inlet T3</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1300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704.44</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69668043"/>
                  </a:ext>
                </a:extLst>
              </a:tr>
              <a:tr h="446197">
                <a:tc>
                  <a:txBody>
                    <a:bodyPr/>
                    <a:lstStyle/>
                    <a:p>
                      <a:pPr marL="0" marR="0" algn="just">
                        <a:spcBef>
                          <a:spcPts val="0"/>
                        </a:spcBef>
                        <a:spcAft>
                          <a:spcPts val="0"/>
                        </a:spcAft>
                      </a:pPr>
                      <a:r>
                        <a:rPr lang="en-US" sz="1800">
                          <a:effectLst/>
                        </a:rPr>
                        <a:t>TURBINE Inlet T4</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2000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1093.33</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77470326"/>
                  </a:ext>
                </a:extLst>
              </a:tr>
              <a:tr h="446197">
                <a:tc>
                  <a:txBody>
                    <a:bodyPr/>
                    <a:lstStyle/>
                    <a:p>
                      <a:pPr marL="0" marR="0" algn="just">
                        <a:spcBef>
                          <a:spcPts val="0"/>
                        </a:spcBef>
                        <a:spcAft>
                          <a:spcPts val="0"/>
                        </a:spcAft>
                      </a:pPr>
                      <a:r>
                        <a:rPr lang="en-US" sz="1800">
                          <a:effectLst/>
                        </a:rPr>
                        <a:t>TURBINE Exit T5</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1450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787.78</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51206104"/>
                  </a:ext>
                </a:extLst>
              </a:tr>
              <a:tr h="446197">
                <a:tc>
                  <a:txBody>
                    <a:bodyPr/>
                    <a:lstStyle/>
                    <a:p>
                      <a:pPr marL="0" marR="0" algn="just">
                        <a:spcBef>
                          <a:spcPts val="0"/>
                        </a:spcBef>
                        <a:spcAft>
                          <a:spcPts val="0"/>
                        </a:spcAft>
                      </a:pPr>
                      <a:r>
                        <a:rPr lang="en-US" sz="1800">
                          <a:effectLst/>
                        </a:rPr>
                        <a:t>AB T6</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3200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1760</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24604814"/>
                  </a:ext>
                </a:extLst>
              </a:tr>
              <a:tr h="446197">
                <a:tc>
                  <a:txBody>
                    <a:bodyPr/>
                    <a:lstStyle/>
                    <a:p>
                      <a:pPr marL="0" marR="0" algn="just">
                        <a:spcBef>
                          <a:spcPts val="0"/>
                        </a:spcBef>
                        <a:spcAft>
                          <a:spcPts val="0"/>
                        </a:spcAft>
                      </a:pPr>
                      <a:r>
                        <a:rPr lang="en-US" sz="1800">
                          <a:effectLst/>
                        </a:rPr>
                        <a:t>Exhaust NOZZLE T8</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1500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effectLst/>
                        </a:rPr>
                        <a:t>815.15</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67040767"/>
                  </a:ext>
                </a:extLst>
              </a:tr>
            </a:tbl>
          </a:graphicData>
        </a:graphic>
      </p:graphicFrame>
      <p:sp>
        <p:nvSpPr>
          <p:cNvPr id="10" name="Rectangle 2">
            <a:extLst>
              <a:ext uri="{FF2B5EF4-FFF2-40B4-BE49-F238E27FC236}">
                <a16:creationId xmlns:a16="http://schemas.microsoft.com/office/drawing/2014/main" id="{A7FAA7AE-E7E0-9E43-A962-6F60F4A02F3C}"/>
              </a:ext>
            </a:extLst>
          </p:cNvPr>
          <p:cNvSpPr>
            <a:spLocks noChangeArrowheads="1"/>
          </p:cNvSpPr>
          <p:nvPr/>
        </p:nvSpPr>
        <p:spPr bwMode="auto">
          <a:xfrm>
            <a:off x="685799" y="1792157"/>
            <a:ext cx="77723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1: Maximum Operating Temperatures [1]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842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6</a:t>
            </a:fld>
            <a:endParaRPr lang="en-US" dirty="0"/>
          </a:p>
        </p:txBody>
      </p:sp>
      <p:graphicFrame>
        <p:nvGraphicFramePr>
          <p:cNvPr id="3" name="Table 2">
            <a:extLst>
              <a:ext uri="{FF2B5EF4-FFF2-40B4-BE49-F238E27FC236}">
                <a16:creationId xmlns:a16="http://schemas.microsoft.com/office/drawing/2014/main" id="{1A3BFB84-C40D-5A4B-9A54-235E0959EEEA}"/>
              </a:ext>
            </a:extLst>
          </p:cNvPr>
          <p:cNvGraphicFramePr>
            <a:graphicFrameLocks noGrp="1"/>
          </p:cNvGraphicFramePr>
          <p:nvPr>
            <p:extLst>
              <p:ext uri="{D42A27DB-BD31-4B8C-83A1-F6EECF244321}">
                <p14:modId xmlns:p14="http://schemas.microsoft.com/office/powerpoint/2010/main" val="2780459525"/>
              </p:ext>
            </p:extLst>
          </p:nvPr>
        </p:nvGraphicFramePr>
        <p:xfrm>
          <a:off x="685800" y="2484940"/>
          <a:ext cx="7772399" cy="3637706"/>
        </p:xfrm>
        <a:graphic>
          <a:graphicData uri="http://schemas.openxmlformats.org/drawingml/2006/table">
            <a:tbl>
              <a:tblPr firstRow="1" firstCol="1" bandRow="1">
                <a:tableStyleId>{073A0DAA-6AF3-43AB-8588-CEC1D06C72B9}</a:tableStyleId>
              </a:tblPr>
              <a:tblGrid>
                <a:gridCol w="3048000">
                  <a:extLst>
                    <a:ext uri="{9D8B030D-6E8A-4147-A177-3AD203B41FA5}">
                      <a16:colId xmlns:a16="http://schemas.microsoft.com/office/drawing/2014/main" val="3599868584"/>
                    </a:ext>
                  </a:extLst>
                </a:gridCol>
                <a:gridCol w="2362200">
                  <a:extLst>
                    <a:ext uri="{9D8B030D-6E8A-4147-A177-3AD203B41FA5}">
                      <a16:colId xmlns:a16="http://schemas.microsoft.com/office/drawing/2014/main" val="3711178409"/>
                    </a:ext>
                  </a:extLst>
                </a:gridCol>
                <a:gridCol w="2362199">
                  <a:extLst>
                    <a:ext uri="{9D8B030D-6E8A-4147-A177-3AD203B41FA5}">
                      <a16:colId xmlns:a16="http://schemas.microsoft.com/office/drawing/2014/main" val="1064415108"/>
                    </a:ext>
                  </a:extLst>
                </a:gridCol>
              </a:tblGrid>
              <a:tr h="345866">
                <a:tc>
                  <a:txBody>
                    <a:bodyPr/>
                    <a:lstStyle/>
                    <a:p>
                      <a:pPr marL="0" marR="0" algn="just">
                        <a:spcBef>
                          <a:spcPts val="0"/>
                        </a:spcBef>
                        <a:spcAft>
                          <a:spcPts val="0"/>
                        </a:spcAft>
                        <a:tabLst>
                          <a:tab pos="182880" algn="l"/>
                        </a:tabLst>
                      </a:pPr>
                      <a:r>
                        <a:rPr lang="en-US" sz="1800">
                          <a:effectLst/>
                        </a:rPr>
                        <a:t>SPECIFICATION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dirty="0">
                          <a:effectLst/>
                        </a:rPr>
                        <a:t>VALUE RANGE [EN]</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a:effectLst/>
                        </a:rPr>
                        <a:t>VALUE RANGE [SI]</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2825229"/>
                  </a:ext>
                </a:extLst>
              </a:tr>
              <a:tr h="345866">
                <a:tc>
                  <a:txBody>
                    <a:bodyPr/>
                    <a:lstStyle/>
                    <a:p>
                      <a:pPr marL="0" marR="0" algn="just">
                        <a:spcBef>
                          <a:spcPts val="0"/>
                        </a:spcBef>
                        <a:spcAft>
                          <a:spcPts val="0"/>
                        </a:spcAft>
                        <a:tabLst>
                          <a:tab pos="182880" algn="l"/>
                        </a:tabLst>
                      </a:pPr>
                      <a:r>
                        <a:rPr lang="en-US" sz="1800" dirty="0">
                          <a:effectLst/>
                        </a:rPr>
                        <a:t>Altitude [4]</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25K-90K ft</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7.62 – 27.43 km</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98389273"/>
                  </a:ext>
                </a:extLst>
              </a:tr>
              <a:tr h="345866">
                <a:tc>
                  <a:txBody>
                    <a:bodyPr/>
                    <a:lstStyle/>
                    <a:p>
                      <a:pPr marL="0" marR="0" algn="just">
                        <a:spcBef>
                          <a:spcPts val="0"/>
                        </a:spcBef>
                        <a:spcAft>
                          <a:spcPts val="0"/>
                        </a:spcAft>
                        <a:tabLst>
                          <a:tab pos="182880" algn="l"/>
                        </a:tabLst>
                      </a:pPr>
                      <a:r>
                        <a:rPr lang="en-US" sz="1800">
                          <a:effectLst/>
                        </a:rPr>
                        <a:t>Speed [5]</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Mach 0.75 – 3.2</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3182637"/>
                  </a:ext>
                </a:extLst>
              </a:tr>
              <a:tr h="345866">
                <a:tc>
                  <a:txBody>
                    <a:bodyPr/>
                    <a:lstStyle/>
                    <a:p>
                      <a:pPr marL="0" marR="0" algn="just">
                        <a:spcBef>
                          <a:spcPts val="0"/>
                        </a:spcBef>
                        <a:spcAft>
                          <a:spcPts val="0"/>
                        </a:spcAft>
                        <a:tabLst>
                          <a:tab pos="182880" algn="l"/>
                        </a:tabLst>
                      </a:pPr>
                      <a:r>
                        <a:rPr lang="en-US" sz="1800">
                          <a:effectLst/>
                        </a:rPr>
                        <a:t>Dry TSFC @ Max Thrust [6]</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0.8 lb/lbf hr</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81.6 kg/kN hr</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77765192"/>
                  </a:ext>
                </a:extLst>
              </a:tr>
              <a:tr h="345866">
                <a:tc>
                  <a:txBody>
                    <a:bodyPr/>
                    <a:lstStyle/>
                    <a:p>
                      <a:pPr marL="0" marR="0" algn="just">
                        <a:spcBef>
                          <a:spcPts val="0"/>
                        </a:spcBef>
                        <a:spcAft>
                          <a:spcPts val="0"/>
                        </a:spcAft>
                        <a:tabLst>
                          <a:tab pos="182880" algn="l"/>
                        </a:tabLst>
                      </a:pPr>
                      <a:r>
                        <a:rPr lang="en-US" sz="1800">
                          <a:effectLst/>
                        </a:rPr>
                        <a:t>Wet TSFC @ Max Thrust [6]</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1.9 lb/lbf hr</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164 kg/</a:t>
                      </a:r>
                      <a:r>
                        <a:rPr lang="en-US" sz="2400" dirty="0" err="1">
                          <a:effectLst/>
                        </a:rPr>
                        <a:t>kN</a:t>
                      </a:r>
                      <a:r>
                        <a:rPr lang="en-US" sz="2400" dirty="0">
                          <a:effectLst/>
                        </a:rPr>
                        <a:t> </a:t>
                      </a:r>
                      <a:r>
                        <a:rPr lang="en-US" sz="2400" dirty="0" err="1">
                          <a:effectLst/>
                        </a:rPr>
                        <a:t>hr</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30394633"/>
                  </a:ext>
                </a:extLst>
              </a:tr>
              <a:tr h="345866">
                <a:tc>
                  <a:txBody>
                    <a:bodyPr/>
                    <a:lstStyle/>
                    <a:p>
                      <a:pPr marL="0" marR="0" algn="just">
                        <a:spcBef>
                          <a:spcPts val="0"/>
                        </a:spcBef>
                        <a:spcAft>
                          <a:spcPts val="0"/>
                        </a:spcAft>
                        <a:tabLst>
                          <a:tab pos="182880" algn="l"/>
                        </a:tabLst>
                      </a:pPr>
                      <a:r>
                        <a:rPr lang="en-US" sz="1800">
                          <a:effectLst/>
                        </a:rPr>
                        <a:t>Fuel [7]</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JP-7</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60478723"/>
                  </a:ext>
                </a:extLst>
              </a:tr>
              <a:tr h="345866">
                <a:tc>
                  <a:txBody>
                    <a:bodyPr/>
                    <a:lstStyle/>
                    <a:p>
                      <a:pPr marL="0" marR="0" algn="just">
                        <a:spcBef>
                          <a:spcPts val="0"/>
                        </a:spcBef>
                        <a:spcAft>
                          <a:spcPts val="0"/>
                        </a:spcAft>
                        <a:tabLst>
                          <a:tab pos="182880" algn="l"/>
                        </a:tabLst>
                      </a:pPr>
                      <a:r>
                        <a:rPr lang="en-US" sz="1800">
                          <a:effectLst/>
                        </a:rPr>
                        <a:t>Fuel Storage [8]</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80,285 lb</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36,416 kg</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44191002"/>
                  </a:ext>
                </a:extLst>
              </a:tr>
              <a:tr h="345866">
                <a:tc>
                  <a:txBody>
                    <a:bodyPr/>
                    <a:lstStyle/>
                    <a:p>
                      <a:pPr marL="0" marR="0" algn="just">
                        <a:spcBef>
                          <a:spcPts val="0"/>
                        </a:spcBef>
                        <a:spcAft>
                          <a:spcPts val="0"/>
                        </a:spcAft>
                        <a:tabLst>
                          <a:tab pos="182880" algn="l"/>
                        </a:tabLst>
                      </a:pPr>
                      <a:r>
                        <a:rPr lang="en-US" sz="1800">
                          <a:effectLst/>
                        </a:rPr>
                        <a:t>Fuel Lower Heating Value [9]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5.48 kWh/lb</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43,682 kJ/kg</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20068968"/>
                  </a:ext>
                </a:extLst>
              </a:tr>
              <a:tr h="345866">
                <a:tc>
                  <a:txBody>
                    <a:bodyPr/>
                    <a:lstStyle/>
                    <a:p>
                      <a:pPr marL="0" marR="0" algn="just">
                        <a:spcBef>
                          <a:spcPts val="0"/>
                        </a:spcBef>
                        <a:spcAft>
                          <a:spcPts val="0"/>
                        </a:spcAft>
                        <a:tabLst>
                          <a:tab pos="182880" algn="l"/>
                        </a:tabLst>
                      </a:pPr>
                      <a:r>
                        <a:rPr lang="en-US" sz="1800">
                          <a:effectLst/>
                        </a:rPr>
                        <a:t>Thrust [7]</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32,500 lbf</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144,567 N</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88344277"/>
                  </a:ext>
                </a:extLst>
              </a:tr>
              <a:tr h="345866">
                <a:tc>
                  <a:txBody>
                    <a:bodyPr/>
                    <a:lstStyle/>
                    <a:p>
                      <a:pPr marL="0" marR="0" algn="just">
                        <a:spcBef>
                          <a:spcPts val="0"/>
                        </a:spcBef>
                        <a:spcAft>
                          <a:spcPts val="0"/>
                        </a:spcAft>
                        <a:tabLst>
                          <a:tab pos="182880" algn="l"/>
                        </a:tabLst>
                      </a:pPr>
                      <a:r>
                        <a:rPr lang="en-US" sz="1800">
                          <a:effectLst/>
                        </a:rPr>
                        <a:t>Air Volume Flow @ Cruise [10]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100K ft</a:t>
                      </a:r>
                      <a:r>
                        <a:rPr lang="en-US" sz="2400" baseline="30000">
                          <a:effectLst/>
                        </a:rPr>
                        <a:t>3</a:t>
                      </a:r>
                      <a:r>
                        <a:rPr lang="en-US" sz="2400">
                          <a:effectLst/>
                        </a:rPr>
                        <a:t>/s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2831.68 m</a:t>
                      </a:r>
                      <a:r>
                        <a:rPr lang="en-US" sz="2400" baseline="30000" dirty="0">
                          <a:effectLst/>
                        </a:rPr>
                        <a:t>3</a:t>
                      </a:r>
                      <a:r>
                        <a:rPr lang="en-US" sz="2400" dirty="0">
                          <a:effectLst/>
                        </a:rPr>
                        <a:t>/s</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37240408"/>
                  </a:ext>
                </a:extLst>
              </a:tr>
            </a:tbl>
          </a:graphicData>
        </a:graphic>
      </p:graphicFrame>
      <p:sp>
        <p:nvSpPr>
          <p:cNvPr id="5" name="Rectangle 1">
            <a:extLst>
              <a:ext uri="{FF2B5EF4-FFF2-40B4-BE49-F238E27FC236}">
                <a16:creationId xmlns:a16="http://schemas.microsoft.com/office/drawing/2014/main" id="{FF03086C-B169-3547-8E79-3A8FE10EAE81}"/>
              </a:ext>
            </a:extLst>
          </p:cNvPr>
          <p:cNvSpPr>
            <a:spLocks noChangeArrowheads="1"/>
          </p:cNvSpPr>
          <p:nvPr/>
        </p:nvSpPr>
        <p:spPr bwMode="auto">
          <a:xfrm>
            <a:off x="1333500" y="2084831"/>
            <a:ext cx="647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82563" algn="l"/>
              </a:tabLst>
              <a:defRPr>
                <a:solidFill>
                  <a:schemeClr val="tx1"/>
                </a:solidFill>
                <a:latin typeface="Arial" panose="020B0604020202020204" pitchFamily="34" charset="0"/>
              </a:defRPr>
            </a:lvl1pPr>
            <a:lvl2pPr eaLnBrk="0" hangingPunct="0">
              <a:tabLst>
                <a:tab pos="182563" algn="l"/>
              </a:tabLst>
              <a:defRPr>
                <a:solidFill>
                  <a:schemeClr val="tx1"/>
                </a:solidFill>
                <a:latin typeface="Arial" panose="020B0604020202020204" pitchFamily="34" charset="0"/>
              </a:defRPr>
            </a:lvl2pPr>
            <a:lvl3pPr eaLnBrk="0" hangingPunct="0">
              <a:tabLst>
                <a:tab pos="182563" algn="l"/>
              </a:tabLst>
              <a:defRPr>
                <a:solidFill>
                  <a:schemeClr val="tx1"/>
                </a:solidFill>
                <a:latin typeface="Arial" panose="020B0604020202020204" pitchFamily="34" charset="0"/>
              </a:defRPr>
            </a:lvl3pPr>
            <a:lvl4pPr eaLnBrk="0" hangingPunct="0">
              <a:tabLst>
                <a:tab pos="182563" algn="l"/>
              </a:tabLst>
              <a:defRPr>
                <a:solidFill>
                  <a:schemeClr val="tx1"/>
                </a:solidFill>
                <a:latin typeface="Arial" panose="020B0604020202020204" pitchFamily="34" charset="0"/>
              </a:defRPr>
            </a:lvl4pPr>
            <a:lvl5pPr eaLnBrk="0" hangingPunct="0">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82563" algn="l"/>
              </a:tabLst>
            </a:pPr>
            <a:r>
              <a:rPr kumimoji="0" lang="en-US" altLang="en-US"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2: Engine Specs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603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7</a:t>
            </a:fld>
            <a:endParaRPr lang="en-US" dirty="0"/>
          </a:p>
        </p:txBody>
      </p:sp>
      <p:graphicFrame>
        <p:nvGraphicFramePr>
          <p:cNvPr id="3" name="Table 2">
            <a:extLst>
              <a:ext uri="{FF2B5EF4-FFF2-40B4-BE49-F238E27FC236}">
                <a16:creationId xmlns:a16="http://schemas.microsoft.com/office/drawing/2014/main" id="{1A3BFB84-C40D-5A4B-9A54-235E0959EEEA}"/>
              </a:ext>
            </a:extLst>
          </p:cNvPr>
          <p:cNvGraphicFramePr>
            <a:graphicFrameLocks noGrp="1"/>
          </p:cNvGraphicFramePr>
          <p:nvPr>
            <p:extLst>
              <p:ext uri="{D42A27DB-BD31-4B8C-83A1-F6EECF244321}">
                <p14:modId xmlns:p14="http://schemas.microsoft.com/office/powerpoint/2010/main" val="2119805363"/>
              </p:ext>
            </p:extLst>
          </p:nvPr>
        </p:nvGraphicFramePr>
        <p:xfrm>
          <a:off x="685800" y="2484940"/>
          <a:ext cx="7772401" cy="3652946"/>
        </p:xfrm>
        <a:graphic>
          <a:graphicData uri="http://schemas.openxmlformats.org/drawingml/2006/table">
            <a:tbl>
              <a:tblPr firstRow="1" firstCol="1" bandRow="1">
                <a:tableStyleId>{073A0DAA-6AF3-43AB-8588-CEC1D06C72B9}</a:tableStyleId>
              </a:tblPr>
              <a:tblGrid>
                <a:gridCol w="3276600">
                  <a:extLst>
                    <a:ext uri="{9D8B030D-6E8A-4147-A177-3AD203B41FA5}">
                      <a16:colId xmlns:a16="http://schemas.microsoft.com/office/drawing/2014/main" val="3599868584"/>
                    </a:ext>
                  </a:extLst>
                </a:gridCol>
                <a:gridCol w="2209800">
                  <a:extLst>
                    <a:ext uri="{9D8B030D-6E8A-4147-A177-3AD203B41FA5}">
                      <a16:colId xmlns:a16="http://schemas.microsoft.com/office/drawing/2014/main" val="3711178409"/>
                    </a:ext>
                  </a:extLst>
                </a:gridCol>
                <a:gridCol w="2286001">
                  <a:extLst>
                    <a:ext uri="{9D8B030D-6E8A-4147-A177-3AD203B41FA5}">
                      <a16:colId xmlns:a16="http://schemas.microsoft.com/office/drawing/2014/main" val="919679498"/>
                    </a:ext>
                  </a:extLst>
                </a:gridCol>
              </a:tblGrid>
              <a:tr h="361106">
                <a:tc>
                  <a:txBody>
                    <a:bodyPr/>
                    <a:lstStyle/>
                    <a:p>
                      <a:pPr marL="0" marR="0" algn="just">
                        <a:spcBef>
                          <a:spcPts val="0"/>
                        </a:spcBef>
                        <a:spcAft>
                          <a:spcPts val="0"/>
                        </a:spcAft>
                        <a:tabLst>
                          <a:tab pos="182880" algn="l"/>
                        </a:tabLst>
                      </a:pPr>
                      <a:r>
                        <a:rPr lang="en-US" sz="1600">
                          <a:effectLst/>
                        </a:rPr>
                        <a:t>SPECIFICATION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a:effectLst/>
                        </a:rPr>
                        <a:t>VALUE RANGE [EN]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dirty="0">
                          <a:effectLst/>
                        </a:rPr>
                        <a:t>VALUE RANGE [SI]</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2825229"/>
                  </a:ext>
                </a:extLst>
              </a:tr>
              <a:tr h="361106">
                <a:tc>
                  <a:txBody>
                    <a:bodyPr/>
                    <a:lstStyle/>
                    <a:p>
                      <a:pPr marL="0" marR="0" algn="just">
                        <a:spcBef>
                          <a:spcPts val="0"/>
                        </a:spcBef>
                        <a:spcAft>
                          <a:spcPts val="0"/>
                        </a:spcAft>
                        <a:tabLst>
                          <a:tab pos="182880" algn="l"/>
                        </a:tabLst>
                      </a:pPr>
                      <a:r>
                        <a:rPr lang="en-US" sz="1800" dirty="0">
                          <a:effectLst/>
                        </a:rPr>
                        <a:t>Compression Ratio &lt; Mach 2.2 [8]</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dirty="0">
                          <a:effectLst/>
                        </a:rPr>
                        <a:t>8.8:1</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6452002"/>
                  </a:ext>
                </a:extLst>
              </a:tr>
              <a:tr h="361106">
                <a:tc>
                  <a:txBody>
                    <a:bodyPr/>
                    <a:lstStyle/>
                    <a:p>
                      <a:pPr marL="0" marR="0" algn="just">
                        <a:spcBef>
                          <a:spcPts val="0"/>
                        </a:spcBef>
                        <a:spcAft>
                          <a:spcPts val="0"/>
                        </a:spcAft>
                        <a:tabLst>
                          <a:tab pos="182880" algn="l"/>
                        </a:tabLst>
                      </a:pPr>
                      <a:r>
                        <a:rPr lang="en-US" sz="1800">
                          <a:effectLst/>
                        </a:rPr>
                        <a:t>Compressor [11]</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8-Stage Axial</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99726177"/>
                  </a:ext>
                </a:extLst>
              </a:tr>
              <a:tr h="361106">
                <a:tc>
                  <a:txBody>
                    <a:bodyPr/>
                    <a:lstStyle/>
                    <a:p>
                      <a:pPr marL="0" marR="0" algn="just">
                        <a:spcBef>
                          <a:spcPts val="0"/>
                        </a:spcBef>
                        <a:spcAft>
                          <a:spcPts val="0"/>
                        </a:spcAft>
                        <a:tabLst>
                          <a:tab pos="182880" algn="l"/>
                        </a:tabLst>
                      </a:pPr>
                      <a:r>
                        <a:rPr lang="en-US" sz="1800">
                          <a:effectLst/>
                        </a:rPr>
                        <a:t>Turbine [11]</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2-Stage</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42892783"/>
                  </a:ext>
                </a:extLst>
              </a:tr>
              <a:tr h="361106">
                <a:tc>
                  <a:txBody>
                    <a:bodyPr/>
                    <a:lstStyle/>
                    <a:p>
                      <a:pPr marL="0" marR="0" algn="just">
                        <a:spcBef>
                          <a:spcPts val="0"/>
                        </a:spcBef>
                        <a:spcAft>
                          <a:spcPts val="0"/>
                        </a:spcAft>
                        <a:tabLst>
                          <a:tab pos="182880" algn="l"/>
                        </a:tabLst>
                      </a:pPr>
                      <a:r>
                        <a:rPr lang="en-US" sz="1800">
                          <a:effectLst/>
                        </a:rPr>
                        <a:t>Weight [11]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6,500 lb</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2,948 kg</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1676600"/>
                  </a:ext>
                </a:extLst>
              </a:tr>
              <a:tr h="361106">
                <a:tc>
                  <a:txBody>
                    <a:bodyPr/>
                    <a:lstStyle/>
                    <a:p>
                      <a:pPr marL="0" marR="0" algn="just">
                        <a:spcBef>
                          <a:spcPts val="0"/>
                        </a:spcBef>
                        <a:spcAft>
                          <a:spcPts val="0"/>
                        </a:spcAft>
                        <a:tabLst>
                          <a:tab pos="182880" algn="l"/>
                        </a:tabLst>
                      </a:pPr>
                      <a:r>
                        <a:rPr lang="en-US" sz="1800" dirty="0">
                          <a:effectLst/>
                        </a:rPr>
                        <a:t>Air Mass Flow [8]</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326-450 lb/s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147 – 204 kg/s</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91152953"/>
                  </a:ext>
                </a:extLst>
              </a:tr>
              <a:tr h="361106">
                <a:tc>
                  <a:txBody>
                    <a:bodyPr/>
                    <a:lstStyle/>
                    <a:p>
                      <a:pPr marL="0" marR="0" algn="just">
                        <a:spcBef>
                          <a:spcPts val="0"/>
                        </a:spcBef>
                        <a:spcAft>
                          <a:spcPts val="0"/>
                        </a:spcAft>
                        <a:tabLst>
                          <a:tab pos="182880" algn="l"/>
                        </a:tabLst>
                      </a:pPr>
                      <a:r>
                        <a:rPr lang="en-US" sz="1800">
                          <a:effectLst/>
                        </a:rPr>
                        <a:t>Dry Fuel Mass Flow @ Max</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5.55 lb/s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2.52 kg/s</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45189194"/>
                  </a:ext>
                </a:extLst>
              </a:tr>
              <a:tr h="361106">
                <a:tc>
                  <a:txBody>
                    <a:bodyPr/>
                    <a:lstStyle/>
                    <a:p>
                      <a:pPr marL="0" marR="0" algn="just">
                        <a:spcBef>
                          <a:spcPts val="0"/>
                        </a:spcBef>
                        <a:spcAft>
                          <a:spcPts val="0"/>
                        </a:spcAft>
                        <a:tabLst>
                          <a:tab pos="182880" algn="l"/>
                        </a:tabLst>
                      </a:pPr>
                      <a:r>
                        <a:rPr lang="en-US" sz="1800">
                          <a:effectLst/>
                        </a:rPr>
                        <a:t>Wet Fuel Mass Flow @ Max</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17.94 lb/s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8.14 kg/s</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8381533"/>
                  </a:ext>
                </a:extLst>
              </a:tr>
              <a:tr h="361106">
                <a:tc>
                  <a:txBody>
                    <a:bodyPr/>
                    <a:lstStyle/>
                    <a:p>
                      <a:pPr marL="0" marR="0" algn="just">
                        <a:spcBef>
                          <a:spcPts val="0"/>
                        </a:spcBef>
                        <a:spcAft>
                          <a:spcPts val="0"/>
                        </a:spcAft>
                        <a:tabLst>
                          <a:tab pos="182880" algn="l"/>
                        </a:tabLst>
                      </a:pPr>
                      <a:r>
                        <a:rPr lang="en-US" sz="1800" dirty="0">
                          <a:effectLst/>
                        </a:rPr>
                        <a:t>Dry Fuel to Air Ratio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0.012-0.017</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36272224"/>
                  </a:ext>
                </a:extLst>
              </a:tr>
              <a:tr h="361106">
                <a:tc>
                  <a:txBody>
                    <a:bodyPr/>
                    <a:lstStyle/>
                    <a:p>
                      <a:pPr marL="0" marR="0" algn="just">
                        <a:spcBef>
                          <a:spcPts val="0"/>
                        </a:spcBef>
                        <a:spcAft>
                          <a:spcPts val="0"/>
                        </a:spcAft>
                        <a:tabLst>
                          <a:tab pos="182880" algn="l"/>
                        </a:tabLst>
                      </a:pPr>
                      <a:r>
                        <a:rPr lang="en-US" sz="1800" dirty="0">
                          <a:effectLst/>
                        </a:rPr>
                        <a:t>Wet Fuel to Air Ratio</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dirty="0">
                          <a:effectLst/>
                        </a:rPr>
                        <a:t>0.0398-0.055</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1038402"/>
                  </a:ext>
                </a:extLst>
              </a:tr>
            </a:tbl>
          </a:graphicData>
        </a:graphic>
      </p:graphicFrame>
      <p:sp>
        <p:nvSpPr>
          <p:cNvPr id="5" name="Rectangle 1">
            <a:extLst>
              <a:ext uri="{FF2B5EF4-FFF2-40B4-BE49-F238E27FC236}">
                <a16:creationId xmlns:a16="http://schemas.microsoft.com/office/drawing/2014/main" id="{FF03086C-B169-3547-8E79-3A8FE10EAE81}"/>
              </a:ext>
            </a:extLst>
          </p:cNvPr>
          <p:cNvSpPr>
            <a:spLocks noChangeArrowheads="1"/>
          </p:cNvSpPr>
          <p:nvPr/>
        </p:nvSpPr>
        <p:spPr bwMode="auto">
          <a:xfrm>
            <a:off x="1333500" y="2084831"/>
            <a:ext cx="647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82563" algn="l"/>
              </a:tabLst>
              <a:defRPr>
                <a:solidFill>
                  <a:schemeClr val="tx1"/>
                </a:solidFill>
                <a:latin typeface="Arial" panose="020B0604020202020204" pitchFamily="34" charset="0"/>
              </a:defRPr>
            </a:lvl1pPr>
            <a:lvl2pPr eaLnBrk="0" hangingPunct="0">
              <a:tabLst>
                <a:tab pos="182563" algn="l"/>
              </a:tabLst>
              <a:defRPr>
                <a:solidFill>
                  <a:schemeClr val="tx1"/>
                </a:solidFill>
                <a:latin typeface="Arial" panose="020B0604020202020204" pitchFamily="34" charset="0"/>
              </a:defRPr>
            </a:lvl2pPr>
            <a:lvl3pPr eaLnBrk="0" hangingPunct="0">
              <a:tabLst>
                <a:tab pos="182563" algn="l"/>
              </a:tabLst>
              <a:defRPr>
                <a:solidFill>
                  <a:schemeClr val="tx1"/>
                </a:solidFill>
                <a:latin typeface="Arial" panose="020B0604020202020204" pitchFamily="34" charset="0"/>
              </a:defRPr>
            </a:lvl3pPr>
            <a:lvl4pPr eaLnBrk="0" hangingPunct="0">
              <a:tabLst>
                <a:tab pos="182563" algn="l"/>
              </a:tabLst>
              <a:defRPr>
                <a:solidFill>
                  <a:schemeClr val="tx1"/>
                </a:solidFill>
                <a:latin typeface="Arial" panose="020B0604020202020204" pitchFamily="34" charset="0"/>
              </a:defRPr>
            </a:lvl4pPr>
            <a:lvl5pPr eaLnBrk="0" hangingPunct="0">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82563" algn="l"/>
              </a:tabLst>
            </a:pPr>
            <a:r>
              <a:rPr kumimoji="0" lang="en-US" altLang="en-US"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2: Engine Specs (Cont.)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011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8</a:t>
            </a:fld>
            <a:endParaRPr lang="en-US" dirty="0"/>
          </a:p>
        </p:txBody>
      </p:sp>
      <p:graphicFrame>
        <p:nvGraphicFramePr>
          <p:cNvPr id="6" name="Table 5">
            <a:extLst>
              <a:ext uri="{FF2B5EF4-FFF2-40B4-BE49-F238E27FC236}">
                <a16:creationId xmlns:a16="http://schemas.microsoft.com/office/drawing/2014/main" id="{2306A1D9-7A61-3746-B286-FFC75FF48613}"/>
              </a:ext>
            </a:extLst>
          </p:cNvPr>
          <p:cNvGraphicFramePr>
            <a:graphicFrameLocks noGrp="1"/>
          </p:cNvGraphicFramePr>
          <p:nvPr>
            <p:extLst>
              <p:ext uri="{D42A27DB-BD31-4B8C-83A1-F6EECF244321}">
                <p14:modId xmlns:p14="http://schemas.microsoft.com/office/powerpoint/2010/main" val="1778668620"/>
              </p:ext>
            </p:extLst>
          </p:nvPr>
        </p:nvGraphicFramePr>
        <p:xfrm>
          <a:off x="685800" y="2382724"/>
          <a:ext cx="7772398" cy="3865680"/>
        </p:xfrm>
        <a:graphic>
          <a:graphicData uri="http://schemas.openxmlformats.org/drawingml/2006/table">
            <a:tbl>
              <a:tblPr firstRow="1" firstCol="1" bandRow="1">
                <a:tableStyleId>{073A0DAA-6AF3-43AB-8588-CEC1D06C72B9}</a:tableStyleId>
              </a:tblPr>
              <a:tblGrid>
                <a:gridCol w="2438400">
                  <a:extLst>
                    <a:ext uri="{9D8B030D-6E8A-4147-A177-3AD203B41FA5}">
                      <a16:colId xmlns:a16="http://schemas.microsoft.com/office/drawing/2014/main" val="1310571011"/>
                    </a:ext>
                  </a:extLst>
                </a:gridCol>
                <a:gridCol w="1658716">
                  <a:extLst>
                    <a:ext uri="{9D8B030D-6E8A-4147-A177-3AD203B41FA5}">
                      <a16:colId xmlns:a16="http://schemas.microsoft.com/office/drawing/2014/main" val="2495236697"/>
                    </a:ext>
                  </a:extLst>
                </a:gridCol>
                <a:gridCol w="1915697">
                  <a:extLst>
                    <a:ext uri="{9D8B030D-6E8A-4147-A177-3AD203B41FA5}">
                      <a16:colId xmlns:a16="http://schemas.microsoft.com/office/drawing/2014/main" val="1876799904"/>
                    </a:ext>
                  </a:extLst>
                </a:gridCol>
                <a:gridCol w="1759585">
                  <a:extLst>
                    <a:ext uri="{9D8B030D-6E8A-4147-A177-3AD203B41FA5}">
                      <a16:colId xmlns:a16="http://schemas.microsoft.com/office/drawing/2014/main" val="840457456"/>
                    </a:ext>
                  </a:extLst>
                </a:gridCol>
              </a:tblGrid>
              <a:tr h="297360">
                <a:tc>
                  <a:txBody>
                    <a:bodyPr/>
                    <a:lstStyle/>
                    <a:p>
                      <a:pPr marL="0" marR="0" algn="just">
                        <a:spcBef>
                          <a:spcPts val="0"/>
                        </a:spcBef>
                        <a:spcAft>
                          <a:spcPts val="0"/>
                        </a:spcAft>
                      </a:pPr>
                      <a:r>
                        <a:rPr lang="en-US" sz="1600">
                          <a:effectLst/>
                        </a:rPr>
                        <a:t>Condition ID</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a:effectLst/>
                        </a:rPr>
                        <a:t>Altitude [ft]</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a:effectLst/>
                        </a:rPr>
                        <a:t>Mach</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a:effectLst/>
                        </a:rPr>
                        <a:t>Afterburner</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1802632"/>
                  </a:ext>
                </a:extLst>
              </a:tr>
              <a:tr h="297360">
                <a:tc>
                  <a:txBody>
                    <a:bodyPr/>
                    <a:lstStyle/>
                    <a:p>
                      <a:pPr marL="0" marR="0" algn="just">
                        <a:spcBef>
                          <a:spcPts val="0"/>
                        </a:spcBef>
                        <a:spcAft>
                          <a:spcPts val="0"/>
                        </a:spcAft>
                      </a:pPr>
                      <a:r>
                        <a:rPr lang="en-US" sz="1600">
                          <a:effectLst/>
                        </a:rPr>
                        <a:t>Takeoff [2]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 (@ Sea level)</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0.3542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79257400"/>
                  </a:ext>
                </a:extLst>
              </a:tr>
              <a:tr h="297360">
                <a:tc>
                  <a:txBody>
                    <a:bodyPr/>
                    <a:lstStyle/>
                    <a:p>
                      <a:pPr marL="0" marR="0" algn="just">
                        <a:spcBef>
                          <a:spcPts val="0"/>
                        </a:spcBef>
                        <a:spcAft>
                          <a:spcPts val="0"/>
                        </a:spcAft>
                      </a:pPr>
                      <a:r>
                        <a:rPr lang="en-US" sz="1600">
                          <a:effectLst/>
                        </a:rPr>
                        <a:t>Refueling/Buddy Mission [2]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0.75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OFF</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40442952"/>
                  </a:ext>
                </a:extLst>
              </a:tr>
              <a:tr h="297360">
                <a:tc>
                  <a:txBody>
                    <a:bodyPr/>
                    <a:lstStyle/>
                    <a:p>
                      <a:pPr marL="0" marR="0" algn="just">
                        <a:spcBef>
                          <a:spcPts val="0"/>
                        </a:spcBef>
                        <a:spcAft>
                          <a:spcPts val="0"/>
                        </a:spcAft>
                      </a:pPr>
                      <a:r>
                        <a:rPr lang="en-US" sz="1600">
                          <a:effectLst/>
                        </a:rPr>
                        <a:t>Climbing [2]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30000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1.25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25855824"/>
                  </a:ext>
                </a:extLst>
              </a:tr>
              <a:tr h="297360">
                <a:tc>
                  <a:txBody>
                    <a:bodyPr/>
                    <a:lstStyle/>
                    <a:p>
                      <a:pPr marL="0" marR="0" algn="just">
                        <a:spcBef>
                          <a:spcPts val="0"/>
                        </a:spcBef>
                        <a:spcAft>
                          <a:spcPts val="0"/>
                        </a:spcAft>
                      </a:pPr>
                      <a:r>
                        <a:rPr lang="en-US" sz="1600">
                          <a:effectLst/>
                        </a:rPr>
                        <a:t>Concorde [12]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60000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41165909"/>
                  </a:ext>
                </a:extLst>
              </a:tr>
              <a:tr h="297360">
                <a:tc>
                  <a:txBody>
                    <a:bodyPr/>
                    <a:lstStyle/>
                    <a:p>
                      <a:pPr marL="0" marR="0" algn="just">
                        <a:spcBef>
                          <a:spcPts val="0"/>
                        </a:spcBef>
                        <a:spcAft>
                          <a:spcPts val="0"/>
                        </a:spcAft>
                      </a:pPr>
                      <a:r>
                        <a:rPr lang="en-US" sz="1600">
                          <a:effectLst/>
                        </a:rPr>
                        <a:t>YF12A (03/18/65)</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65000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8235497"/>
                  </a:ext>
                </a:extLst>
              </a:tr>
              <a:tr h="297360">
                <a:tc>
                  <a:txBody>
                    <a:bodyPr/>
                    <a:lstStyle/>
                    <a:p>
                      <a:pPr marL="0" marR="0" algn="just">
                        <a:spcBef>
                          <a:spcPts val="0"/>
                        </a:spcBef>
                        <a:spcAft>
                          <a:spcPts val="0"/>
                        </a:spcAft>
                      </a:pPr>
                      <a:r>
                        <a:rPr lang="en-US" sz="1600">
                          <a:effectLst/>
                        </a:rPr>
                        <a:t>A12 Max Altitude at Mach 2.2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75000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49509478"/>
                  </a:ext>
                </a:extLst>
              </a:tr>
              <a:tr h="297360">
                <a:tc>
                  <a:txBody>
                    <a:bodyPr/>
                    <a:lstStyle/>
                    <a:p>
                      <a:pPr marL="0" marR="0" algn="just">
                        <a:spcBef>
                          <a:spcPts val="0"/>
                        </a:spcBef>
                        <a:spcAft>
                          <a:spcPts val="0"/>
                        </a:spcAft>
                      </a:pPr>
                      <a:r>
                        <a:rPr lang="en-US" sz="1600">
                          <a:effectLst/>
                        </a:rPr>
                        <a:t>Lake County Airport</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9928</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0.3545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89772564"/>
                  </a:ext>
                </a:extLst>
              </a:tr>
              <a:tr h="297360">
                <a:tc>
                  <a:txBody>
                    <a:bodyPr/>
                    <a:lstStyle/>
                    <a:p>
                      <a:pPr marL="0" marR="0" algn="just">
                        <a:spcBef>
                          <a:spcPts val="0"/>
                        </a:spcBef>
                        <a:spcAft>
                          <a:spcPts val="0"/>
                        </a:spcAft>
                      </a:pPr>
                      <a:r>
                        <a:rPr lang="en-US" sz="1600" dirty="0">
                          <a:effectLst/>
                        </a:rPr>
                        <a:t>Lowest Altitude at Mach 1.0</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15000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894660"/>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MA139-XAA</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40000</a:t>
                      </a:r>
                    </a:p>
                  </a:txBody>
                  <a:tcPr marL="68580" marR="68580" marT="0" marB="0"/>
                </a:tc>
                <a:tc>
                  <a:txBody>
                    <a:bodyPr/>
                    <a:lstStyle/>
                    <a:p>
                      <a:pPr marL="0" marR="0" algn="just">
                        <a:spcBef>
                          <a:spcPts val="0"/>
                        </a:spcBef>
                        <a:spcAft>
                          <a:spcPts val="0"/>
                        </a:spcAft>
                      </a:pPr>
                      <a:r>
                        <a:rPr lang="en-US" sz="1800" dirty="0">
                          <a:effectLst/>
                          <a:latin typeface="+mn-lt"/>
                        </a:rPr>
                        <a:t>1.9</a:t>
                      </a:r>
                      <a:endParaRPr lang="en-US" sz="1800" dirty="0">
                        <a:effectLst/>
                        <a:latin typeface="+mn-lt"/>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ON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5290404"/>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French Griffon II[]</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61000</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2.1</a:t>
                      </a:r>
                    </a:p>
                  </a:txBody>
                  <a:tcPr marL="68580" marR="68580" marT="0" marB="0"/>
                </a:tc>
                <a:tc>
                  <a:txBody>
                    <a:bodyPr/>
                    <a:lstStyle/>
                    <a:p>
                      <a:pPr marL="0" marR="0" algn="just">
                        <a:spcBef>
                          <a:spcPts val="0"/>
                        </a:spcBef>
                        <a:spcAft>
                          <a:spcPts val="0"/>
                        </a:spcAft>
                      </a:pPr>
                      <a:r>
                        <a:rPr lang="en-US" sz="1800" dirty="0">
                          <a:effectLst/>
                        </a:rPr>
                        <a:t>ON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35892360"/>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Constant climb</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33000</a:t>
                      </a:r>
                    </a:p>
                  </a:txBody>
                  <a:tcPr marL="68580" marR="68580" marT="0" marB="0"/>
                </a:tc>
                <a:tc>
                  <a:txBody>
                    <a:bodyPr/>
                    <a:lstStyle/>
                    <a:p>
                      <a:pPr marL="0" marR="0" algn="just">
                        <a:spcBef>
                          <a:spcPts val="0"/>
                        </a:spcBef>
                        <a:spcAft>
                          <a:spcPts val="0"/>
                        </a:spcAft>
                      </a:pPr>
                      <a:r>
                        <a:rPr lang="en-US" sz="1800" dirty="0">
                          <a:effectLst/>
                          <a:latin typeface="+mn-lt"/>
                        </a:rPr>
                        <a:t>0.9</a:t>
                      </a:r>
                      <a:endParaRPr lang="en-US" sz="1800" dirty="0">
                        <a:effectLst/>
                        <a:latin typeface="+mn-lt"/>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mn-lt"/>
                        </a:rPr>
                        <a:t>ON </a:t>
                      </a:r>
                      <a:endParaRPr lang="en-U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641122091"/>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Supersonic transport flight</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70000</a:t>
                      </a:r>
                    </a:p>
                  </a:txBody>
                  <a:tcPr marL="68580" marR="68580" marT="0" marB="0"/>
                </a:tc>
                <a:tc>
                  <a:txBody>
                    <a:bodyPr/>
                    <a:lstStyle/>
                    <a:p>
                      <a:pPr marL="0" marR="0" algn="just">
                        <a:spcBef>
                          <a:spcPts val="0"/>
                        </a:spcBef>
                        <a:spcAft>
                          <a:spcPts val="0"/>
                        </a:spcAft>
                      </a:pPr>
                      <a:r>
                        <a:rPr lang="en-US" sz="1800" dirty="0">
                          <a:effectLst/>
                          <a:latin typeface="+mn-lt"/>
                        </a:rPr>
                        <a:t>2.5 </a:t>
                      </a:r>
                      <a:endParaRPr lang="en-US" sz="1800" dirty="0">
                        <a:effectLst/>
                        <a:latin typeface="+mn-lt"/>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mn-lt"/>
                        </a:rPr>
                        <a:t>OFF </a:t>
                      </a:r>
                      <a:endParaRPr lang="en-U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989293884"/>
                  </a:ext>
                </a:extLst>
              </a:tr>
            </a:tbl>
          </a:graphicData>
        </a:graphic>
      </p:graphicFrame>
      <p:sp>
        <p:nvSpPr>
          <p:cNvPr id="7" name="Rectangle 1">
            <a:extLst>
              <a:ext uri="{FF2B5EF4-FFF2-40B4-BE49-F238E27FC236}">
                <a16:creationId xmlns:a16="http://schemas.microsoft.com/office/drawing/2014/main" id="{41D88EAB-8114-D64D-8A4C-22C8C96F6FA5}"/>
              </a:ext>
            </a:extLst>
          </p:cNvPr>
          <p:cNvSpPr>
            <a:spLocks noChangeArrowheads="1"/>
          </p:cNvSpPr>
          <p:nvPr/>
        </p:nvSpPr>
        <p:spPr bwMode="auto">
          <a:xfrm>
            <a:off x="2133600" y="1799474"/>
            <a:ext cx="487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3: Validation Flight Conditions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915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Standard Atmosphere</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9</a:t>
            </a:fld>
            <a:endParaRPr lang="en-US" dirty="0"/>
          </a:p>
        </p:txBody>
      </p:sp>
      <p:pic>
        <p:nvPicPr>
          <p:cNvPr id="9" name="Picture 8">
            <a:extLst>
              <a:ext uri="{FF2B5EF4-FFF2-40B4-BE49-F238E27FC236}">
                <a16:creationId xmlns:a16="http://schemas.microsoft.com/office/drawing/2014/main" id="{65FB0D08-5B89-6541-A4B3-B01513106E7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032" y="1532021"/>
            <a:ext cx="3294380" cy="3937000"/>
          </a:xfrm>
          <a:prstGeom prst="rect">
            <a:avLst/>
          </a:prstGeom>
        </p:spPr>
      </p:pic>
      <p:pic>
        <p:nvPicPr>
          <p:cNvPr id="10" name="Picture 9">
            <a:extLst>
              <a:ext uri="{FF2B5EF4-FFF2-40B4-BE49-F238E27FC236}">
                <a16:creationId xmlns:a16="http://schemas.microsoft.com/office/drawing/2014/main" id="{6FF15E6F-23A1-AE4F-9642-9D5EF8E2425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258286" y="1532021"/>
            <a:ext cx="2609114" cy="3937000"/>
          </a:xfrm>
          <a:prstGeom prst="rect">
            <a:avLst/>
          </a:prstGeom>
        </p:spPr>
      </p:pic>
      <p:pic>
        <p:nvPicPr>
          <p:cNvPr id="11" name="Picture 10">
            <a:extLst>
              <a:ext uri="{FF2B5EF4-FFF2-40B4-BE49-F238E27FC236}">
                <a16:creationId xmlns:a16="http://schemas.microsoft.com/office/drawing/2014/main" id="{B481CABE-CFCE-5B42-90A0-111E0C700315}"/>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879432" y="1532021"/>
            <a:ext cx="3234222" cy="3937000"/>
          </a:xfrm>
          <a:prstGeom prst="rect">
            <a:avLst/>
          </a:prstGeom>
        </p:spPr>
      </p:pic>
      <p:sp>
        <p:nvSpPr>
          <p:cNvPr id="5" name="Rectangle 4">
            <a:extLst>
              <a:ext uri="{FF2B5EF4-FFF2-40B4-BE49-F238E27FC236}">
                <a16:creationId xmlns:a16="http://schemas.microsoft.com/office/drawing/2014/main" id="{B10ACD98-792C-1C4E-8E0D-293CEC8816C0}"/>
              </a:ext>
            </a:extLst>
          </p:cNvPr>
          <p:cNvSpPr/>
          <p:nvPr/>
        </p:nvSpPr>
        <p:spPr>
          <a:xfrm>
            <a:off x="685800" y="5443212"/>
            <a:ext cx="7772399" cy="830997"/>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2-4: Standard Atmosphere Dynamic Viscosity, Kinematic Viscosity and Speed of Sound [15]</a:t>
            </a:r>
          </a:p>
        </p:txBody>
      </p:sp>
    </p:spTree>
    <p:extLst>
      <p:ext uri="{BB962C8B-B14F-4D97-AF65-F5344CB8AC3E}">
        <p14:creationId xmlns:p14="http://schemas.microsoft.com/office/powerpoint/2010/main" val="824182741"/>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IAA Presentation Template v26Mar2018" id="{F88273E9-7C79-1B4A-87B2-6A81D828466A}" vid="{69580B7B-658C-664B-B33B-5843FF5E21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5DEA5B684E6D04C8F8F60CD32CD8F5C" ma:contentTypeVersion="0" ma:contentTypeDescription="Create a new document." ma:contentTypeScope="" ma:versionID="41e97edc035c2e5e5f60dbf406229cf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3F3348E-F4F4-4BE8-8083-AA7D450E2FAD}">
  <ds:schemaRefs>
    <ds:schemaRef ds:uri="http://schemas.microsoft.com/sharepoint/v3/contenttype/forms"/>
  </ds:schemaRefs>
</ds:datastoreItem>
</file>

<file path=customXml/itemProps2.xml><?xml version="1.0" encoding="utf-8"?>
<ds:datastoreItem xmlns:ds="http://schemas.openxmlformats.org/officeDocument/2006/customXml" ds:itemID="{A414BE1A-A2C4-4862-8AD0-8BDC37D6A97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780A3192-62F6-472E-B429-80C0520060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 Presentation</Template>
  <TotalTime>1670</TotalTime>
  <Words>666</Words>
  <Application>Microsoft Macintosh PowerPoint</Application>
  <PresentationFormat>On-screen Show (4:3)</PresentationFormat>
  <Paragraphs>196</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Arial</vt:lpstr>
      <vt:lpstr>Arial Narrow</vt:lpstr>
      <vt:lpstr>Times</vt:lpstr>
      <vt:lpstr>Times New Roman</vt:lpstr>
      <vt:lpstr>Wingdings</vt:lpstr>
      <vt:lpstr>Blank Presentation</vt:lpstr>
      <vt:lpstr>J58 (JT11D-20) </vt:lpstr>
      <vt:lpstr>J58 (JT11D-20) – Project Summary</vt:lpstr>
      <vt:lpstr>J58 (JT11D-20) – Introduction</vt:lpstr>
      <vt:lpstr>J58 (JT11D-20) – Introduction</vt:lpstr>
      <vt:lpstr>J58 (JT11D-20) – Introduction</vt:lpstr>
      <vt:lpstr>J58 (JT11D-20) – Introduction</vt:lpstr>
      <vt:lpstr>J58 (JT11D-20) – Introduction</vt:lpstr>
      <vt:lpstr>J58 (JT11D-20) – Introduction</vt:lpstr>
      <vt:lpstr>J58 (JT11D-20) – Standard Atmosphere</vt:lpstr>
      <vt:lpstr>J58 (JT11D-20) – Standard Atmosphere</vt:lpstr>
      <vt:lpstr>J58 (JT11D-20) – Inlet</vt:lpstr>
      <vt:lpstr>J58 (JT11D-20) – EGT</vt:lpstr>
      <vt:lpstr>References</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J58 (JT11D-20)</dc:title>
  <dc:creator>Microsoft Office User</dc:creator>
  <cp:lastModifiedBy>Microsoft Office User</cp:lastModifiedBy>
  <cp:revision>11</cp:revision>
  <cp:lastPrinted>2013-07-30T01:46:25Z</cp:lastPrinted>
  <dcterms:created xsi:type="dcterms:W3CDTF">2018-04-14T22:05:40Z</dcterms:created>
  <dcterms:modified xsi:type="dcterms:W3CDTF">2018-04-21T17:14:39Z</dcterms:modified>
</cp:coreProperties>
</file>