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85" r:id="rId4"/>
    <p:sldId id="286" r:id="rId5"/>
    <p:sldId id="259" r:id="rId6"/>
    <p:sldId id="287" r:id="rId7"/>
    <p:sldId id="289" r:id="rId8"/>
    <p:sldId id="290" r:id="rId9"/>
    <p:sldId id="291" r:id="rId10"/>
    <p:sldId id="288" r:id="rId11"/>
    <p:sldId id="293" r:id="rId12"/>
    <p:sldId id="294" r:id="rId13"/>
    <p:sldId id="295" r:id="rId14"/>
    <p:sldId id="296" r:id="rId15"/>
    <p:sldId id="292" r:id="rId16"/>
    <p:sldId id="297" r:id="rId17"/>
    <p:sldId id="298" r:id="rId18"/>
    <p:sldId id="299" r:id="rId19"/>
    <p:sldId id="301" r:id="rId20"/>
    <p:sldId id="300" r:id="rId21"/>
    <p:sldId id="279" r:id="rId22"/>
    <p:sldId id="280" r:id="rId23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5"/>
      <p:bold r:id="rId26"/>
    </p:embeddedFont>
    <p:embeddedFont>
      <p:font typeface="Tino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7D5CAF-C5C0-430F-A390-3F806F24974C}">
  <a:tblStyle styleId="{DB7D5CAF-C5C0-430F-A390-3F806F249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1" autoAdjust="0"/>
  </p:normalViewPr>
  <p:slideViewPr>
    <p:cSldViewPr snapToGrid="0">
      <p:cViewPr>
        <p:scale>
          <a:sx n="100" d="100"/>
          <a:sy n="100" d="100"/>
        </p:scale>
        <p:origin x="1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274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567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734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397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22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0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384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36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147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24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264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8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12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25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23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30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61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713" y="333900"/>
            <a:ext cx="7798575" cy="48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12650" y="1915625"/>
            <a:ext cx="5469600" cy="1159800"/>
          </a:xfrm>
          <a:prstGeom prst="rect">
            <a:avLst/>
          </a:prstGeom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◈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◆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◇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⬥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tin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1995777" y="626917"/>
            <a:ext cx="5469600" cy="22222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n w="19050">
                  <a:solidFill>
                    <a:schemeClr val="accent2">
                      <a:lumMod val="50000"/>
                    </a:schemeClr>
                  </a:solidFill>
                </a:ln>
              </a:rPr>
              <a:t>SEATWORK 6.1</a:t>
            </a:r>
            <a:br>
              <a:rPr lang="en-US" dirty="0">
                <a:ln w="19050">
                  <a:solidFill>
                    <a:schemeClr val="accent2">
                      <a:lumMod val="50000"/>
                    </a:schemeClr>
                  </a:solidFill>
                </a:ln>
              </a:rPr>
            </a:br>
            <a:r>
              <a:rPr lang="en-US" dirty="0">
                <a:ln w="19050">
                  <a:solidFill>
                    <a:schemeClr val="accent2">
                      <a:lumMod val="50000"/>
                    </a:schemeClr>
                  </a:solidFill>
                </a:ln>
              </a:rPr>
              <a:t>EXPLORATORY DATASET</a:t>
            </a:r>
            <a:endParaRPr dirty="0">
              <a:ln w="19050"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2" name="Google Shape;69;p14">
            <a:extLst>
              <a:ext uri="{FF2B5EF4-FFF2-40B4-BE49-F238E27FC236}">
                <a16:creationId xmlns:a16="http://schemas.microsoft.com/office/drawing/2014/main" id="{FD8E301E-8FF4-01B8-71C2-75E8504E8E95}"/>
              </a:ext>
            </a:extLst>
          </p:cNvPr>
          <p:cNvSpPr txBox="1">
            <a:spLocks/>
          </p:cNvSpPr>
          <p:nvPr/>
        </p:nvSpPr>
        <p:spPr>
          <a:xfrm>
            <a:off x="1270723" y="3786907"/>
            <a:ext cx="2737859" cy="350983"/>
          </a:xfrm>
          <a:prstGeom prst="rect">
            <a:avLst/>
          </a:prstGeom>
          <a:noFill/>
          <a:ln>
            <a:noFill/>
          </a:ln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600" dirty="0">
                <a:ln w="190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Name: </a:t>
            </a:r>
            <a:r>
              <a:rPr lang="en-US" sz="1600" dirty="0" err="1">
                <a:ln w="190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Calingo</a:t>
            </a:r>
            <a:r>
              <a:rPr lang="en-US" sz="1600" dirty="0">
                <a:ln w="190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, Christian Lei S.</a:t>
            </a:r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FA7F4257-F9D8-9D6A-21B0-E3D5A55084E4}"/>
              </a:ext>
            </a:extLst>
          </p:cNvPr>
          <p:cNvSpPr txBox="1">
            <a:spLocks/>
          </p:cNvSpPr>
          <p:nvPr/>
        </p:nvSpPr>
        <p:spPr>
          <a:xfrm>
            <a:off x="744249" y="4165600"/>
            <a:ext cx="2737859" cy="350983"/>
          </a:xfrm>
          <a:prstGeom prst="rect">
            <a:avLst/>
          </a:prstGeom>
          <a:noFill/>
          <a:ln>
            <a:noFill/>
          </a:ln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600" dirty="0">
                <a:ln w="190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Section: CPE22S3</a:t>
            </a:r>
          </a:p>
        </p:txBody>
      </p:sp>
      <p:sp>
        <p:nvSpPr>
          <p:cNvPr id="4" name="Google Shape;69;p14">
            <a:extLst>
              <a:ext uri="{FF2B5EF4-FFF2-40B4-BE49-F238E27FC236}">
                <a16:creationId xmlns:a16="http://schemas.microsoft.com/office/drawing/2014/main" id="{BA3EFD61-59BE-D19B-B039-52CD0DDECCD5}"/>
              </a:ext>
            </a:extLst>
          </p:cNvPr>
          <p:cNvSpPr txBox="1">
            <a:spLocks/>
          </p:cNvSpPr>
          <p:nvPr/>
        </p:nvSpPr>
        <p:spPr>
          <a:xfrm>
            <a:off x="3086309" y="2967061"/>
            <a:ext cx="3288535" cy="350983"/>
          </a:xfrm>
          <a:prstGeom prst="rect">
            <a:avLst/>
          </a:prstGeom>
          <a:noFill/>
          <a:ln>
            <a:noFill/>
          </a:ln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600" dirty="0">
                <a:ln w="190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Computational Thinking With Python</a:t>
            </a:r>
          </a:p>
          <a:p>
            <a:pPr algn="ctr"/>
            <a:r>
              <a:rPr lang="en-US" sz="1600" dirty="0">
                <a:ln w="190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CPE311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A58F2-11DE-0977-4082-C36FEC1E4F64}"/>
              </a:ext>
            </a:extLst>
          </p:cNvPr>
          <p:cNvSpPr/>
          <p:nvPr/>
        </p:nvSpPr>
        <p:spPr>
          <a:xfrm>
            <a:off x="3057525" y="1490955"/>
            <a:ext cx="3562350" cy="510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2DC04-7F8C-09AE-0F88-FD66AFE600A3}"/>
              </a:ext>
            </a:extLst>
          </p:cNvPr>
          <p:cNvSpPr/>
          <p:nvPr/>
        </p:nvSpPr>
        <p:spPr>
          <a:xfrm>
            <a:off x="1890657" y="2140688"/>
            <a:ext cx="6076950" cy="2263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Deleting the rows with no prices and getting its mean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50D65F-382B-5BA5-8C1F-7B07BD760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49" y="2221292"/>
            <a:ext cx="5882166" cy="210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41D93-B5FE-6E15-41BE-DD8859BBC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066" y="1586313"/>
            <a:ext cx="335326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51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A58F2-11DE-0977-4082-C36FEC1E4F64}"/>
              </a:ext>
            </a:extLst>
          </p:cNvPr>
          <p:cNvSpPr/>
          <p:nvPr/>
        </p:nvSpPr>
        <p:spPr>
          <a:xfrm>
            <a:off x="3057525" y="1490955"/>
            <a:ext cx="3562350" cy="5108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2DC04-7F8C-09AE-0F88-FD66AFE600A3}"/>
              </a:ext>
            </a:extLst>
          </p:cNvPr>
          <p:cNvSpPr/>
          <p:nvPr/>
        </p:nvSpPr>
        <p:spPr>
          <a:xfrm>
            <a:off x="1890657" y="2140688"/>
            <a:ext cx="6076950" cy="22637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Deleting the rows with no prices and getting its mean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E6F40-A9E0-842A-ED09-A5F9AD109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530" y="2243812"/>
            <a:ext cx="5825020" cy="202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C2FA7-6E77-1108-737D-9C063D0D2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5408" y="1613105"/>
            <a:ext cx="328658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1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A58F2-11DE-0977-4082-C36FEC1E4F64}"/>
              </a:ext>
            </a:extLst>
          </p:cNvPr>
          <p:cNvSpPr/>
          <p:nvPr/>
        </p:nvSpPr>
        <p:spPr>
          <a:xfrm>
            <a:off x="2838450" y="1490955"/>
            <a:ext cx="4143375" cy="510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2DC04-7F8C-09AE-0F88-FD66AFE600A3}"/>
              </a:ext>
            </a:extLst>
          </p:cNvPr>
          <p:cNvSpPr/>
          <p:nvPr/>
        </p:nvSpPr>
        <p:spPr>
          <a:xfrm>
            <a:off x="1890657" y="2140688"/>
            <a:ext cx="6076950" cy="22637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Deleting the rows with no prices and getting its mean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12A117-3239-2768-29A9-F30A34116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411" y="2285427"/>
            <a:ext cx="5790089" cy="1981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915F0-94B2-FF94-6FD8-31BE73D1F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655" y="1645453"/>
            <a:ext cx="3962953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4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A58F2-11DE-0977-4082-C36FEC1E4F64}"/>
              </a:ext>
            </a:extLst>
          </p:cNvPr>
          <p:cNvSpPr/>
          <p:nvPr/>
        </p:nvSpPr>
        <p:spPr>
          <a:xfrm>
            <a:off x="3057525" y="1490955"/>
            <a:ext cx="3752850" cy="5108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2DC04-7F8C-09AE-0F88-FD66AFE600A3}"/>
              </a:ext>
            </a:extLst>
          </p:cNvPr>
          <p:cNvSpPr/>
          <p:nvPr/>
        </p:nvSpPr>
        <p:spPr>
          <a:xfrm>
            <a:off x="1890657" y="2140688"/>
            <a:ext cx="6076950" cy="22637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Deleting the rows with no prices and getting its mean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07C59-1235-525D-8D46-EE44ED039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058" y="2276088"/>
            <a:ext cx="5815492" cy="1972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914F0-B1BC-BFC9-CF27-C33AF9226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945" y="1645453"/>
            <a:ext cx="357237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75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A58F2-11DE-0977-4082-C36FEC1E4F64}"/>
              </a:ext>
            </a:extLst>
          </p:cNvPr>
          <p:cNvSpPr/>
          <p:nvPr/>
        </p:nvSpPr>
        <p:spPr>
          <a:xfrm>
            <a:off x="3028950" y="1490955"/>
            <a:ext cx="3762375" cy="51080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2DC04-7F8C-09AE-0F88-FD66AFE600A3}"/>
              </a:ext>
            </a:extLst>
          </p:cNvPr>
          <p:cNvSpPr/>
          <p:nvPr/>
        </p:nvSpPr>
        <p:spPr>
          <a:xfrm>
            <a:off x="1890657" y="2140688"/>
            <a:ext cx="6076950" cy="226373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Deleting the rows with no prices and getting its mean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DF5948-6956-FC1F-30AE-94086FB36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927" y="2226024"/>
            <a:ext cx="5795573" cy="2041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DB50E-03CC-DAF9-7E1C-4E7725748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945" y="1616873"/>
            <a:ext cx="357237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93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A58F2-11DE-0977-4082-C36FEC1E4F64}"/>
              </a:ext>
            </a:extLst>
          </p:cNvPr>
          <p:cNvSpPr/>
          <p:nvPr/>
        </p:nvSpPr>
        <p:spPr>
          <a:xfrm>
            <a:off x="3143010" y="1490955"/>
            <a:ext cx="3562350" cy="5108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2DC04-7F8C-09AE-0F88-FD66AFE600A3}"/>
              </a:ext>
            </a:extLst>
          </p:cNvPr>
          <p:cNvSpPr/>
          <p:nvPr/>
        </p:nvSpPr>
        <p:spPr>
          <a:xfrm>
            <a:off x="1890657" y="2140688"/>
            <a:ext cx="6076950" cy="226373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Deleting the rows with no prices and getting its mean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054EE-96C6-A982-7780-A133F2AF0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820" y="2285614"/>
            <a:ext cx="5810730" cy="200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E5564-0066-9C15-E226-9D2446458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314" y="1603461"/>
            <a:ext cx="3343742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11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A58F2-11DE-0977-4082-C36FEC1E4F64}"/>
              </a:ext>
            </a:extLst>
          </p:cNvPr>
          <p:cNvSpPr/>
          <p:nvPr/>
        </p:nvSpPr>
        <p:spPr>
          <a:xfrm>
            <a:off x="2819160" y="1555496"/>
            <a:ext cx="4152900" cy="3855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2DC04-7F8C-09AE-0F88-FD66AFE600A3}"/>
              </a:ext>
            </a:extLst>
          </p:cNvPr>
          <p:cNvSpPr/>
          <p:nvPr/>
        </p:nvSpPr>
        <p:spPr>
          <a:xfrm>
            <a:off x="1890657" y="2140688"/>
            <a:ext cx="6076950" cy="2263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Deleting the rows with no prices and getting its mean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B1707-96B5-1F05-D936-32DF26499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246" y="2262865"/>
            <a:ext cx="5810729" cy="2013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8C319-2731-6CC4-1F54-DA6B63731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7945" y="1646329"/>
            <a:ext cx="3972479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02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F98FF-5E57-96C4-0EC2-4FBCEE20C1E0}"/>
              </a:ext>
            </a:extLst>
          </p:cNvPr>
          <p:cNvSpPr/>
          <p:nvPr/>
        </p:nvSpPr>
        <p:spPr>
          <a:xfrm>
            <a:off x="5676900" y="1414201"/>
            <a:ext cx="1885950" cy="400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C48164-34E6-5A2A-9030-1E592D0CB7C9}"/>
              </a:ext>
            </a:extLst>
          </p:cNvPr>
          <p:cNvSpPr/>
          <p:nvPr/>
        </p:nvSpPr>
        <p:spPr>
          <a:xfrm>
            <a:off x="2419350" y="1385298"/>
            <a:ext cx="1704975" cy="400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75137-3F46-1CC1-E370-02AF06D61566}"/>
              </a:ext>
            </a:extLst>
          </p:cNvPr>
          <p:cNvSpPr/>
          <p:nvPr/>
        </p:nvSpPr>
        <p:spPr>
          <a:xfrm>
            <a:off x="5013505" y="1895475"/>
            <a:ext cx="3343275" cy="2124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08E21-B975-5AB5-11C7-AEA116007C93}"/>
              </a:ext>
            </a:extLst>
          </p:cNvPr>
          <p:cNvSpPr/>
          <p:nvPr/>
        </p:nvSpPr>
        <p:spPr>
          <a:xfrm>
            <a:off x="1600200" y="1895475"/>
            <a:ext cx="3343275" cy="2124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Max Price and Min Price of each components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8B51A-B044-D87F-EC4A-F193D838F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570" y="1980298"/>
            <a:ext cx="3167198" cy="1930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314CC-A26E-198C-218C-FECC9FD2C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176" y="1980298"/>
            <a:ext cx="3114524" cy="1930011"/>
          </a:xfrm>
          <a:prstGeom prst="rect">
            <a:avLst/>
          </a:prstGeom>
        </p:spPr>
      </p:pic>
      <p:sp>
        <p:nvSpPr>
          <p:cNvPr id="12" name="Google Shape;91;p17">
            <a:extLst>
              <a:ext uri="{FF2B5EF4-FFF2-40B4-BE49-F238E27FC236}">
                <a16:creationId xmlns:a16="http://schemas.microsoft.com/office/drawing/2014/main" id="{D4F528B4-E705-954F-198A-C7F14861A018}"/>
              </a:ext>
            </a:extLst>
          </p:cNvPr>
          <p:cNvSpPr txBox="1">
            <a:spLocks/>
          </p:cNvSpPr>
          <p:nvPr/>
        </p:nvSpPr>
        <p:spPr>
          <a:xfrm>
            <a:off x="2077544" y="1357803"/>
            <a:ext cx="2381249" cy="48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800" dirty="0"/>
              <a:t>CPU Components</a:t>
            </a:r>
          </a:p>
        </p:txBody>
      </p:sp>
      <p:sp>
        <p:nvSpPr>
          <p:cNvPr id="13" name="Google Shape;91;p17">
            <a:extLst>
              <a:ext uri="{FF2B5EF4-FFF2-40B4-BE49-F238E27FC236}">
                <a16:creationId xmlns:a16="http://schemas.microsoft.com/office/drawing/2014/main" id="{CAB1FBAF-5CF2-7ADE-E863-B96A1D9FEEFC}"/>
              </a:ext>
            </a:extLst>
          </p:cNvPr>
          <p:cNvSpPr txBox="1">
            <a:spLocks/>
          </p:cNvSpPr>
          <p:nvPr/>
        </p:nvSpPr>
        <p:spPr>
          <a:xfrm>
            <a:off x="5425813" y="1342574"/>
            <a:ext cx="2381249" cy="51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800" dirty="0"/>
              <a:t>GPU Components</a:t>
            </a:r>
          </a:p>
        </p:txBody>
      </p:sp>
    </p:spTree>
    <p:extLst>
      <p:ext uri="{BB962C8B-B14F-4D97-AF65-F5344CB8AC3E}">
        <p14:creationId xmlns:p14="http://schemas.microsoft.com/office/powerpoint/2010/main" val="27632994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F98FF-5E57-96C4-0EC2-4FBCEE20C1E0}"/>
              </a:ext>
            </a:extLst>
          </p:cNvPr>
          <p:cNvSpPr/>
          <p:nvPr/>
        </p:nvSpPr>
        <p:spPr>
          <a:xfrm>
            <a:off x="5546489" y="1415663"/>
            <a:ext cx="2173441" cy="400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C48164-34E6-5A2A-9030-1E592D0CB7C9}"/>
              </a:ext>
            </a:extLst>
          </p:cNvPr>
          <p:cNvSpPr/>
          <p:nvPr/>
        </p:nvSpPr>
        <p:spPr>
          <a:xfrm>
            <a:off x="1893650" y="1385298"/>
            <a:ext cx="2632443" cy="400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75137-3F46-1CC1-E370-02AF06D61566}"/>
              </a:ext>
            </a:extLst>
          </p:cNvPr>
          <p:cNvSpPr/>
          <p:nvPr/>
        </p:nvSpPr>
        <p:spPr>
          <a:xfrm>
            <a:off x="5013505" y="1895475"/>
            <a:ext cx="3343275" cy="2124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08E21-B975-5AB5-11C7-AEA116007C93}"/>
              </a:ext>
            </a:extLst>
          </p:cNvPr>
          <p:cNvSpPr/>
          <p:nvPr/>
        </p:nvSpPr>
        <p:spPr>
          <a:xfrm>
            <a:off x="1600200" y="1895475"/>
            <a:ext cx="3343275" cy="2124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Max Price and Min Price of each components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76540" cy="23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91;p17">
            <a:extLst>
              <a:ext uri="{FF2B5EF4-FFF2-40B4-BE49-F238E27FC236}">
                <a16:creationId xmlns:a16="http://schemas.microsoft.com/office/drawing/2014/main" id="{D4F528B4-E705-954F-198A-C7F14861A018}"/>
              </a:ext>
            </a:extLst>
          </p:cNvPr>
          <p:cNvSpPr txBox="1">
            <a:spLocks/>
          </p:cNvSpPr>
          <p:nvPr/>
        </p:nvSpPr>
        <p:spPr>
          <a:xfrm>
            <a:off x="1893650" y="1571778"/>
            <a:ext cx="2632443" cy="28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800" dirty="0"/>
              <a:t>Motherboard Components</a:t>
            </a:r>
          </a:p>
        </p:txBody>
      </p:sp>
      <p:sp>
        <p:nvSpPr>
          <p:cNvPr id="13" name="Google Shape;91;p17">
            <a:extLst>
              <a:ext uri="{FF2B5EF4-FFF2-40B4-BE49-F238E27FC236}">
                <a16:creationId xmlns:a16="http://schemas.microsoft.com/office/drawing/2014/main" id="{CAB1FBAF-5CF2-7ADE-E863-B96A1D9FEEFC}"/>
              </a:ext>
            </a:extLst>
          </p:cNvPr>
          <p:cNvSpPr txBox="1">
            <a:spLocks/>
          </p:cNvSpPr>
          <p:nvPr/>
        </p:nvSpPr>
        <p:spPr>
          <a:xfrm>
            <a:off x="5598421" y="1460082"/>
            <a:ext cx="2173442" cy="40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800" dirty="0"/>
              <a:t>Monitor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4F0CE-34E9-1F18-CEBD-17D1B49EF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814" y="1982393"/>
            <a:ext cx="3152972" cy="1927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3832BF-0E5E-465A-624E-B47C67657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691" y="2020627"/>
            <a:ext cx="3124669" cy="18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87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F98FF-5E57-96C4-0EC2-4FBCEE20C1E0}"/>
              </a:ext>
            </a:extLst>
          </p:cNvPr>
          <p:cNvSpPr/>
          <p:nvPr/>
        </p:nvSpPr>
        <p:spPr>
          <a:xfrm>
            <a:off x="5676900" y="1414201"/>
            <a:ext cx="1885950" cy="400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C48164-34E6-5A2A-9030-1E592D0CB7C9}"/>
              </a:ext>
            </a:extLst>
          </p:cNvPr>
          <p:cNvSpPr/>
          <p:nvPr/>
        </p:nvSpPr>
        <p:spPr>
          <a:xfrm>
            <a:off x="2227143" y="1385298"/>
            <a:ext cx="2171700" cy="400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75137-3F46-1CC1-E370-02AF06D61566}"/>
              </a:ext>
            </a:extLst>
          </p:cNvPr>
          <p:cNvSpPr/>
          <p:nvPr/>
        </p:nvSpPr>
        <p:spPr>
          <a:xfrm>
            <a:off x="5013505" y="1895475"/>
            <a:ext cx="3343275" cy="2124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08E21-B975-5AB5-11C7-AEA116007C93}"/>
              </a:ext>
            </a:extLst>
          </p:cNvPr>
          <p:cNvSpPr/>
          <p:nvPr/>
        </p:nvSpPr>
        <p:spPr>
          <a:xfrm>
            <a:off x="1600200" y="1895475"/>
            <a:ext cx="3343275" cy="2124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Max Price and Min Price of each components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91;p17">
            <a:extLst>
              <a:ext uri="{FF2B5EF4-FFF2-40B4-BE49-F238E27FC236}">
                <a16:creationId xmlns:a16="http://schemas.microsoft.com/office/drawing/2014/main" id="{D4F528B4-E705-954F-198A-C7F14861A018}"/>
              </a:ext>
            </a:extLst>
          </p:cNvPr>
          <p:cNvSpPr txBox="1">
            <a:spLocks/>
          </p:cNvSpPr>
          <p:nvPr/>
        </p:nvSpPr>
        <p:spPr>
          <a:xfrm>
            <a:off x="2182319" y="1345594"/>
            <a:ext cx="2171700" cy="48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800" dirty="0"/>
              <a:t>Storage Components</a:t>
            </a:r>
          </a:p>
        </p:txBody>
      </p:sp>
      <p:sp>
        <p:nvSpPr>
          <p:cNvPr id="13" name="Google Shape;91;p17">
            <a:extLst>
              <a:ext uri="{FF2B5EF4-FFF2-40B4-BE49-F238E27FC236}">
                <a16:creationId xmlns:a16="http://schemas.microsoft.com/office/drawing/2014/main" id="{CAB1FBAF-5CF2-7ADE-E863-B96A1D9FEEFC}"/>
              </a:ext>
            </a:extLst>
          </p:cNvPr>
          <p:cNvSpPr txBox="1">
            <a:spLocks/>
          </p:cNvSpPr>
          <p:nvPr/>
        </p:nvSpPr>
        <p:spPr>
          <a:xfrm>
            <a:off x="5425813" y="1342574"/>
            <a:ext cx="2381249" cy="51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800" dirty="0"/>
              <a:t>RAM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33053-3385-BAA9-EECD-A2E135122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306" y="2023914"/>
            <a:ext cx="3085119" cy="1886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27DBD-C568-5F37-0BC5-2182795F0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5729" y="2023914"/>
            <a:ext cx="3044139" cy="18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3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DE978E-9A1D-187F-CC5F-5186E51C8BF0}"/>
              </a:ext>
            </a:extLst>
          </p:cNvPr>
          <p:cNvSpPr/>
          <p:nvPr/>
        </p:nvSpPr>
        <p:spPr>
          <a:xfrm>
            <a:off x="5133322" y="1045073"/>
            <a:ext cx="3234225" cy="3342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899096" y="1583747"/>
            <a:ext cx="3234225" cy="22769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Analyzing the different prices of the computer components based on their category</a:t>
            </a:r>
            <a:endParaRPr sz="28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537,900+ Computer Part Stock Illustrations, Royalty-Free Vector Graphics &amp; Clip  Art - iStock | Computer part icon">
            <a:extLst>
              <a:ext uri="{FF2B5EF4-FFF2-40B4-BE49-F238E27FC236}">
                <a16:creationId xmlns:a16="http://schemas.microsoft.com/office/drawing/2014/main" id="{C6F1D889-2563-278E-4DBF-6ACD4525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89" y="1345990"/>
            <a:ext cx="2766029" cy="275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DC48164-34E6-5A2A-9030-1E592D0CB7C9}"/>
              </a:ext>
            </a:extLst>
          </p:cNvPr>
          <p:cNvSpPr/>
          <p:nvPr/>
        </p:nvSpPr>
        <p:spPr>
          <a:xfrm>
            <a:off x="4039870" y="1593667"/>
            <a:ext cx="1704975" cy="400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08E21-B975-5AB5-11C7-AEA116007C93}"/>
              </a:ext>
            </a:extLst>
          </p:cNvPr>
          <p:cNvSpPr/>
          <p:nvPr/>
        </p:nvSpPr>
        <p:spPr>
          <a:xfrm>
            <a:off x="3220722" y="2108885"/>
            <a:ext cx="3343275" cy="2124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Max Price and Min Price of each components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91;p17">
            <a:extLst>
              <a:ext uri="{FF2B5EF4-FFF2-40B4-BE49-F238E27FC236}">
                <a16:creationId xmlns:a16="http://schemas.microsoft.com/office/drawing/2014/main" id="{D4F528B4-E705-954F-198A-C7F14861A018}"/>
              </a:ext>
            </a:extLst>
          </p:cNvPr>
          <p:cNvSpPr txBox="1">
            <a:spLocks/>
          </p:cNvSpPr>
          <p:nvPr/>
        </p:nvSpPr>
        <p:spPr>
          <a:xfrm>
            <a:off x="3701734" y="1546062"/>
            <a:ext cx="2381249" cy="48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800" dirty="0"/>
              <a:t>PSU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F8E833-25B1-87D5-9729-ED8F9824D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181" y="2236817"/>
            <a:ext cx="3086352" cy="18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92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12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5212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2400"/>
              <a:buChar char="◈"/>
            </a:pPr>
            <a:r>
              <a:rPr lang="en" sz="2400">
                <a:solidFill>
                  <a:srgbClr val="25212A"/>
                </a:solidFill>
              </a:rPr>
              <a:t>Presentation template by </a:t>
            </a:r>
            <a:r>
              <a:rPr lang="en" sz="2400" u="sng">
                <a:solidFill>
                  <a:srgbClr val="25212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5212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Char char="◈"/>
            </a:pPr>
            <a:r>
              <a:rPr lang="en" sz="2400">
                <a:solidFill>
                  <a:srgbClr val="25212A"/>
                </a:solidFill>
              </a:rPr>
              <a:t>Photographs by </a:t>
            </a:r>
            <a:r>
              <a:rPr lang="en" sz="2400" u="sng">
                <a:solidFill>
                  <a:srgbClr val="25212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25212A"/>
              </a:solidFill>
            </a:endParaRPr>
          </a:p>
        </p:txBody>
      </p:sp>
      <p:sp>
        <p:nvSpPr>
          <p:cNvPr id="279" name="Google Shape;279;p3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1"/>
          </p:nvPr>
        </p:nvSpPr>
        <p:spPr>
          <a:xfrm>
            <a:off x="1556175" y="1486300"/>
            <a:ext cx="7130700" cy="2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12A"/>
                </a:solidFill>
              </a:rPr>
              <a:t>This presentation uses the following typographies and colors:</a:t>
            </a:r>
            <a:endParaRPr sz="1400">
              <a:solidFill>
                <a:srgbClr val="25212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400"/>
              <a:buChar char="◈"/>
            </a:pPr>
            <a:r>
              <a:rPr lang="en" sz="1400">
                <a:solidFill>
                  <a:srgbClr val="25212A"/>
                </a:solidFill>
              </a:rPr>
              <a:t>Titles: </a:t>
            </a:r>
            <a:r>
              <a:rPr lang="en" sz="1400" b="1">
                <a:solidFill>
                  <a:srgbClr val="25212A"/>
                </a:solidFill>
              </a:rPr>
              <a:t>Oswald</a:t>
            </a:r>
            <a:endParaRPr sz="1400" b="1">
              <a:solidFill>
                <a:srgbClr val="25212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400"/>
              <a:buChar char="◈"/>
            </a:pPr>
            <a:r>
              <a:rPr lang="en" sz="1400">
                <a:solidFill>
                  <a:srgbClr val="25212A"/>
                </a:solidFill>
              </a:rPr>
              <a:t>Body copy: </a:t>
            </a:r>
            <a:r>
              <a:rPr lang="en" sz="1400" b="1">
                <a:solidFill>
                  <a:srgbClr val="25212A"/>
                </a:solidFill>
              </a:rPr>
              <a:t>Tinos</a:t>
            </a:r>
            <a:endParaRPr sz="1400" b="1">
              <a:solidFill>
                <a:srgbClr val="25212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12A"/>
                </a:solidFill>
              </a:rPr>
              <a:t>You can download the fonts on th</a:t>
            </a:r>
            <a:r>
              <a:rPr lang="en" sz="1400"/>
              <a:t>e</a:t>
            </a:r>
            <a:r>
              <a:rPr lang="en" sz="1400">
                <a:solidFill>
                  <a:srgbClr val="25212A"/>
                </a:solidFill>
              </a:rPr>
              <a:t>se pages:</a:t>
            </a:r>
            <a:endParaRPr sz="1400">
              <a:solidFill>
                <a:srgbClr val="25212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5212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r>
              <a:rPr lang="en" sz="1400">
                <a:solidFill>
                  <a:srgbClr val="25212A"/>
                </a:solidFill>
              </a:rPr>
              <a:t> · </a:t>
            </a:r>
            <a:r>
              <a:rPr lang="en" sz="1400" u="sng">
                <a:solidFill>
                  <a:srgbClr val="25212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https://www.fontsquirrel.com/fonts/tinos</a:t>
            </a:r>
            <a:endParaRPr sz="1400" b="1">
              <a:solidFill>
                <a:srgbClr val="25212A"/>
              </a:solidFill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1556175" y="3638250"/>
            <a:ext cx="6424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of the Computer Components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6E58F-5618-3A44-8B6A-FCC05270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75" y="1419275"/>
            <a:ext cx="6300832" cy="30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771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488EF6-6E22-6640-14DE-492241B29657}"/>
              </a:ext>
            </a:extLst>
          </p:cNvPr>
          <p:cNvSpPr/>
          <p:nvPr/>
        </p:nvSpPr>
        <p:spPr>
          <a:xfrm>
            <a:off x="1622518" y="1826280"/>
            <a:ext cx="6613237" cy="227214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913384" y="504836"/>
            <a:ext cx="8031503" cy="938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Changing the values in the category column due to typographical error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7DA23-13DB-6FEE-1237-A983B1D5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70" y="1998967"/>
            <a:ext cx="6163535" cy="1829055"/>
          </a:xfrm>
          <a:prstGeom prst="rect">
            <a:avLst/>
          </a:prstGeom>
        </p:spPr>
      </p:pic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1" y="24205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785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63FEC1-1912-3A97-87E5-3093AC37ED29}"/>
              </a:ext>
            </a:extLst>
          </p:cNvPr>
          <p:cNvSpPr/>
          <p:nvPr/>
        </p:nvSpPr>
        <p:spPr>
          <a:xfrm>
            <a:off x="1577201" y="2362253"/>
            <a:ext cx="6658551" cy="19915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488EF6-6E22-6640-14DE-492241B29657}"/>
              </a:ext>
            </a:extLst>
          </p:cNvPr>
          <p:cNvSpPr/>
          <p:nvPr/>
        </p:nvSpPr>
        <p:spPr>
          <a:xfrm>
            <a:off x="1622515" y="1482820"/>
            <a:ext cx="6613237" cy="74547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Changing the column names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65621B-4511-E809-B4DE-35742F1D8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441" y="1641212"/>
            <a:ext cx="6239383" cy="428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D9211F-D2D1-F422-CD5E-D6624EEC1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191" y="2540053"/>
            <a:ext cx="6082159" cy="168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642432-A19A-128B-B610-F753C2AB4ED5}"/>
              </a:ext>
            </a:extLst>
          </p:cNvPr>
          <p:cNvSpPr/>
          <p:nvPr/>
        </p:nvSpPr>
        <p:spPr>
          <a:xfrm>
            <a:off x="6239110" y="1980298"/>
            <a:ext cx="2287588" cy="1505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759F5-3DE2-8BFA-03EB-84224E66B964}"/>
              </a:ext>
            </a:extLst>
          </p:cNvPr>
          <p:cNvSpPr/>
          <p:nvPr/>
        </p:nvSpPr>
        <p:spPr>
          <a:xfrm>
            <a:off x="1552810" y="1496855"/>
            <a:ext cx="4686300" cy="28774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Changing the column names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6178DE-57B8-47BC-D977-74DD421CA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1577080"/>
            <a:ext cx="4515320" cy="2718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65719-8AC1-C71C-FB02-7497299E8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6959" y="2030255"/>
            <a:ext cx="2122008" cy="1338391"/>
          </a:xfrm>
          <a:prstGeom prst="rect">
            <a:avLst/>
          </a:prstGeom>
        </p:spPr>
      </p:pic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41181FA2-3FA9-DC39-3BBB-3096DF8B2E18}"/>
              </a:ext>
            </a:extLst>
          </p:cNvPr>
          <p:cNvSpPr txBox="1">
            <a:spLocks/>
          </p:cNvSpPr>
          <p:nvPr/>
        </p:nvSpPr>
        <p:spPr>
          <a:xfrm>
            <a:off x="6728010" y="1475517"/>
            <a:ext cx="1171340" cy="51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155309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E42BEFD-B59A-96BE-59A9-4F28EE21E632}"/>
              </a:ext>
            </a:extLst>
          </p:cNvPr>
          <p:cNvSpPr/>
          <p:nvPr/>
        </p:nvSpPr>
        <p:spPr>
          <a:xfrm>
            <a:off x="2000250" y="3552825"/>
            <a:ext cx="5899100" cy="828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0AA2BA-04BC-988D-A669-0BBFC4BDC2C1}"/>
              </a:ext>
            </a:extLst>
          </p:cNvPr>
          <p:cNvSpPr/>
          <p:nvPr/>
        </p:nvSpPr>
        <p:spPr>
          <a:xfrm>
            <a:off x="2447925" y="2618966"/>
            <a:ext cx="4962525" cy="8289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22F72-A9CE-3496-46D1-F5E26DEC7409}"/>
              </a:ext>
            </a:extLst>
          </p:cNvPr>
          <p:cNvSpPr/>
          <p:nvPr/>
        </p:nvSpPr>
        <p:spPr>
          <a:xfrm>
            <a:off x="2447925" y="1608759"/>
            <a:ext cx="4962525" cy="828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Creating a new data frame for each category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E188F-FDE0-F2D2-61B9-C91ECAB43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736" y="1659076"/>
            <a:ext cx="4810796" cy="704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9EF1FE-D624-7825-8687-ABD0C7320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788" y="2672308"/>
            <a:ext cx="4772691" cy="647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1D864D-79DA-CE03-33C6-E2C7EA64E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052" y="3628383"/>
            <a:ext cx="566816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66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E42BEFD-B59A-96BE-59A9-4F28EE21E632}"/>
              </a:ext>
            </a:extLst>
          </p:cNvPr>
          <p:cNvSpPr/>
          <p:nvPr/>
        </p:nvSpPr>
        <p:spPr>
          <a:xfrm>
            <a:off x="2438400" y="3566357"/>
            <a:ext cx="5010506" cy="828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0AA2BA-04BC-988D-A669-0BBFC4BDC2C1}"/>
              </a:ext>
            </a:extLst>
          </p:cNvPr>
          <p:cNvSpPr/>
          <p:nvPr/>
        </p:nvSpPr>
        <p:spPr>
          <a:xfrm>
            <a:off x="2294811" y="2618966"/>
            <a:ext cx="5268039" cy="8289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22F72-A9CE-3496-46D1-F5E26DEC7409}"/>
              </a:ext>
            </a:extLst>
          </p:cNvPr>
          <p:cNvSpPr/>
          <p:nvPr/>
        </p:nvSpPr>
        <p:spPr>
          <a:xfrm>
            <a:off x="2219325" y="1608759"/>
            <a:ext cx="5343525" cy="828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Creating a new data frame for each category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57B53-EBC8-3682-1AAA-322CDA38D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267" y="1727765"/>
            <a:ext cx="5115639" cy="64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E2048-1A8E-B21A-AA5B-CCE8EFEA4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1315" y="2705743"/>
            <a:ext cx="5115639" cy="676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00D584-3112-ED41-E873-5A63675DA9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958" y="3666488"/>
            <a:ext cx="479174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79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0AA2BA-04BC-988D-A669-0BBFC4BDC2C1}"/>
              </a:ext>
            </a:extLst>
          </p:cNvPr>
          <p:cNvSpPr/>
          <p:nvPr/>
        </p:nvSpPr>
        <p:spPr>
          <a:xfrm>
            <a:off x="2294811" y="2618966"/>
            <a:ext cx="5268039" cy="8289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331572" y="789673"/>
            <a:ext cx="7195127" cy="510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Creating a new data frame for each category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50" name="Picture 2" descr="Fancy Underline Vector Images (78)">
            <a:extLst>
              <a:ext uri="{FF2B5EF4-FFF2-40B4-BE49-F238E27FC236}">
                <a16:creationId xmlns:a16="http://schemas.microsoft.com/office/drawing/2014/main" id="{70B03135-1EF2-13C2-EDD7-23C993B9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6800">
                        <a14:foregroundMark x1="46000" y1="50000" x2="46000" y2="50000"/>
                        <a14:foregroundMark x1="2800" y1="50400" x2="2800" y2="50400"/>
                        <a14:foregroundMark x1="96800" y1="50000" x2="968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10" y="1098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920DF4-5EFD-77A3-7C9A-13B2B1E86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853" y="2709570"/>
            <a:ext cx="48679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65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25212A"/>
      </a:dk1>
      <a:lt1>
        <a:srgbClr val="FFFFFF"/>
      </a:lt1>
      <a:dk2>
        <a:srgbClr val="797281"/>
      </a:dk2>
      <a:lt2>
        <a:srgbClr val="E7E6E9"/>
      </a:lt2>
      <a:accent1>
        <a:srgbClr val="B87647"/>
      </a:accent1>
      <a:accent2>
        <a:srgbClr val="A85A5A"/>
      </a:accent2>
      <a:accent3>
        <a:srgbClr val="853E61"/>
      </a:accent3>
      <a:accent4>
        <a:srgbClr val="5C3959"/>
      </a:accent4>
      <a:accent5>
        <a:srgbClr val="CC4125"/>
      </a:accent5>
      <a:accent6>
        <a:srgbClr val="E4B681"/>
      </a:accent6>
      <a:hlink>
        <a:srgbClr val="2521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On-screen Show (16:9)</PresentationFormat>
  <Paragraphs>64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Oswald</vt:lpstr>
      <vt:lpstr>Arial</vt:lpstr>
      <vt:lpstr>Tinos</vt:lpstr>
      <vt:lpstr>Quintus template</vt:lpstr>
      <vt:lpstr>SEATWORK 6.1 EXPLORATORY DATASET</vt:lpstr>
      <vt:lpstr>Analyzing the different prices of the computer components based on their category</vt:lpstr>
      <vt:lpstr>Datasets of the Computer Components</vt:lpstr>
      <vt:lpstr>Changing the values in the category column due to typographical error</vt:lpstr>
      <vt:lpstr>Changing the column names</vt:lpstr>
      <vt:lpstr>Changing the column names</vt:lpstr>
      <vt:lpstr>Creating a new data frame for each category</vt:lpstr>
      <vt:lpstr>Creating a new data frame for each category</vt:lpstr>
      <vt:lpstr>Creating a new data frame for each category</vt:lpstr>
      <vt:lpstr>Deleting the rows with no prices and getting its mean</vt:lpstr>
      <vt:lpstr>Deleting the rows with no prices and getting its mean</vt:lpstr>
      <vt:lpstr>Deleting the rows with no prices and getting its mean</vt:lpstr>
      <vt:lpstr>Deleting the rows with no prices and getting its mean</vt:lpstr>
      <vt:lpstr>Deleting the rows with no prices and getting its mean</vt:lpstr>
      <vt:lpstr>Deleting the rows with no prices and getting its mean</vt:lpstr>
      <vt:lpstr>Deleting the rows with no prices and getting its mean</vt:lpstr>
      <vt:lpstr>Max Price and Min Price of each components</vt:lpstr>
      <vt:lpstr>Max Price and Min Price of each components</vt:lpstr>
      <vt:lpstr>Max Price and Min Price of each components</vt:lpstr>
      <vt:lpstr>Max Price and Min Price of each components</vt:lpstr>
      <vt:lpstr>CREDITS</vt:lpstr>
      <vt:lpstr>PRESENTATION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SEATWORK 6.1 EXPLORATORY DATASET</dc:title>
  <dc:creator>user</dc:creator>
  <cp:lastModifiedBy>user</cp:lastModifiedBy>
  <cp:revision>1</cp:revision>
  <dcterms:modified xsi:type="dcterms:W3CDTF">2024-03-11T15:30:37Z</dcterms:modified>
</cp:coreProperties>
</file>