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0" r:id="rId5"/>
    <p:sldId id="264" r:id="rId6"/>
    <p:sldId id="265" r:id="rId7"/>
    <p:sldId id="262" r:id="rId8"/>
    <p:sldId id="261" r:id="rId9"/>
    <p:sldId id="259" r:id="rId10"/>
    <p:sldId id="266"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5221"/>
  </p:normalViewPr>
  <p:slideViewPr>
    <p:cSldViewPr snapToGrid="0" snapToObjects="1">
      <p:cViewPr varScale="1">
        <p:scale>
          <a:sx n="106" d="100"/>
          <a:sy n="106" d="100"/>
        </p:scale>
        <p:origin x="13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448FF8-9BE7-2349-9CDF-C293406FEDF4}" type="datetimeFigureOut">
              <a:rPr lang="en-US" smtClean="0"/>
              <a:t>9/23/16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ACD87-0BBA-A943-A0BD-F45173EAFA2A}" type="slidenum">
              <a:rPr lang="en-US" smtClean="0"/>
              <a:t>‹#›</a:t>
            </a:fld>
            <a:endParaRPr lang="en-US"/>
          </a:p>
        </p:txBody>
      </p:sp>
    </p:spTree>
    <p:extLst>
      <p:ext uri="{BB962C8B-B14F-4D97-AF65-F5344CB8AC3E}">
        <p14:creationId xmlns:p14="http://schemas.microsoft.com/office/powerpoint/2010/main" val="1753104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a:t>
            </a:r>
            <a:r>
              <a:rPr lang="en-US" dirty="0" err="1" smtClean="0"/>
              <a:t>github</a:t>
            </a:r>
            <a:r>
              <a:rPr lang="en-US" dirty="0" smtClean="0"/>
              <a:t>,</a:t>
            </a:r>
            <a:r>
              <a:rPr lang="en-US" baseline="0" dirty="0" smtClean="0"/>
              <a:t> intros </a:t>
            </a:r>
            <a:r>
              <a:rPr lang="en-US" baseline="0" smtClean="0"/>
              <a:t>for everyone.</a:t>
            </a:r>
            <a:endParaRPr lang="en-US"/>
          </a:p>
        </p:txBody>
      </p:sp>
      <p:sp>
        <p:nvSpPr>
          <p:cNvPr id="4" name="Slide Number Placeholder 3"/>
          <p:cNvSpPr>
            <a:spLocks noGrp="1"/>
          </p:cNvSpPr>
          <p:nvPr>
            <p:ph type="sldNum" sz="quarter" idx="10"/>
          </p:nvPr>
        </p:nvSpPr>
        <p:spPr/>
        <p:txBody>
          <a:bodyPr/>
          <a:lstStyle/>
          <a:p>
            <a:fld id="{2A7ACD87-0BBA-A943-A0BD-F45173EAFA2A}" type="slidenum">
              <a:rPr lang="en-US" smtClean="0"/>
              <a:t>2</a:t>
            </a:fld>
            <a:endParaRPr lang="en-US"/>
          </a:p>
        </p:txBody>
      </p:sp>
    </p:spTree>
    <p:extLst>
      <p:ext uri="{BB962C8B-B14F-4D97-AF65-F5344CB8AC3E}">
        <p14:creationId xmlns:p14="http://schemas.microsoft.com/office/powerpoint/2010/main" val="94840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OWDs </a:t>
            </a:r>
            <a:r>
              <a:rPr lang="en-US" sz="1200" b="0" i="0" kern="1200" dirty="0" smtClean="0">
                <a:solidFill>
                  <a:schemeClr val="tx1"/>
                </a:solidFill>
                <a:effectLst/>
                <a:latin typeface="+mn-lt"/>
                <a:ea typeface="+mn-ea"/>
                <a:cs typeface="+mn-cs"/>
              </a:rPr>
              <a:t>Controls the visibility of records and are baseline access for the records for an </a:t>
            </a:r>
            <a:r>
              <a:rPr lang="en-US" sz="1200" b="0" i="0" kern="1200" dirty="0" err="1" smtClean="0">
                <a:solidFill>
                  <a:schemeClr val="tx1"/>
                </a:solidFill>
                <a:effectLst/>
                <a:latin typeface="+mn-lt"/>
                <a:ea typeface="+mn-ea"/>
                <a:cs typeface="+mn-cs"/>
              </a:rPr>
              <a:t>organisation</a:t>
            </a:r>
            <a:r>
              <a:rPr lang="en-US" sz="1200" b="0" i="0" kern="1200" dirty="0" smtClean="0">
                <a:solidFill>
                  <a:schemeClr val="tx1"/>
                </a:solidFill>
                <a:effectLst/>
                <a:latin typeface="+mn-lt"/>
                <a:ea typeface="+mn-ea"/>
                <a:cs typeface="+mn-cs"/>
              </a:rPr>
              <a:t>. this access </a:t>
            </a:r>
            <a:r>
              <a:rPr lang="en-US" sz="1200" b="0" i="0" kern="1200" dirty="0" err="1" smtClean="0">
                <a:solidFill>
                  <a:schemeClr val="tx1"/>
                </a:solidFill>
                <a:effectLst/>
                <a:latin typeface="+mn-lt"/>
                <a:ea typeface="+mn-ea"/>
                <a:cs typeface="+mn-cs"/>
              </a:rPr>
              <a:t>ican</a:t>
            </a:r>
            <a:r>
              <a:rPr lang="en-US" sz="1200" b="0" i="0" kern="1200" dirty="0" smtClean="0">
                <a:solidFill>
                  <a:schemeClr val="tx1"/>
                </a:solidFill>
                <a:effectLst/>
                <a:latin typeface="+mn-lt"/>
                <a:ea typeface="+mn-ea"/>
                <a:cs typeface="+mn-cs"/>
              </a:rPr>
              <a:t> be opened up using :</a:t>
            </a:r>
          </a:p>
        </p:txBody>
      </p:sp>
      <p:sp>
        <p:nvSpPr>
          <p:cNvPr id="4" name="Slide Number Placeholder 3"/>
          <p:cNvSpPr>
            <a:spLocks noGrp="1"/>
          </p:cNvSpPr>
          <p:nvPr>
            <p:ph type="sldNum" sz="quarter" idx="10"/>
          </p:nvPr>
        </p:nvSpPr>
        <p:spPr/>
        <p:txBody>
          <a:bodyPr/>
          <a:lstStyle/>
          <a:p>
            <a:fld id="{2A7ACD87-0BBA-A943-A0BD-F45173EAFA2A}" type="slidenum">
              <a:rPr lang="en-US" smtClean="0"/>
              <a:t>6</a:t>
            </a:fld>
            <a:endParaRPr lang="en-US"/>
          </a:p>
        </p:txBody>
      </p:sp>
    </p:spTree>
    <p:extLst>
      <p:ext uri="{BB962C8B-B14F-4D97-AF65-F5344CB8AC3E}">
        <p14:creationId xmlns:p14="http://schemas.microsoft.com/office/powerpoint/2010/main" val="46366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Manual Sharing </a:t>
            </a:r>
            <a:r>
              <a:rPr lang="en-US" sz="1200" b="0" i="0" kern="1200" dirty="0" smtClean="0">
                <a:solidFill>
                  <a:schemeClr val="tx1"/>
                </a:solidFill>
                <a:effectLst/>
                <a:latin typeface="+mn-lt"/>
                <a:ea typeface="+mn-ea"/>
                <a:cs typeface="+mn-cs"/>
              </a:rPr>
              <a:t>is done when we want to give access on a particular record level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Sharing Rules</a:t>
            </a:r>
            <a:r>
              <a:rPr lang="en-US" sz="1200" b="0" i="0" kern="1200" dirty="0" smtClean="0">
                <a:solidFill>
                  <a:schemeClr val="tx1"/>
                </a:solidFill>
                <a:effectLst/>
                <a:latin typeface="+mn-lt"/>
                <a:ea typeface="+mn-ea"/>
                <a:cs typeface="+mn-cs"/>
              </a:rPr>
              <a:t> are </a:t>
            </a:r>
            <a:r>
              <a:rPr lang="en-US" sz="1200" b="0" i="0" kern="1200" dirty="0" err="1" smtClean="0">
                <a:solidFill>
                  <a:schemeClr val="tx1"/>
                </a:solidFill>
                <a:effectLst/>
                <a:latin typeface="+mn-lt"/>
                <a:ea typeface="+mn-ea"/>
                <a:cs typeface="+mn-cs"/>
              </a:rPr>
              <a:t>creagted</a:t>
            </a:r>
            <a:r>
              <a:rPr lang="en-US" sz="1200" b="0" i="0" kern="1200" dirty="0" smtClean="0">
                <a:solidFill>
                  <a:schemeClr val="tx1"/>
                </a:solidFill>
                <a:effectLst/>
                <a:latin typeface="+mn-lt"/>
                <a:ea typeface="+mn-ea"/>
                <a:cs typeface="+mn-cs"/>
              </a:rPr>
              <a:t> when we want to open the access on an object level.  Sharing can be done within roles, roles &amp; subordinates and </a:t>
            </a:r>
            <a:r>
              <a:rPr lang="en-US" sz="1200" b="1" i="0" kern="1200" dirty="0" smtClean="0">
                <a:solidFill>
                  <a:schemeClr val="tx1"/>
                </a:solidFill>
                <a:effectLst/>
                <a:latin typeface="+mn-lt"/>
                <a:ea typeface="+mn-ea"/>
                <a:cs typeface="+mn-cs"/>
              </a:rPr>
              <a:t>Public groups </a:t>
            </a:r>
            <a:r>
              <a:rPr lang="en-US" sz="1200" b="0" i="0" kern="1200" dirty="0" smtClean="0">
                <a:solidFill>
                  <a:schemeClr val="tx1"/>
                </a:solidFill>
                <a:effectLst/>
                <a:latin typeface="+mn-lt"/>
                <a:ea typeface="+mn-ea"/>
                <a:cs typeface="+mn-cs"/>
              </a:rPr>
              <a:t>(you create public groups to </a:t>
            </a:r>
            <a:r>
              <a:rPr lang="en-US" sz="1200" b="0" i="0" kern="1200" dirty="0" err="1" smtClean="0">
                <a:solidFill>
                  <a:schemeClr val="tx1"/>
                </a:solidFill>
                <a:effectLst/>
                <a:latin typeface="+mn-lt"/>
                <a:ea typeface="+mn-ea"/>
                <a:cs typeface="+mn-cs"/>
              </a:rPr>
              <a:t>minimise</a:t>
            </a:r>
            <a:r>
              <a:rPr lang="en-US" sz="1200" b="0" i="0" kern="1200" dirty="0" smtClean="0">
                <a:solidFill>
                  <a:schemeClr val="tx1"/>
                </a:solidFill>
                <a:effectLst/>
                <a:latin typeface="+mn-lt"/>
                <a:ea typeface="+mn-ea"/>
                <a:cs typeface="+mn-cs"/>
              </a:rPr>
              <a:t> the number of sharing rules e.g. you create a group "</a:t>
            </a:r>
            <a:r>
              <a:rPr lang="en-US" sz="1200" b="0" i="0" kern="1200" dirty="0" err="1" smtClean="0">
                <a:solidFill>
                  <a:schemeClr val="tx1"/>
                </a:solidFill>
                <a:effectLst/>
                <a:latin typeface="+mn-lt"/>
                <a:ea typeface="+mn-ea"/>
                <a:cs typeface="+mn-cs"/>
              </a:rPr>
              <a:t>emea</a:t>
            </a:r>
            <a:r>
              <a:rPr lang="en-US" sz="1200" b="0" i="0" kern="1200" dirty="0" smtClean="0">
                <a:solidFill>
                  <a:schemeClr val="tx1"/>
                </a:solidFill>
                <a:effectLst/>
                <a:latin typeface="+mn-lt"/>
                <a:ea typeface="+mn-ea"/>
                <a:cs typeface="+mn-cs"/>
              </a:rPr>
              <a:t> US" with roles &amp; subordinates or roles </a:t>
            </a:r>
            <a:r>
              <a:rPr lang="en-US" sz="1200" b="0" i="0" kern="1200" dirty="0" err="1" smtClean="0">
                <a:solidFill>
                  <a:schemeClr val="tx1"/>
                </a:solidFill>
                <a:effectLst/>
                <a:latin typeface="+mn-lt"/>
                <a:ea typeface="+mn-ea"/>
                <a:cs typeface="+mn-cs"/>
              </a:rPr>
              <a:t>emea</a:t>
            </a:r>
            <a:r>
              <a:rPr lang="en-US" sz="1200" b="0" i="0" kern="1200" dirty="0" smtClean="0">
                <a:solidFill>
                  <a:schemeClr val="tx1"/>
                </a:solidFill>
                <a:effectLst/>
                <a:latin typeface="+mn-lt"/>
                <a:ea typeface="+mn-ea"/>
                <a:cs typeface="+mn-cs"/>
              </a:rPr>
              <a:t> and us)</a:t>
            </a:r>
          </a:p>
          <a:p>
            <a:endParaRPr lang="en-US" dirty="0" smtClean="0"/>
          </a:p>
        </p:txBody>
      </p:sp>
      <p:sp>
        <p:nvSpPr>
          <p:cNvPr id="4" name="Slide Number Placeholder 3"/>
          <p:cNvSpPr>
            <a:spLocks noGrp="1"/>
          </p:cNvSpPr>
          <p:nvPr>
            <p:ph type="sldNum" sz="quarter" idx="10"/>
          </p:nvPr>
        </p:nvSpPr>
        <p:spPr/>
        <p:txBody>
          <a:bodyPr/>
          <a:lstStyle/>
          <a:p>
            <a:fld id="{2A7ACD87-0BBA-A943-A0BD-F45173EAFA2A}" type="slidenum">
              <a:rPr lang="en-US" smtClean="0"/>
              <a:t>7</a:t>
            </a:fld>
            <a:endParaRPr lang="en-US"/>
          </a:p>
        </p:txBody>
      </p:sp>
    </p:spTree>
    <p:extLst>
      <p:ext uri="{BB962C8B-B14F-4D97-AF65-F5344CB8AC3E}">
        <p14:creationId xmlns:p14="http://schemas.microsoft.com/office/powerpoint/2010/main" val="31319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Roles</a:t>
            </a:r>
            <a:r>
              <a:rPr lang="en-US" sz="1200" b="0" i="0" kern="1200" dirty="0" smtClean="0">
                <a:solidFill>
                  <a:schemeClr val="tx1"/>
                </a:solidFill>
                <a:effectLst/>
                <a:latin typeface="+mn-lt"/>
                <a:ea typeface="+mn-ea"/>
                <a:cs typeface="+mn-cs"/>
              </a:rPr>
              <a:t> in salesforce works differently.  Roles decides what data users can view (e.g. if OWDs are public everyone can view everything but if OWD are private and visibility is restricted, Manager can see the data of their direct reports regardless or the OWD settings.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7ACD87-0BBA-A943-A0BD-F45173EAFA2A}" type="slidenum">
              <a:rPr lang="en-US" smtClean="0"/>
              <a:t>8</a:t>
            </a:fld>
            <a:endParaRPr lang="en-US"/>
          </a:p>
        </p:txBody>
      </p:sp>
    </p:spTree>
    <p:extLst>
      <p:ext uri="{BB962C8B-B14F-4D97-AF65-F5344CB8AC3E}">
        <p14:creationId xmlns:p14="http://schemas.microsoft.com/office/powerpoint/2010/main" val="629592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Profiles </a:t>
            </a:r>
            <a:r>
              <a:rPr lang="en-US" sz="1200" b="0" i="0" kern="1200" dirty="0" smtClean="0">
                <a:solidFill>
                  <a:schemeClr val="tx1"/>
                </a:solidFill>
                <a:effectLst/>
                <a:latin typeface="+mn-lt"/>
                <a:ea typeface="+mn-ea"/>
                <a:cs typeface="+mn-cs"/>
              </a:rPr>
              <a:t>determines what user can do with the data they view in terms of apps, tabs, object level permission, field level permission, page layout, record type and wide range of other permissions.</a:t>
            </a:r>
          </a:p>
        </p:txBody>
      </p:sp>
      <p:sp>
        <p:nvSpPr>
          <p:cNvPr id="4" name="Slide Number Placeholder 3"/>
          <p:cNvSpPr>
            <a:spLocks noGrp="1"/>
          </p:cNvSpPr>
          <p:nvPr>
            <p:ph type="sldNum" sz="quarter" idx="10"/>
          </p:nvPr>
        </p:nvSpPr>
        <p:spPr/>
        <p:txBody>
          <a:bodyPr/>
          <a:lstStyle/>
          <a:p>
            <a:fld id="{2A7ACD87-0BBA-A943-A0BD-F45173EAFA2A}" type="slidenum">
              <a:rPr lang="en-US" smtClean="0"/>
              <a:t>9</a:t>
            </a:fld>
            <a:endParaRPr lang="en-US"/>
          </a:p>
        </p:txBody>
      </p:sp>
    </p:spTree>
    <p:extLst>
      <p:ext uri="{BB962C8B-B14F-4D97-AF65-F5344CB8AC3E}">
        <p14:creationId xmlns:p14="http://schemas.microsoft.com/office/powerpoint/2010/main" val="90879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Permission Set </a:t>
            </a:r>
            <a:r>
              <a:rPr lang="en-US" sz="1200" b="0" i="0" kern="1200" dirty="0" smtClean="0">
                <a:solidFill>
                  <a:schemeClr val="tx1"/>
                </a:solidFill>
                <a:effectLst/>
                <a:latin typeface="+mn-lt"/>
                <a:ea typeface="+mn-ea"/>
                <a:cs typeface="+mn-cs"/>
              </a:rPr>
              <a:t> is another way of opening access on a user level (it can be done on profile but then we to give access to a or few users and not all the user on the profile)</a:t>
            </a:r>
          </a:p>
          <a:p>
            <a:endParaRPr lang="en-US" dirty="0"/>
          </a:p>
        </p:txBody>
      </p:sp>
      <p:sp>
        <p:nvSpPr>
          <p:cNvPr id="4" name="Slide Number Placeholder 3"/>
          <p:cNvSpPr>
            <a:spLocks noGrp="1"/>
          </p:cNvSpPr>
          <p:nvPr>
            <p:ph type="sldNum" sz="quarter" idx="10"/>
          </p:nvPr>
        </p:nvSpPr>
        <p:spPr/>
        <p:txBody>
          <a:bodyPr/>
          <a:lstStyle/>
          <a:p>
            <a:fld id="{2A7ACD87-0BBA-A943-A0BD-F45173EAFA2A}" type="slidenum">
              <a:rPr lang="en-US" smtClean="0"/>
              <a:t>10</a:t>
            </a:fld>
            <a:endParaRPr lang="en-US"/>
          </a:p>
        </p:txBody>
      </p:sp>
    </p:spTree>
    <p:extLst>
      <p:ext uri="{BB962C8B-B14F-4D97-AF65-F5344CB8AC3E}">
        <p14:creationId xmlns:p14="http://schemas.microsoft.com/office/powerpoint/2010/main" val="33084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9/23/16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9/23/16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9/23/16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9/23/16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9/23/16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Salesforce 101</a:t>
            </a:r>
            <a:endParaRPr lang="en-US" dirty="0"/>
          </a:p>
        </p:txBody>
      </p:sp>
      <p:sp>
        <p:nvSpPr>
          <p:cNvPr id="3" name="Subtitle 2"/>
          <p:cNvSpPr>
            <a:spLocks noGrp="1"/>
          </p:cNvSpPr>
          <p:nvPr>
            <p:ph type="subTitle" idx="1"/>
          </p:nvPr>
        </p:nvSpPr>
        <p:spPr/>
        <p:txBody>
          <a:bodyPr/>
          <a:lstStyle/>
          <a:p>
            <a:r>
              <a:rPr lang="en-US" dirty="0" smtClean="0"/>
              <a:t>Week 2</a:t>
            </a:r>
            <a:endParaRPr lang="en-US" dirty="0"/>
          </a:p>
        </p:txBody>
      </p:sp>
    </p:spTree>
    <p:extLst>
      <p:ext uri="{BB962C8B-B14F-4D97-AF65-F5344CB8AC3E}">
        <p14:creationId xmlns:p14="http://schemas.microsoft.com/office/powerpoint/2010/main" val="11666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Sets</a:t>
            </a:r>
            <a:endParaRPr lang="en-US" dirty="0"/>
          </a:p>
        </p:txBody>
      </p:sp>
      <p:sp>
        <p:nvSpPr>
          <p:cNvPr id="3" name="Content Placeholder 2"/>
          <p:cNvSpPr>
            <a:spLocks noGrp="1"/>
          </p:cNvSpPr>
          <p:nvPr>
            <p:ph idx="1"/>
          </p:nvPr>
        </p:nvSpPr>
        <p:spPr/>
        <p:txBody>
          <a:bodyPr/>
          <a:lstStyle/>
          <a:p>
            <a:r>
              <a:rPr lang="en-US" dirty="0" smtClean="0"/>
              <a:t>Extends profiles</a:t>
            </a:r>
          </a:p>
          <a:p>
            <a:r>
              <a:rPr lang="en-US" dirty="0" smtClean="0"/>
              <a:t>Special cases</a:t>
            </a:r>
          </a:p>
        </p:txBody>
      </p:sp>
    </p:spTree>
    <p:extLst>
      <p:ext uri="{BB962C8B-B14F-4D97-AF65-F5344CB8AC3E}">
        <p14:creationId xmlns:p14="http://schemas.microsoft.com/office/powerpoint/2010/main" val="69676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Security</a:t>
            </a:r>
            <a:endParaRPr lang="en-US" dirty="0"/>
          </a:p>
        </p:txBody>
      </p:sp>
      <p:sp>
        <p:nvSpPr>
          <p:cNvPr id="3" name="Content Placeholder 2"/>
          <p:cNvSpPr>
            <a:spLocks noGrp="1"/>
          </p:cNvSpPr>
          <p:nvPr>
            <p:ph idx="1"/>
          </p:nvPr>
        </p:nvSpPr>
        <p:spPr/>
        <p:txBody>
          <a:bodyPr/>
          <a:lstStyle/>
          <a:p>
            <a:r>
              <a:rPr lang="en-US" dirty="0" smtClean="0"/>
              <a:t>Field Level Security</a:t>
            </a:r>
            <a:endParaRPr lang="en-US" dirty="0"/>
          </a:p>
        </p:txBody>
      </p:sp>
    </p:spTree>
    <p:extLst>
      <p:ext uri="{BB962C8B-B14F-4D97-AF65-F5344CB8AC3E}">
        <p14:creationId xmlns:p14="http://schemas.microsoft.com/office/powerpoint/2010/main" val="12444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415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a:t>
            </a:r>
            <a:endParaRPr lang="en-US" dirty="0"/>
          </a:p>
        </p:txBody>
      </p:sp>
      <p:sp>
        <p:nvSpPr>
          <p:cNvPr id="3" name="Content Placeholder 2"/>
          <p:cNvSpPr>
            <a:spLocks noGrp="1"/>
          </p:cNvSpPr>
          <p:nvPr>
            <p:ph idx="1"/>
          </p:nvPr>
        </p:nvSpPr>
        <p:spPr/>
        <p:txBody>
          <a:bodyPr/>
          <a:lstStyle/>
          <a:p>
            <a:r>
              <a:rPr lang="en-US" dirty="0" smtClean="0"/>
              <a:t>What went well?</a:t>
            </a:r>
          </a:p>
          <a:p>
            <a:r>
              <a:rPr lang="en-US" dirty="0" smtClean="0"/>
              <a:t>What didn’t?</a:t>
            </a:r>
          </a:p>
          <a:p>
            <a:r>
              <a:rPr lang="en-US" dirty="0" smtClean="0"/>
              <a:t>What did you learn?</a:t>
            </a:r>
          </a:p>
          <a:p>
            <a:r>
              <a:rPr lang="en-US" dirty="0" smtClean="0"/>
              <a:t>Thoughts on Lightning?</a:t>
            </a:r>
          </a:p>
        </p:txBody>
      </p:sp>
    </p:spTree>
    <p:extLst>
      <p:ext uri="{BB962C8B-B14F-4D97-AF65-F5344CB8AC3E}">
        <p14:creationId xmlns:p14="http://schemas.microsoft.com/office/powerpoint/2010/main" val="100550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Week</a:t>
            </a:r>
            <a:endParaRPr lang="en-US" dirty="0"/>
          </a:p>
        </p:txBody>
      </p:sp>
      <p:sp>
        <p:nvSpPr>
          <p:cNvPr id="3" name="Content Placeholder 2"/>
          <p:cNvSpPr>
            <a:spLocks noGrp="1"/>
          </p:cNvSpPr>
          <p:nvPr>
            <p:ph idx="1"/>
          </p:nvPr>
        </p:nvSpPr>
        <p:spPr/>
        <p:txBody>
          <a:bodyPr/>
          <a:lstStyle/>
          <a:p>
            <a:r>
              <a:rPr lang="en-US" dirty="0" smtClean="0"/>
              <a:t>Users</a:t>
            </a:r>
          </a:p>
          <a:p>
            <a:r>
              <a:rPr lang="en-US" dirty="0" smtClean="0"/>
              <a:t>Security</a:t>
            </a:r>
          </a:p>
        </p:txBody>
      </p:sp>
    </p:spTree>
    <p:extLst>
      <p:ext uri="{BB962C8B-B14F-4D97-AF65-F5344CB8AC3E}">
        <p14:creationId xmlns:p14="http://schemas.microsoft.com/office/powerpoint/2010/main" val="1932737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IP Ranges</a:t>
            </a:r>
          </a:p>
          <a:p>
            <a:r>
              <a:rPr lang="en-US" dirty="0" smtClean="0"/>
              <a:t>Login Hours</a:t>
            </a:r>
          </a:p>
          <a:p>
            <a:r>
              <a:rPr lang="en-US" dirty="0" smtClean="0"/>
              <a:t>Lockout Period</a:t>
            </a:r>
          </a:p>
        </p:txBody>
      </p:sp>
    </p:spTree>
    <p:extLst>
      <p:ext uri="{BB962C8B-B14F-4D97-AF65-F5344CB8AC3E}">
        <p14:creationId xmlns:p14="http://schemas.microsoft.com/office/powerpoint/2010/main" val="26149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the Stuffs</a:t>
            </a:r>
            <a:endParaRPr lang="en-US" dirty="0"/>
          </a:p>
        </p:txBody>
      </p:sp>
      <p:sp>
        <p:nvSpPr>
          <p:cNvPr id="3" name="Content Placeholder 2"/>
          <p:cNvSpPr>
            <a:spLocks noGrp="1"/>
          </p:cNvSpPr>
          <p:nvPr>
            <p:ph idx="1"/>
          </p:nvPr>
        </p:nvSpPr>
        <p:spPr/>
        <p:txBody>
          <a:bodyPr/>
          <a:lstStyle/>
          <a:p>
            <a:r>
              <a:rPr lang="en-US" dirty="0" smtClean="0"/>
              <a:t>OWD – Org Wide Defaults</a:t>
            </a:r>
          </a:p>
          <a:p>
            <a:r>
              <a:rPr lang="en-US" dirty="0" smtClean="0"/>
              <a:t>Manual Sharing – Access at a record level.</a:t>
            </a:r>
          </a:p>
          <a:p>
            <a:r>
              <a:rPr lang="en-US" dirty="0" smtClean="0"/>
              <a:t>Sharing Rules – Organizational record visibility</a:t>
            </a:r>
          </a:p>
          <a:p>
            <a:r>
              <a:rPr lang="en-US" dirty="0" smtClean="0"/>
              <a:t>Roles – Which records you can see</a:t>
            </a:r>
          </a:p>
          <a:p>
            <a:r>
              <a:rPr lang="en-US" dirty="0" smtClean="0"/>
              <a:t>Profiles – What you can do with the records you can see</a:t>
            </a:r>
          </a:p>
          <a:p>
            <a:r>
              <a:rPr lang="en-US" dirty="0" smtClean="0"/>
              <a:t>Permission Sets – Extension of profile</a:t>
            </a:r>
          </a:p>
          <a:p>
            <a:endParaRPr lang="en-US" dirty="0" smtClean="0"/>
          </a:p>
          <a:p>
            <a:endParaRPr lang="en-US" dirty="0"/>
          </a:p>
        </p:txBody>
      </p:sp>
    </p:spTree>
    <p:extLst>
      <p:ext uri="{BB962C8B-B14F-4D97-AF65-F5344CB8AC3E}">
        <p14:creationId xmlns:p14="http://schemas.microsoft.com/office/powerpoint/2010/main" val="17799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OWD</a:t>
            </a:r>
            <a:endParaRPr lang="en-US" dirty="0"/>
          </a:p>
        </p:txBody>
      </p:sp>
      <p:sp>
        <p:nvSpPr>
          <p:cNvPr id="3" name="Content Placeholder 2"/>
          <p:cNvSpPr>
            <a:spLocks noGrp="1"/>
          </p:cNvSpPr>
          <p:nvPr>
            <p:ph idx="1"/>
          </p:nvPr>
        </p:nvSpPr>
        <p:spPr/>
        <p:txBody>
          <a:bodyPr/>
          <a:lstStyle/>
          <a:p>
            <a:r>
              <a:rPr lang="en-US" dirty="0" smtClean="0"/>
              <a:t>Controls </a:t>
            </a:r>
            <a:r>
              <a:rPr lang="en-US" b="1" dirty="0" smtClean="0"/>
              <a:t>visibility </a:t>
            </a:r>
            <a:r>
              <a:rPr lang="en-US" dirty="0" smtClean="0"/>
              <a:t>to objects at an organizational level.</a:t>
            </a:r>
            <a:endParaRPr lang="en-US" dirty="0"/>
          </a:p>
        </p:txBody>
      </p:sp>
    </p:spTree>
    <p:extLst>
      <p:ext uri="{BB962C8B-B14F-4D97-AF65-F5344CB8AC3E}">
        <p14:creationId xmlns:p14="http://schemas.microsoft.com/office/powerpoint/2010/main" val="45736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Rules</a:t>
            </a:r>
            <a:endParaRPr lang="en-US" dirty="0"/>
          </a:p>
        </p:txBody>
      </p:sp>
      <p:sp>
        <p:nvSpPr>
          <p:cNvPr id="3" name="Content Placeholder 2"/>
          <p:cNvSpPr>
            <a:spLocks noGrp="1"/>
          </p:cNvSpPr>
          <p:nvPr>
            <p:ph idx="1"/>
          </p:nvPr>
        </p:nvSpPr>
        <p:spPr/>
        <p:txBody>
          <a:bodyPr/>
          <a:lstStyle/>
          <a:p>
            <a:r>
              <a:rPr lang="en-US" dirty="0" smtClean="0"/>
              <a:t>Controls what can you </a:t>
            </a:r>
            <a:r>
              <a:rPr lang="en-US" b="1" dirty="0" smtClean="0"/>
              <a:t>see</a:t>
            </a:r>
            <a:r>
              <a:rPr lang="en-US" dirty="0" smtClean="0"/>
              <a:t> from an object </a:t>
            </a:r>
            <a:r>
              <a:rPr lang="en-US" dirty="0" smtClean="0"/>
              <a:t>level</a:t>
            </a:r>
          </a:p>
          <a:p>
            <a:r>
              <a:rPr lang="en-US" dirty="0" smtClean="0"/>
              <a:t>Shared with roles, subordinates, and groups</a:t>
            </a:r>
          </a:p>
          <a:p>
            <a:r>
              <a:rPr lang="en-US" dirty="0" smtClean="0"/>
              <a:t>Manual sharing, individual record level.</a:t>
            </a:r>
          </a:p>
          <a:p>
            <a:endParaRPr lang="en-US" dirty="0" smtClean="0"/>
          </a:p>
          <a:p>
            <a:endParaRPr lang="en-US" dirty="0"/>
          </a:p>
        </p:txBody>
      </p:sp>
    </p:spTree>
    <p:extLst>
      <p:ext uri="{BB962C8B-B14F-4D97-AF65-F5344CB8AC3E}">
        <p14:creationId xmlns:p14="http://schemas.microsoft.com/office/powerpoint/2010/main" val="15534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Hierarchy</a:t>
            </a:r>
            <a:endParaRPr lang="en-US" dirty="0"/>
          </a:p>
        </p:txBody>
      </p:sp>
      <p:sp>
        <p:nvSpPr>
          <p:cNvPr id="3" name="Content Placeholder 2"/>
          <p:cNvSpPr>
            <a:spLocks noGrp="1"/>
          </p:cNvSpPr>
          <p:nvPr>
            <p:ph idx="1"/>
          </p:nvPr>
        </p:nvSpPr>
        <p:spPr/>
        <p:txBody>
          <a:bodyPr/>
          <a:lstStyle/>
          <a:p>
            <a:r>
              <a:rPr lang="en-US" dirty="0" smtClean="0"/>
              <a:t>Controls what you can </a:t>
            </a:r>
            <a:r>
              <a:rPr lang="en-US" b="1" dirty="0" smtClean="0"/>
              <a:t>see</a:t>
            </a:r>
            <a:r>
              <a:rPr lang="en-US" dirty="0" smtClean="0"/>
              <a:t> on a record level</a:t>
            </a:r>
          </a:p>
          <a:p>
            <a:r>
              <a:rPr lang="en-US" dirty="0" smtClean="0"/>
              <a:t>Who can see your records?</a:t>
            </a:r>
          </a:p>
          <a:p>
            <a:r>
              <a:rPr lang="en-US" dirty="0" smtClean="0"/>
              <a:t>Can be overwritten at the Org Wide Default level.</a:t>
            </a:r>
          </a:p>
          <a:p>
            <a:endParaRPr lang="en-US" dirty="0"/>
          </a:p>
        </p:txBody>
      </p:sp>
    </p:spTree>
    <p:extLst>
      <p:ext uri="{BB962C8B-B14F-4D97-AF65-F5344CB8AC3E}">
        <p14:creationId xmlns:p14="http://schemas.microsoft.com/office/powerpoint/2010/main" val="160818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5" name="Content Placeholder 4"/>
          <p:cNvSpPr>
            <a:spLocks noGrp="1"/>
          </p:cNvSpPr>
          <p:nvPr>
            <p:ph idx="1"/>
          </p:nvPr>
        </p:nvSpPr>
        <p:spPr/>
        <p:txBody>
          <a:bodyPr/>
          <a:lstStyle/>
          <a:p>
            <a:pPr algn="just"/>
            <a:r>
              <a:rPr lang="en-US" dirty="0" smtClean="0"/>
              <a:t>What you can </a:t>
            </a:r>
            <a:r>
              <a:rPr lang="en-US" b="1" dirty="0" smtClean="0"/>
              <a:t>do </a:t>
            </a:r>
            <a:r>
              <a:rPr lang="en-US" dirty="0" smtClean="0"/>
              <a:t>(CRUD)</a:t>
            </a:r>
            <a:endParaRPr lang="en-US" b="1" dirty="0" smtClean="0"/>
          </a:p>
          <a:p>
            <a:pPr algn="just"/>
            <a:r>
              <a:rPr lang="en-US" dirty="0" smtClean="0"/>
              <a:t>Different based on needs</a:t>
            </a:r>
          </a:p>
          <a:p>
            <a:pPr algn="just"/>
            <a:r>
              <a:rPr lang="en-US" dirty="0" smtClean="0"/>
              <a:t>Standard profiles (Read Only, API Only, System Admin)</a:t>
            </a:r>
          </a:p>
          <a:p>
            <a:pPr algn="just"/>
            <a:r>
              <a:rPr lang="en-US" dirty="0" smtClean="0"/>
              <a:t>Custom profiles</a:t>
            </a:r>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10244181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204</TotalTime>
  <Words>202</Words>
  <Application>Microsoft Macintosh PowerPoint</Application>
  <PresentationFormat>Widescreen</PresentationFormat>
  <Paragraphs>55</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Gothic</vt:lpstr>
      <vt:lpstr>Wingdings 3</vt:lpstr>
      <vt:lpstr>Arial</vt:lpstr>
      <vt:lpstr>Ion</vt:lpstr>
      <vt:lpstr>Salesforce 101</vt:lpstr>
      <vt:lpstr>Last Week</vt:lpstr>
      <vt:lpstr>This Week</vt:lpstr>
      <vt:lpstr>Security</vt:lpstr>
      <vt:lpstr>All the Stuffs</vt:lpstr>
      <vt:lpstr>OWD</vt:lpstr>
      <vt:lpstr>Sharing Rules</vt:lpstr>
      <vt:lpstr>Roles Hierarchy</vt:lpstr>
      <vt:lpstr>Profiles</vt:lpstr>
      <vt:lpstr>Permission Sets</vt:lpstr>
      <vt:lpstr>Other Security</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101</dc:title>
  <dc:creator>Microsoft Office User</dc:creator>
  <cp:lastModifiedBy>Microsoft Office User</cp:lastModifiedBy>
  <cp:revision>25</cp:revision>
  <dcterms:created xsi:type="dcterms:W3CDTF">2016-08-31T21:25:06Z</dcterms:created>
  <dcterms:modified xsi:type="dcterms:W3CDTF">2016-09-23T21:21:26Z</dcterms:modified>
</cp:coreProperties>
</file>