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64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8" r:id="rId22"/>
    <p:sldId id="269" r:id="rId23"/>
    <p:sldId id="271" r:id="rId24"/>
    <p:sldId id="267" r:id="rId25"/>
    <p:sldId id="270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51" autoAdjust="0"/>
  </p:normalViewPr>
  <p:slideViewPr>
    <p:cSldViewPr snapToGrid="0" snapToObjects="1">
      <p:cViewPr>
        <p:scale>
          <a:sx n="99" d="100"/>
          <a:sy n="99" d="100"/>
        </p:scale>
        <p:origin x="-1464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6F27-731E-F745-A411-2B5F1ACBF672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1AC70-CA47-C94B-B1FA-6C1FAACF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AC70-CA47-C94B-B1FA-6C1FAACF12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Mis</a:t>
            </a:r>
            <a:r>
              <a:rPr lang="en-US" dirty="0" smtClean="0"/>
              <a:t> –</a:t>
            </a:r>
            <a:r>
              <a:rPr lang="en-US" dirty="0" err="1" smtClean="0"/>
              <a:t>specifiying</a:t>
            </a:r>
            <a:r>
              <a:rPr lang="en-US" baseline="0" dirty="0" smtClean="0"/>
              <a:t> the functional form (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. The association between the assignment variable and the outcome) is the single biggest threat to internal validity in an RD </a:t>
            </a:r>
            <a:r>
              <a:rPr lang="en-US" baseline="0" dirty="0" err="1" smtClean="0"/>
              <a:t>desging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AC70-CA47-C94B-B1FA-6C1FAACF12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that distinguishes the nonlinear and discontinuous jump from the smooth linear function.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AC70-CA47-C94B-B1FA-6C1FAACF12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2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locally fitting a constant function(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e.g.,the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mean),fit linear regressions to observations within some bandwidth of the cutoff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 rectangular kernel seems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work best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Imbens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Lemieux), but optimal bandwidth selection is an open question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But, really ,we’re just talking about running regressions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near the cutoff.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AC70-CA47-C94B-B1FA-6C1FAACF12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6180-BEBA-5A41-8B83-0B2D377DE352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399" y="1736677"/>
            <a:ext cx="7413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+mj-lt"/>
                <a:cs typeface="American Typewriter"/>
              </a:rPr>
              <a:t>Regression Discontinuity and Interrupted Time Series Designs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17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9" y="1657384"/>
            <a:ext cx="7671851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Linear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5" y="1603460"/>
            <a:ext cx="7864288" cy="52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Interrupted Time Series </a:t>
            </a:r>
            <a:br>
              <a:rPr lang="en-US" dirty="0" smtClean="0"/>
            </a:br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ITS?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A series of observations on the same dependent variable over time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Interrupted time series is a special type of time series  where treatment/intervention occurred at a specific point and the series is broken up by the introduction of the intervention.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If the treatment has a causal impact, </a:t>
            </a:r>
            <a:r>
              <a:rPr lang="en-US" sz="2800" dirty="0" smtClean="0">
                <a:ea typeface="+mn-ea"/>
                <a:cs typeface="+mn-cs"/>
              </a:rPr>
              <a:t>the post-intervention series </a:t>
            </a:r>
            <a:r>
              <a:rPr lang="en-US" sz="2800" dirty="0">
                <a:ea typeface="+mn-ea"/>
                <a:cs typeface="+mn-cs"/>
              </a:rPr>
              <a:t>will have a different level or slope </a:t>
            </a:r>
            <a:r>
              <a:rPr lang="en-US" sz="2800" dirty="0" smtClean="0">
                <a:ea typeface="+mn-ea"/>
                <a:cs typeface="+mn-cs"/>
              </a:rPr>
              <a:t>than the pre-intervention series</a:t>
            </a:r>
            <a:endParaRPr lang="en-US" sz="28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effect can be a change in intercept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ea typeface="+mj-ea"/>
                <a:cs typeface="+mj-cs"/>
              </a:rPr>
              <a:t>The effects of charging for directory assistance in Cincinnati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ph idx="1"/>
          </p:nvPr>
        </p:nvGraphicFramePr>
        <p:xfrm>
          <a:off x="838200" y="1706563"/>
          <a:ext cx="784860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3543300" imgH="2057400" progId="Excel.Sheet.8">
                  <p:embed/>
                </p:oleObj>
              </mc:Choice>
              <mc:Fallback>
                <p:oleObj name="Worksheet" r:id="rId3" imgW="3543300" imgH="205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6563"/>
                        <a:ext cx="7848600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7010400" y="2514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7162800" y="2667000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latin typeface="Calibri" charset="0"/>
              </a:rPr>
              <a:t>Intervention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>
            <a:off x="70104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effect can be a change in slope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Canada Sexual Assault Law Reform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ph idx="1"/>
          </p:nvPr>
        </p:nvGraphicFramePr>
        <p:xfrm>
          <a:off x="1600200" y="1524000"/>
          <a:ext cx="57150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3" imgW="3213100" imgH="2857500" progId="Excel.Sheet.8">
                  <p:embed/>
                </p:oleObj>
              </mc:Choice>
              <mc:Fallback>
                <p:oleObj name="Worksheet" r:id="rId3" imgW="3213100" imgH="2857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57150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4813"/>
            <a:ext cx="72009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Text Box 5"/>
          <p:cNvSpPr txBox="1">
            <a:spLocks noChangeArrowheads="1"/>
          </p:cNvSpPr>
          <p:nvPr/>
        </p:nvSpPr>
        <p:spPr bwMode="auto">
          <a:xfrm>
            <a:off x="1547813" y="5661025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latin typeface="Arial" charset="0"/>
              </a:rPr>
              <a:t>Ramsay et al, 2003</a:t>
            </a: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ea typeface="+mj-ea"/>
                <a:cs typeface="+mj-cs"/>
              </a:rPr>
              <a:t>The Model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472488" cy="5214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>
                <a:latin typeface="Gill Sans MT" charset="0"/>
              </a:rPr>
              <a:t>Use segmented regression analysis (Wagner et al, 2002):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000" dirty="0">
              <a:latin typeface="Gill Sans MT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err="1">
                <a:latin typeface="Gill Sans MT" charset="0"/>
              </a:rPr>
              <a:t>Ŷ</a:t>
            </a:r>
            <a:r>
              <a:rPr lang="en-US" sz="2000" i="1" baseline="-25000" dirty="0" err="1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= β</a:t>
            </a:r>
            <a:r>
              <a:rPr lang="en-US" sz="2000" i="1" baseline="-25000" dirty="0">
                <a:latin typeface="Gill Sans MT" charset="0"/>
              </a:rPr>
              <a:t>0</a:t>
            </a:r>
            <a:r>
              <a:rPr lang="en-US" sz="2000" i="1" dirty="0">
                <a:latin typeface="Gill Sans MT" charset="0"/>
              </a:rPr>
              <a:t> + β</a:t>
            </a:r>
            <a:r>
              <a:rPr lang="en-US" sz="2000" i="1" baseline="-25000" dirty="0">
                <a:latin typeface="Gill Sans MT" charset="0"/>
              </a:rPr>
              <a:t>1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x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i="1" dirty="0" err="1">
                <a:latin typeface="Gill Sans MT" charset="0"/>
              </a:rPr>
              <a:t>time</a:t>
            </a:r>
            <a:r>
              <a:rPr lang="en-US" sz="2000" i="1" baseline="-25000" dirty="0" err="1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+  β</a:t>
            </a:r>
            <a:r>
              <a:rPr lang="en-US" sz="2000" i="1" baseline="-25000" dirty="0">
                <a:latin typeface="Gill Sans MT" charset="0"/>
              </a:rPr>
              <a:t>2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x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i="1" dirty="0" err="1">
                <a:latin typeface="Gill Sans MT" charset="0"/>
              </a:rPr>
              <a:t>intervention</a:t>
            </a:r>
            <a:r>
              <a:rPr lang="en-US" sz="2000" i="1" baseline="-25000" dirty="0" err="1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+ β</a:t>
            </a:r>
            <a:r>
              <a:rPr lang="en-US" sz="2000" i="1" baseline="-25000" dirty="0">
                <a:latin typeface="Gill Sans MT" charset="0"/>
              </a:rPr>
              <a:t>3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x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i="1" dirty="0" err="1">
                <a:latin typeface="Gill Sans MT" charset="0"/>
              </a:rPr>
              <a:t>time_after_intervention</a:t>
            </a:r>
            <a:r>
              <a:rPr lang="en-US" sz="2000" i="1" baseline="-25000" dirty="0" err="1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+ e</a:t>
            </a:r>
            <a:r>
              <a:rPr lang="en-US" sz="2000" i="1" baseline="-25000" dirty="0">
                <a:latin typeface="Gill Sans MT" charset="0"/>
              </a:rPr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Gill Sans MT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Gill Sans MT" charset="0"/>
              </a:rPr>
              <a:t>Y</a:t>
            </a:r>
            <a:r>
              <a:rPr lang="en-US" sz="2000" baseline="-25000" dirty="0" err="1">
                <a:latin typeface="Gill Sans MT" charset="0"/>
              </a:rPr>
              <a:t>t</a:t>
            </a:r>
            <a:r>
              <a:rPr lang="en-US" sz="2000" dirty="0">
                <a:latin typeface="Gill Sans MT" charset="0"/>
              </a:rPr>
              <a:t> is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>
                <a:latin typeface="Gill Sans MT" charset="0"/>
              </a:rPr>
              <a:t>Time</a:t>
            </a:r>
            <a:r>
              <a:rPr lang="en-US" sz="2000" dirty="0" smtClean="0">
                <a:latin typeface="Gill Sans MT" charset="0"/>
              </a:rPr>
              <a:t> a </a:t>
            </a:r>
            <a:r>
              <a:rPr lang="en-US" sz="2000" dirty="0" err="1" smtClean="0">
                <a:latin typeface="Gill Sans MT" charset="0"/>
              </a:rPr>
              <a:t>continious</a:t>
            </a:r>
            <a:r>
              <a:rPr lang="en-US" sz="2000" dirty="0" smtClean="0">
                <a:latin typeface="Gill Sans MT" charset="0"/>
              </a:rPr>
              <a:t> variable beginning at the start of the series until the end of observation</a:t>
            </a:r>
            <a:endParaRPr lang="en-US" sz="2000" dirty="0">
              <a:latin typeface="Gill Sans MT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intervention </a:t>
            </a:r>
            <a:r>
              <a:rPr lang="en-US" sz="2000" dirty="0">
                <a:latin typeface="Gill Sans MT" charset="0"/>
              </a:rPr>
              <a:t>is a dummy variable taking the values 0 in the pre-intervention segment and 1 in the post-intervention segment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err="1">
                <a:latin typeface="Gill Sans MT" charset="0"/>
              </a:rPr>
              <a:t>time_after_intervention</a:t>
            </a:r>
            <a:r>
              <a:rPr lang="en-US" sz="2000" dirty="0">
                <a:latin typeface="Gill Sans MT" charset="0"/>
              </a:rPr>
              <a:t> is 0 in the pre-intervention segment and counts </a:t>
            </a:r>
            <a:r>
              <a:rPr lang="en-US" sz="2000" dirty="0" smtClean="0">
                <a:latin typeface="Gill Sans MT" charset="0"/>
              </a:rPr>
              <a:t>time  in the post</a:t>
            </a:r>
            <a:r>
              <a:rPr lang="en-US" sz="2000" dirty="0">
                <a:latin typeface="Gill Sans MT" charset="0"/>
              </a:rPr>
              <a:t>-intervention segment at time </a:t>
            </a:r>
            <a:r>
              <a:rPr lang="en-US" sz="2000" i="1" dirty="0">
                <a:latin typeface="Gill Sans MT" charset="0"/>
              </a:rPr>
              <a:t>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β</a:t>
            </a:r>
            <a:r>
              <a:rPr lang="en-US" sz="2000" i="1" baseline="-25000" dirty="0">
                <a:latin typeface="Gill Sans MT" charset="0"/>
              </a:rPr>
              <a:t>0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estimates the base level of the outcome at the beginning of the series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β</a:t>
            </a:r>
            <a:r>
              <a:rPr lang="en-US" sz="2000" i="1" baseline="-25000" dirty="0">
                <a:latin typeface="Gill Sans MT" charset="0"/>
              </a:rPr>
              <a:t>1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estimates the base trend, i.e. the change in </a:t>
            </a:r>
            <a:r>
              <a:rPr lang="en-US" sz="2000" dirty="0" smtClean="0">
                <a:latin typeface="Gill Sans MT" charset="0"/>
              </a:rPr>
              <a:t>outcome in </a:t>
            </a:r>
            <a:r>
              <a:rPr lang="en-US" sz="2000" dirty="0">
                <a:latin typeface="Gill Sans MT" charset="0"/>
              </a:rPr>
              <a:t>the pre-intervention segment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β</a:t>
            </a:r>
            <a:r>
              <a:rPr lang="en-US" sz="2000" i="1" baseline="-25000" dirty="0">
                <a:latin typeface="Gill Sans MT" charset="0"/>
              </a:rPr>
              <a:t>2</a:t>
            </a:r>
            <a:r>
              <a:rPr lang="en-US" sz="2000" dirty="0">
                <a:latin typeface="Gill Sans MT" charset="0"/>
              </a:rPr>
              <a:t> estimates the change in level in the post-intervention segment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β</a:t>
            </a:r>
            <a:r>
              <a:rPr lang="en-US" sz="2000" i="1" baseline="-25000" dirty="0">
                <a:latin typeface="Gill Sans MT" charset="0"/>
              </a:rPr>
              <a:t>3</a:t>
            </a:r>
            <a:r>
              <a:rPr lang="en-US" sz="2000" dirty="0">
                <a:latin typeface="Gill Sans MT" charset="0"/>
              </a:rPr>
              <a:t> estimates the change in trend in the post-intervention segment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e</a:t>
            </a:r>
            <a:r>
              <a:rPr lang="en-US" sz="2000" i="1" baseline="-25000" dirty="0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estimates the error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 for Regression Discontinuity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(observed) continuous variable is associated with treatment assignment, such that individuals below a certain cutoff receive one treatment and individuals above cutoff receive different treatment</a:t>
            </a:r>
          </a:p>
          <a:p>
            <a:pPr lvl="1"/>
            <a:r>
              <a:rPr lang="en-US" dirty="0" smtClean="0"/>
              <a:t>Medication based on observed cholesterol / blood pressure / CD4 levels</a:t>
            </a:r>
          </a:p>
          <a:p>
            <a:pPr lvl="1"/>
            <a:r>
              <a:rPr lang="en-US" dirty="0" smtClean="0"/>
              <a:t>School interventions for kids who score below certain level on standardized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8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ea typeface="+mj-ea"/>
                <a:cs typeface="+mj-cs"/>
              </a:rPr>
              <a:t>Threats to Validity</a:t>
            </a:r>
            <a:endParaRPr lang="en-US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Forces other than the intervention under investigation influenced the dependent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Could add a no-treatment time series from a control group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>
                <a:latin typeface="Gill Sans MT" charset="0"/>
              </a:rPr>
              <a:t>Instrumentation </a:t>
            </a:r>
            <a:r>
              <a:rPr lang="en-GB" sz="2400" dirty="0">
                <a:latin typeface="Gill Sans MT" charset="0"/>
              </a:rPr>
              <a:t>– how was data collected/recorded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Selection – did the composition of the experimental group change at the time of intervention?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Poorly specified intervention point; diffusion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Choice of outcome – usually have only routinely collected data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Power, violated test assumptions, unreliability of measurements, reactivity etc.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Gill Sans MT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ARIMA</a:t>
            </a:r>
            <a:br>
              <a:rPr lang="en-US" dirty="0" smtClean="0"/>
            </a:br>
            <a:r>
              <a:rPr lang="en-US" sz="3600" dirty="0" smtClean="0"/>
              <a:t>(Auto-regressive </a:t>
            </a:r>
            <a:r>
              <a:rPr lang="en-US" sz="3600" dirty="0"/>
              <a:t>integrated moving </a:t>
            </a:r>
            <a:r>
              <a:rPr lang="en-US" sz="3600" dirty="0" smtClean="0"/>
              <a:t>average)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(Non-seasonal) ARIMA(</a:t>
            </a:r>
            <a:r>
              <a:rPr lang="en-US" b="1" dirty="0" err="1" smtClean="0"/>
              <a:t>p,d,q</a:t>
            </a:r>
            <a:r>
              <a:rPr lang="en-US" b="1" dirty="0" smtClean="0"/>
              <a:t>) model</a:t>
            </a:r>
          </a:p>
          <a:p>
            <a:pPr lvl="1"/>
            <a:r>
              <a:rPr lang="en-US" dirty="0" smtClean="0"/>
              <a:t>p = order </a:t>
            </a:r>
            <a:r>
              <a:rPr lang="en-US" dirty="0"/>
              <a:t>of the autore­gres­sive </a:t>
            </a:r>
            <a:r>
              <a:rPr lang="en-US" dirty="0" smtClean="0"/>
              <a:t>part</a:t>
            </a:r>
          </a:p>
          <a:p>
            <a:pPr lvl="1"/>
            <a:r>
              <a:rPr lang="en-US" dirty="0" smtClean="0"/>
              <a:t>d = degree </a:t>
            </a:r>
            <a:r>
              <a:rPr lang="en-US" dirty="0"/>
              <a:t>of first dif­fer­enc­ing </a:t>
            </a:r>
            <a:r>
              <a:rPr lang="en-US" dirty="0" smtClean="0"/>
              <a:t>involved;</a:t>
            </a:r>
            <a:endParaRPr lang="en-US" dirty="0"/>
          </a:p>
          <a:p>
            <a:pPr lvl="1"/>
            <a:r>
              <a:rPr lang="en-US" dirty="0" smtClean="0"/>
              <a:t>q =order </a:t>
            </a:r>
            <a:r>
              <a:rPr lang="en-US" dirty="0"/>
              <a:t>of the mov­ing aver­age part</a:t>
            </a:r>
          </a:p>
          <a:p>
            <a:r>
              <a:rPr lang="en-US" b="1" dirty="0"/>
              <a:t>Seasonal ARIMA models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6" y="4264180"/>
            <a:ext cx="7805347" cy="21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6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26588"/>
              </p:ext>
            </p:extLst>
          </p:nvPr>
        </p:nvGraphicFramePr>
        <p:xfrm>
          <a:off x="957943" y="1865697"/>
          <a:ext cx="7373257" cy="104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2527300" imgH="241300" progId="Equation.3">
                  <p:embed/>
                </p:oleObj>
              </mc:Choice>
              <mc:Fallback>
                <p:oleObj name="Equation" r:id="rId3" imgW="25273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943" y="1865697"/>
                        <a:ext cx="7373257" cy="10486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2820318"/>
            <a:ext cx="8229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The explanatory variables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are </a:t>
            </a:r>
            <a:r>
              <a:rPr lang="en-US" sz="3200" dirty="0">
                <a:latin typeface="+mj-lt"/>
                <a:cs typeface="Times New Roman" pitchFamily="18" charset="0"/>
              </a:rPr>
              <a:t>time-lagged values of the variable 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ARIMA model models the single </a:t>
            </a:r>
            <a:r>
              <a:rPr lang="en-US" sz="3200" dirty="0"/>
              <a:t>dependent variable  (Y) as a function of past values of Y as well as past values of the error terms (e).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47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ARIMA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identification tool → </a:t>
            </a:r>
            <a:r>
              <a:rPr lang="en-US" dirty="0" smtClean="0"/>
              <a:t>Autocorrelations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50342"/>
              </p:ext>
            </p:extLst>
          </p:nvPr>
        </p:nvGraphicFramePr>
        <p:xfrm>
          <a:off x="899886" y="2230120"/>
          <a:ext cx="7228113" cy="3691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7828"/>
                <a:gridCol w="2960914"/>
                <a:gridCol w="2409371"/>
              </a:tblGrid>
              <a:tr h="64370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MODEL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ACF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PACF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AR(1)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Exponential decay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2200" dirty="0" smtClean="0"/>
                        <a:t>Spike at lag 1, then 0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AR(p)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Exponential decay or damped sine wave.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Spikes at lags 1 to p, then zero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MA(1)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2200" dirty="0" smtClean="0"/>
                        <a:t>Spike at lag 1, then 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Exponential decay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MA(q)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Spikes at lags 1 to q, then zero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Exponential decay or damped sine wave.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0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Unique Features of Time Series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555610"/>
              </p:ext>
            </p:extLst>
          </p:nvPr>
        </p:nvGraphicFramePr>
        <p:xfrm>
          <a:off x="457200" y="1600199"/>
          <a:ext cx="8229600" cy="4648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4992"/>
                <a:gridCol w="6034608"/>
              </a:tblGrid>
              <a:tr h="5867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Non-</a:t>
                      </a:r>
                      <a:r>
                        <a:rPr lang="en-US" sz="1800" dirty="0" err="1" smtClean="0"/>
                        <a:t>stationarity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There is a ‘natural’ trend in the data (e.g. upward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dirty="0" smtClean="0"/>
                        <a:t>sloping), independent from other events.</a:t>
                      </a:r>
                      <a:endParaRPr lang="en-US" sz="1800" b="0" dirty="0"/>
                    </a:p>
                  </a:txBody>
                  <a:tcPr/>
                </a:tc>
              </a:tr>
              <a:tr h="24642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Auto-correlation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 at one point in time are statistically correlated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with past values of the data. </a:t>
                      </a:r>
                    </a:p>
                    <a:p>
                      <a:r>
                        <a:rPr lang="en-US" sz="1800" dirty="0" smtClean="0"/>
                        <a:t>Adjacent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data points in time are more likely to be close to</a:t>
                      </a:r>
                    </a:p>
                    <a:p>
                      <a:r>
                        <a:rPr lang="en-US" sz="1800" dirty="0" smtClean="0"/>
                        <a:t>each other than points that are further from each</a:t>
                      </a:r>
                    </a:p>
                    <a:p>
                      <a:r>
                        <a:rPr lang="en-US" sz="1800" dirty="0" smtClean="0"/>
                        <a:t>other </a:t>
                      </a:r>
                    </a:p>
                    <a:p>
                      <a:r>
                        <a:rPr lang="en-US" sz="1800" dirty="0" smtClean="0"/>
                        <a:t>First-order correlation—a point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at a date t is correlated with the point at date t-1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.</a:t>
                      </a:r>
                    </a:p>
                    <a:p>
                      <a:r>
                        <a:rPr lang="en-US" sz="1800" dirty="0" smtClean="0"/>
                        <a:t>Another form of correlation might be linked to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seasonality: the level of an outcome over a particular season might be correlated to the level over the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same season the year before.</a:t>
                      </a:r>
                      <a:endParaRPr lang="en-US" sz="1800" dirty="0"/>
                    </a:p>
                  </a:txBody>
                  <a:tcPr/>
                </a:tc>
              </a:tr>
              <a:tr h="1173445">
                <a:tc>
                  <a:txBody>
                    <a:bodyPr/>
                    <a:lstStyle/>
                    <a:p>
                      <a:r>
                        <a:rPr lang="en-US" dirty="0" smtClean="0"/>
                        <a:t>Seasonality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some regular (expected) changes in the</a:t>
                      </a:r>
                    </a:p>
                    <a:p>
                      <a:r>
                        <a:rPr lang="en-US" dirty="0" smtClean="0"/>
                        <a:t>outcome due to seasonal effects (e.g. increase in</a:t>
                      </a:r>
                    </a:p>
                    <a:p>
                      <a:r>
                        <a:rPr lang="en-US" dirty="0" smtClean="0"/>
                        <a:t>utilization due to the seasonality of some diseases).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1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</a:t>
            </a:r>
            <a:r>
              <a:rPr lang="en-US" dirty="0" smtClean="0"/>
              <a:t>modeling for 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Specify </a:t>
            </a:r>
            <a:r>
              <a:rPr lang="en-US" dirty="0"/>
              <a:t>the best and </a:t>
            </a:r>
            <a:r>
              <a:rPr lang="en-US" dirty="0" smtClean="0"/>
              <a:t>most parsimonious </a:t>
            </a:r>
            <a:r>
              <a:rPr lang="en-US" dirty="0"/>
              <a:t>ARIMA model fitting the outcome series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before the intervention</a:t>
            </a:r>
          </a:p>
          <a:p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the entire dataset (pre- and post-intervention) </a:t>
            </a:r>
            <a:r>
              <a:rPr lang="en-US" dirty="0" smtClean="0"/>
              <a:t>augmented by the interruption component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brupt and permanent </a:t>
            </a:r>
            <a:r>
              <a:rPr lang="en-US" dirty="0"/>
              <a:t>change </a:t>
            </a:r>
            <a:r>
              <a:rPr lang="en-US" dirty="0" smtClean="0"/>
              <a:t>modeled </a:t>
            </a:r>
            <a:r>
              <a:rPr lang="en-US" dirty="0"/>
              <a:t>with a step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Abrupt and </a:t>
            </a:r>
            <a:r>
              <a:rPr lang="en-US" dirty="0"/>
              <a:t>temporary change </a:t>
            </a:r>
            <a:r>
              <a:rPr lang="en-US" dirty="0" smtClean="0"/>
              <a:t>modeled </a:t>
            </a:r>
            <a:r>
              <a:rPr lang="en-US" dirty="0"/>
              <a:t>by a pulse function</a:t>
            </a:r>
          </a:p>
        </p:txBody>
      </p:sp>
    </p:spTree>
    <p:extLst>
      <p:ext uri="{BB962C8B-B14F-4D97-AF65-F5344CB8AC3E}">
        <p14:creationId xmlns:p14="http://schemas.microsoft.com/office/powerpoint/2010/main" val="295490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Strict </a:t>
            </a:r>
            <a:r>
              <a:rPr lang="en-US" dirty="0"/>
              <a:t>assignment discontinuity at the </a:t>
            </a:r>
            <a:r>
              <a:rPr lang="en-US" dirty="0" err="1" smtClean="0"/>
              <a:t>cutpoint</a:t>
            </a:r>
            <a:r>
              <a:rPr lang="en-US" dirty="0"/>
              <a:t>.  If not, may have selection bias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Model of relationship between assignment and outcome model is correctly specified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Sufficient sample size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All individuals (who end up in </a:t>
            </a:r>
            <a:r>
              <a:rPr lang="en-US" dirty="0" err="1"/>
              <a:t>tx</a:t>
            </a:r>
            <a:r>
              <a:rPr lang="en-US" dirty="0"/>
              <a:t> and control groups) must be drawn from the same population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Treatment level and duration is equivalent for all individuals in the treatment group (only one version of the treatment)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discontinuity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4373" y="3949685"/>
            <a:ext cx="262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3B86"/>
                </a:solidFill>
              </a:rPr>
              <a:t>(b) Classic discontinuity = treatment effect</a:t>
            </a:r>
            <a:endParaRPr lang="en-US" dirty="0">
              <a:solidFill>
                <a:srgbClr val="263B86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8" y="1402624"/>
            <a:ext cx="2607730" cy="2545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07" y="1419527"/>
            <a:ext cx="2624666" cy="25505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65" y="4471414"/>
            <a:ext cx="2404534" cy="23546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88000" y="5063067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3B86"/>
                </a:solidFill>
              </a:rPr>
              <a:t>(c) No treatment effect:  curvilinear relationship between X and Y</a:t>
            </a:r>
            <a:endParaRPr lang="en-US" dirty="0">
              <a:solidFill>
                <a:srgbClr val="263B8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63" y="4021206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3B86"/>
                </a:solidFill>
              </a:rPr>
              <a:t>(a) No treatment effect:  linear relationship between X and Y</a:t>
            </a:r>
            <a:endParaRPr lang="en-US" dirty="0">
              <a:solidFill>
                <a:srgbClr val="263B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0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Discontinuity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8933" cy="498686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Fundamental regression discontinuity model (</a:t>
            </a:r>
            <a:r>
              <a:rPr lang="en-US" sz="3000" dirty="0" err="1"/>
              <a:t>Troachim</a:t>
            </a:r>
            <a:r>
              <a:rPr lang="en-US" sz="3000" dirty="0"/>
              <a:t> 1984, </a:t>
            </a:r>
            <a:r>
              <a:rPr lang="en-US" sz="3000" dirty="0" err="1"/>
              <a:t>Shadish</a:t>
            </a:r>
            <a:r>
              <a:rPr lang="en-US" sz="3000" dirty="0"/>
              <a:t> et al, 2002):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3B86"/>
                </a:solidFill>
              </a:rPr>
              <a:t>			Y  </a:t>
            </a:r>
            <a:r>
              <a:rPr lang="en-US" dirty="0">
                <a:solidFill>
                  <a:srgbClr val="263B86"/>
                </a:solidFill>
              </a:rPr>
              <a:t>= β</a:t>
            </a:r>
            <a:r>
              <a:rPr lang="en-US" baseline="-25000" dirty="0">
                <a:solidFill>
                  <a:srgbClr val="263B86"/>
                </a:solidFill>
              </a:rPr>
              <a:t>0</a:t>
            </a:r>
            <a:r>
              <a:rPr lang="en-US" dirty="0">
                <a:solidFill>
                  <a:srgbClr val="263B86"/>
                </a:solidFill>
              </a:rPr>
              <a:t> + </a:t>
            </a:r>
            <a:r>
              <a:rPr lang="en-US" dirty="0">
                <a:solidFill>
                  <a:schemeClr val="accent2"/>
                </a:solidFill>
              </a:rPr>
              <a:t>β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rgbClr val="263B86"/>
                </a:solidFill>
              </a:rPr>
              <a:t>*</a:t>
            </a:r>
            <a:r>
              <a:rPr lang="en-US" dirty="0" err="1">
                <a:solidFill>
                  <a:srgbClr val="263B86"/>
                </a:solidFill>
              </a:rPr>
              <a:t>Tx</a:t>
            </a:r>
            <a:r>
              <a:rPr lang="en-US" dirty="0">
                <a:solidFill>
                  <a:srgbClr val="263B86"/>
                </a:solidFill>
              </a:rPr>
              <a:t> + β</a:t>
            </a:r>
            <a:r>
              <a:rPr lang="en-US" baseline="-25000" dirty="0">
                <a:solidFill>
                  <a:srgbClr val="263B86"/>
                </a:solidFill>
              </a:rPr>
              <a:t>2</a:t>
            </a:r>
            <a:r>
              <a:rPr lang="en-US" dirty="0">
                <a:solidFill>
                  <a:srgbClr val="263B86"/>
                </a:solidFill>
              </a:rPr>
              <a:t>*(X – </a:t>
            </a:r>
            <a:r>
              <a:rPr lang="en-US" dirty="0" err="1">
                <a:solidFill>
                  <a:srgbClr val="263B86"/>
                </a:solidFill>
              </a:rPr>
              <a:t>Xc</a:t>
            </a:r>
            <a:r>
              <a:rPr lang="en-US" dirty="0">
                <a:solidFill>
                  <a:srgbClr val="263B86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sz="3000" dirty="0" smtClean="0"/>
              <a:t>where </a:t>
            </a:r>
            <a:r>
              <a:rPr lang="en-US" sz="3000" dirty="0"/>
              <a:t>X is the continuous variable that is associated with treatment assignment</a:t>
            </a:r>
          </a:p>
          <a:p>
            <a:r>
              <a:rPr lang="en-US" dirty="0" smtClean="0"/>
              <a:t>Centering </a:t>
            </a:r>
            <a:r>
              <a:rPr lang="en-US" dirty="0"/>
              <a:t>X ensures that estimates of the treatment effect are made at the cut-off point instead of a 0</a:t>
            </a:r>
          </a:p>
          <a:p>
            <a:r>
              <a:rPr lang="en-US" dirty="0" smtClean="0"/>
              <a:t>Could </a:t>
            </a:r>
            <a:r>
              <a:rPr lang="en-US" dirty="0"/>
              <a:t>expand model so that both slope and intercept are allowed to vary after discontinuity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3B86"/>
                </a:solidFill>
              </a:rPr>
              <a:t>		Y  </a:t>
            </a:r>
            <a:r>
              <a:rPr lang="en-US" dirty="0">
                <a:solidFill>
                  <a:srgbClr val="263B86"/>
                </a:solidFill>
              </a:rPr>
              <a:t>= β</a:t>
            </a:r>
            <a:r>
              <a:rPr lang="en-US" baseline="-25000" dirty="0">
                <a:solidFill>
                  <a:srgbClr val="263B86"/>
                </a:solidFill>
              </a:rPr>
              <a:t>0</a:t>
            </a:r>
            <a:r>
              <a:rPr lang="en-US" dirty="0">
                <a:solidFill>
                  <a:srgbClr val="263B86"/>
                </a:solidFill>
              </a:rPr>
              <a:t> + </a:t>
            </a:r>
            <a:r>
              <a:rPr lang="en-US" dirty="0">
                <a:solidFill>
                  <a:srgbClr val="C0504D"/>
                </a:solidFill>
              </a:rPr>
              <a:t>β</a:t>
            </a:r>
            <a:r>
              <a:rPr lang="en-US" baseline="-25000" dirty="0">
                <a:solidFill>
                  <a:srgbClr val="C0504D"/>
                </a:solidFill>
              </a:rPr>
              <a:t>1</a:t>
            </a:r>
            <a:r>
              <a:rPr lang="en-US" dirty="0">
                <a:solidFill>
                  <a:srgbClr val="263B86"/>
                </a:solidFill>
              </a:rPr>
              <a:t>*</a:t>
            </a:r>
            <a:r>
              <a:rPr lang="en-US" dirty="0" err="1">
                <a:solidFill>
                  <a:srgbClr val="263B86"/>
                </a:solidFill>
              </a:rPr>
              <a:t>Tx</a:t>
            </a:r>
            <a:r>
              <a:rPr lang="en-US" dirty="0">
                <a:solidFill>
                  <a:srgbClr val="263B86"/>
                </a:solidFill>
              </a:rPr>
              <a:t> + β</a:t>
            </a:r>
            <a:r>
              <a:rPr lang="en-US" baseline="-25000" dirty="0">
                <a:solidFill>
                  <a:srgbClr val="263B86"/>
                </a:solidFill>
              </a:rPr>
              <a:t>2</a:t>
            </a:r>
            <a:r>
              <a:rPr lang="en-US" dirty="0">
                <a:solidFill>
                  <a:srgbClr val="263B86"/>
                </a:solidFill>
              </a:rPr>
              <a:t>*(X – </a:t>
            </a:r>
            <a:r>
              <a:rPr lang="en-US" dirty="0" err="1">
                <a:solidFill>
                  <a:srgbClr val="263B86"/>
                </a:solidFill>
              </a:rPr>
              <a:t>Xc</a:t>
            </a:r>
            <a:r>
              <a:rPr lang="en-US" dirty="0">
                <a:solidFill>
                  <a:srgbClr val="263B86"/>
                </a:solidFill>
              </a:rPr>
              <a:t>) + β</a:t>
            </a:r>
            <a:r>
              <a:rPr lang="en-US" baseline="-25000" dirty="0">
                <a:solidFill>
                  <a:srgbClr val="263B86"/>
                </a:solidFill>
              </a:rPr>
              <a:t>4</a:t>
            </a:r>
            <a:r>
              <a:rPr lang="en-US" dirty="0">
                <a:solidFill>
                  <a:srgbClr val="263B86"/>
                </a:solidFill>
              </a:rPr>
              <a:t>*</a:t>
            </a:r>
            <a:r>
              <a:rPr lang="en-US" dirty="0" err="1">
                <a:solidFill>
                  <a:srgbClr val="263B86"/>
                </a:solidFill>
              </a:rPr>
              <a:t>Tx</a:t>
            </a:r>
            <a:r>
              <a:rPr lang="en-US" dirty="0">
                <a:solidFill>
                  <a:srgbClr val="263B86"/>
                </a:solidFill>
              </a:rPr>
              <a:t>*(X-</a:t>
            </a:r>
            <a:r>
              <a:rPr lang="en-US" dirty="0" err="1">
                <a:solidFill>
                  <a:srgbClr val="263B86"/>
                </a:solidFill>
              </a:rPr>
              <a:t>Xc</a:t>
            </a:r>
            <a:r>
              <a:rPr lang="en-US" dirty="0">
                <a:solidFill>
                  <a:srgbClr val="263B86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2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RD Scatterplot: Positive Treatment Effect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417638"/>
            <a:ext cx="66294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 Scatterplot: No Treatment Effect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6" y="1517429"/>
            <a:ext cx="66929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Potential Outcomes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2" y="1297059"/>
            <a:ext cx="7744524" cy="49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Nonlinearity Mistaken for Discontinuity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2" y="1683806"/>
            <a:ext cx="7748826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965</Words>
  <Application>Microsoft Macintosh PowerPoint</Application>
  <PresentationFormat>On-screen Show (4:3)</PresentationFormat>
  <Paragraphs>119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Equation</vt:lpstr>
      <vt:lpstr>Microsoft Excel Worksheet</vt:lpstr>
      <vt:lpstr>PowerPoint Presentation</vt:lpstr>
      <vt:lpstr>Context for Regression Discontinuity Design</vt:lpstr>
      <vt:lpstr>Fundamental Assumptions</vt:lpstr>
      <vt:lpstr>Visualizing discontinuity</vt:lpstr>
      <vt:lpstr>Regression Discontinuity Models</vt:lpstr>
      <vt:lpstr>RD Scatterplot: Positive Treatment Effect</vt:lpstr>
      <vt:lpstr>RD Scatterplot: No Treatment Effect</vt:lpstr>
      <vt:lpstr>Visualizing Potential Outcomes</vt:lpstr>
      <vt:lpstr>Nonlinearity Mistaken for Discontinuity</vt:lpstr>
      <vt:lpstr>Polynomial Regression</vt:lpstr>
      <vt:lpstr>Local Linear Regression</vt:lpstr>
      <vt:lpstr>Interrupted Time Series  Designs</vt:lpstr>
      <vt:lpstr>What is ITS?</vt:lpstr>
      <vt:lpstr>The effect can be a change in intercept</vt:lpstr>
      <vt:lpstr>The effects of charging for directory assistance in Cincinnati </vt:lpstr>
      <vt:lpstr>The effect can be a change in slope</vt:lpstr>
      <vt:lpstr>Canada Sexual Assault Law Reform</vt:lpstr>
      <vt:lpstr>PowerPoint Presentation</vt:lpstr>
      <vt:lpstr>The Model</vt:lpstr>
      <vt:lpstr>Threats to Validity</vt:lpstr>
      <vt:lpstr>ARIMA (Auto-regressive integrated moving average)</vt:lpstr>
      <vt:lpstr>The ARIMA Model</vt:lpstr>
      <vt:lpstr>Identifying the ARIMA Model</vt:lpstr>
      <vt:lpstr>Unique Features of Time Series Data</vt:lpstr>
      <vt:lpstr>ARIMA modeling for 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Schuler</dc:creator>
  <cp:lastModifiedBy>Sarah Naeger</cp:lastModifiedBy>
  <cp:revision>25</cp:revision>
  <dcterms:created xsi:type="dcterms:W3CDTF">2013-01-27T23:21:45Z</dcterms:created>
  <dcterms:modified xsi:type="dcterms:W3CDTF">2014-03-05T13:58:27Z</dcterms:modified>
</cp:coreProperties>
</file>