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298" r:id="rId3"/>
    <p:sldId id="296" r:id="rId4"/>
    <p:sldId id="299" r:id="rId5"/>
    <p:sldId id="300" r:id="rId6"/>
    <p:sldId id="297" r:id="rId7"/>
    <p:sldId id="301" r:id="rId8"/>
    <p:sldId id="292" r:id="rId9"/>
    <p:sldId id="277" r:id="rId10"/>
    <p:sldId id="278" r:id="rId11"/>
    <p:sldId id="281" r:id="rId12"/>
    <p:sldId id="279" r:id="rId13"/>
    <p:sldId id="303" r:id="rId14"/>
    <p:sldId id="305" r:id="rId15"/>
    <p:sldId id="306" r:id="rId16"/>
    <p:sldId id="288" r:id="rId1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8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8396-1EEC-4C96-B65A-73052CF9616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1CA-62A5-45C7-8194-BC622A314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8798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05396-EA41-4A21-8187-8547E85DC47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E5BB-ABFE-477F-951E-03A13315FC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E0915-38E5-4150-8E57-ADA5B46404FA}" type="slidenum">
              <a:rPr lang="en-US"/>
              <a:pPr/>
              <a:t>1</a:t>
            </a:fld>
            <a:endParaRPr lang="en-US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259FF-6C71-4C95-B014-FFD9BA2EF147}" type="slidenum">
              <a:rPr lang="en-US"/>
              <a:pPr/>
              <a:t>2</a:t>
            </a:fld>
            <a:endParaRPr 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7EA71-24E4-48B1-80B6-FE1B33510273}" type="slidenum">
              <a:rPr lang="en-US"/>
              <a:pPr/>
              <a:t>3</a:t>
            </a:fld>
            <a:endParaRPr 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1A48B-AAF2-4B33-A9D4-88F13683555B}" type="slidenum">
              <a:rPr lang="en-US"/>
              <a:pPr/>
              <a:t>4</a:t>
            </a:fld>
            <a:endParaRPr 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39E6-7C2A-4456-A460-F01BB46B7177}" type="slidenum">
              <a:rPr lang="en-US"/>
              <a:pPr/>
              <a:t>5</a:t>
            </a:fld>
            <a:endParaRPr lang="en-US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BD808-2586-45D7-9DBD-FC5144E0389D}" type="slidenum">
              <a:rPr lang="en-US"/>
              <a:pPr/>
              <a:t>6</a:t>
            </a:fld>
            <a:endParaRPr 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no effects of encouragement for always-takers or never-takers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C025F-CCF9-4D05-A2A4-66D5FC80C11F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A288C-1F17-452D-B66B-DC2F330CD632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0A46D-5857-42E6-9F24-E3CB3EB3F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1FF3-EC42-411C-BADE-601C7E8237C3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980A-463C-4E1C-BF44-EB2920CD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1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Estimating Treatment Effects</a:t>
            </a:r>
            <a:endParaRPr lang="en-US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Consider treatment assignment (dummy variable) </a:t>
            </a:r>
            <a:r>
              <a:rPr lang="en-US" sz="2000" i="1" smtClean="0"/>
              <a:t>X</a:t>
            </a:r>
            <a:r>
              <a:rPr lang="en-US" sz="2000" smtClean="0"/>
              <a:t> and outcome </a:t>
            </a:r>
            <a:r>
              <a:rPr lang="en-US" sz="2000" i="1" smtClean="0"/>
              <a:t>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Regress </a:t>
            </a:r>
            <a:r>
              <a:rPr lang="en-US" sz="2000" i="1" smtClean="0"/>
              <a:t>Y</a:t>
            </a:r>
            <a:r>
              <a:rPr lang="en-US" sz="2000" smtClean="0"/>
              <a:t>  on </a:t>
            </a:r>
            <a:r>
              <a:rPr lang="en-US" sz="2000" i="1" smtClean="0"/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i="1" smtClean="0"/>
              <a:t>Y</a:t>
            </a:r>
            <a:r>
              <a:rPr lang="en-US" sz="2000" i="1" baseline="-25000" smtClean="0"/>
              <a:t>i</a:t>
            </a:r>
            <a:r>
              <a:rPr lang="en-US" sz="2000" i="1" smtClean="0"/>
              <a:t> = </a:t>
            </a:r>
            <a:r>
              <a:rPr lang="el-GR" sz="2000" i="1" smtClean="0">
                <a:cs typeface="Arial" charset="0"/>
              </a:rPr>
              <a:t>β</a:t>
            </a:r>
            <a:r>
              <a:rPr lang="en-US" sz="2000" i="1" baseline="-25000" smtClean="0">
                <a:cs typeface="Arial" charset="0"/>
              </a:rPr>
              <a:t>0</a:t>
            </a:r>
            <a:r>
              <a:rPr lang="en-US" sz="2000" i="1" smtClean="0">
                <a:cs typeface="Arial" charset="0"/>
              </a:rPr>
              <a:t> + </a:t>
            </a:r>
            <a:r>
              <a:rPr lang="el-GR" sz="2000" i="1" smtClean="0">
                <a:cs typeface="Arial" charset="0"/>
              </a:rPr>
              <a:t>β</a:t>
            </a:r>
            <a:r>
              <a:rPr lang="en-US" sz="2000" i="1" baseline="-25000" smtClean="0">
                <a:cs typeface="Arial" charset="0"/>
              </a:rPr>
              <a:t>1</a:t>
            </a:r>
            <a:r>
              <a:rPr lang="en-US" sz="2000" i="1" smtClean="0">
                <a:cs typeface="Arial" charset="0"/>
              </a:rPr>
              <a:t>X</a:t>
            </a:r>
            <a:r>
              <a:rPr lang="en-US" sz="2000" i="1" baseline="-25000" smtClean="0">
                <a:cs typeface="Arial" charset="0"/>
              </a:rPr>
              <a:t>i</a:t>
            </a:r>
            <a:r>
              <a:rPr lang="en-US" sz="2000" i="1" smtClean="0">
                <a:cs typeface="Arial" charset="0"/>
              </a:rPr>
              <a:t> + </a:t>
            </a:r>
            <a:r>
              <a:rPr lang="el-GR" sz="2000" i="1" smtClean="0">
                <a:cs typeface="Arial" charset="0"/>
              </a:rPr>
              <a:t>ε</a:t>
            </a:r>
            <a:r>
              <a:rPr lang="en-US" sz="2000" i="1" baseline="-25000" smtClean="0">
                <a:cs typeface="Arial" charset="0"/>
              </a:rPr>
              <a:t>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The estimate of </a:t>
            </a:r>
            <a:r>
              <a:rPr lang="el-GR" sz="2000" i="1" smtClean="0">
                <a:cs typeface="Arial" charset="0"/>
              </a:rPr>
              <a:t>β</a:t>
            </a:r>
            <a:r>
              <a:rPr lang="en-US" sz="2000" i="1" baseline="-25000" smtClean="0">
                <a:cs typeface="Arial" charset="0"/>
              </a:rPr>
              <a:t>1</a:t>
            </a:r>
            <a:r>
              <a:rPr lang="en-US" sz="2000" smtClean="0">
                <a:cs typeface="Arial" charset="0"/>
              </a:rPr>
              <a:t> is just the difference between the mean </a:t>
            </a:r>
            <a:r>
              <a:rPr lang="en-US" sz="2000" i="1" smtClean="0">
                <a:cs typeface="Arial" charset="0"/>
              </a:rPr>
              <a:t>Y</a:t>
            </a:r>
            <a:r>
              <a:rPr lang="en-US" sz="2000" smtClean="0">
                <a:cs typeface="Arial" charset="0"/>
              </a:rPr>
              <a:t> for </a:t>
            </a:r>
            <a:r>
              <a:rPr lang="en-US" sz="2000" i="1" smtClean="0">
                <a:cs typeface="Arial" charset="0"/>
              </a:rPr>
              <a:t>X</a:t>
            </a:r>
            <a:r>
              <a:rPr lang="en-US" sz="2000" smtClean="0">
                <a:cs typeface="Arial" charset="0"/>
              </a:rPr>
              <a:t> = 1 (the treatment group) and the mean </a:t>
            </a:r>
            <a:r>
              <a:rPr lang="en-US" sz="2000" i="1" smtClean="0">
                <a:cs typeface="Arial" charset="0"/>
              </a:rPr>
              <a:t>Y</a:t>
            </a:r>
            <a:r>
              <a:rPr lang="en-US" sz="2000" smtClean="0">
                <a:cs typeface="Arial" charset="0"/>
              </a:rPr>
              <a:t> for </a:t>
            </a:r>
            <a:r>
              <a:rPr lang="en-US" sz="2000" i="1" smtClean="0">
                <a:cs typeface="Arial" charset="0"/>
              </a:rPr>
              <a:t>X</a:t>
            </a:r>
            <a:r>
              <a:rPr lang="en-US" sz="2000" smtClean="0">
                <a:cs typeface="Arial" charset="0"/>
              </a:rPr>
              <a:t> = 0 (the control group)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Thus the OLS estimate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cs typeface="Arial" charset="0"/>
              </a:rPr>
              <a:t>		         = </a:t>
            </a:r>
            <a:r>
              <a:rPr lang="el-GR" sz="2000" i="1" smtClean="0">
                <a:cs typeface="Arial" charset="0"/>
              </a:rPr>
              <a:t>β</a:t>
            </a:r>
            <a:r>
              <a:rPr lang="en-US" sz="2000" i="1" baseline="-25000" smtClean="0">
                <a:cs typeface="Arial" charset="0"/>
              </a:rPr>
              <a:t>1</a:t>
            </a:r>
            <a:r>
              <a:rPr lang="en-US" sz="2000" smtClean="0">
                <a:cs typeface="Arial" charset="0"/>
              </a:rPr>
              <a:t> +                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38200" y="4038600"/>
          <a:ext cx="2057400" cy="946150"/>
        </p:xfrm>
        <a:graphic>
          <a:graphicData uri="http://schemas.openxmlformats.org/presentationml/2006/ole">
            <p:oleObj spid="_x0000_s1026" name="Equation" r:id="rId4" imgW="1104840" imgH="507960" progId="Equation.DSMT4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066800" y="5584825"/>
          <a:ext cx="914400" cy="434975"/>
        </p:xfrm>
        <a:graphic>
          <a:graphicData uri="http://schemas.openxmlformats.org/presentationml/2006/ole">
            <p:oleObj spid="_x0000_s1027" name="Equation" r:id="rId5" imgW="507960" imgH="241200" progId="Equation.DSMT4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2895600" y="5599113"/>
          <a:ext cx="1241425" cy="496887"/>
        </p:xfrm>
        <a:graphic>
          <a:graphicData uri="http://schemas.openxmlformats.org/presentationml/2006/ole">
            <p:oleObj spid="_x0000_s1028" name="Equation" r:id="rId6" imgW="6346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Proximity as an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college proximity associated with years of education? </a:t>
            </a:r>
          </a:p>
          <a:p>
            <a:r>
              <a:rPr lang="en-US" dirty="0" smtClean="0"/>
              <a:t>Is proximity of 4 year collage randomly assigned?</a:t>
            </a:r>
          </a:p>
          <a:p>
            <a:r>
              <a:rPr lang="en-US" dirty="0" smtClean="0"/>
              <a:t>Does </a:t>
            </a:r>
            <a:r>
              <a:rPr lang="en-US" dirty="0"/>
              <a:t>c</a:t>
            </a:r>
            <a:r>
              <a:rPr lang="en-US" dirty="0" smtClean="0"/>
              <a:t>ollege proximity have a direct effect on wages? (exclusion restriction) </a:t>
            </a:r>
          </a:p>
          <a:p>
            <a:r>
              <a:rPr lang="en-US" dirty="0" smtClean="0"/>
              <a:t>Monotonicity – what does this mean in this example?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the effect of years of education on wages.</a:t>
            </a:r>
          </a:p>
          <a:p>
            <a:r>
              <a:rPr lang="en-US" dirty="0" smtClean="0"/>
              <a:t>Education is the key “treatment” variable of interest.</a:t>
            </a:r>
          </a:p>
          <a:p>
            <a:r>
              <a:rPr lang="en-US" dirty="0" smtClean="0"/>
              <a:t>Wage (log of wages)is the dependent variable of interest</a:t>
            </a:r>
          </a:p>
          <a:p>
            <a:r>
              <a:rPr lang="en-US" dirty="0" smtClean="0"/>
              <a:t>College proximity is the instrument.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lwage</a:t>
            </a:r>
            <a:r>
              <a:rPr lang="en-US" dirty="0" smtClean="0"/>
              <a:t> = log(wages)</a:t>
            </a:r>
          </a:p>
          <a:p>
            <a:r>
              <a:rPr lang="en-US" dirty="0" err="1" smtClean="0"/>
              <a:t>educ</a:t>
            </a:r>
            <a:r>
              <a:rPr lang="en-US" dirty="0" smtClean="0"/>
              <a:t> = years of schooling, 1976</a:t>
            </a:r>
          </a:p>
          <a:p>
            <a:r>
              <a:rPr lang="en-US" dirty="0" err="1" smtClean="0"/>
              <a:t>exper</a:t>
            </a:r>
            <a:r>
              <a:rPr lang="en-US" dirty="0" smtClean="0"/>
              <a:t> = age – </a:t>
            </a:r>
            <a:r>
              <a:rPr lang="en-US" dirty="0" err="1" smtClean="0"/>
              <a:t>educ</a:t>
            </a:r>
            <a:r>
              <a:rPr lang="en-US" dirty="0" smtClean="0"/>
              <a:t> – 6</a:t>
            </a:r>
          </a:p>
          <a:p>
            <a:r>
              <a:rPr lang="en-US" dirty="0" err="1" smtClean="0"/>
              <a:t>expersq</a:t>
            </a:r>
            <a:endParaRPr lang="en-US" dirty="0" smtClean="0"/>
          </a:p>
          <a:p>
            <a:r>
              <a:rPr lang="en-US" dirty="0" smtClean="0"/>
              <a:t>black = 1 if black</a:t>
            </a:r>
          </a:p>
          <a:p>
            <a:r>
              <a:rPr lang="en-US" dirty="0" smtClean="0"/>
              <a:t>south = 1 if in south, 1976</a:t>
            </a:r>
          </a:p>
          <a:p>
            <a:r>
              <a:rPr lang="en-US" dirty="0" err="1" smtClean="0"/>
              <a:t>smsa</a:t>
            </a:r>
            <a:r>
              <a:rPr lang="en-US" dirty="0" smtClean="0"/>
              <a:t> = 1 if in metropolitan area, 1976</a:t>
            </a:r>
          </a:p>
          <a:p>
            <a:r>
              <a:rPr lang="en-US" dirty="0" smtClean="0"/>
              <a:t>reg661-reg668 = 1 for region lived in, 1966</a:t>
            </a:r>
          </a:p>
          <a:p>
            <a:r>
              <a:rPr lang="en-US" dirty="0" smtClean="0"/>
              <a:t>smsa66 = 1 if in metropolitan area, 1966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nearc4 = 1 if near 4 year college, 1966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382000" cy="68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Estimate the Association between Education and Wages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out1 = lm(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educ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black + south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reg661 + reg662 + reg663 + reg664 + reg665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reg666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reg667 + reg668 + smsa66, data = card)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summary(out1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Estimate Std. Error t value Pr(&gt;|t|)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(Intercept)  4.7393766  0.0715282  66.259  &lt; 2e-16 ***</a:t>
            </a:r>
          </a:p>
          <a:p>
            <a:pPr latinLnBrk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educ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0.0746933  0.0034983  21.351  &lt; 2e-16 ***</a:t>
            </a:r>
          </a:p>
          <a:p>
            <a:pPr latinLnBrk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0.0848320  0.0066242  12.806  &lt; 2e-16 ***</a:t>
            </a:r>
          </a:p>
          <a:p>
            <a:pPr latinLnBrk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-0.0022870  0.0003166  -7.223 6.41e-13 ***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black       -0.1990123  0.0182483 -10.906  &lt; 2e-16 ***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south       -0.1479550  0.0259799  -5.695 1.35e-08 ***</a:t>
            </a:r>
          </a:p>
          <a:p>
            <a:pPr latinLnBrk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0.1363845  0.0201005   6.785 1.39e-11 ***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reg661      -0.1185698  0.0388301  -3.054 0.002281 **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reg662      -0.0222026  0.0282575  -0.786 0.432092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reg663       0.0259703  0.0273644   0.949 0.342670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reg664      -0.0634942  0.0356803  -1.780 0.075254 .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reg665       0.0094551  0.0361174   0.262 0.793503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reg666       0.0219476  0.0400984   0.547 0.584182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reg667      -0.0005887  0.0393793  -0.015 0.988073    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reg668      -0.1750058  0.0463394  -3.777 0.000162 ***</a:t>
            </a:r>
          </a:p>
          <a:p>
            <a:pPr latinLnBrk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smsa66       0.0262417  0.0194477   1.349 0.177327   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1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Estimate the Association between proximity and education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out3&lt;-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lm(educ~nearc4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black + south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reg661 + reg662 + reg663 + reg664 + reg665 + reg666 + reg667 + reg668 + smsa66 + nearc4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 = card)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summary(out2)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         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Estimate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Std. Error t value Pr(&gt;|t|)    (Intercept) 16.8485239  0.2111222  79.805  &lt; 2e-16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***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nearc4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0.3198989  0.0878638   3.641 0.000276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-0.4125334  0.0336996 -12.241  &lt; 2e-16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expersq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0.0008686  0.0016504   0.526 0.598728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black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-0.9355287  0.0937348  -9.981  &lt; 2e-16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south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-0.0516126  0.1354284  -0.381 0.703152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0.4021825  0.1048112   3.837 0.000127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reg661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-0.2102710  0.2024568  -1.039 0.299076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reg662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-0.2889073  0.1473395  -1.961 0.049992 *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reg663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-0.2382099  0.1426357  -1.670 0.095012 .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Reg664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-0.0930890  0.1859827  -0.501 0.616742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reg665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-0.4828875  0.1881872  -2.566 0.010336 *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reg666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-0.5130857  0.2096352  -2.448 0.014442 *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reg667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-0.4270887  0.2056208  -2.077 0.037880 *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reg668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0.3136204  0.2416739   1.298 0.194490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smsa66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0.0254805  0.1057692   0.241 0.809644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04800" y="109105"/>
            <a:ext cx="86106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Call:ivreg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(formula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lwage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~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educ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expersq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black + south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smsa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reg661 + reg662 + reg663 + reg664 + reg665 + reg666 +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reg667 + reg668 + smsa66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 nearc4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expersq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black + south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smsa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reg661 + reg662 + reg663 + reg664 + reg665 + reg666 + reg667 + reg668 + smsa66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data = card)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Coefficients: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Estimate Std. Error t value Pr(&gt;|t|)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(Intercept)  3.7739651  0.9349470   4.037 5.56e-05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educ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0.1315038  0.0549637   2.393  0.01679 *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0.1082711  0.0236586   4.576 4.92e-06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expersq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-0.0023349  0.0003335  -7.001 3.12e-12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black       -0.1467757  0.0538999  -2.723  0.00650 **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south       -0.1446715  0.0272846  -5.302 1.23e-07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smsa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0.1118083  0.0316620   3.531  0.00042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reg661      -0.1078142  0.0418137  -2.578  0.00997 **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reg662      -0.0070465  0.0329073  -0.214  0.83046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reg663       0.0404445  0.0317806   1.273  0.20325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reg664      -0.0579172  0.0376059  -1.540  0.12364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reg665       0.0384577  0.0469387   0.819  0.41267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reg666       0.0550887  0.0526597   1.046  0.29559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reg667       0.0267580  0.0488287   0.548  0.58373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reg668      -0.1908912  0.0507113  -3.764  0.00017 ***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smsa66       0.0185311  0.0216086   0.858  0.39119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examples of IV Studies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idx="1"/>
          </p:nvPr>
        </p:nvGraphicFramePr>
        <p:xfrm>
          <a:off x="381000" y="1295400"/>
          <a:ext cx="8115300" cy="5078412"/>
        </p:xfrm>
        <a:graphic>
          <a:graphicData uri="http://schemas.openxmlformats.org/presentationml/2006/ole">
            <p:oleObj spid="_x0000_s3074" name="Document" r:id="rId4" imgW="8578078" imgH="536927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smtClean="0">
                <a:ea typeface="굴림" charset="-127"/>
              </a:rPr>
              <a:t>Estimating Treatment Effects</a:t>
            </a:r>
            <a:br>
              <a:rPr lang="en-US" altLang="ko-KR" sz="4000" smtClean="0">
                <a:ea typeface="굴림" charset="-127"/>
              </a:rPr>
            </a:br>
            <a:r>
              <a:rPr lang="en-US" altLang="ko-KR" sz="4000" smtClean="0">
                <a:ea typeface="굴림" charset="-127"/>
              </a:rPr>
              <a:t>(With Random Assignment)</a:t>
            </a:r>
            <a:endParaRPr lang="en-US" sz="4000" smtClean="0"/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If the treatment is randomly assigned, then</a:t>
            </a:r>
            <a:r>
              <a:rPr lang="en-US" sz="2000" i="1" dirty="0" smtClean="0">
                <a:cs typeface="Arial" charset="0"/>
              </a:rPr>
              <a:t> X</a:t>
            </a:r>
            <a:r>
              <a:rPr lang="en-US" sz="2000" dirty="0" smtClean="0">
                <a:cs typeface="Arial" charset="0"/>
              </a:rPr>
              <a:t> is uncorrelated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dirty="0" smtClean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(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is exogenous)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If X is uncorrelated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dirty="0" smtClean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if and only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But if              , then the mean difference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	           </a:t>
            </a:r>
            <a:r>
              <a:rPr lang="en-US" sz="2000" dirty="0" smtClean="0">
                <a:cs typeface="Arial" charset="0"/>
              </a:rPr>
              <a:t> 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+                 </a:t>
            </a:r>
            <a:r>
              <a:rPr lang="en-US" sz="2000" dirty="0" smtClean="0">
                <a:cs typeface="Arial" charset="0"/>
              </a:rPr>
              <a:t>           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This implies that standard methods (OLS) give an unbiased estimate of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, which is the average treatment effect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029200" y="2417763"/>
          <a:ext cx="914400" cy="401637"/>
        </p:xfrm>
        <a:graphic>
          <a:graphicData uri="http://schemas.openxmlformats.org/presentationml/2006/ole">
            <p:oleObj spid="_x0000_s6146" name="Equation" r:id="rId4" imgW="520560" imgH="228600" progId="Equation.DSMT4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1295400" y="3027363"/>
          <a:ext cx="914400" cy="401637"/>
        </p:xfrm>
        <a:graphic>
          <a:graphicData uri="http://schemas.openxmlformats.org/presentationml/2006/ole">
            <p:oleObj spid="_x0000_s6147" name="Equation" r:id="rId5" imgW="520560" imgH="228600" progId="Equation.DSMT4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762000" y="3581400"/>
          <a:ext cx="914400" cy="434975"/>
        </p:xfrm>
        <a:graphic>
          <a:graphicData uri="http://schemas.openxmlformats.org/presentationml/2006/ole">
            <p:oleObj spid="_x0000_s6148" name="Equation" r:id="rId6" imgW="507960" imgH="241200" progId="Equation.DSMT4">
              <p:embed/>
            </p:oleObj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2362200" y="3505200"/>
          <a:ext cx="1600200" cy="496888"/>
        </p:xfrm>
        <a:graphic>
          <a:graphicData uri="http://schemas.openxmlformats.org/presentationml/2006/ole">
            <p:oleObj spid="_x0000_s6149" name="Equation" r:id="rId7" imgW="6346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What goes wrong without randomization?</a:t>
            </a:r>
            <a:br>
              <a:rPr lang="en-US" sz="3200" smtClean="0"/>
            </a:br>
            <a:r>
              <a:rPr lang="en-US" sz="3200" smtClean="0"/>
              <a:t>(Simple Case)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If we do not have randomization, there is no guarantee that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is uncorrelated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dirty="0" smtClean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(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may be endogenous)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Thus the OLS estimate is still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	           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+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If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is 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dirty="0" smtClean="0">
                <a:cs typeface="Arial" charset="0"/>
              </a:rPr>
              <a:t>, </a:t>
            </a:r>
            <a:r>
              <a:rPr lang="en-US" sz="2000" dirty="0" smtClean="0"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Hence             </a:t>
            </a:r>
            <a:r>
              <a:rPr lang="en-US" sz="2000" dirty="0" smtClean="0">
                <a:cs typeface="Arial" charset="0"/>
              </a:rPr>
              <a:t>     does </a:t>
            </a:r>
            <a:r>
              <a:rPr lang="en-US" sz="2000" dirty="0" smtClean="0">
                <a:cs typeface="Arial" charset="0"/>
              </a:rPr>
              <a:t>not estimate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i="1" dirty="0" smtClean="0">
                <a:cs typeface="Arial" charset="0"/>
              </a:rPr>
              <a:t>,</a:t>
            </a:r>
            <a:r>
              <a:rPr lang="en-US" sz="2000" dirty="0" smtClean="0">
                <a:cs typeface="Arial" charset="0"/>
              </a:rPr>
              <a:t> but some other quantity that depends on the correlation of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and </a:t>
            </a:r>
            <a:r>
              <a:rPr lang="el-GR" sz="2000" i="1" dirty="0" smtClean="0">
                <a:cs typeface="Arial" charset="0"/>
              </a:rPr>
              <a:t>ε</a:t>
            </a:r>
            <a:endParaRPr lang="en-US" sz="20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If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is correlated with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dirty="0" smtClean="0">
                <a:cs typeface="Arial" charset="0"/>
              </a:rPr>
              <a:t>, then standard methods give a biased estimate of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i="1" baseline="-25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62000" y="3030538"/>
          <a:ext cx="838200" cy="398462"/>
        </p:xfrm>
        <a:graphic>
          <a:graphicData uri="http://schemas.openxmlformats.org/presentationml/2006/ole">
            <p:oleObj spid="_x0000_s5122" name="Equation" r:id="rId4" imgW="507960" imgH="241200" progId="Equation.DSMT4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438400" y="2971800"/>
          <a:ext cx="1241425" cy="496888"/>
        </p:xfrm>
        <a:graphic>
          <a:graphicData uri="http://schemas.openxmlformats.org/presentationml/2006/ole">
            <p:oleObj spid="_x0000_s5123" name="Equation" r:id="rId5" imgW="634680" imgH="253800" progId="Equation.DSMT4">
              <p:embed/>
            </p:oleObj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219200" y="4267200"/>
          <a:ext cx="838200" cy="322262"/>
        </p:xfrm>
        <a:graphic>
          <a:graphicData uri="http://schemas.openxmlformats.org/presentationml/2006/ole">
            <p:oleObj spid="_x0000_s5124" name="Equation" r:id="rId6" imgW="507960" imgH="241200" progId="Equation.DSMT4">
              <p:embed/>
            </p:oleObj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3810000" y="3657600"/>
          <a:ext cx="914400" cy="401638"/>
        </p:xfrm>
        <a:graphic>
          <a:graphicData uri="http://schemas.openxmlformats.org/presentationml/2006/ole">
            <p:oleObj spid="_x0000_s5125" name="Equation" r:id="rId7" imgW="52056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Instrumental Variables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Natural experiments are naturally occurring situations where we want to know the effect of variable </a:t>
            </a:r>
            <a:r>
              <a:rPr lang="en-US" sz="2000" i="1" dirty="0" smtClean="0"/>
              <a:t>X</a:t>
            </a:r>
            <a:r>
              <a:rPr lang="en-US" sz="2000" dirty="0" smtClean="0"/>
              <a:t> on </a:t>
            </a:r>
            <a:r>
              <a:rPr lang="en-US" sz="2000" i="1" dirty="0" smtClean="0"/>
              <a:t>Y</a:t>
            </a:r>
            <a:r>
              <a:rPr lang="en-US" sz="2000" dirty="0" smtClean="0"/>
              <a:t> and there is a variable </a:t>
            </a:r>
            <a:r>
              <a:rPr lang="en-US" sz="2000" i="1" dirty="0" smtClean="0"/>
              <a:t>Z</a:t>
            </a:r>
            <a:r>
              <a:rPr lang="en-US" sz="2000" dirty="0" smtClean="0"/>
              <a:t> related to </a:t>
            </a:r>
            <a:r>
              <a:rPr lang="en-US" sz="2000" i="1" dirty="0" smtClean="0"/>
              <a:t>X</a:t>
            </a:r>
            <a:r>
              <a:rPr lang="en-US" sz="2000" dirty="0" smtClean="0"/>
              <a:t>, but not </a:t>
            </a:r>
            <a:r>
              <a:rPr lang="el-GR" sz="2000" i="1" dirty="0" smtClean="0">
                <a:cs typeface="Arial" charset="0"/>
              </a:rPr>
              <a:t>ε</a:t>
            </a: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Another way so say this is: </a:t>
            </a:r>
            <a:r>
              <a:rPr lang="en-US" sz="2000" i="1" dirty="0" smtClean="0">
                <a:cs typeface="Arial" charset="0"/>
              </a:rPr>
              <a:t>Z</a:t>
            </a:r>
            <a:r>
              <a:rPr lang="en-US" sz="2000" dirty="0" smtClean="0">
                <a:cs typeface="Arial" charset="0"/>
              </a:rPr>
              <a:t> effects </a:t>
            </a:r>
            <a:r>
              <a:rPr lang="en-US" sz="2000" i="1" dirty="0" smtClean="0">
                <a:cs typeface="Arial" charset="0"/>
              </a:rPr>
              <a:t>Y</a:t>
            </a:r>
            <a:r>
              <a:rPr lang="en-US" sz="2000" dirty="0" smtClean="0">
                <a:cs typeface="Arial" charset="0"/>
              </a:rPr>
              <a:t> only through </a:t>
            </a:r>
            <a:r>
              <a:rPr lang="en-US" sz="2000" i="1" dirty="0" smtClean="0">
                <a:cs typeface="Arial" charset="0"/>
              </a:rPr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This variable </a:t>
            </a:r>
            <a:r>
              <a:rPr lang="en-US" sz="2000" i="1" dirty="0" smtClean="0">
                <a:cs typeface="Arial" charset="0"/>
              </a:rPr>
              <a:t>Z</a:t>
            </a:r>
            <a:r>
              <a:rPr lang="en-US" sz="2000" dirty="0" smtClean="0">
                <a:cs typeface="Arial" charset="0"/>
              </a:rPr>
              <a:t> is called an instrumental variable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It can be shown that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is an unbiased estimator of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i="1" dirty="0" smtClean="0">
                <a:cs typeface="Arial" charset="0"/>
              </a:rPr>
              <a:t>in large samples</a:t>
            </a:r>
            <a:r>
              <a:rPr lang="en-US" sz="2000" dirty="0" smtClean="0">
                <a:cs typeface="Arial" charset="0"/>
              </a:rPr>
              <a:t> but not in small samples (</a:t>
            </a:r>
            <a:r>
              <a:rPr lang="en-US" sz="2000" i="1" dirty="0" err="1" smtClean="0">
                <a:cs typeface="Arial" charset="0"/>
              </a:rPr>
              <a:t>b</a:t>
            </a:r>
            <a:r>
              <a:rPr lang="en-US" sz="2000" baseline="-25000" dirty="0" err="1" smtClean="0">
                <a:cs typeface="Arial" charset="0"/>
              </a:rPr>
              <a:t>IV</a:t>
            </a:r>
            <a:r>
              <a:rPr lang="en-US" sz="2000" dirty="0" smtClean="0">
                <a:cs typeface="Arial" charset="0"/>
              </a:rPr>
              <a:t> is consistent)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62000" y="4267200"/>
          <a:ext cx="1981200" cy="855663"/>
        </p:xfrm>
        <a:graphic>
          <a:graphicData uri="http://schemas.openxmlformats.org/presentationml/2006/ole">
            <p:oleObj spid="_x0000_s7170" name="Equation" r:id="rId4" imgW="1117440" imgH="482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Unit’s Reaction to Treatment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We can characterize unit’s reaction to treatment into four categories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Compliers (do what they are assigned to do)</a:t>
            </a:r>
          </a:p>
          <a:p>
            <a:pPr eaLnBrk="1" hangingPunct="1">
              <a:lnSpc>
                <a:spcPct val="80000"/>
              </a:lnSpc>
            </a:pPr>
            <a:endParaRPr lang="en-US" sz="12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Always takers (get treatment regardless of assignment)</a:t>
            </a:r>
          </a:p>
          <a:p>
            <a:pPr eaLnBrk="1" hangingPunct="1">
              <a:lnSpc>
                <a:spcPct val="80000"/>
              </a:lnSpc>
            </a:pPr>
            <a:endParaRPr lang="en-US" sz="12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Never takers (never get treatment regardless of assignment)</a:t>
            </a:r>
          </a:p>
          <a:p>
            <a:pPr eaLnBrk="1" hangingPunct="1">
              <a:lnSpc>
                <a:spcPct val="80000"/>
              </a:lnSpc>
            </a:pPr>
            <a:endParaRPr lang="en-US" sz="12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Defiers (always do the opposite of what is assigned)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[Note that we ruled out defiers by hypothesis]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Note that we cannot necessarily identify individuals are which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Estimating Causal Effects </a:t>
            </a:r>
            <a:br>
              <a:rPr lang="en-US" altLang="ko-KR" sz="4000" dirty="0" smtClean="0">
                <a:ea typeface="굴림" charset="-127"/>
              </a:rPr>
            </a:br>
            <a:r>
              <a:rPr lang="en-US" altLang="ko-KR" sz="4000" dirty="0" smtClean="0">
                <a:ea typeface="굴림" charset="-127"/>
              </a:rPr>
              <a:t>(IV Studies)</a:t>
            </a:r>
            <a:endParaRPr lang="en-US" sz="40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IV </a:t>
            </a:r>
            <a:r>
              <a:rPr lang="en-US" sz="2000" i="1" dirty="0" smtClean="0"/>
              <a:t>can</a:t>
            </a:r>
            <a:r>
              <a:rPr lang="en-US" sz="2000" dirty="0" smtClean="0"/>
              <a:t> estimate causal effects of </a:t>
            </a:r>
            <a:r>
              <a:rPr lang="en-US" sz="2000" i="1" dirty="0" smtClean="0"/>
              <a:t>X</a:t>
            </a:r>
            <a:r>
              <a:rPr lang="en-US" sz="2000" dirty="0" smtClean="0"/>
              <a:t> on </a:t>
            </a:r>
            <a:r>
              <a:rPr lang="en-US" sz="2000" i="1" dirty="0" smtClean="0"/>
              <a:t>Y</a:t>
            </a:r>
            <a:r>
              <a:rPr lang="en-US" sz="2000" dirty="0" smtClean="0"/>
              <a:t>, if the following assumptions hold: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SUTVA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10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Random assignment of </a:t>
            </a:r>
            <a:r>
              <a:rPr lang="en-US" sz="2000" i="1" dirty="0" smtClean="0"/>
              <a:t>Z (or at least unconfounded)</a:t>
            </a:r>
            <a:endParaRPr lang="en-US" sz="2000" i="1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10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Exclusion restriction </a:t>
            </a:r>
            <a:r>
              <a:rPr lang="en-US" sz="2000" dirty="0" smtClean="0"/>
              <a:t>(treatment does not </a:t>
            </a:r>
            <a:r>
              <a:rPr lang="en-US" sz="2000" dirty="0" smtClean="0"/>
              <a:t>a</a:t>
            </a:r>
            <a:r>
              <a:rPr lang="en-US" sz="2000" dirty="0" smtClean="0"/>
              <a:t>ffect outcome if it does not impact treatment received)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10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Nonzero causal effect of </a:t>
            </a:r>
            <a:r>
              <a:rPr lang="en-US" sz="2000" i="1" dirty="0" smtClean="0"/>
              <a:t>Z</a:t>
            </a:r>
            <a:r>
              <a:rPr lang="en-US" sz="2000" dirty="0" smtClean="0"/>
              <a:t> on </a:t>
            </a:r>
            <a:r>
              <a:rPr lang="en-US" sz="2000" i="1" dirty="0" smtClean="0"/>
              <a:t>X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9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err="1" smtClean="0"/>
              <a:t>Monotonicity</a:t>
            </a:r>
            <a:r>
              <a:rPr lang="en-US" sz="2000" dirty="0" smtClean="0"/>
              <a:t> (no </a:t>
            </a:r>
            <a:r>
              <a:rPr lang="en-US" sz="2000" dirty="0" err="1" smtClean="0"/>
              <a:t>defiers</a:t>
            </a:r>
            <a:r>
              <a:rPr lang="en-US" sz="2000" dirty="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Then the IV estimate is an estimate of the average treatment effect </a:t>
            </a:r>
            <a:r>
              <a:rPr lang="en-US" sz="2000" i="1" dirty="0" smtClean="0">
                <a:solidFill>
                  <a:srgbClr val="FF0000"/>
                </a:solidFill>
              </a:rPr>
              <a:t>for those who comply with assignment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CACE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estimate that we get is the effect of treatment for the compliers</a:t>
            </a:r>
          </a:p>
          <a:p>
            <a:pPr lvl="1"/>
            <a:r>
              <a:rPr lang="en-US" dirty="0" smtClean="0"/>
              <a:t>Technically only applies to them</a:t>
            </a:r>
          </a:p>
          <a:p>
            <a:pPr lvl="1"/>
            <a:r>
              <a:rPr lang="en-US" dirty="0" smtClean="0"/>
              <a:t>Kind of like the people around the cut-off in an RD design</a:t>
            </a:r>
          </a:p>
          <a:p>
            <a:r>
              <a:rPr lang="en-US" dirty="0" smtClean="0"/>
              <a:t>They are the only people for whom the instrument changes </a:t>
            </a:r>
            <a:r>
              <a:rPr lang="en-US" dirty="0" smtClean="0"/>
              <a:t>the treatment </a:t>
            </a:r>
            <a:r>
              <a:rPr lang="en-US" dirty="0" smtClean="0"/>
              <a:t>received</a:t>
            </a:r>
          </a:p>
          <a:p>
            <a:r>
              <a:rPr lang="en-US" dirty="0" smtClean="0"/>
              <a:t>CACE sometimes called the “local average treatment effect” (LATE)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Carrying Out IV Analyses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Recall the description of IV in terms of two regression equations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	Y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=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0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i="1" baseline="-25000" dirty="0" smtClean="0">
                <a:cs typeface="Arial" charset="0"/>
              </a:rPr>
              <a:t>i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ε</a:t>
            </a:r>
            <a:r>
              <a:rPr lang="en-US" sz="2000" i="1" baseline="-25000" dirty="0" err="1" smtClean="0">
                <a:cs typeface="Arial" charset="0"/>
              </a:rPr>
              <a:t>i</a:t>
            </a:r>
            <a:endParaRPr lang="en-US" sz="20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>
                <a:cs typeface="Arial" charset="0"/>
              </a:rPr>
              <a:t>	X</a:t>
            </a:r>
            <a:r>
              <a:rPr lang="en-US" sz="2000" i="1" baseline="-25000" dirty="0" smtClean="0">
                <a:cs typeface="Arial" charset="0"/>
              </a:rPr>
              <a:t>i</a:t>
            </a:r>
            <a:r>
              <a:rPr lang="en-US" sz="2000" i="1" dirty="0" smtClean="0">
                <a:cs typeface="Arial" charset="0"/>
              </a:rPr>
              <a:t> = </a:t>
            </a:r>
            <a:r>
              <a:rPr lang="el-GR" sz="2000" i="1" dirty="0" smtClean="0">
                <a:cs typeface="Arial" charset="0"/>
              </a:rPr>
              <a:t>γ</a:t>
            </a:r>
            <a:r>
              <a:rPr lang="en-US" sz="2000" i="1" baseline="-25000" dirty="0" smtClean="0">
                <a:cs typeface="Arial" charset="0"/>
              </a:rPr>
              <a:t>0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γ</a:t>
            </a:r>
            <a:r>
              <a:rPr lang="en-US" sz="2000" i="1" baseline="-25000" dirty="0" smtClean="0">
                <a:cs typeface="Arial" charset="0"/>
              </a:rPr>
              <a:t>1</a:t>
            </a:r>
            <a:r>
              <a:rPr lang="en-US" sz="2000" i="1" dirty="0" smtClean="0">
                <a:cs typeface="Arial" charset="0"/>
              </a:rPr>
              <a:t>Z</a:t>
            </a:r>
            <a:r>
              <a:rPr lang="en-US" sz="2000" i="1" baseline="-25000" dirty="0" smtClean="0">
                <a:cs typeface="Arial" charset="0"/>
              </a:rPr>
              <a:t>i</a:t>
            </a:r>
            <a:r>
              <a:rPr lang="en-US" sz="2000" i="1" dirty="0" smtClean="0">
                <a:cs typeface="Arial" charset="0"/>
              </a:rPr>
              <a:t> + </a:t>
            </a:r>
            <a:r>
              <a:rPr lang="el-GR" sz="2000" i="1" dirty="0" smtClean="0">
                <a:cs typeface="Arial" charset="0"/>
              </a:rPr>
              <a:t>η</a:t>
            </a:r>
            <a:r>
              <a:rPr lang="en-US" sz="2000" i="1" baseline="-25000" dirty="0" err="1" smtClean="0">
                <a:cs typeface="Arial" charset="0"/>
              </a:rPr>
              <a:t>i</a:t>
            </a:r>
            <a:endParaRPr lang="en-US" sz="2000" i="1" baseline="-25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i="1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Two-stage least squares estimation involves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Regressing </a:t>
            </a:r>
            <a:r>
              <a:rPr lang="en-US" sz="2000" i="1" dirty="0" smtClean="0">
                <a:cs typeface="Arial" charset="0"/>
              </a:rPr>
              <a:t>X</a:t>
            </a:r>
            <a:r>
              <a:rPr lang="en-US" sz="2000" dirty="0" smtClean="0">
                <a:cs typeface="Arial" charset="0"/>
              </a:rPr>
              <a:t> on </a:t>
            </a:r>
            <a:r>
              <a:rPr lang="en-US" sz="2000" i="1" dirty="0" smtClean="0">
                <a:cs typeface="Arial" charset="0"/>
              </a:rPr>
              <a:t>Z</a:t>
            </a:r>
            <a:r>
              <a:rPr lang="en-US" sz="2000" dirty="0" smtClean="0">
                <a:cs typeface="Arial" charset="0"/>
              </a:rPr>
              <a:t> to get estimates     of </a:t>
            </a:r>
            <a:r>
              <a:rPr lang="en-US" sz="2000" i="1" dirty="0" smtClean="0">
                <a:cs typeface="Arial" charset="0"/>
              </a:rPr>
              <a:t>X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Regressing </a:t>
            </a:r>
            <a:r>
              <a:rPr lang="en-US" sz="2000" i="1" dirty="0" smtClean="0">
                <a:cs typeface="Arial" charset="0"/>
              </a:rPr>
              <a:t>Y</a:t>
            </a:r>
            <a:r>
              <a:rPr lang="en-US" sz="2000" dirty="0" smtClean="0">
                <a:cs typeface="Arial" charset="0"/>
              </a:rPr>
              <a:t> on     to get an estimate of </a:t>
            </a:r>
            <a:r>
              <a:rPr lang="el-GR" sz="2000" i="1" dirty="0" smtClean="0">
                <a:cs typeface="Arial" charset="0"/>
              </a:rPr>
              <a:t>β</a:t>
            </a:r>
            <a:r>
              <a:rPr lang="en-US" sz="2000" i="1" baseline="-25000" dirty="0" smtClean="0">
                <a:cs typeface="Arial" charset="0"/>
              </a:rPr>
              <a:t>1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Arial" charset="0"/>
              </a:rPr>
              <a:t>Specialized programs are also available in many packages (e.g., STATA or </a:t>
            </a:r>
            <a:r>
              <a:rPr lang="en-US" sz="2000" dirty="0" smtClean="0">
                <a:cs typeface="Arial" charset="0"/>
              </a:rPr>
              <a:t>R)</a:t>
            </a: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191000" y="3429000"/>
          <a:ext cx="1219200" cy="304800"/>
        </p:xfrm>
        <a:graphic>
          <a:graphicData uri="http://schemas.openxmlformats.org/presentationml/2006/ole">
            <p:oleObj spid="_x0000_s4098" name="Equation" r:id="rId4" imgW="177480" imgH="203040" progId="Equation.DSMT4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438400" y="3962400"/>
          <a:ext cx="266700" cy="304800"/>
        </p:xfrm>
        <a:graphic>
          <a:graphicData uri="http://schemas.openxmlformats.org/presentationml/2006/ole">
            <p:oleObj spid="_x0000_s4099" name="Equation" r:id="rId5" imgW="177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Using Geographic Variation in College Proximity to Estimate the Return to Schooling (Card, 1993)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Does level of education or number of years of schooling effect wages or earnings?</a:t>
            </a:r>
          </a:p>
          <a:p>
            <a:pPr lvl="1"/>
            <a:r>
              <a:rPr lang="en-US" sz="2600" dirty="0" smtClean="0"/>
              <a:t>Yes?</a:t>
            </a:r>
          </a:p>
          <a:p>
            <a:pPr lvl="1"/>
            <a:r>
              <a:rPr lang="en-US" sz="2600" dirty="0" smtClean="0"/>
              <a:t>Complication : educational levels are NOT randomly distributed </a:t>
            </a:r>
          </a:p>
          <a:p>
            <a:pPr lvl="1"/>
            <a:r>
              <a:rPr lang="en-US" sz="2600" dirty="0" smtClean="0"/>
              <a:t>Education is  the treatment </a:t>
            </a:r>
          </a:p>
          <a:p>
            <a:pPr lvl="1"/>
            <a:r>
              <a:rPr lang="en-US" sz="2600" dirty="0" smtClean="0"/>
              <a:t>Proximity </a:t>
            </a:r>
            <a:r>
              <a:rPr lang="en-US" sz="2600" dirty="0"/>
              <a:t>to a college as an instrumental variable for years of education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else </a:t>
            </a:r>
            <a:r>
              <a:rPr lang="en-US" dirty="0" smtClean="0"/>
              <a:t>being equal</a:t>
            </a:r>
            <a:r>
              <a:rPr lang="en-US" dirty="0"/>
              <a:t>, individuals are less likely to choose college education if </a:t>
            </a:r>
            <a:r>
              <a:rPr lang="en-US" dirty="0" smtClean="0"/>
              <a:t>they live far away from a </a:t>
            </a:r>
            <a:r>
              <a:rPr lang="en-US" dirty="0"/>
              <a:t>suitable college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1021</Words>
  <Application>Microsoft Office PowerPoint</Application>
  <PresentationFormat>On-screen Show (4:3)</PresentationFormat>
  <Paragraphs>194</Paragraphs>
  <Slides>16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Office Theme</vt:lpstr>
      <vt:lpstr>MathType 6.0 Equation</vt:lpstr>
      <vt:lpstr>Microsoft Word Document</vt:lpstr>
      <vt:lpstr>MathType 5.0 Equation</vt:lpstr>
      <vt:lpstr>Estimating Treatment Effects</vt:lpstr>
      <vt:lpstr>Estimating Treatment Effects (With Random Assignment)</vt:lpstr>
      <vt:lpstr>What goes wrong without randomization? (Simple Case)</vt:lpstr>
      <vt:lpstr>Instrumental Variables</vt:lpstr>
      <vt:lpstr>Unit’s Reaction to Treatment</vt:lpstr>
      <vt:lpstr>Estimating Causal Effects  (IV Studies)</vt:lpstr>
      <vt:lpstr>Interpretation of CACE</vt:lpstr>
      <vt:lpstr>Carrying Out IV Analyses</vt:lpstr>
      <vt:lpstr>Using Geographic Variation in College Proximity to Estimate the Return to Schooling (Card, 1993)</vt:lpstr>
      <vt:lpstr>College Proximity as an IV</vt:lpstr>
      <vt:lpstr>Analysis</vt:lpstr>
      <vt:lpstr>Variables</vt:lpstr>
      <vt:lpstr>Slide 13</vt:lpstr>
      <vt:lpstr>Slide 14</vt:lpstr>
      <vt:lpstr>Slide 15</vt:lpstr>
      <vt:lpstr>Other examples of IV Studies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 Variables</dc:title>
  <dc:creator>sjmiller</dc:creator>
  <cp:lastModifiedBy>snaeger</cp:lastModifiedBy>
  <cp:revision>182</cp:revision>
  <dcterms:created xsi:type="dcterms:W3CDTF">2010-11-11T04:13:31Z</dcterms:created>
  <dcterms:modified xsi:type="dcterms:W3CDTF">2014-02-26T16:08:35Z</dcterms:modified>
</cp:coreProperties>
</file>