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36"/>
  </p:notesMasterIdLst>
  <p:sldIdLst>
    <p:sldId id="256" r:id="rId2"/>
    <p:sldId id="282" r:id="rId3"/>
    <p:sldId id="286" r:id="rId4"/>
    <p:sldId id="283" r:id="rId5"/>
    <p:sldId id="274" r:id="rId6"/>
    <p:sldId id="275" r:id="rId7"/>
    <p:sldId id="263" r:id="rId8"/>
    <p:sldId id="273" r:id="rId9"/>
    <p:sldId id="264" r:id="rId10"/>
    <p:sldId id="281" r:id="rId11"/>
    <p:sldId id="265" r:id="rId12"/>
    <p:sldId id="289" r:id="rId13"/>
    <p:sldId id="266" r:id="rId14"/>
    <p:sldId id="267" r:id="rId15"/>
    <p:sldId id="268" r:id="rId16"/>
    <p:sldId id="269" r:id="rId17"/>
    <p:sldId id="270" r:id="rId18"/>
    <p:sldId id="284" r:id="rId19"/>
    <p:sldId id="276" r:id="rId20"/>
    <p:sldId id="277" r:id="rId21"/>
    <p:sldId id="278" r:id="rId22"/>
    <p:sldId id="279" r:id="rId23"/>
    <p:sldId id="280" r:id="rId24"/>
    <p:sldId id="257" r:id="rId25"/>
    <p:sldId id="258" r:id="rId26"/>
    <p:sldId id="287" r:id="rId27"/>
    <p:sldId id="260" r:id="rId28"/>
    <p:sldId id="288" r:id="rId29"/>
    <p:sldId id="259" r:id="rId30"/>
    <p:sldId id="261" r:id="rId31"/>
    <p:sldId id="285" r:id="rId32"/>
    <p:sldId id="262" r:id="rId33"/>
    <p:sldId id="292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65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5D0D-8F85-5341-8D12-6A3BCC4D5C4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3D7A2-959F-6F49-81FC-7AA67C12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8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what is the causal</a:t>
            </a:r>
            <a:r>
              <a:rPr lang="en-US" baseline="0" dirty="0" smtClean="0"/>
              <a:t> effect of a new childhood vaccination [that would be recommended for all children]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EB86D-2258-7E4C-8625-6063BB4C74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204DD5-647E-2E4D-9D9E-CBB3F43EFC29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BAC11F-E2C8-BE46-B8BA-AB60D2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399" y="1736677"/>
            <a:ext cx="741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cs typeface="American Typewriter"/>
              </a:rPr>
              <a:t>Implementing Propensity Score Methods in R:  </a:t>
            </a:r>
            <a:r>
              <a:rPr lang="en-US" sz="3600" dirty="0" err="1">
                <a:solidFill>
                  <a:schemeClr val="tx2"/>
                </a:solidFill>
                <a:latin typeface="+mj-lt"/>
                <a:cs typeface="American Typewriter"/>
              </a:rPr>
              <a:t>MatchIt</a:t>
            </a:r>
            <a:r>
              <a:rPr lang="en-US" sz="3600" dirty="0">
                <a:solidFill>
                  <a:schemeClr val="tx2"/>
                </a:solidFill>
                <a:latin typeface="+mj-lt"/>
                <a:cs typeface="American Typewriter"/>
              </a:rPr>
              <a:t> and Twang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85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covariate balance after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242"/>
            <a:ext cx="8229600" cy="4877209"/>
          </a:xfrm>
        </p:spPr>
        <p:txBody>
          <a:bodyPr>
            <a:normAutofit/>
          </a:bodyPr>
          <a:lstStyle/>
          <a:p>
            <a:r>
              <a:rPr lang="en-US" dirty="0" smtClean="0"/>
              <a:t>Dual characteristics of PS score</a:t>
            </a:r>
          </a:p>
          <a:p>
            <a:pPr lvl="1"/>
            <a:r>
              <a:rPr lang="en-US" dirty="0" smtClean="0">
                <a:solidFill>
                  <a:srgbClr val="263B86"/>
                </a:solidFill>
              </a:rPr>
              <a:t>PS predict treatment assignment </a:t>
            </a:r>
          </a:p>
          <a:p>
            <a:pPr lvl="1"/>
            <a:r>
              <a:rPr lang="en-US" dirty="0" smtClean="0">
                <a:solidFill>
                  <a:srgbClr val="263B86"/>
                </a:solidFill>
              </a:rPr>
              <a:t>PS balances covariates</a:t>
            </a:r>
          </a:p>
          <a:p>
            <a:endParaRPr lang="en-US" dirty="0" smtClean="0"/>
          </a:p>
          <a:p>
            <a:r>
              <a:rPr lang="en-US" dirty="0" smtClean="0"/>
              <a:t>Important to assess how well propensity scores have achieved covariate balance before proceeding to final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Theory says correctly estimated PS should balance covariates.  Checking covariate balance is also a check on the PS model – if PS balance is good then implies PS model fit is adequate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5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836"/>
            <a:ext cx="8229600" cy="990600"/>
          </a:xfrm>
        </p:spPr>
        <p:txBody>
          <a:bodyPr/>
          <a:lstStyle/>
          <a:p>
            <a:r>
              <a:rPr lang="en-US" dirty="0" smtClean="0"/>
              <a:t>Balance diagnostics in </a:t>
            </a:r>
            <a:r>
              <a:rPr lang="en-US" dirty="0" err="1" smtClean="0"/>
              <a:t>MatchIt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4354"/>
            <a:ext cx="8539067" cy="5173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Balance 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(summary(</a:t>
            </a:r>
            <a:r>
              <a:rPr lang="en-US" dirty="0" err="1" smtClean="0">
                <a:latin typeface="Courier New"/>
                <a:cs typeface="Courier New"/>
              </a:rPr>
              <a:t>m.out,</a:t>
            </a:r>
            <a:r>
              <a:rPr lang="en-US" dirty="0" err="1">
                <a:latin typeface="Courier New"/>
                <a:cs typeface="Courier New"/>
              </a:rPr>
              <a:t>standardize</a:t>
            </a:r>
            <a:r>
              <a:rPr lang="en-US" dirty="0">
                <a:latin typeface="Courier New"/>
                <a:cs typeface="Courier New"/>
              </a:rPr>
              <a:t>=T))</a:t>
            </a: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Standardized Bias Plots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lot(summary(</a:t>
            </a:r>
            <a:r>
              <a:rPr lang="en-US" dirty="0" err="1" smtClean="0">
                <a:latin typeface="Courier New"/>
                <a:cs typeface="Courier New"/>
              </a:rPr>
              <a:t>m.out,standardize</a:t>
            </a:r>
            <a:r>
              <a:rPr lang="en-US" dirty="0" smtClean="0">
                <a:latin typeface="Courier New"/>
                <a:cs typeface="Courier New"/>
              </a:rPr>
              <a:t>=T), </a:t>
            </a:r>
            <a:r>
              <a:rPr lang="en-US" dirty="0">
                <a:latin typeface="Courier New"/>
                <a:cs typeface="Courier New"/>
              </a:rPr>
              <a:t>interactive=F)</a:t>
            </a:r>
          </a:p>
          <a:p>
            <a:r>
              <a:rPr lang="en-US" sz="2300" dirty="0" smtClean="0">
                <a:solidFill>
                  <a:srgbClr val="263B86"/>
                </a:solidFill>
                <a:latin typeface="Arial"/>
                <a:cs typeface="Arial"/>
              </a:rPr>
              <a:t>Want standardized biases to be &lt;0.20 after matching</a:t>
            </a:r>
          </a:p>
          <a:p>
            <a:pPr marL="0" indent="0">
              <a:buNone/>
            </a:pPr>
            <a:endParaRPr lang="en-US" b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PS jitter plot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plot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m.out</a:t>
            </a:r>
            <a:r>
              <a:rPr lang="en-US" dirty="0">
                <a:latin typeface="Courier New"/>
                <a:cs typeface="Courier New"/>
              </a:rPr>
              <a:t>, type = "jitter", interactive = </a:t>
            </a:r>
            <a:r>
              <a:rPr lang="en-US" dirty="0" smtClean="0">
                <a:latin typeface="Courier New"/>
                <a:cs typeface="Courier New"/>
              </a:rPr>
              <a:t>F)  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PS histogram plot</a:t>
            </a: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plot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m.out</a:t>
            </a:r>
            <a:r>
              <a:rPr lang="en-US" dirty="0">
                <a:latin typeface="Courier New"/>
                <a:cs typeface="Courier New"/>
              </a:rPr>
              <a:t>, type = "</a:t>
            </a:r>
            <a:r>
              <a:rPr lang="en-US" dirty="0" err="1">
                <a:latin typeface="Courier New"/>
                <a:cs typeface="Courier New"/>
              </a:rPr>
              <a:t>hist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300" dirty="0" smtClean="0">
                <a:solidFill>
                  <a:schemeClr val="tx2"/>
                </a:solidFill>
                <a:latin typeface="Arial"/>
                <a:cs typeface="Arial"/>
              </a:rPr>
              <a:t>Want to see sufficient overlap between PS for individuals in treated and control groups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60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Propensity score </a:t>
            </a:r>
            <a:r>
              <a:rPr lang="en-US" dirty="0" err="1" smtClean="0"/>
              <a:t>dist</a:t>
            </a:r>
            <a:r>
              <a:rPr lang="en-US" dirty="0" smtClean="0"/>
              <a:t> by treatment group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7" y="1323087"/>
            <a:ext cx="7845754" cy="56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Analysis Models with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If covariate balance looks good, proceed to final analysis…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m.data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match.data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m.out</a:t>
            </a:r>
            <a:r>
              <a:rPr lang="en-US" dirty="0">
                <a:latin typeface="Courier New"/>
                <a:cs typeface="Courier New"/>
              </a:rPr>
              <a:t>)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# Only Treatment </a:t>
            </a: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model1 </a:t>
            </a:r>
            <a:r>
              <a:rPr lang="en-US" dirty="0">
                <a:latin typeface="Courier New"/>
                <a:cs typeface="Courier New"/>
              </a:rPr>
              <a:t>&lt;- lm(re78 </a:t>
            </a:r>
            <a:r>
              <a:rPr lang="en-US" dirty="0" smtClean="0">
                <a:latin typeface="Courier New"/>
                <a:cs typeface="Courier New"/>
              </a:rPr>
              <a:t>~ </a:t>
            </a:r>
            <a:r>
              <a:rPr lang="en-US" dirty="0" err="1" smtClean="0">
                <a:latin typeface="Courier New"/>
                <a:cs typeface="Courier New"/>
              </a:rPr>
              <a:t>treat,data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m.data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(model1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# </a:t>
            </a:r>
            <a:r>
              <a:rPr lang="en-US" b="1" dirty="0" smtClean="0">
                <a:latin typeface="Arial"/>
                <a:cs typeface="Arial"/>
              </a:rPr>
              <a:t>Doubly Robust Approach (*Preferred*)</a:t>
            </a:r>
            <a:endParaRPr lang="en-US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model2 </a:t>
            </a:r>
            <a:r>
              <a:rPr lang="en-US" dirty="0">
                <a:latin typeface="Courier New"/>
                <a:cs typeface="Courier New"/>
              </a:rPr>
              <a:t>&lt;- lm(re78 ~ treat + age + </a:t>
            </a:r>
            <a:r>
              <a:rPr lang="en-US" dirty="0" err="1">
                <a:latin typeface="Courier New"/>
                <a:cs typeface="Courier New"/>
              </a:rPr>
              <a:t>educ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+ black </a:t>
            </a:r>
            <a:r>
              <a:rPr lang="en-US" dirty="0">
                <a:latin typeface="Courier New"/>
                <a:cs typeface="Courier New"/>
              </a:rPr>
              <a:t>+ </a:t>
            </a:r>
            <a:r>
              <a:rPr lang="en-US" dirty="0" err="1">
                <a:latin typeface="Courier New"/>
                <a:cs typeface="Courier New"/>
              </a:rPr>
              <a:t>hispan</a:t>
            </a:r>
            <a:r>
              <a:rPr lang="en-US" dirty="0">
                <a:latin typeface="Courier New"/>
                <a:cs typeface="Courier New"/>
              </a:rPr>
              <a:t> + married + </a:t>
            </a:r>
            <a:r>
              <a:rPr lang="en-US" dirty="0" err="1">
                <a:latin typeface="Courier New"/>
                <a:cs typeface="Courier New"/>
              </a:rPr>
              <a:t>nodegree</a:t>
            </a:r>
            <a:r>
              <a:rPr lang="en-US" dirty="0">
                <a:latin typeface="Courier New"/>
                <a:cs typeface="Courier New"/>
              </a:rPr>
              <a:t> + re74 </a:t>
            </a:r>
            <a:r>
              <a:rPr lang="en-US" dirty="0" smtClean="0">
                <a:latin typeface="Courier New"/>
                <a:cs typeface="Courier New"/>
              </a:rPr>
              <a:t>+ re75</a:t>
            </a:r>
            <a:r>
              <a:rPr lang="en-US" dirty="0">
                <a:latin typeface="Courier New"/>
                <a:cs typeface="Courier New"/>
              </a:rPr>
              <a:t>, data=</a:t>
            </a:r>
            <a:r>
              <a:rPr lang="en-US" dirty="0" err="1" smtClean="0">
                <a:latin typeface="Courier New"/>
                <a:cs typeface="Courier New"/>
              </a:rPr>
              <a:t>m.data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model2)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312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Subclassification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92109" cy="57208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estimate ATT or ATE</a:t>
            </a:r>
          </a:p>
          <a:p>
            <a:endParaRPr lang="en-US" sz="2800" dirty="0"/>
          </a:p>
          <a:p>
            <a:r>
              <a:rPr lang="en-US" sz="2800" dirty="0" smtClean="0"/>
              <a:t>Stratify individuals into “subclasses” of propensity scores (typically 5 – 10 classes)</a:t>
            </a:r>
          </a:p>
          <a:p>
            <a:endParaRPr lang="en-US" sz="2800" dirty="0"/>
          </a:p>
          <a:p>
            <a:r>
              <a:rPr lang="en-US" sz="2800" dirty="0" smtClean="0"/>
              <a:t>Estimate treatment effect (final outcome model</a:t>
            </a:r>
            <a:r>
              <a:rPr lang="en-US" sz="2800" i="1" dirty="0" smtClean="0"/>
              <a:t>) within each subclass</a:t>
            </a:r>
            <a:r>
              <a:rPr lang="en-US" sz="2800" dirty="0" smtClean="0"/>
              <a:t>; final estimate is averaged over all subclasses </a:t>
            </a:r>
          </a:p>
          <a:p>
            <a:pPr lvl="1"/>
            <a:r>
              <a:rPr lang="en-US" sz="2400" dirty="0" smtClean="0"/>
              <a:t>Formula for combining subclass estimates depends on ATT or 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291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Subclassification via </a:t>
            </a:r>
            <a:r>
              <a:rPr lang="en-US" dirty="0" err="1" smtClean="0"/>
              <a:t>MatchIt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56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 </a:t>
            </a:r>
            <a:r>
              <a:rPr lang="en-US" b="1" dirty="0">
                <a:latin typeface="Courier New"/>
                <a:cs typeface="Courier New"/>
              </a:rPr>
              <a:t>Subclassification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m.out.subclass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matchit</a:t>
            </a:r>
            <a:r>
              <a:rPr lang="en-US" dirty="0">
                <a:latin typeface="Courier New"/>
                <a:cs typeface="Courier New"/>
              </a:rPr>
              <a:t>(treat ~ age + </a:t>
            </a:r>
            <a:r>
              <a:rPr lang="en-US" dirty="0" err="1">
                <a:latin typeface="Courier New"/>
                <a:cs typeface="Courier New"/>
              </a:rPr>
              <a:t>educ</a:t>
            </a:r>
            <a:r>
              <a:rPr lang="en-US" dirty="0">
                <a:latin typeface="Courier New"/>
                <a:cs typeface="Courier New"/>
              </a:rPr>
              <a:t> + black </a:t>
            </a:r>
            <a:r>
              <a:rPr lang="en-US" dirty="0" smtClean="0">
                <a:latin typeface="Courier New"/>
                <a:cs typeface="Courier New"/>
              </a:rPr>
              <a:t>+ </a:t>
            </a:r>
            <a:r>
              <a:rPr lang="en-US" dirty="0" err="1" smtClean="0">
                <a:latin typeface="Courier New"/>
                <a:cs typeface="Courier New"/>
              </a:rPr>
              <a:t>hispan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married + re74 + re75, data = </a:t>
            </a:r>
            <a:r>
              <a:rPr lang="en-US" dirty="0" err="1">
                <a:latin typeface="Courier New"/>
                <a:cs typeface="Courier New"/>
              </a:rPr>
              <a:t>lalonde</a:t>
            </a:r>
            <a:r>
              <a:rPr lang="en-US" dirty="0" smtClean="0">
                <a:latin typeface="Courier New"/>
                <a:cs typeface="Courier New"/>
              </a:rPr>
              <a:t>, method </a:t>
            </a:r>
            <a:r>
              <a:rPr lang="en-US" dirty="0">
                <a:latin typeface="Courier New"/>
                <a:cs typeface="Courier New"/>
              </a:rPr>
              <a:t>= "subclass")</a:t>
            </a:r>
          </a:p>
          <a:p>
            <a:r>
              <a:rPr lang="en-US" sz="2800" dirty="0" smtClean="0">
                <a:latin typeface="Arial"/>
                <a:cs typeface="Arial"/>
              </a:rPr>
              <a:t>Default is 6 subclasses, option is subclass = 10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 Assess balance table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(summary(</a:t>
            </a:r>
            <a:r>
              <a:rPr lang="en-US" dirty="0" err="1">
                <a:latin typeface="Courier New"/>
                <a:cs typeface="Courier New"/>
              </a:rPr>
              <a:t>m.out.subclass</a:t>
            </a:r>
            <a:r>
              <a:rPr lang="en-US" dirty="0" err="1" smtClean="0">
                <a:latin typeface="Courier New"/>
                <a:cs typeface="Courier New"/>
              </a:rPr>
              <a:t>,standardize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T)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83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6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 final treatment effect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39" y="1063587"/>
            <a:ext cx="8574587" cy="5651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 </a:t>
            </a:r>
            <a:r>
              <a:rPr lang="en-US" b="1" dirty="0">
                <a:latin typeface="Courier New"/>
                <a:cs typeface="Courier New"/>
              </a:rPr>
              <a:t>Get matched data, with subclass indicators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data.subcl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match.data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m.out.subclass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# </a:t>
            </a:r>
            <a:r>
              <a:rPr lang="en-US" b="1" dirty="0" smtClean="0">
                <a:latin typeface="Courier New"/>
                <a:cs typeface="Courier New"/>
              </a:rPr>
              <a:t>define N </a:t>
            </a:r>
            <a:r>
              <a:rPr lang="en-US" b="1" dirty="0">
                <a:latin typeface="Courier New"/>
                <a:cs typeface="Courier New"/>
              </a:rPr>
              <a:t>= total number of people in data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N &lt;- dim(</a:t>
            </a:r>
            <a:r>
              <a:rPr lang="en-US" dirty="0" err="1">
                <a:latin typeface="Courier New"/>
                <a:cs typeface="Courier New"/>
              </a:rPr>
              <a:t>data.subcl</a:t>
            </a:r>
            <a:r>
              <a:rPr lang="en-US" dirty="0">
                <a:latin typeface="Courier New"/>
                <a:cs typeface="Courier New"/>
              </a:rPr>
              <a:t>)[1]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 </a:t>
            </a:r>
            <a:r>
              <a:rPr lang="en-US" b="1" dirty="0">
                <a:latin typeface="Courier New"/>
                <a:cs typeface="Courier New"/>
              </a:rPr>
              <a:t>Create vectors to hold the subclass specific </a:t>
            </a:r>
            <a:r>
              <a:rPr lang="en-US" b="1" dirty="0" smtClean="0">
                <a:latin typeface="Courier New"/>
                <a:cs typeface="Courier New"/>
              </a:rPr>
              <a:t>effects(“effects”) </a:t>
            </a:r>
            <a:r>
              <a:rPr lang="en-US" b="1" dirty="0">
                <a:latin typeface="Courier New"/>
                <a:cs typeface="Courier New"/>
              </a:rPr>
              <a:t>and </a:t>
            </a:r>
            <a:r>
              <a:rPr lang="en-US" b="1" dirty="0" smtClean="0">
                <a:latin typeface="Courier New"/>
                <a:cs typeface="Courier New"/>
              </a:rPr>
              <a:t>variances(“</a:t>
            </a:r>
            <a:r>
              <a:rPr lang="en-US" b="1" dirty="0" err="1" smtClean="0">
                <a:latin typeface="Courier New"/>
                <a:cs typeface="Courier New"/>
              </a:rPr>
              <a:t>vars</a:t>
            </a:r>
            <a:r>
              <a:rPr lang="en-US" b="1" dirty="0" smtClean="0">
                <a:latin typeface="Courier New"/>
                <a:cs typeface="Courier New"/>
              </a:rPr>
              <a:t>”) </a:t>
            </a:r>
            <a:r>
              <a:rPr lang="en-US" b="1" dirty="0">
                <a:latin typeface="Courier New"/>
                <a:cs typeface="Courier New"/>
              </a:rPr>
              <a:t>and the number </a:t>
            </a:r>
            <a:r>
              <a:rPr lang="en-US" b="1" dirty="0" smtClean="0">
                <a:latin typeface="Courier New"/>
                <a:cs typeface="Courier New"/>
              </a:rPr>
              <a:t>of </a:t>
            </a:r>
            <a:r>
              <a:rPr lang="en-US" b="1" dirty="0">
                <a:latin typeface="Courier New"/>
                <a:cs typeface="Courier New"/>
              </a:rPr>
              <a:t>people in each subclass </a:t>
            </a:r>
            <a:r>
              <a:rPr lang="en-US" b="1" dirty="0" smtClean="0">
                <a:latin typeface="Courier New"/>
                <a:cs typeface="Courier New"/>
              </a:rPr>
              <a:t>(“N.s”)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effects &lt;- rep(NA, max(</a:t>
            </a:r>
            <a:r>
              <a:rPr lang="en-US" dirty="0" err="1">
                <a:latin typeface="Courier New"/>
                <a:cs typeface="Courier New"/>
              </a:rPr>
              <a:t>data.subcl$subclass</a:t>
            </a:r>
            <a:r>
              <a:rPr lang="en-US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vars</a:t>
            </a:r>
            <a:r>
              <a:rPr lang="en-US" dirty="0">
                <a:latin typeface="Courier New"/>
                <a:cs typeface="Courier New"/>
              </a:rPr>
              <a:t> &lt;- rep(NA, max(</a:t>
            </a:r>
            <a:r>
              <a:rPr lang="en-US" dirty="0" err="1">
                <a:latin typeface="Courier New"/>
                <a:cs typeface="Courier New"/>
              </a:rPr>
              <a:t>data.subcl$subclass</a:t>
            </a:r>
            <a:r>
              <a:rPr lang="en-US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N.s </a:t>
            </a:r>
            <a:r>
              <a:rPr lang="en-US" dirty="0">
                <a:latin typeface="Courier New"/>
                <a:cs typeface="Courier New"/>
              </a:rPr>
              <a:t>&lt;- rep(NA, max(</a:t>
            </a:r>
            <a:r>
              <a:rPr lang="en-US" dirty="0" err="1">
                <a:latin typeface="Courier New"/>
                <a:cs typeface="Courier New"/>
              </a:rPr>
              <a:t>data.subcl$subclass</a:t>
            </a:r>
            <a:r>
              <a:rPr lang="en-US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 </a:t>
            </a:r>
            <a:r>
              <a:rPr lang="en-US" b="1" dirty="0">
                <a:latin typeface="Courier New"/>
                <a:cs typeface="Courier New"/>
              </a:rPr>
              <a:t>Run regression model within each subclass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for(s in 1:max(</a:t>
            </a:r>
            <a:r>
              <a:rPr lang="en-US" dirty="0" err="1">
                <a:latin typeface="Courier New"/>
                <a:cs typeface="Courier New"/>
              </a:rPr>
              <a:t>data.subcl$subclass</a:t>
            </a:r>
            <a:r>
              <a:rPr lang="en-US" dirty="0">
                <a:latin typeface="Courier New"/>
                <a:cs typeface="Courier New"/>
              </a:rPr>
              <a:t>)){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504D"/>
                </a:solidFill>
                <a:latin typeface="Courier New"/>
                <a:cs typeface="Courier New"/>
              </a:rPr>
              <a:t>tmp</a:t>
            </a:r>
            <a:r>
              <a:rPr lang="en-US" dirty="0">
                <a:solidFill>
                  <a:srgbClr val="C0504D"/>
                </a:solidFill>
                <a:latin typeface="Courier New"/>
                <a:cs typeface="Courier New"/>
              </a:rPr>
              <a:t> &lt;- lm(re78 ~ treat + age + </a:t>
            </a:r>
            <a:r>
              <a:rPr lang="en-US" dirty="0" err="1">
                <a:solidFill>
                  <a:srgbClr val="C0504D"/>
                </a:solidFill>
                <a:latin typeface="Courier New"/>
                <a:cs typeface="Courier New"/>
              </a:rPr>
              <a:t>educ</a:t>
            </a:r>
            <a:r>
              <a:rPr lang="en-US" dirty="0">
                <a:solidFill>
                  <a:srgbClr val="C0504D"/>
                </a:solidFill>
                <a:latin typeface="Courier New"/>
                <a:cs typeface="Courier New"/>
              </a:rPr>
              <a:t> + black </a:t>
            </a:r>
            <a:r>
              <a:rPr lang="en-US" dirty="0" smtClean="0">
                <a:solidFill>
                  <a:srgbClr val="C0504D"/>
                </a:solidFill>
                <a:latin typeface="Courier New"/>
                <a:cs typeface="Courier New"/>
              </a:rPr>
              <a:t>+ </a:t>
            </a:r>
            <a:r>
              <a:rPr lang="en-US" dirty="0" err="1" smtClean="0">
                <a:solidFill>
                  <a:srgbClr val="C0504D"/>
                </a:solidFill>
                <a:latin typeface="Courier New"/>
                <a:cs typeface="Courier New"/>
              </a:rPr>
              <a:t>hispan</a:t>
            </a:r>
            <a:r>
              <a:rPr lang="en-US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0504D"/>
                </a:solidFill>
                <a:latin typeface="Courier New"/>
                <a:cs typeface="Courier New"/>
              </a:rPr>
              <a:t>+ married + re74 + re75, data=</a:t>
            </a:r>
            <a:r>
              <a:rPr lang="en-US" dirty="0" err="1">
                <a:solidFill>
                  <a:srgbClr val="C0504D"/>
                </a:solidFill>
                <a:latin typeface="Courier New"/>
                <a:cs typeface="Courier New"/>
              </a:rPr>
              <a:t>data.subcl</a:t>
            </a:r>
            <a:r>
              <a:rPr lang="en-US" dirty="0" smtClean="0">
                <a:solidFill>
                  <a:srgbClr val="C0504D"/>
                </a:solidFill>
                <a:latin typeface="Courier New"/>
                <a:cs typeface="Courier New"/>
              </a:rPr>
              <a:t>, subset</a:t>
            </a:r>
            <a:r>
              <a:rPr lang="en-US" dirty="0">
                <a:solidFill>
                  <a:srgbClr val="C0504D"/>
                </a:solidFill>
                <a:latin typeface="Courier New"/>
                <a:cs typeface="Courier New"/>
              </a:rPr>
              <a:t>=subclass==s)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effects</a:t>
            </a:r>
            <a:r>
              <a:rPr lang="en-US" dirty="0">
                <a:latin typeface="Courier New"/>
                <a:cs typeface="Courier New"/>
              </a:rPr>
              <a:t>[s] &lt;- </a:t>
            </a:r>
            <a:r>
              <a:rPr lang="en-US" dirty="0" err="1">
                <a:latin typeface="Courier New"/>
                <a:cs typeface="Courier New"/>
              </a:rPr>
              <a:t>tmp$coef</a:t>
            </a:r>
            <a:r>
              <a:rPr lang="en-US" dirty="0">
                <a:latin typeface="Courier New"/>
                <a:cs typeface="Courier New"/>
              </a:rPr>
              <a:t>[2]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vars</a:t>
            </a:r>
            <a:r>
              <a:rPr lang="en-US" dirty="0">
                <a:latin typeface="Courier New"/>
                <a:cs typeface="Courier New"/>
              </a:rPr>
              <a:t>[s] &lt;- summary(</a:t>
            </a:r>
            <a:r>
              <a:rPr lang="en-US" dirty="0" err="1">
                <a:latin typeface="Courier New"/>
                <a:cs typeface="Courier New"/>
              </a:rPr>
              <a:t>tmp</a:t>
            </a:r>
            <a:r>
              <a:rPr lang="en-US" dirty="0">
                <a:latin typeface="Courier New"/>
                <a:cs typeface="Courier New"/>
              </a:rPr>
              <a:t>)$</a:t>
            </a:r>
            <a:r>
              <a:rPr lang="en-US" dirty="0" err="1">
                <a:latin typeface="Courier New"/>
                <a:cs typeface="Courier New"/>
              </a:rPr>
              <a:t>coef</a:t>
            </a:r>
            <a:r>
              <a:rPr lang="en-US" dirty="0">
                <a:latin typeface="Courier New"/>
                <a:cs typeface="Courier New"/>
              </a:rPr>
              <a:t>[2,2]^2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N.s[s] &lt;- sum(</a:t>
            </a:r>
            <a:r>
              <a:rPr lang="en-US" dirty="0" err="1">
                <a:latin typeface="Courier New"/>
                <a:cs typeface="Courier New"/>
              </a:rPr>
              <a:t>data.subcl$subclass</a:t>
            </a:r>
            <a:r>
              <a:rPr lang="en-US" dirty="0">
                <a:latin typeface="Courier New"/>
                <a:cs typeface="Courier New"/>
              </a:rPr>
              <a:t>==s</a:t>
            </a:r>
            <a:r>
              <a:rPr lang="en-US" dirty="0" smtClean="0">
                <a:latin typeface="Courier New"/>
                <a:cs typeface="Courier New"/>
              </a:rPr>
              <a:t>)	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470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final treatment effect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8" y="15240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b="1" dirty="0">
                <a:latin typeface="Courier New"/>
                <a:cs typeface="Courier New"/>
              </a:rPr>
              <a:t>Calculate overall effects, averaging </a:t>
            </a:r>
            <a:r>
              <a:rPr lang="en-US" b="1" dirty="0" smtClean="0">
                <a:latin typeface="Courier New"/>
                <a:cs typeface="Courier New"/>
              </a:rPr>
              <a:t>across subclasses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effect &lt;- sum((N.s/N)*effects)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stderror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(sum((N.s/N)^2*</a:t>
            </a:r>
            <a:r>
              <a:rPr lang="en-US" dirty="0" err="1">
                <a:latin typeface="Courier New"/>
                <a:cs typeface="Courier New"/>
              </a:rPr>
              <a:t>vars</a:t>
            </a:r>
            <a:r>
              <a:rPr lang="en-US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("Subclass specific effects and variances")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print(effects)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vars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print("Overall effect and standard error")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print(effect)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stderror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044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5138"/>
            <a:ext cx="8229600" cy="990600"/>
          </a:xfrm>
        </p:spPr>
        <p:txBody>
          <a:bodyPr/>
          <a:lstStyle/>
          <a:p>
            <a:r>
              <a:rPr lang="en-US" dirty="0" smtClean="0"/>
              <a:t>Propensity Score Weighting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748376"/>
            <a:ext cx="8229600" cy="17286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ATE versus ATE weighting</a:t>
            </a:r>
          </a:p>
          <a:p>
            <a:r>
              <a:rPr lang="en-US" sz="2800" dirty="0" smtClean="0"/>
              <a:t>Estimating PS weights with twang</a:t>
            </a:r>
          </a:p>
          <a:p>
            <a:r>
              <a:rPr lang="en-US" sz="2800" dirty="0" smtClean="0"/>
              <a:t>Estimating PS weightings with logistic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1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13" y="422838"/>
            <a:ext cx="8084582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ATE </a:t>
            </a:r>
            <a:r>
              <a:rPr lang="en-US" dirty="0" err="1" smtClean="0"/>
              <a:t>vs</a:t>
            </a:r>
            <a:r>
              <a:rPr lang="en-US" dirty="0" smtClean="0"/>
              <a:t> ATT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8" y="1713610"/>
            <a:ext cx="8551335" cy="2592386"/>
          </a:xfrm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147108"/>
              </p:ext>
            </p:extLst>
          </p:nvPr>
        </p:nvGraphicFramePr>
        <p:xfrm>
          <a:off x="3123915" y="2295763"/>
          <a:ext cx="5105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157480" imgH="923400" progId="Equation.3">
                  <p:embed/>
                </p:oleObj>
              </mc:Choice>
              <mc:Fallback>
                <p:oleObj name="Equation" r:id="rId4" imgW="2157480" imgH="923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915" y="2295763"/>
                        <a:ext cx="5105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61042"/>
              </p:ext>
            </p:extLst>
          </p:nvPr>
        </p:nvGraphicFramePr>
        <p:xfrm>
          <a:off x="3123911" y="4864100"/>
          <a:ext cx="5105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2157480" imgH="712800" progId="Equation.3">
                  <p:embed/>
                </p:oleObj>
              </mc:Choice>
              <mc:Fallback>
                <p:oleObj name="Equation" r:id="rId6" imgW="2157480" imgH="712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911" y="4864100"/>
                        <a:ext cx="51054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93" y="3122489"/>
            <a:ext cx="26166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ATE weights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933" y="5444752"/>
            <a:ext cx="25935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63B86"/>
                </a:solidFill>
              </a:rPr>
              <a:t>ATT weights</a:t>
            </a:r>
            <a:endParaRPr lang="en-US" sz="3200" b="1" dirty="0">
              <a:solidFill>
                <a:srgbClr val="263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Why do we use propensity scores again?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ATE </a:t>
            </a:r>
            <a:r>
              <a:rPr lang="en-US" dirty="0" err="1" smtClean="0"/>
              <a:t>vs</a:t>
            </a:r>
            <a:r>
              <a:rPr lang="en-US" dirty="0" smtClean="0"/>
              <a:t> ATT causal </a:t>
            </a:r>
            <a:r>
              <a:rPr lang="en-US" dirty="0" err="1" smtClean="0"/>
              <a:t>estimands</a:t>
            </a:r>
            <a:endParaRPr lang="en-US" dirty="0" smtClean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Propensity score matching in </a:t>
            </a:r>
            <a:r>
              <a:rPr lang="en-US" dirty="0" err="1" smtClean="0"/>
              <a:t>MatchIt</a:t>
            </a:r>
            <a:endParaRPr lang="en-US" dirty="0" smtClean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Overview of propensity </a:t>
            </a:r>
            <a:r>
              <a:rPr lang="en-US" dirty="0"/>
              <a:t>score </a:t>
            </a:r>
            <a:r>
              <a:rPr lang="en-US" dirty="0" smtClean="0"/>
              <a:t>weighting</a:t>
            </a:r>
            <a:endParaRPr lang="en-US" dirty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Propensity score weighting in Twang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Propensity score weighting via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6448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72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263B86"/>
                </a:solidFill>
              </a:rPr>
              <a:t>Example of ATE weighting</a:t>
            </a:r>
            <a:endParaRPr lang="en-US" dirty="0">
              <a:solidFill>
                <a:srgbClr val="263B8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06472"/>
            <a:ext cx="8083950" cy="234560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Data: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= want both groups to reflect total population</a:t>
            </a:r>
          </a:p>
          <a:p>
            <a:pPr lvl="1"/>
            <a:r>
              <a:rPr lang="en-US" dirty="0" smtClean="0"/>
              <a:t>10 Males, 12 Females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5121204"/>
              </p:ext>
            </p:extLst>
          </p:nvPr>
        </p:nvGraphicFramePr>
        <p:xfrm>
          <a:off x="3715072" y="1384169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8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7721"/>
              </p:ext>
            </p:extLst>
          </p:nvPr>
        </p:nvGraphicFramePr>
        <p:xfrm>
          <a:off x="128854" y="3719901"/>
          <a:ext cx="6112821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96"/>
                <a:gridCol w="2665634"/>
                <a:gridCol w="1980191"/>
              </a:tblGrid>
              <a:tr h="7155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Propensity</a:t>
                      </a:r>
                      <a:r>
                        <a:rPr lang="en-US" sz="1600" baseline="0" dirty="0" smtClean="0">
                          <a:solidFill>
                            <a:srgbClr val="292934"/>
                          </a:solidFill>
                        </a:rPr>
                        <a:t> Score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ATE Weight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TREATMENT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 = 0.8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 / 0.8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1.25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/ 0.33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CONTROL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= 0.8</a:t>
                      </a:r>
                      <a:endParaRPr lang="en-US" sz="1800" dirty="0" smtClean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 / (1-0.8)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/ (1-0.33)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1.5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72"/>
            <a:ext cx="8229600" cy="990600"/>
          </a:xfrm>
        </p:spPr>
        <p:txBody>
          <a:bodyPr/>
          <a:lstStyle/>
          <a:p>
            <a:r>
              <a:rPr lang="en-US" dirty="0" smtClean="0"/>
              <a:t>Example of ATE weighting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06472"/>
            <a:ext cx="8083950" cy="234560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Data: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= want both groups to reflect total population</a:t>
            </a:r>
          </a:p>
          <a:p>
            <a:pPr lvl="1"/>
            <a:r>
              <a:rPr lang="en-US" dirty="0" smtClean="0"/>
              <a:t>10 Males, 12 Females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9848601"/>
              </p:ext>
            </p:extLst>
          </p:nvPr>
        </p:nvGraphicFramePr>
        <p:xfrm>
          <a:off x="3715072" y="1384169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8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92473"/>
              </p:ext>
            </p:extLst>
          </p:nvPr>
        </p:nvGraphicFramePr>
        <p:xfrm>
          <a:off x="128854" y="3719901"/>
          <a:ext cx="8909304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96"/>
                <a:gridCol w="2665634"/>
                <a:gridCol w="1980191"/>
                <a:gridCol w="1469946"/>
                <a:gridCol w="1326537"/>
              </a:tblGrid>
              <a:tr h="7155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Propensity</a:t>
                      </a:r>
                      <a:r>
                        <a:rPr lang="en-US" sz="1600" baseline="0" dirty="0" smtClean="0">
                          <a:solidFill>
                            <a:srgbClr val="292934"/>
                          </a:solidFill>
                        </a:rPr>
                        <a:t> Score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ATE Weight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Observed Population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Weighted Population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TREATMENT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 = 0.8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 / 0.8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1.25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/ 0.33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CONTROL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= 0.8</a:t>
                      </a:r>
                      <a:endParaRPr lang="en-US" sz="1800" dirty="0" smtClean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 / (1-0.8)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/ (1-0.33)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1.5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72"/>
            <a:ext cx="8229600" cy="990600"/>
          </a:xfrm>
        </p:spPr>
        <p:txBody>
          <a:bodyPr/>
          <a:lstStyle/>
          <a:p>
            <a:r>
              <a:rPr lang="en-US" dirty="0" smtClean="0"/>
              <a:t>Example of ATT weighting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8" y="1206472"/>
            <a:ext cx="8470512" cy="234560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Data: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Goal = want Control group to look like Treatment group</a:t>
            </a:r>
          </a:p>
          <a:p>
            <a:pPr lvl="1"/>
            <a:r>
              <a:rPr lang="en-US" dirty="0" smtClean="0"/>
              <a:t>8 Males, 4 Female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7915291"/>
              </p:ext>
            </p:extLst>
          </p:nvPr>
        </p:nvGraphicFramePr>
        <p:xfrm>
          <a:off x="3715072" y="1384169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8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04783"/>
              </p:ext>
            </p:extLst>
          </p:nvPr>
        </p:nvGraphicFramePr>
        <p:xfrm>
          <a:off x="128854" y="3719901"/>
          <a:ext cx="6112821" cy="302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96"/>
                <a:gridCol w="2665634"/>
                <a:gridCol w="1980191"/>
              </a:tblGrid>
              <a:tr h="7155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Propensity</a:t>
                      </a:r>
                      <a:r>
                        <a:rPr lang="en-US" sz="1600" baseline="0" dirty="0" smtClean="0">
                          <a:solidFill>
                            <a:srgbClr val="292934"/>
                          </a:solidFill>
                        </a:rPr>
                        <a:t> Score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ATT Weight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TREATMENT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 = 0.8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CONTROL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= 0.8</a:t>
                      </a:r>
                      <a:endParaRPr lang="en-US" sz="1800" dirty="0" smtClean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0.8 / (1-0.8)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0.33 / (1-0.33)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0.5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0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72"/>
            <a:ext cx="8229600" cy="990600"/>
          </a:xfrm>
        </p:spPr>
        <p:txBody>
          <a:bodyPr/>
          <a:lstStyle/>
          <a:p>
            <a:r>
              <a:rPr lang="en-US" dirty="0" smtClean="0"/>
              <a:t>Example of ATT weighting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06472"/>
            <a:ext cx="8083950" cy="234560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Data: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Goal = want Control group to look like Treatment group</a:t>
            </a:r>
          </a:p>
          <a:p>
            <a:pPr lvl="1"/>
            <a:r>
              <a:rPr lang="en-US" dirty="0"/>
              <a:t>8 Males, 4 Female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8609210"/>
              </p:ext>
            </p:extLst>
          </p:nvPr>
        </p:nvGraphicFramePr>
        <p:xfrm>
          <a:off x="3715072" y="1384169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 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8 Females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60366"/>
              </p:ext>
            </p:extLst>
          </p:nvPr>
        </p:nvGraphicFramePr>
        <p:xfrm>
          <a:off x="128854" y="3719901"/>
          <a:ext cx="8909304" cy="302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96"/>
                <a:gridCol w="2665634"/>
                <a:gridCol w="1980191"/>
                <a:gridCol w="1469946"/>
                <a:gridCol w="1326537"/>
              </a:tblGrid>
              <a:tr h="7155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Propensity</a:t>
                      </a:r>
                      <a:r>
                        <a:rPr lang="en-US" sz="1600" baseline="0" dirty="0" smtClean="0">
                          <a:solidFill>
                            <a:srgbClr val="292934"/>
                          </a:solidFill>
                        </a:rPr>
                        <a:t> Score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ATT Weight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Observed Population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292934"/>
                          </a:solidFill>
                        </a:rPr>
                        <a:t>Weighted Population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TREATMENT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 = 0.8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CONTROL</a:t>
                      </a:r>
                      <a:endParaRPr lang="en-US" sz="1600" b="1" dirty="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Male)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 = 0.8</a:t>
                      </a:r>
                      <a:endParaRPr lang="en-US" sz="1800" dirty="0" smtClean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0.8 / (1-0.8)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292934"/>
                          </a:solidFill>
                        </a:rPr>
                        <a:t>Pr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(T=1 | Female) = 0.33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</a:rPr>
                        <a:t>0.33 / (1-0.33)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</a:rPr>
                        <a:t>0.5</a:t>
                      </a:r>
                      <a:endParaRPr lang="en-US" sz="18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92934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292934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9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T</a:t>
            </a:r>
            <a:r>
              <a:rPr lang="en-US" dirty="0" smtClean="0"/>
              <a:t>wang package</a:t>
            </a:r>
            <a:r>
              <a:rPr lang="en-US" i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9636"/>
            <a:ext cx="8415589" cy="48768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twang = Toolkit for Weighting and Analysis of Nonequivalent Groups</a:t>
            </a:r>
          </a:p>
          <a:p>
            <a:endParaRPr lang="en-US" sz="2800" i="1" dirty="0"/>
          </a:p>
          <a:p>
            <a:r>
              <a:rPr lang="en-US" sz="2800" dirty="0" smtClean="0"/>
              <a:t>In twang, propensity score modeling is done with a nonparametric model</a:t>
            </a:r>
          </a:p>
          <a:p>
            <a:pPr lvl="1"/>
            <a:r>
              <a:rPr lang="en-US" sz="2400" dirty="0" smtClean="0"/>
              <a:t>Generalized Boosted Modeling</a:t>
            </a:r>
          </a:p>
          <a:p>
            <a:pPr lvl="1"/>
            <a:r>
              <a:rPr lang="en-US" sz="2400" dirty="0" smtClean="0"/>
              <a:t>Very flexible &amp; automated – assesses numerous models (with higher order / nonlinear terms) in order to find model that maximizes covariate balance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1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PS model in </a:t>
            </a:r>
            <a:r>
              <a:rPr lang="en-US" i="1" dirty="0" smtClean="0"/>
              <a:t>twang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 smtClean="0">
                <a:latin typeface="Courier New"/>
                <a:cs typeface="Courier New"/>
              </a:rPr>
              <a:t>#Get the </a:t>
            </a:r>
            <a:r>
              <a:rPr lang="nl-NL" b="1" dirty="0" err="1" smtClean="0">
                <a:latin typeface="Courier New"/>
                <a:cs typeface="Courier New"/>
              </a:rPr>
              <a:t>same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 smtClean="0">
                <a:latin typeface="Courier New"/>
                <a:cs typeface="Courier New"/>
              </a:rPr>
              <a:t>results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 smtClean="0">
                <a:latin typeface="Courier New"/>
                <a:cs typeface="Courier New"/>
              </a:rPr>
              <a:t>each</a:t>
            </a:r>
            <a:r>
              <a:rPr lang="nl-NL" b="1" dirty="0" smtClean="0">
                <a:latin typeface="Courier New"/>
                <a:cs typeface="Courier New"/>
              </a:rPr>
              <a:t> time!</a:t>
            </a:r>
          </a:p>
          <a:p>
            <a:pPr marL="0" indent="0">
              <a:buNone/>
            </a:pPr>
            <a:r>
              <a:rPr lang="nl-NL" dirty="0" err="1" smtClean="0">
                <a:latin typeface="Courier New"/>
                <a:cs typeface="Courier New"/>
              </a:rPr>
              <a:t>set.seed</a:t>
            </a:r>
            <a:r>
              <a:rPr lang="nl-NL" dirty="0">
                <a:latin typeface="Courier New"/>
                <a:cs typeface="Courier New"/>
              </a:rPr>
              <a:t>(1234)</a:t>
            </a:r>
          </a:p>
          <a:p>
            <a:pPr marL="0" indent="0">
              <a:buNone/>
            </a:pPr>
            <a:endParaRPr lang="nl-NL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l-NL" b="1" dirty="0" smtClean="0">
                <a:latin typeface="Courier New"/>
                <a:cs typeface="Courier New"/>
              </a:rPr>
              <a:t>#Run PS model</a:t>
            </a:r>
            <a:endParaRPr lang="nl-NL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l-NL" dirty="0" smtClean="0">
                <a:latin typeface="Courier New"/>
                <a:cs typeface="Courier New"/>
              </a:rPr>
              <a:t>ps.lalonde </a:t>
            </a:r>
            <a:r>
              <a:rPr lang="nl-NL" dirty="0">
                <a:latin typeface="Courier New"/>
                <a:cs typeface="Courier New"/>
              </a:rPr>
              <a:t>&lt;- ps(treat ~ age + educ + black + </a:t>
            </a:r>
            <a:r>
              <a:rPr lang="nl-NL" dirty="0" smtClean="0">
                <a:latin typeface="Courier New"/>
                <a:cs typeface="Courier New"/>
              </a:rPr>
              <a:t>hispan</a:t>
            </a:r>
            <a:r>
              <a:rPr lang="nl-NL" dirty="0">
                <a:latin typeface="Courier New"/>
                <a:cs typeface="Courier New"/>
              </a:rPr>
              <a:t> </a:t>
            </a:r>
            <a:r>
              <a:rPr lang="nl-NL" dirty="0" smtClean="0">
                <a:latin typeface="Courier New"/>
                <a:cs typeface="Courier New"/>
              </a:rPr>
              <a:t>+ </a:t>
            </a:r>
            <a:r>
              <a:rPr lang="nl-NL" dirty="0">
                <a:latin typeface="Courier New"/>
                <a:cs typeface="Courier New"/>
              </a:rPr>
              <a:t>nodegree + married + re74 + re75, data </a:t>
            </a:r>
            <a:r>
              <a:rPr lang="nl-NL" dirty="0" smtClean="0">
                <a:latin typeface="Courier New"/>
                <a:cs typeface="Courier New"/>
              </a:rPr>
              <a:t>= lalonde</a:t>
            </a:r>
            <a:r>
              <a:rPr lang="nl-NL" dirty="0">
                <a:latin typeface="Courier New"/>
                <a:cs typeface="Courier New"/>
              </a:rPr>
              <a:t>, </a:t>
            </a:r>
            <a:r>
              <a:rPr lang="nl-NL" dirty="0" smtClean="0">
                <a:latin typeface="Courier New"/>
                <a:cs typeface="Courier New"/>
              </a:rPr>
              <a:t>estimand = “ATT”, verbose</a:t>
            </a:r>
            <a:r>
              <a:rPr lang="nl-NL" dirty="0">
                <a:latin typeface="Courier New"/>
                <a:cs typeface="Courier New"/>
              </a:rPr>
              <a:t>=FALSE</a:t>
            </a:r>
            <a:r>
              <a:rPr lang="nl-NL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nl-NL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nl-NL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851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sample size (ESS)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735667"/>
            <a:ext cx="8873067" cy="222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dirty="0">
                <a:latin typeface="Courier New"/>
                <a:cs typeface="Courier New"/>
              </a:rPr>
              <a:t>summary(</a:t>
            </a:r>
            <a:r>
              <a:rPr lang="en-US" dirty="0" err="1">
                <a:latin typeface="Courier New"/>
                <a:cs typeface="Courier New"/>
              </a:rPr>
              <a:t>ps.lalonde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n.treat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n.ctrl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ess.treat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ess.ctrl</a:t>
            </a: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max.es</a:t>
            </a: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mean.es</a:t>
            </a:r>
            <a:r>
              <a:rPr lang="en-US" sz="1400" dirty="0">
                <a:latin typeface="Courier New"/>
                <a:cs typeface="Courier New"/>
              </a:rPr>
              <a:t>     </a:t>
            </a:r>
            <a:r>
              <a:rPr lang="en-US" sz="1400" dirty="0" err="1" smtClean="0">
                <a:latin typeface="Courier New"/>
                <a:cs typeface="Courier New"/>
              </a:rPr>
              <a:t>max.ks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unw</a:t>
            </a:r>
            <a:r>
              <a:rPr lang="en-US" sz="1400" dirty="0">
                <a:latin typeface="Courier New"/>
                <a:cs typeface="Courier New"/>
              </a:rPr>
              <a:t>             185    429       185 429.00000 1.7567745 0.56872589 0.64044604       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ks.mean.ATT</a:t>
            </a:r>
            <a:r>
              <a:rPr lang="en-US" sz="1400" dirty="0" smtClean="0">
                <a:latin typeface="Courier New"/>
                <a:cs typeface="Courier New"/>
              </a:rPr>
              <a:t>     </a:t>
            </a:r>
            <a:r>
              <a:rPr lang="en-US" sz="1400" dirty="0">
                <a:latin typeface="Courier New"/>
                <a:cs typeface="Courier New"/>
              </a:rPr>
              <a:t>185    429       185  22.50650 0.1364264 0.07042560 </a:t>
            </a:r>
            <a:r>
              <a:rPr lang="en-US" sz="1400" dirty="0" smtClean="0">
                <a:latin typeface="Courier New"/>
                <a:cs typeface="Courier New"/>
              </a:rPr>
              <a:t>0.09989131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es.mean.ATT</a:t>
            </a:r>
            <a:r>
              <a:rPr lang="en-US" sz="1400" dirty="0">
                <a:latin typeface="Courier New"/>
                <a:cs typeface="Courier New"/>
              </a:rPr>
              <a:t>     185    429       185  21.57291 0.1422625 0.07004112 </a:t>
            </a:r>
            <a:r>
              <a:rPr lang="en-US" sz="1400" dirty="0" smtClean="0">
                <a:latin typeface="Courier New"/>
                <a:cs typeface="Courier New"/>
              </a:rPr>
              <a:t>0.10242582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7334" y="2607731"/>
            <a:ext cx="2065866" cy="1234440"/>
          </a:xfrm>
          <a:prstGeom prst="rect">
            <a:avLst/>
          </a:prstGeom>
          <a:noFill/>
          <a:ln w="19050" cmpd="sng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97864"/>
            <a:ext cx="7857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Effective sample size = estimate of number of control group individuals who are comparable to treatment group individuals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 ATT weighting </a:t>
            </a:r>
            <a:r>
              <a:rPr lang="en-US" sz="2400" dirty="0" err="1" smtClean="0"/>
              <a:t>ess.treat</a:t>
            </a:r>
            <a:r>
              <a:rPr lang="en-US" sz="2400" dirty="0" smtClean="0"/>
              <a:t> = </a:t>
            </a:r>
            <a:r>
              <a:rPr lang="en-US" sz="2400" dirty="0" err="1" smtClean="0"/>
              <a:t>n.treat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Ess.ctrl</a:t>
            </a:r>
            <a:r>
              <a:rPr lang="en-US" sz="2400" dirty="0" smtClean="0"/>
              <a:t> &lt;= </a:t>
            </a:r>
            <a:r>
              <a:rPr lang="en-US" sz="2400" dirty="0" err="1" smtClean="0"/>
              <a:t>n.ctrl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score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latin typeface="Courier New"/>
                <a:cs typeface="Courier New"/>
              </a:rPr>
              <a:t>#Balance </a:t>
            </a:r>
            <a:r>
              <a:rPr lang="nl-NL" sz="2800" b="1" dirty="0" err="1" smtClean="0">
                <a:latin typeface="Courier New"/>
                <a:cs typeface="Courier New"/>
              </a:rPr>
              <a:t>Table</a:t>
            </a:r>
            <a:endParaRPr lang="nl-NL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l-NL" sz="2800" dirty="0" smtClean="0">
                <a:latin typeface="Courier New"/>
                <a:cs typeface="Courier New"/>
              </a:rPr>
              <a:t>bal.table(ps.lalonde</a:t>
            </a:r>
            <a:r>
              <a:rPr lang="nl-NL" sz="2800" dirty="0">
                <a:latin typeface="Courier New"/>
                <a:cs typeface="Courier New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Note that since by default twang is using 2 stopping rules (</a:t>
            </a:r>
            <a:r>
              <a:rPr lang="en-US" dirty="0" err="1" smtClean="0"/>
              <a:t>ks.stat.mean</a:t>
            </a:r>
            <a:r>
              <a:rPr lang="en-US" dirty="0" smtClean="0"/>
              <a:t> and </a:t>
            </a:r>
            <a:r>
              <a:rPr lang="en-US" dirty="0" err="1" smtClean="0"/>
              <a:t>es.stat.mean</a:t>
            </a:r>
            <a:r>
              <a:rPr lang="en-US" dirty="0" smtClean="0"/>
              <a:t>), there will be two versions of each of these plots</a:t>
            </a:r>
          </a:p>
          <a:p>
            <a:pPr>
              <a:buNone/>
            </a:pP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#Boxplot of Propensity Scores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ps.lalonde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plots = "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#Effect Size plots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ps.lalonde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plots = "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5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3765949" cy="3285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1524000"/>
            <a:ext cx="3772505" cy="3290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159713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PS </a:t>
            </a:r>
            <a:r>
              <a:rPr lang="en-US" sz="2000" dirty="0" smtClean="0"/>
              <a:t>weighting </a:t>
            </a:r>
            <a:r>
              <a:rPr lang="en-US" sz="2000" dirty="0" smtClean="0"/>
              <a:t> will </a:t>
            </a:r>
            <a:r>
              <a:rPr lang="en-US" sz="2000" dirty="0" err="1" smtClean="0"/>
              <a:t>downweight</a:t>
            </a:r>
            <a:r>
              <a:rPr lang="en-US" sz="2000" dirty="0" smtClean="0"/>
              <a:t> </a:t>
            </a:r>
            <a:r>
              <a:rPr lang="en-US" sz="2000" dirty="0" smtClean="0"/>
              <a:t>individuals who are not similar (akin to dropping these individuals in matching).  Excellent balance can still be achieved even when PS do not show </a:t>
            </a:r>
            <a:r>
              <a:rPr lang="en-US" sz="2000" dirty="0" smtClean="0"/>
              <a:t>a lot of</a:t>
            </a:r>
            <a:r>
              <a:rPr lang="en-US" sz="2000" dirty="0" smtClean="0"/>
              <a:t> </a:t>
            </a:r>
            <a:r>
              <a:rPr lang="en-US" sz="2000" dirty="0" smtClean="0"/>
              <a:t>overlap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Effect size plot show good balance after weighting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and examining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3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#Save weights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lalonde</a:t>
            </a:r>
            <a:r>
              <a:rPr lang="en-US" dirty="0" err="1">
                <a:latin typeface="Courier New"/>
                <a:cs typeface="Courier New"/>
              </a:rPr>
              <a:t>$w.att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get.weights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ps.lalonde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stop.method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ks.mean</a:t>
            </a:r>
            <a:r>
              <a:rPr lang="en-US" dirty="0" smtClean="0">
                <a:latin typeface="Courier New"/>
                <a:cs typeface="Courier New"/>
              </a:rPr>
              <a:t>")</a:t>
            </a:r>
          </a:p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r </a:t>
            </a:r>
            <a:r>
              <a:rPr lang="en-US" dirty="0" err="1" smtClean="0">
                <a:latin typeface="Arial"/>
                <a:cs typeface="Arial"/>
              </a:rPr>
              <a:t>stop.method</a:t>
            </a:r>
            <a:r>
              <a:rPr lang="en-US" dirty="0" smtClean="0">
                <a:latin typeface="Arial"/>
                <a:cs typeface="Arial"/>
              </a:rPr>
              <a:t> = “</a:t>
            </a:r>
            <a:r>
              <a:rPr lang="en-US" dirty="0" err="1" smtClean="0">
                <a:latin typeface="Arial"/>
                <a:cs typeface="Arial"/>
              </a:rPr>
              <a:t>es.mean</a:t>
            </a:r>
            <a:r>
              <a:rPr lang="en-US" dirty="0" smtClean="0">
                <a:latin typeface="Arial"/>
                <a:cs typeface="Arial"/>
              </a:rPr>
              <a:t>”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#Look at distribution of weights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lalonde$w.att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lalonde$treat</a:t>
            </a:r>
            <a:r>
              <a:rPr lang="en-US" dirty="0">
                <a:latin typeface="Courier New"/>
                <a:cs typeface="Courier New"/>
              </a:rPr>
              <a:t>==1])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summary(</a:t>
            </a:r>
            <a:r>
              <a:rPr lang="en-US" dirty="0" err="1">
                <a:latin typeface="Courier New"/>
                <a:cs typeface="Courier New"/>
              </a:rPr>
              <a:t>lalonde$w.att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lalonde$treat</a:t>
            </a:r>
            <a:r>
              <a:rPr lang="en-US" dirty="0">
                <a:latin typeface="Courier New"/>
                <a:cs typeface="Courier New"/>
              </a:rPr>
              <a:t>==0])</a:t>
            </a:r>
          </a:p>
        </p:txBody>
      </p:sp>
    </p:spTree>
    <p:extLst>
      <p:ext uri="{BB962C8B-B14F-4D97-AF65-F5344CB8AC3E}">
        <p14:creationId xmlns:p14="http://schemas.microsoft.com/office/powerpoint/2010/main" val="408223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score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= adjust for potential selection bias / confounding that arises due to baseline differences between treatment groups</a:t>
            </a:r>
          </a:p>
          <a:p>
            <a:endParaRPr lang="en-US" dirty="0" smtClean="0"/>
          </a:p>
          <a:p>
            <a:r>
              <a:rPr lang="en-US" dirty="0" smtClean="0"/>
              <a:t>Important caveat:  propensity scores can only address measured confounders</a:t>
            </a:r>
          </a:p>
          <a:p>
            <a:pPr lvl="1"/>
            <a:r>
              <a:rPr lang="en-US" dirty="0" smtClean="0"/>
              <a:t>Assumption of “</a:t>
            </a:r>
            <a:r>
              <a:rPr lang="en-US" dirty="0" err="1" smtClean="0"/>
              <a:t>unconfounded</a:t>
            </a:r>
            <a:r>
              <a:rPr lang="en-US" dirty="0" smtClean="0"/>
              <a:t> treatment assignment”, “ignorable treatment assignment”, “no hidden bias”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Several methods:  propensity score matching, weighting, or </a:t>
            </a:r>
            <a:r>
              <a:rPr lang="en-US" dirty="0" err="1" smtClean="0"/>
              <a:t>subclassification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836"/>
            <a:ext cx="8229600" cy="990600"/>
          </a:xfrm>
        </p:spPr>
        <p:txBody>
          <a:bodyPr/>
          <a:lstStyle/>
          <a:p>
            <a:r>
              <a:rPr lang="en-US" dirty="0" smtClean="0"/>
              <a:t>Final outcome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library(survey)</a:t>
            </a:r>
          </a:p>
          <a:p>
            <a:pPr marL="0" indent="0">
              <a:buNone/>
            </a:pPr>
            <a:endParaRPr lang="en-US" b="1" dirty="0" smtClean="0">
              <a:solidFill>
                <a:srgbClr val="C0504D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63B86"/>
                </a:solidFill>
                <a:latin typeface="Courier New"/>
                <a:cs typeface="Courier New"/>
              </a:rPr>
              <a:t>JUST TREATMENT VARIABLE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design.att &lt;- </a:t>
            </a:r>
            <a:r>
              <a:rPr lang="en-US" dirty="0" err="1" smtClean="0">
                <a:latin typeface="Courier New"/>
                <a:cs typeface="Courier New"/>
              </a:rPr>
              <a:t>svydesign</a:t>
            </a:r>
            <a:r>
              <a:rPr lang="en-US" dirty="0">
                <a:latin typeface="Courier New"/>
                <a:cs typeface="Courier New"/>
              </a:rPr>
              <a:t>(ids=~1</a:t>
            </a:r>
            <a:r>
              <a:rPr lang="en-US" dirty="0" smtClean="0">
                <a:latin typeface="Courier New"/>
                <a:cs typeface="Courier New"/>
              </a:rPr>
              <a:t>,weights</a:t>
            </a:r>
            <a:r>
              <a:rPr lang="en-US" dirty="0">
                <a:latin typeface="Courier New"/>
                <a:cs typeface="Courier New"/>
              </a:rPr>
              <a:t>=~w.att</a:t>
            </a:r>
            <a:r>
              <a:rPr lang="en-US" dirty="0" smtClean="0">
                <a:latin typeface="Courier New"/>
                <a:cs typeface="Courier New"/>
              </a:rPr>
              <a:t>, 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lalonde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glm1 &lt;- </a:t>
            </a:r>
            <a:r>
              <a:rPr lang="en-US" dirty="0" err="1">
                <a:latin typeface="Courier New"/>
                <a:cs typeface="Courier New"/>
              </a:rPr>
              <a:t>svyglm</a:t>
            </a:r>
            <a:r>
              <a:rPr lang="en-US" dirty="0">
                <a:latin typeface="Courier New"/>
                <a:cs typeface="Courier New"/>
              </a:rPr>
              <a:t>(re78 ~ </a:t>
            </a:r>
            <a:r>
              <a:rPr lang="en-US" dirty="0" err="1">
                <a:latin typeface="Courier New"/>
                <a:cs typeface="Courier New"/>
              </a:rPr>
              <a:t>treat</a:t>
            </a:r>
            <a:r>
              <a:rPr lang="en-US" dirty="0" err="1" smtClean="0">
                <a:latin typeface="Courier New"/>
                <a:cs typeface="Courier New"/>
              </a:rPr>
              <a:t>,design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design.att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summary(glm1)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63B86"/>
                </a:solidFill>
                <a:latin typeface="Courier New"/>
                <a:cs typeface="Courier New"/>
              </a:rPr>
              <a:t>DOUBLY ROBUST MODEL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glm2 </a:t>
            </a:r>
            <a:r>
              <a:rPr lang="en-US" dirty="0">
                <a:latin typeface="Courier New"/>
                <a:cs typeface="Courier New"/>
              </a:rPr>
              <a:t>&lt;- </a:t>
            </a:r>
            <a:r>
              <a:rPr lang="en-US" dirty="0" err="1">
                <a:latin typeface="Courier New"/>
                <a:cs typeface="Courier New"/>
              </a:rPr>
              <a:t>svyglm</a:t>
            </a:r>
            <a:r>
              <a:rPr lang="en-US" dirty="0">
                <a:latin typeface="Courier New"/>
                <a:cs typeface="Courier New"/>
              </a:rPr>
              <a:t>(re78 ~ treat + age + </a:t>
            </a:r>
            <a:r>
              <a:rPr lang="en-US" dirty="0" err="1">
                <a:latin typeface="Courier New"/>
                <a:cs typeface="Courier New"/>
              </a:rPr>
              <a:t>educ</a:t>
            </a:r>
            <a:r>
              <a:rPr lang="en-US" dirty="0">
                <a:latin typeface="Courier New"/>
                <a:cs typeface="Courier New"/>
              </a:rPr>
              <a:t> + black </a:t>
            </a:r>
            <a:r>
              <a:rPr lang="en-US" dirty="0" smtClean="0">
                <a:latin typeface="Courier New"/>
                <a:cs typeface="Courier New"/>
              </a:rPr>
              <a:t>+ </a:t>
            </a:r>
            <a:r>
              <a:rPr lang="en-US" dirty="0" err="1" smtClean="0">
                <a:latin typeface="Courier New"/>
                <a:cs typeface="Courier New"/>
              </a:rPr>
              <a:t>hispan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</a:t>
            </a:r>
            <a:r>
              <a:rPr lang="en-US" dirty="0" err="1">
                <a:latin typeface="Courier New"/>
                <a:cs typeface="Courier New"/>
              </a:rPr>
              <a:t>nodegree</a:t>
            </a:r>
            <a:r>
              <a:rPr lang="en-US" dirty="0">
                <a:latin typeface="Courier New"/>
                <a:cs typeface="Courier New"/>
              </a:rPr>
              <a:t> + married + re74 + re75</a:t>
            </a:r>
            <a:r>
              <a:rPr lang="en-US" dirty="0" smtClean="0">
                <a:latin typeface="Courier New"/>
                <a:cs typeface="Courier New"/>
              </a:rPr>
              <a:t>, design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design.att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(glm2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250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PS with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many people estimate propensity score via parametric logistic regression model</a:t>
            </a:r>
          </a:p>
          <a:p>
            <a:endParaRPr lang="en-US" dirty="0" smtClean="0"/>
          </a:p>
          <a:p>
            <a:r>
              <a:rPr lang="en-US" dirty="0" smtClean="0"/>
              <a:t>Should assess model fit and consider several different regression models (e.g. interaction terms, higher order terms)</a:t>
            </a:r>
          </a:p>
          <a:p>
            <a:pPr lvl="1"/>
            <a:r>
              <a:rPr lang="en-US" dirty="0" smtClean="0"/>
              <a:t>Model fit is not as important as in traditional outcome analyses</a:t>
            </a:r>
          </a:p>
          <a:p>
            <a:pPr lvl="1"/>
            <a:r>
              <a:rPr lang="en-US" dirty="0" smtClean="0"/>
              <a:t>Recall, good observed covariate balance indicates good model fit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generate your own balance tables and standardized bias plots</a:t>
            </a:r>
          </a:p>
        </p:txBody>
      </p:sp>
    </p:spTree>
    <p:extLst>
      <p:ext uri="{BB962C8B-B14F-4D97-AF65-F5344CB8AC3E}">
        <p14:creationId xmlns:p14="http://schemas.microsoft.com/office/powerpoint/2010/main" val="2523232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propensity scores in 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83" y="1743609"/>
            <a:ext cx="8686801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ps.logit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&lt;- </a:t>
            </a:r>
            <a:r>
              <a:rPr lang="en-US" dirty="0" err="1">
                <a:latin typeface="Courier New"/>
                <a:cs typeface="Courier New"/>
              </a:rPr>
              <a:t>glm</a:t>
            </a:r>
            <a:r>
              <a:rPr lang="en-US" dirty="0">
                <a:latin typeface="Courier New"/>
                <a:cs typeface="Courier New"/>
              </a:rPr>
              <a:t>(treat ~ age + </a:t>
            </a:r>
            <a:r>
              <a:rPr lang="en-US" dirty="0" err="1">
                <a:latin typeface="Courier New"/>
                <a:cs typeface="Courier New"/>
              </a:rPr>
              <a:t>educ</a:t>
            </a:r>
            <a:r>
              <a:rPr lang="en-US" dirty="0">
                <a:latin typeface="Courier New"/>
                <a:cs typeface="Courier New"/>
              </a:rPr>
              <a:t> + black + </a:t>
            </a:r>
            <a:r>
              <a:rPr lang="en-US" dirty="0" err="1">
                <a:latin typeface="Courier New"/>
                <a:cs typeface="Courier New"/>
              </a:rPr>
              <a:t>hispan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+ </a:t>
            </a:r>
            <a:r>
              <a:rPr lang="en-US" dirty="0" err="1" smtClean="0">
                <a:latin typeface="Courier New"/>
                <a:cs typeface="Courier New"/>
              </a:rPr>
              <a:t>nodegree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married + re74 + re75, data = </a:t>
            </a:r>
            <a:r>
              <a:rPr lang="en-US" dirty="0" err="1">
                <a:latin typeface="Courier New"/>
                <a:cs typeface="Courier New"/>
              </a:rPr>
              <a:t>lalonde</a:t>
            </a:r>
            <a:r>
              <a:rPr lang="en-US" dirty="0" smtClean="0">
                <a:latin typeface="Courier New"/>
                <a:cs typeface="Courier New"/>
              </a:rPr>
              <a:t>, family </a:t>
            </a:r>
            <a:r>
              <a:rPr lang="en-US" dirty="0">
                <a:latin typeface="Courier New"/>
                <a:cs typeface="Courier New"/>
              </a:rPr>
              <a:t>= binomial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ps.logit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Get the propensity scores for each person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lalonde$pscores.logit</a:t>
            </a:r>
            <a:r>
              <a:rPr lang="en-US" dirty="0">
                <a:latin typeface="Courier New"/>
                <a:cs typeface="Courier New"/>
              </a:rPr>
              <a:t> &lt;- predict(</a:t>
            </a:r>
            <a:r>
              <a:rPr lang="en-US" dirty="0" err="1">
                <a:latin typeface="Courier New"/>
                <a:cs typeface="Courier New"/>
              </a:rPr>
              <a:t>ps.logit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type="response")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63B86"/>
                </a:solidFill>
                <a:latin typeface="Courier New"/>
                <a:cs typeface="Courier New"/>
              </a:rPr>
              <a:t># </a:t>
            </a:r>
            <a:r>
              <a:rPr lang="en-US" b="1" dirty="0">
                <a:solidFill>
                  <a:srgbClr val="263B86"/>
                </a:solidFill>
                <a:latin typeface="Courier New"/>
                <a:cs typeface="Courier New"/>
              </a:rPr>
              <a:t>Calculate the ATT weights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lalonde$w.logit.att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ifelse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lalonde$treat</a:t>
            </a:r>
            <a:r>
              <a:rPr lang="en-US" dirty="0">
                <a:latin typeface="Courier New"/>
                <a:cs typeface="Courier New"/>
              </a:rPr>
              <a:t>==1, 1</a:t>
            </a:r>
            <a:r>
              <a:rPr lang="en-US" dirty="0" smtClean="0">
                <a:latin typeface="Courier New"/>
                <a:cs typeface="Courier New"/>
              </a:rPr>
              <a:t>,lalonde</a:t>
            </a:r>
            <a:r>
              <a:rPr lang="en-US" dirty="0">
                <a:latin typeface="Courier New"/>
                <a:cs typeface="Courier New"/>
              </a:rPr>
              <a:t>$pscores.logit/(</a:t>
            </a:r>
            <a:r>
              <a:rPr lang="en-US" dirty="0" smtClean="0">
                <a:latin typeface="Courier New"/>
                <a:cs typeface="Courier New"/>
              </a:rPr>
              <a:t>1-lalonde$pscores.logit</a:t>
            </a:r>
            <a:r>
              <a:rPr lang="en-US" dirty="0">
                <a:latin typeface="Courier New"/>
                <a:cs typeface="Courier New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2868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836"/>
            <a:ext cx="8229600" cy="990600"/>
          </a:xfrm>
        </p:spPr>
        <p:txBody>
          <a:bodyPr/>
          <a:lstStyle/>
          <a:p>
            <a:r>
              <a:rPr lang="en-US" dirty="0" smtClean="0"/>
              <a:t>Final outcome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library(survey)</a:t>
            </a:r>
          </a:p>
          <a:p>
            <a:pPr marL="0" indent="0">
              <a:buNone/>
            </a:pPr>
            <a:endParaRPr lang="en-US" b="1" dirty="0" smtClean="0">
              <a:solidFill>
                <a:srgbClr val="C0504D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esign.logit.att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svydesign</a:t>
            </a:r>
            <a:r>
              <a:rPr lang="en-US" dirty="0">
                <a:latin typeface="Courier New"/>
                <a:cs typeface="Courier New"/>
              </a:rPr>
              <a:t>(ids=~1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weights</a:t>
            </a:r>
            <a:r>
              <a:rPr lang="en-US" dirty="0">
                <a:latin typeface="Courier New"/>
                <a:cs typeface="Courier New"/>
              </a:rPr>
              <a:t>=~</a:t>
            </a:r>
            <a:r>
              <a:rPr lang="en-US" dirty="0" err="1" smtClean="0">
                <a:latin typeface="Courier New"/>
                <a:cs typeface="Courier New"/>
              </a:rPr>
              <a:t>w.logit.att</a:t>
            </a:r>
            <a:r>
              <a:rPr lang="en-US" dirty="0" smtClean="0">
                <a:latin typeface="Courier New"/>
                <a:cs typeface="Courier New"/>
              </a:rPr>
              <a:t>, 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lalonde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63B86"/>
                </a:solidFill>
                <a:latin typeface="Courier New"/>
                <a:cs typeface="Courier New"/>
              </a:rPr>
              <a:t>DOUBLY ROBUST MODEL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lm2.logit </a:t>
            </a:r>
            <a:r>
              <a:rPr lang="en-US" dirty="0">
                <a:latin typeface="Courier New"/>
                <a:cs typeface="Courier New"/>
              </a:rPr>
              <a:t>&lt;- </a:t>
            </a:r>
            <a:r>
              <a:rPr lang="en-US" dirty="0" err="1">
                <a:latin typeface="Courier New"/>
                <a:cs typeface="Courier New"/>
              </a:rPr>
              <a:t>svyglm</a:t>
            </a:r>
            <a:r>
              <a:rPr lang="en-US" dirty="0">
                <a:latin typeface="Courier New"/>
                <a:cs typeface="Courier New"/>
              </a:rPr>
              <a:t>(re78 ~ treat + age + </a:t>
            </a:r>
            <a:r>
              <a:rPr lang="en-US" dirty="0" err="1">
                <a:latin typeface="Courier New"/>
                <a:cs typeface="Courier New"/>
              </a:rPr>
              <a:t>educ</a:t>
            </a:r>
            <a:r>
              <a:rPr lang="en-US" dirty="0">
                <a:latin typeface="Courier New"/>
                <a:cs typeface="Courier New"/>
              </a:rPr>
              <a:t> + black </a:t>
            </a:r>
            <a:r>
              <a:rPr lang="en-US" dirty="0" smtClean="0">
                <a:latin typeface="Courier New"/>
                <a:cs typeface="Courier New"/>
              </a:rPr>
              <a:t>+ </a:t>
            </a:r>
            <a:r>
              <a:rPr lang="en-US" dirty="0" err="1" smtClean="0">
                <a:latin typeface="Courier New"/>
                <a:cs typeface="Courier New"/>
              </a:rPr>
              <a:t>hispan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</a:t>
            </a:r>
            <a:r>
              <a:rPr lang="en-US" dirty="0" err="1">
                <a:latin typeface="Courier New"/>
                <a:cs typeface="Courier New"/>
              </a:rPr>
              <a:t>nodegree</a:t>
            </a:r>
            <a:r>
              <a:rPr lang="en-US" dirty="0">
                <a:latin typeface="Courier New"/>
                <a:cs typeface="Courier New"/>
              </a:rPr>
              <a:t> + married + re74 + re75</a:t>
            </a:r>
            <a:r>
              <a:rPr lang="en-US" dirty="0" smtClean="0">
                <a:latin typeface="Courier New"/>
                <a:cs typeface="Courier New"/>
              </a:rPr>
              <a:t>, design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design.logit.att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summary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glm2.logit)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7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approaches: doubly robust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89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PS Matching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Coefficients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Est</a:t>
            </a:r>
            <a:r>
              <a:rPr lang="en-US" sz="2000" dirty="0" smtClean="0">
                <a:latin typeface="Courier New"/>
                <a:cs typeface="Courier New"/>
              </a:rPr>
              <a:t>		SE		t 	   p-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treat       </a:t>
            </a:r>
            <a:r>
              <a:rPr lang="en-US" sz="2000" dirty="0">
                <a:latin typeface="Courier New"/>
                <a:cs typeface="Courier New"/>
              </a:rPr>
              <a:t>1373.55763  791.03330   1.736   0.0833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Subclassification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Treat		1811.979	915.4138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PS Weighting (twang)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treat       </a:t>
            </a:r>
            <a:r>
              <a:rPr lang="en-US" sz="2000" dirty="0" smtClean="0">
                <a:latin typeface="Courier New"/>
                <a:cs typeface="Courier New"/>
              </a:rPr>
              <a:t> 4700  	953.9   </a:t>
            </a:r>
            <a:r>
              <a:rPr lang="en-US" sz="2000" dirty="0">
                <a:latin typeface="Courier New"/>
                <a:cs typeface="Courier New"/>
              </a:rPr>
              <a:t>0.493  0.62237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PS Weighting (logistic)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treat        </a:t>
            </a:r>
            <a:r>
              <a:rPr lang="en-US" sz="2000" dirty="0" smtClean="0">
                <a:latin typeface="Courier New"/>
                <a:cs typeface="Courier New"/>
              </a:rPr>
              <a:t>1237  	786.3   </a:t>
            </a:r>
            <a:r>
              <a:rPr lang="en-US" sz="2000" dirty="0">
                <a:latin typeface="Courier New"/>
                <a:cs typeface="Courier New"/>
              </a:rPr>
              <a:t>1.574   0.1161 </a:t>
            </a:r>
          </a:p>
        </p:txBody>
      </p:sp>
    </p:spTree>
    <p:extLst>
      <p:ext uri="{BB962C8B-B14F-4D97-AF65-F5344CB8AC3E}">
        <p14:creationId xmlns:p14="http://schemas.microsoft.com/office/powerpoint/2010/main" val="410941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propensity score methods over standard covariate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242"/>
            <a:ext cx="8229600" cy="50727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Regression adjustment relies heavily on correct specification of model (note: this approach is more efficient than PS when model is exactly correctly specified….but this is rare!)</a:t>
            </a:r>
          </a:p>
          <a:p>
            <a:endParaRPr lang="en-US" dirty="0" smtClean="0"/>
          </a:p>
          <a:p>
            <a:r>
              <a:rPr lang="en-US" dirty="0" smtClean="0"/>
              <a:t>Avoids issue of extrapolation beyond observed data, which may bias results (</a:t>
            </a:r>
            <a:r>
              <a:rPr lang="en-US" dirty="0"/>
              <a:t>Ho, Imai, King &amp; Stuart, 2007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Covariate adjustment uses data on treated and control subjects without regard to their comparability – relies on the model to predict how subjects would have responded under treatments they did not receive 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dimension reduction, which may be advantageous with many covariates </a:t>
            </a:r>
          </a:p>
          <a:p>
            <a:endParaRPr lang="en-US" dirty="0" smtClean="0"/>
          </a:p>
          <a:p>
            <a:r>
              <a:rPr lang="en-US" dirty="0" smtClean="0"/>
              <a:t>Philosophically </a:t>
            </a:r>
            <a:r>
              <a:rPr lang="en-US" dirty="0"/>
              <a:t>cleaner to separate controlling for confounding from structural model of interest (Rubin)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effects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40" y="1564918"/>
            <a:ext cx="8521428" cy="4876800"/>
          </a:xfrm>
        </p:spPr>
        <p:txBody>
          <a:bodyPr>
            <a:normAutofit fontScale="85000" lnSpcReduction="20000"/>
          </a:bodyPr>
          <a:lstStyle/>
          <a:p>
            <a:pPr marL="458788" indent="-458788"/>
            <a:r>
              <a:rPr lang="en-US" sz="2800" u="sng" dirty="0" smtClean="0"/>
              <a:t>Average Treatment Effect (ATE)</a:t>
            </a:r>
            <a:r>
              <a:rPr lang="en-US" sz="2800" dirty="0" smtClean="0"/>
              <a:t> </a:t>
            </a:r>
            <a:r>
              <a:rPr lang="en-US" sz="2800" dirty="0"/>
              <a:t>= compares mean outcome if </a:t>
            </a:r>
            <a:r>
              <a:rPr lang="en-US" sz="2800" i="1" dirty="0"/>
              <a:t>entire population </a:t>
            </a:r>
            <a:r>
              <a:rPr lang="en-US" sz="2800" dirty="0"/>
              <a:t>had received Treatment to mean outcome if </a:t>
            </a:r>
            <a:r>
              <a:rPr lang="en-US" sz="2800" i="1" dirty="0"/>
              <a:t>entire population</a:t>
            </a:r>
            <a:r>
              <a:rPr lang="en-US" sz="2800" dirty="0"/>
              <a:t> had received Control</a:t>
            </a:r>
          </a:p>
          <a:p>
            <a:pPr marL="458788" indent="-458788"/>
            <a:endParaRPr lang="en-US" sz="2800" u="sng" dirty="0"/>
          </a:p>
          <a:p>
            <a:pPr marL="458788" indent="-458788"/>
            <a:r>
              <a:rPr lang="en-US" sz="2800" dirty="0"/>
              <a:t>Meaningful effect estimate when there is the potential to disseminate treatment to entire </a:t>
            </a:r>
            <a:r>
              <a:rPr lang="en-US" sz="2800" dirty="0" smtClean="0"/>
              <a:t>population</a:t>
            </a:r>
            <a:endParaRPr lang="en-US" sz="2800" u="sng" dirty="0"/>
          </a:p>
          <a:p>
            <a:pPr marL="458788" indent="-458788"/>
            <a:endParaRPr lang="en-US" sz="2800" u="sng" dirty="0" smtClean="0"/>
          </a:p>
          <a:p>
            <a:pPr marL="458788" indent="-458788"/>
            <a:r>
              <a:rPr lang="en-US" sz="2800" u="sng" dirty="0" smtClean="0"/>
              <a:t>Average Treatment Effect on the Treated (ATT)</a:t>
            </a:r>
            <a:r>
              <a:rPr lang="en-US" sz="2800" dirty="0" smtClean="0"/>
              <a:t> </a:t>
            </a:r>
            <a:r>
              <a:rPr lang="en-US" sz="2800" dirty="0"/>
              <a:t>= compares mean outcomes for</a:t>
            </a:r>
            <a:r>
              <a:rPr lang="en-US" sz="2800" i="1" dirty="0"/>
              <a:t> individuals who in reality received Treatment </a:t>
            </a:r>
            <a:r>
              <a:rPr lang="en-US" sz="2800" dirty="0"/>
              <a:t>to the mean outcomes if </a:t>
            </a:r>
            <a:r>
              <a:rPr lang="en-US" sz="2800" i="1" dirty="0"/>
              <a:t>these</a:t>
            </a:r>
            <a:r>
              <a:rPr lang="en-US" sz="2800" dirty="0"/>
              <a:t> </a:t>
            </a:r>
            <a:r>
              <a:rPr lang="en-US" sz="2800" i="1" dirty="0"/>
              <a:t>same</a:t>
            </a:r>
            <a:r>
              <a:rPr lang="en-US" sz="2800" dirty="0"/>
              <a:t> individuals had instead received Control </a:t>
            </a:r>
          </a:p>
          <a:p>
            <a:pPr marL="458788" indent="-458788"/>
            <a:endParaRPr lang="en-US" sz="2800" dirty="0"/>
          </a:p>
          <a:p>
            <a:pPr marL="458788" indent="-458788"/>
            <a:r>
              <a:rPr lang="en-US" sz="2800" dirty="0"/>
              <a:t>Of interest when </a:t>
            </a:r>
            <a:r>
              <a:rPr lang="en-US" sz="2800" dirty="0" smtClean="0"/>
              <a:t>only a subset </a:t>
            </a:r>
            <a:r>
              <a:rPr lang="en-US" sz="2800" dirty="0"/>
              <a:t>of entire population typically receives </a:t>
            </a:r>
            <a:r>
              <a:rPr lang="en-US" sz="2800" dirty="0" smtClean="0"/>
              <a:t>the treatment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3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can I calculate the ATT &amp; ATE?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969"/>
            <a:ext cx="8503788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1:1 matching or k:1 matching can only calculate ATT</a:t>
            </a:r>
          </a:p>
          <a:p>
            <a:pPr lvl="1"/>
            <a:r>
              <a:rPr lang="en-US" sz="2400" dirty="0" smtClean="0"/>
              <a:t>By design, choosing controls that match the treated</a:t>
            </a:r>
          </a:p>
          <a:p>
            <a:endParaRPr lang="en-US" sz="2800" dirty="0"/>
          </a:p>
          <a:p>
            <a:r>
              <a:rPr lang="en-US" sz="2800" dirty="0" smtClean="0"/>
              <a:t>Full matching, subclassification, and weighting methods can calculate ATT or ATE</a:t>
            </a:r>
          </a:p>
          <a:p>
            <a:pPr lvl="1"/>
            <a:r>
              <a:rPr lang="en-US" sz="2400" dirty="0" smtClean="0"/>
              <a:t>Inverse Probability of Treatment Weights (IPTW) =ATE weights</a:t>
            </a:r>
          </a:p>
          <a:p>
            <a:pPr lvl="1"/>
            <a:r>
              <a:rPr lang="en-US" sz="2400" dirty="0" smtClean="0"/>
              <a:t>“Weighting by the odds” = ATT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19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1207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Propensity score analysis in </a:t>
            </a:r>
            <a:r>
              <a:rPr lang="en-US" dirty="0" err="1" smtClean="0"/>
              <a:t>MatchIt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9684" y="4931426"/>
            <a:ext cx="8229600" cy="13997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Matching</a:t>
            </a:r>
          </a:p>
          <a:p>
            <a:r>
              <a:rPr lang="en-US" sz="3600" dirty="0" smtClean="0"/>
              <a:t>Subclassification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545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matching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m.out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matchit</a:t>
            </a:r>
            <a:r>
              <a:rPr lang="en-US" dirty="0" smtClean="0">
                <a:latin typeface="Courier New"/>
                <a:cs typeface="Courier New"/>
              </a:rPr>
              <a:t>(treat ~ age + </a:t>
            </a:r>
            <a:r>
              <a:rPr lang="en-US" dirty="0" err="1" smtClean="0">
                <a:latin typeface="Courier New"/>
                <a:cs typeface="Courier New"/>
              </a:rPr>
              <a:t>educ</a:t>
            </a:r>
            <a:r>
              <a:rPr lang="en-US" dirty="0" smtClean="0">
                <a:latin typeface="Courier New"/>
                <a:cs typeface="Courier New"/>
              </a:rPr>
              <a:t> + black + </a:t>
            </a:r>
            <a:r>
              <a:rPr lang="en-US" dirty="0" err="1" smtClean="0">
                <a:latin typeface="Courier New"/>
                <a:cs typeface="Courier New"/>
              </a:rPr>
              <a:t>hispan</a:t>
            </a:r>
            <a:r>
              <a:rPr lang="en-US" dirty="0" smtClean="0">
                <a:latin typeface="Courier New"/>
                <a:cs typeface="Courier New"/>
              </a:rPr>
              <a:t> + married + re74 + re75, data = </a:t>
            </a:r>
            <a:r>
              <a:rPr lang="en-US" dirty="0" err="1" smtClean="0">
                <a:latin typeface="Courier New"/>
                <a:cs typeface="Courier New"/>
              </a:rPr>
              <a:t>lalonde</a:t>
            </a:r>
            <a:r>
              <a:rPr lang="en-US" dirty="0" smtClean="0">
                <a:latin typeface="Courier New"/>
                <a:cs typeface="Courier New"/>
              </a:rPr>
              <a:t>, method = ”nearest")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u="sng" dirty="0"/>
              <a:t>Method options</a:t>
            </a:r>
          </a:p>
          <a:p>
            <a:r>
              <a:rPr lang="en-US" dirty="0">
                <a:solidFill>
                  <a:schemeClr val="tx2"/>
                </a:solidFill>
              </a:rPr>
              <a:t>"nearest" (nearest neighbor matching) -- DEFAULT</a:t>
            </a:r>
            <a:endParaRPr lang="en-US" dirty="0"/>
          </a:p>
          <a:p>
            <a:r>
              <a:rPr lang="en-US" dirty="0"/>
              <a:t>"exact" (exact matching)</a:t>
            </a:r>
          </a:p>
          <a:p>
            <a:r>
              <a:rPr lang="en-US" dirty="0"/>
              <a:t>"full" (full matching)</a:t>
            </a:r>
          </a:p>
          <a:p>
            <a:r>
              <a:rPr lang="en-US" dirty="0"/>
              <a:t>"genetic" (genetic matching)</a:t>
            </a:r>
          </a:p>
          <a:p>
            <a:r>
              <a:rPr lang="en-US" dirty="0"/>
              <a:t>"optimal" (optimal matching) </a:t>
            </a:r>
          </a:p>
          <a:p>
            <a:r>
              <a:rPr lang="en-US" dirty="0"/>
              <a:t>"subclass" (subclassification)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531"/>
            <a:ext cx="8229600" cy="990600"/>
          </a:xfrm>
        </p:spPr>
        <p:txBody>
          <a:bodyPr/>
          <a:lstStyle/>
          <a:p>
            <a:r>
              <a:rPr lang="en-US" dirty="0" smtClean="0"/>
              <a:t>Other options when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0" y="1447545"/>
            <a:ext cx="8686800" cy="480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"/>
                <a:cs typeface="Arial"/>
              </a:rPr>
              <a:t>Nearest Neighbor Matching</a:t>
            </a:r>
          </a:p>
          <a:p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efault is 1:1 matching – can increase number of controls matched to each treated individual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m</a:t>
            </a:r>
            <a:r>
              <a:rPr lang="en-US" sz="2400" dirty="0" smtClean="0">
                <a:latin typeface="Arial"/>
                <a:cs typeface="Arial"/>
              </a:rPr>
              <a:t>ethod = “nearest”; ratio = k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Can specify exact matching on variables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exact = c(“var1”, “var2”)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Can specify </a:t>
            </a:r>
            <a:r>
              <a:rPr lang="en-US" dirty="0" err="1" smtClean="0">
                <a:latin typeface="Arial"/>
                <a:cs typeface="Arial"/>
              </a:rPr>
              <a:t>Mahalanobis</a:t>
            </a:r>
            <a:r>
              <a:rPr lang="en-US" dirty="0" smtClean="0">
                <a:latin typeface="Arial"/>
                <a:cs typeface="Arial"/>
              </a:rPr>
              <a:t> matching </a:t>
            </a:r>
          </a:p>
          <a:p>
            <a:pPr lvl="1"/>
            <a:r>
              <a:rPr lang="fi-FI" sz="2400" dirty="0" smtClean="0">
                <a:latin typeface="Arial"/>
                <a:cs typeface="Arial"/>
              </a:rPr>
              <a:t>mahvars</a:t>
            </a:r>
            <a:r>
              <a:rPr lang="fi-FI" sz="2400" dirty="0">
                <a:latin typeface="Arial"/>
                <a:cs typeface="Arial"/>
              </a:rPr>
              <a:t>=c</a:t>
            </a:r>
            <a:r>
              <a:rPr lang="fi-FI" sz="2400" dirty="0" smtClean="0">
                <a:latin typeface="Arial"/>
                <a:cs typeface="Arial"/>
              </a:rPr>
              <a:t>(”var1"</a:t>
            </a:r>
            <a:r>
              <a:rPr lang="fi-FI" sz="2400" dirty="0">
                <a:latin typeface="Arial"/>
                <a:cs typeface="Arial"/>
              </a:rPr>
              <a:t>, </a:t>
            </a:r>
            <a:r>
              <a:rPr lang="fi-FI" sz="2400" dirty="0" smtClean="0">
                <a:latin typeface="Arial"/>
                <a:cs typeface="Arial"/>
              </a:rPr>
              <a:t>”var2")</a:t>
            </a:r>
          </a:p>
          <a:p>
            <a:r>
              <a:rPr lang="fi-FI" dirty="0" err="1" smtClean="0">
                <a:latin typeface="Arial"/>
                <a:cs typeface="Arial"/>
              </a:rPr>
              <a:t>Can</a:t>
            </a:r>
            <a:r>
              <a:rPr lang="fi-FI" dirty="0" smtClean="0">
                <a:latin typeface="Arial"/>
                <a:cs typeface="Arial"/>
              </a:rPr>
              <a:t> </a:t>
            </a:r>
            <a:r>
              <a:rPr lang="fi-FI" dirty="0" err="1" smtClean="0">
                <a:latin typeface="Arial"/>
                <a:cs typeface="Arial"/>
              </a:rPr>
              <a:t>specify</a:t>
            </a:r>
            <a:r>
              <a:rPr lang="fi-FI" dirty="0" smtClean="0">
                <a:latin typeface="Arial"/>
                <a:cs typeface="Arial"/>
              </a:rPr>
              <a:t> </a:t>
            </a:r>
            <a:r>
              <a:rPr lang="fi-FI" dirty="0" err="1" smtClean="0">
                <a:latin typeface="Arial"/>
                <a:cs typeface="Arial"/>
              </a:rPr>
              <a:t>calipers</a:t>
            </a:r>
            <a:endParaRPr lang="fi-FI" dirty="0" smtClean="0">
              <a:latin typeface="Arial"/>
              <a:cs typeface="Arial"/>
            </a:endParaRPr>
          </a:p>
          <a:p>
            <a:pPr lvl="1"/>
            <a:r>
              <a:rPr lang="fi-FI" sz="2400" dirty="0" err="1">
                <a:latin typeface="Arial"/>
                <a:cs typeface="Arial"/>
              </a:rPr>
              <a:t>c</a:t>
            </a:r>
            <a:r>
              <a:rPr lang="fi-FI" sz="2400" dirty="0" err="1" smtClean="0">
                <a:latin typeface="Arial"/>
                <a:cs typeface="Arial"/>
              </a:rPr>
              <a:t>alipers</a:t>
            </a:r>
            <a:r>
              <a:rPr lang="fi-FI" sz="2400" dirty="0" smtClean="0">
                <a:latin typeface="Arial"/>
                <a:cs typeface="Arial"/>
              </a:rPr>
              <a:t> = 0.10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417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287</TotalTime>
  <Words>2355</Words>
  <Application>Microsoft Macintosh PowerPoint</Application>
  <PresentationFormat>On-screen Show (4:3)</PresentationFormat>
  <Paragraphs>366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Clarity</vt:lpstr>
      <vt:lpstr>Equation</vt:lpstr>
      <vt:lpstr>PowerPoint Presentation</vt:lpstr>
      <vt:lpstr>Overview</vt:lpstr>
      <vt:lpstr>Propensity score methods</vt:lpstr>
      <vt:lpstr>Advantages of propensity score methods over standard covariate adjustment</vt:lpstr>
      <vt:lpstr>Causal effects of interest</vt:lpstr>
      <vt:lpstr>When can I calculate the ATT &amp; ATE? </vt:lpstr>
      <vt:lpstr>Propensity score analysis in MatchIt</vt:lpstr>
      <vt:lpstr>Basic matching command</vt:lpstr>
      <vt:lpstr>Other options when matching</vt:lpstr>
      <vt:lpstr>Checking covariate balance after matching</vt:lpstr>
      <vt:lpstr>Balance diagnostics in MatchIt</vt:lpstr>
      <vt:lpstr>Propensity score dist by treatment group</vt:lpstr>
      <vt:lpstr>Final Analysis Models with Matching</vt:lpstr>
      <vt:lpstr>Subclassification overview</vt:lpstr>
      <vt:lpstr>Subclassification via MatchIt</vt:lpstr>
      <vt:lpstr>Generate final treatment effect estimates</vt:lpstr>
      <vt:lpstr>Generate final treatment effect estimates</vt:lpstr>
      <vt:lpstr>Propensity Score Weighting</vt:lpstr>
      <vt:lpstr>ATE vs ATT weighting</vt:lpstr>
      <vt:lpstr>Example of ATE weighting</vt:lpstr>
      <vt:lpstr>Example of ATE weighting</vt:lpstr>
      <vt:lpstr>Example of ATT weighting</vt:lpstr>
      <vt:lpstr>Example of ATT weighting</vt:lpstr>
      <vt:lpstr>Overview of Twang package </vt:lpstr>
      <vt:lpstr>Estimating PS model in twang</vt:lpstr>
      <vt:lpstr>Effective sample size (ESS)</vt:lpstr>
      <vt:lpstr>Propensity score diagnostics</vt:lpstr>
      <vt:lpstr>Plots</vt:lpstr>
      <vt:lpstr>Extracting and examining weights</vt:lpstr>
      <vt:lpstr>Final outcome models</vt:lpstr>
      <vt:lpstr>Estimating PS with logistic regression</vt:lpstr>
      <vt:lpstr>Modeling propensity scores in logistic regression model</vt:lpstr>
      <vt:lpstr>Final outcome models</vt:lpstr>
      <vt:lpstr>Comparing approaches: doubly robust estimates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Propensity Score Methods in R:  MatchIt and Twang</dc:title>
  <dc:creator>Megan Schuler</dc:creator>
  <cp:lastModifiedBy>Sarah Naeger</cp:lastModifiedBy>
  <cp:revision>20</cp:revision>
  <dcterms:created xsi:type="dcterms:W3CDTF">2013-01-18T18:56:00Z</dcterms:created>
  <dcterms:modified xsi:type="dcterms:W3CDTF">2014-02-04T15:37:23Z</dcterms:modified>
</cp:coreProperties>
</file>