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1"/>
  </p:notesMasterIdLst>
  <p:sldIdLst>
    <p:sldId id="256" r:id="rId2"/>
    <p:sldId id="257" r:id="rId3"/>
    <p:sldId id="258" r:id="rId4"/>
    <p:sldId id="262" r:id="rId5"/>
    <p:sldId id="263" r:id="rId6"/>
    <p:sldId id="264" r:id="rId7"/>
    <p:sldId id="265" r:id="rId8"/>
    <p:sldId id="266" r:id="rId9"/>
    <p:sldId id="267"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D8C06-4977-4848-B74F-A1B8F2BD70CD}" v="42" dt="2023-05-29T14:37:28.692"/>
    <p1510:client id="{ECBB0203-1093-4A9F-AE6E-347B61775F0E}" v="9" dt="2023-05-29T06:34:57.167"/>
    <p1510:client id="{FD5B13AC-DDDC-1963-A383-4557E05CFA6B}" v="170" dt="2023-05-28T20:37:11.90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85" autoAdjust="0"/>
    <p:restoredTop sz="94712" autoAdjust="0"/>
  </p:normalViewPr>
  <p:slideViewPr>
    <p:cSldViewPr snapToGrid="0">
      <p:cViewPr>
        <p:scale>
          <a:sx n="75" d="100"/>
          <a:sy n="75" d="100"/>
        </p:scale>
        <p:origin x="1354" y="120"/>
      </p:cViewPr>
      <p:guideLst/>
    </p:cSldViewPr>
  </p:slideViewPr>
  <p:outlineViewPr>
    <p:cViewPr>
      <p:scale>
        <a:sx n="33" d="100"/>
        <a:sy n="33" d="100"/>
      </p:scale>
      <p:origin x="0" y="-14598"/>
    </p:cViewPr>
  </p:outlineViewPr>
  <p:notesTextViewPr>
    <p:cViewPr>
      <p:scale>
        <a:sx n="1" d="1"/>
        <a:sy n="1" d="1"/>
      </p:scale>
      <p:origin x="0" y="0"/>
    </p:cViewPr>
  </p:notesTextViewPr>
  <p:sorterViewPr>
    <p:cViewPr>
      <p:scale>
        <a:sx n="100" d="100"/>
        <a:sy n="100" d="100"/>
      </p:scale>
      <p:origin x="0" y="-3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ABAD-4209-4CCF-B9B2-BA8F1A4DE14A}" type="datetimeFigureOut">
              <a:rPr lang="it-IT" smtClean="0"/>
              <a:t>01/07/2024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EB9C4-2C44-416F-8AE9-56A3B0181F3B}" type="slidenum">
              <a:rPr lang="it-IT" smtClean="0"/>
              <a:t>‹N›</a:t>
            </a:fld>
            <a:endParaRPr lang="it-IT"/>
          </a:p>
        </p:txBody>
      </p:sp>
    </p:spTree>
    <p:extLst>
      <p:ext uri="{BB962C8B-B14F-4D97-AF65-F5344CB8AC3E}">
        <p14:creationId xmlns:p14="http://schemas.microsoft.com/office/powerpoint/2010/main" val="283030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5 minute speech</a:t>
            </a:r>
          </a:p>
        </p:txBody>
      </p:sp>
      <p:sp>
        <p:nvSpPr>
          <p:cNvPr id="4" name="Segnaposto numero diapositiva 3"/>
          <p:cNvSpPr>
            <a:spLocks noGrp="1"/>
          </p:cNvSpPr>
          <p:nvPr>
            <p:ph type="sldNum" sz="quarter" idx="5"/>
          </p:nvPr>
        </p:nvSpPr>
        <p:spPr/>
        <p:txBody>
          <a:bodyPr/>
          <a:lstStyle/>
          <a:p>
            <a:fld id="{1EEEB9C4-2C44-416F-8AE9-56A3B0181F3B}" type="slidenum">
              <a:rPr lang="it-IT" smtClean="0"/>
              <a:t>1</a:t>
            </a:fld>
            <a:endParaRPr lang="it-IT"/>
          </a:p>
        </p:txBody>
      </p:sp>
    </p:spTree>
    <p:extLst>
      <p:ext uri="{BB962C8B-B14F-4D97-AF65-F5344CB8AC3E}">
        <p14:creationId xmlns:p14="http://schemas.microsoft.com/office/powerpoint/2010/main" val="71879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3</a:t>
            </a:fld>
            <a:endParaRPr lang="it-IT"/>
          </a:p>
        </p:txBody>
      </p:sp>
    </p:spTree>
    <p:extLst>
      <p:ext uri="{BB962C8B-B14F-4D97-AF65-F5344CB8AC3E}">
        <p14:creationId xmlns:p14="http://schemas.microsoft.com/office/powerpoint/2010/main" val="40359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4</a:t>
            </a:fld>
            <a:endParaRPr lang="it-IT"/>
          </a:p>
        </p:txBody>
      </p:sp>
    </p:spTree>
    <p:extLst>
      <p:ext uri="{BB962C8B-B14F-4D97-AF65-F5344CB8AC3E}">
        <p14:creationId xmlns:p14="http://schemas.microsoft.com/office/powerpoint/2010/main" val="152812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5</a:t>
            </a:fld>
            <a:endParaRPr lang="it-IT"/>
          </a:p>
        </p:txBody>
      </p:sp>
    </p:spTree>
    <p:extLst>
      <p:ext uri="{BB962C8B-B14F-4D97-AF65-F5344CB8AC3E}">
        <p14:creationId xmlns:p14="http://schemas.microsoft.com/office/powerpoint/2010/main" val="403405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6</a:t>
            </a:fld>
            <a:endParaRPr lang="it-IT"/>
          </a:p>
        </p:txBody>
      </p:sp>
    </p:spTree>
    <p:extLst>
      <p:ext uri="{BB962C8B-B14F-4D97-AF65-F5344CB8AC3E}">
        <p14:creationId xmlns:p14="http://schemas.microsoft.com/office/powerpoint/2010/main" val="18551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7</a:t>
            </a:fld>
            <a:endParaRPr lang="it-IT"/>
          </a:p>
        </p:txBody>
      </p:sp>
    </p:spTree>
    <p:extLst>
      <p:ext uri="{BB962C8B-B14F-4D97-AF65-F5344CB8AC3E}">
        <p14:creationId xmlns:p14="http://schemas.microsoft.com/office/powerpoint/2010/main" val="397259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8</a:t>
            </a:fld>
            <a:endParaRPr lang="it-IT"/>
          </a:p>
        </p:txBody>
      </p:sp>
    </p:spTree>
    <p:extLst>
      <p:ext uri="{BB962C8B-B14F-4D97-AF65-F5344CB8AC3E}">
        <p14:creationId xmlns:p14="http://schemas.microsoft.com/office/powerpoint/2010/main" val="325880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A0BE4D-C3CC-4CBC-A913-227FDB70D174}" type="datetime1">
              <a:rPr lang="it-IT" smtClean="0"/>
              <a:t>01/07/2024</a:t>
            </a:fld>
            <a:endParaRPr lang="en-US"/>
          </a:p>
        </p:txBody>
      </p:sp>
      <p:sp>
        <p:nvSpPr>
          <p:cNvPr id="5" name="Footer Placeholder 4"/>
          <p:cNvSpPr>
            <a:spLocks noGrp="1"/>
          </p:cNvSpPr>
          <p:nvPr>
            <p:ph type="ftr" sz="quarter" idx="11"/>
          </p:nvPr>
        </p:nvSpPr>
        <p:spPr/>
        <p:txBody>
          <a:bodyPr/>
          <a:lstStyle/>
          <a:p>
            <a:r>
              <a:rPr lang="it-IT"/>
              <a:t>Mariano Christian – Meacci Alessandro – Paganelli Andrea – Martini Simone</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9137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B7777B-AA3E-47E4-B964-066F0BC9FD4B}" type="datetime1">
              <a:rPr lang="it-IT" smtClean="0"/>
              <a:t>01/07/2024</a:t>
            </a:fld>
            <a:endParaRPr lang="en-US"/>
          </a:p>
        </p:txBody>
      </p:sp>
      <p:sp>
        <p:nvSpPr>
          <p:cNvPr id="5" name="Footer Placeholder 4"/>
          <p:cNvSpPr>
            <a:spLocks noGrp="1"/>
          </p:cNvSpPr>
          <p:nvPr>
            <p:ph type="ftr" sz="quarter" idx="11"/>
          </p:nvPr>
        </p:nvSpPr>
        <p:spPr/>
        <p:txBody>
          <a:bodyPr/>
          <a:lstStyle/>
          <a:p>
            <a:r>
              <a:rPr lang="it-IT"/>
              <a:t>Mariano Christian – Meacci Alessandro – Paganelli Andrea – Martini Simone</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13859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F666A-8907-49FE-B7CC-8A2DFB7415E8}" type="datetime1">
              <a:rPr lang="it-IT" smtClean="0"/>
              <a:t>01/07/2024</a:t>
            </a:fld>
            <a:endParaRPr lang="en-US"/>
          </a:p>
        </p:txBody>
      </p:sp>
      <p:sp>
        <p:nvSpPr>
          <p:cNvPr id="5" name="Footer Placeholder 4"/>
          <p:cNvSpPr>
            <a:spLocks noGrp="1"/>
          </p:cNvSpPr>
          <p:nvPr>
            <p:ph type="ftr" sz="quarter" idx="11"/>
          </p:nvPr>
        </p:nvSpPr>
        <p:spPr/>
        <p:txBody>
          <a:bodyPr/>
          <a:lstStyle/>
          <a:p>
            <a:r>
              <a:rPr lang="it-IT"/>
              <a:t>Mariano Christian – Meacci Alessandro – Paganelli Andrea – Martini Simone</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1102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63EF54-CF89-2B82-2449-A6787E828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026" name="Picture 2" descr="Policollege | Il Politecnico di Milano per la scuola italiana">
            <a:extLst>
              <a:ext uri="{FF2B5EF4-FFF2-40B4-BE49-F238E27FC236}">
                <a16:creationId xmlns:a16="http://schemas.microsoft.com/office/drawing/2014/main" id="{8D5A66ED-D819-82E5-BFC9-110832BF9BA5}"/>
              </a:ext>
            </a:extLst>
          </p:cNvPr>
          <p:cNvPicPr>
            <a:picLocks noChangeAspect="1" noChangeArrowheads="1"/>
          </p:cNvPicPr>
          <p:nvPr userDrawn="1"/>
        </p:nvPicPr>
        <p:blipFill>
          <a:blip r:embed="rId2">
            <a:alphaModFix amt="70000"/>
            <a:extLst>
              <a:ext uri="{28A0092B-C50C-407E-A947-70E740481C1C}">
                <a14:useLocalDpi xmlns:a14="http://schemas.microsoft.com/office/drawing/2010/main" val="0"/>
              </a:ext>
            </a:extLst>
          </a:blip>
          <a:srcRect/>
          <a:stretch>
            <a:fillRect/>
          </a:stretch>
        </p:blipFill>
        <p:spPr bwMode="auto">
          <a:xfrm>
            <a:off x="130840" y="6184850"/>
            <a:ext cx="1694584" cy="708123"/>
          </a:xfrm>
          <a:prstGeom prst="rect">
            <a:avLst/>
          </a:prstGeom>
          <a:noFill/>
          <a:extLst>
            <a:ext uri="{909E8E84-426E-40DD-AFC4-6F175D3DCCD1}">
              <a14:hiddenFill xmlns:a14="http://schemas.microsoft.com/office/drawing/2010/main">
                <a:solidFill>
                  <a:srgbClr val="FFFFFF"/>
                </a:solidFill>
              </a14:hiddenFill>
            </a:ext>
          </a:extLst>
        </p:spPr>
      </p:pic>
      <p:sp>
        <p:nvSpPr>
          <p:cNvPr id="17" name="Titolo 16">
            <a:extLst>
              <a:ext uri="{FF2B5EF4-FFF2-40B4-BE49-F238E27FC236}">
                <a16:creationId xmlns:a16="http://schemas.microsoft.com/office/drawing/2014/main" id="{311BFF78-D306-51A6-7AF3-7A52FFAE20A3}"/>
              </a:ext>
            </a:extLst>
          </p:cNvPr>
          <p:cNvSpPr>
            <a:spLocks noGrp="1"/>
          </p:cNvSpPr>
          <p:nvPr>
            <p:ph type="title"/>
          </p:nvPr>
        </p:nvSpPr>
        <p:spPr/>
        <p:txBody>
          <a:bodyPr/>
          <a:lstStyle/>
          <a:p>
            <a:r>
              <a:rPr lang="it-IT"/>
              <a:t>Fare clic per modificare lo stile del titolo dello schema</a:t>
            </a:r>
          </a:p>
        </p:txBody>
      </p:sp>
      <p:sp>
        <p:nvSpPr>
          <p:cNvPr id="19" name="Segnaposto data 18">
            <a:extLst>
              <a:ext uri="{FF2B5EF4-FFF2-40B4-BE49-F238E27FC236}">
                <a16:creationId xmlns:a16="http://schemas.microsoft.com/office/drawing/2014/main" id="{3BB9183C-E911-0A95-C47F-3F0DB0E81664}"/>
              </a:ext>
            </a:extLst>
          </p:cNvPr>
          <p:cNvSpPr>
            <a:spLocks noGrp="1"/>
          </p:cNvSpPr>
          <p:nvPr>
            <p:ph type="dt" sz="half" idx="10"/>
          </p:nvPr>
        </p:nvSpPr>
        <p:spPr/>
        <p:txBody>
          <a:bodyPr/>
          <a:lstStyle/>
          <a:p>
            <a:fld id="{FFA266F9-E290-46D0-8FB8-648711EF2474}" type="datetime1">
              <a:rPr lang="it-IT" smtClean="0"/>
              <a:t>01/07/2024</a:t>
            </a:fld>
            <a:endParaRPr lang="it-IT" dirty="0"/>
          </a:p>
        </p:txBody>
      </p:sp>
      <p:sp>
        <p:nvSpPr>
          <p:cNvPr id="20" name="Segnaposto piè di pagina 19">
            <a:extLst>
              <a:ext uri="{FF2B5EF4-FFF2-40B4-BE49-F238E27FC236}">
                <a16:creationId xmlns:a16="http://schemas.microsoft.com/office/drawing/2014/main" id="{EAECE14B-DB77-F244-6A50-5A23A287C4AA}"/>
              </a:ext>
            </a:extLst>
          </p:cNvPr>
          <p:cNvSpPr>
            <a:spLocks noGrp="1"/>
          </p:cNvSpPr>
          <p:nvPr>
            <p:ph type="ftr" sz="quarter" idx="11"/>
          </p:nvPr>
        </p:nvSpPr>
        <p:spPr/>
        <p:txBody>
          <a:bodyPr/>
          <a:lstStyle/>
          <a:p>
            <a:r>
              <a:rPr lang="it-IT"/>
              <a:t>Mariano Christian – Meacci Alessandro – Paganelli Andrea – Martini Simone</a:t>
            </a:r>
          </a:p>
        </p:txBody>
      </p:sp>
      <p:sp>
        <p:nvSpPr>
          <p:cNvPr id="21" name="Segnaposto numero diapositiva 20">
            <a:extLst>
              <a:ext uri="{FF2B5EF4-FFF2-40B4-BE49-F238E27FC236}">
                <a16:creationId xmlns:a16="http://schemas.microsoft.com/office/drawing/2014/main" id="{1F7B9D5D-B200-1052-A018-9DC46971313B}"/>
              </a:ext>
            </a:extLst>
          </p:cNvPr>
          <p:cNvSpPr>
            <a:spLocks noGrp="1"/>
          </p:cNvSpPr>
          <p:nvPr>
            <p:ph type="sldNum" sz="quarter" idx="12"/>
          </p:nvPr>
        </p:nvSpPr>
        <p:spPr/>
        <p:txBody>
          <a:bodyPr/>
          <a:lstStyle/>
          <a:p>
            <a:fld id="{9732ED0D-4952-4698-A180-3B5BCDA8B725}" type="slidenum">
              <a:rPr lang="it-IT" smtClean="0"/>
              <a:t>‹N›</a:t>
            </a:fld>
            <a:endParaRPr lang="it-IT"/>
          </a:p>
        </p:txBody>
      </p:sp>
    </p:spTree>
    <p:extLst>
      <p:ext uri="{BB962C8B-B14F-4D97-AF65-F5344CB8AC3E}">
        <p14:creationId xmlns:p14="http://schemas.microsoft.com/office/powerpoint/2010/main" val="34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C0E4AD-A967-445C-AA09-E8A267AB995F}" type="datetime1">
              <a:rPr lang="it-IT" smtClean="0"/>
              <a:t>01/07/2024</a:t>
            </a:fld>
            <a:endParaRPr lang="en-US"/>
          </a:p>
        </p:txBody>
      </p:sp>
      <p:sp>
        <p:nvSpPr>
          <p:cNvPr id="5" name="Footer Placeholder 4"/>
          <p:cNvSpPr>
            <a:spLocks noGrp="1"/>
          </p:cNvSpPr>
          <p:nvPr>
            <p:ph type="ftr" sz="quarter" idx="11"/>
          </p:nvPr>
        </p:nvSpPr>
        <p:spPr/>
        <p:txBody>
          <a:bodyPr/>
          <a:lstStyle/>
          <a:p>
            <a:r>
              <a:rPr lang="it-IT"/>
              <a:t>Mariano Christian – Meacci Alessandro – Paganelli Andrea – Martini Simone</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80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81317-22BB-42C9-B404-5B6ED1EBCC18}" type="datetime1">
              <a:rPr lang="it-IT" smtClean="0"/>
              <a:t>01/07/2024</a:t>
            </a:fld>
            <a:endParaRPr lang="en-US"/>
          </a:p>
        </p:txBody>
      </p:sp>
      <p:sp>
        <p:nvSpPr>
          <p:cNvPr id="5" name="Footer Placeholder 4"/>
          <p:cNvSpPr>
            <a:spLocks noGrp="1"/>
          </p:cNvSpPr>
          <p:nvPr>
            <p:ph type="ftr" sz="quarter" idx="11"/>
          </p:nvPr>
        </p:nvSpPr>
        <p:spPr/>
        <p:txBody>
          <a:bodyPr/>
          <a:lstStyle/>
          <a:p>
            <a:r>
              <a:rPr lang="it-IT"/>
              <a:t>Mariano Christian – Meacci Alessandro – Paganelli Andrea – Martini Simone</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0198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C35E2D-90D9-4E93-8D29-98520F069A6D}" type="datetime1">
              <a:rPr lang="it-IT" smtClean="0"/>
              <a:t>01/07/2024</a:t>
            </a:fld>
            <a:endParaRPr lang="en-US"/>
          </a:p>
        </p:txBody>
      </p:sp>
      <p:sp>
        <p:nvSpPr>
          <p:cNvPr id="6" name="Footer Placeholder 5"/>
          <p:cNvSpPr>
            <a:spLocks noGrp="1"/>
          </p:cNvSpPr>
          <p:nvPr>
            <p:ph type="ftr" sz="quarter" idx="11"/>
          </p:nvPr>
        </p:nvSpPr>
        <p:spPr/>
        <p:txBody>
          <a:bodyPr/>
          <a:lstStyle/>
          <a:p>
            <a:r>
              <a:rPr lang="it-IT"/>
              <a:t>Mariano Christian – Meacci Alessandro – Paganelli Andrea – Martini Simone</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870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8C7EC4-8894-4D87-96BC-043213BF6147}" type="datetime1">
              <a:rPr lang="it-IT" smtClean="0"/>
              <a:t>01/07/2024</a:t>
            </a:fld>
            <a:endParaRPr lang="en-US"/>
          </a:p>
        </p:txBody>
      </p:sp>
      <p:sp>
        <p:nvSpPr>
          <p:cNvPr id="8" name="Footer Placeholder 7"/>
          <p:cNvSpPr>
            <a:spLocks noGrp="1"/>
          </p:cNvSpPr>
          <p:nvPr>
            <p:ph type="ftr" sz="quarter" idx="11"/>
          </p:nvPr>
        </p:nvSpPr>
        <p:spPr/>
        <p:txBody>
          <a:bodyPr/>
          <a:lstStyle/>
          <a:p>
            <a:r>
              <a:rPr lang="it-IT"/>
              <a:t>Mariano Christian – Meacci Alessandro – Paganelli Andrea – Martini Simone</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8247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C003CA-315C-4205-9071-8B157C771C55}" type="datetime1">
              <a:rPr lang="it-IT" smtClean="0"/>
              <a:t>01/07/2024</a:t>
            </a:fld>
            <a:endParaRPr lang="en-US"/>
          </a:p>
        </p:txBody>
      </p:sp>
      <p:sp>
        <p:nvSpPr>
          <p:cNvPr id="4" name="Footer Placeholder 3"/>
          <p:cNvSpPr>
            <a:spLocks noGrp="1"/>
          </p:cNvSpPr>
          <p:nvPr>
            <p:ph type="ftr" sz="quarter" idx="11"/>
          </p:nvPr>
        </p:nvSpPr>
        <p:spPr/>
        <p:txBody>
          <a:bodyPr/>
          <a:lstStyle/>
          <a:p>
            <a:r>
              <a:rPr lang="it-IT"/>
              <a:t>Mariano Christian – Meacci Alessandro – Paganelli Andrea – Martini Simone</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8777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8D336-589F-45D8-B46D-C5D3C438251D}" type="datetime1">
              <a:rPr lang="it-IT" smtClean="0"/>
              <a:t>01/07/2024</a:t>
            </a:fld>
            <a:endParaRPr lang="en-US"/>
          </a:p>
        </p:txBody>
      </p:sp>
      <p:sp>
        <p:nvSpPr>
          <p:cNvPr id="3" name="Footer Placeholder 2"/>
          <p:cNvSpPr>
            <a:spLocks noGrp="1"/>
          </p:cNvSpPr>
          <p:nvPr>
            <p:ph type="ftr" sz="quarter" idx="11"/>
          </p:nvPr>
        </p:nvSpPr>
        <p:spPr/>
        <p:txBody>
          <a:bodyPr/>
          <a:lstStyle/>
          <a:p>
            <a:r>
              <a:rPr lang="it-IT"/>
              <a:t>Mariano Christian – Meacci Alessandro – Paganelli Andrea – Martini Simone</a:t>
            </a:r>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2328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B5C89-C162-48B8-A204-BE542476FEC5}" type="datetime1">
              <a:rPr lang="it-IT" smtClean="0"/>
              <a:t>01/07/2024</a:t>
            </a:fld>
            <a:endParaRPr lang="en-US"/>
          </a:p>
        </p:txBody>
      </p:sp>
      <p:sp>
        <p:nvSpPr>
          <p:cNvPr id="6" name="Footer Placeholder 5"/>
          <p:cNvSpPr>
            <a:spLocks noGrp="1"/>
          </p:cNvSpPr>
          <p:nvPr>
            <p:ph type="ftr" sz="quarter" idx="11"/>
          </p:nvPr>
        </p:nvSpPr>
        <p:spPr/>
        <p:txBody>
          <a:bodyPr/>
          <a:lstStyle/>
          <a:p>
            <a:r>
              <a:rPr lang="it-IT"/>
              <a:t>Mariano Christian – Meacci Alessandro – Paganelli Andrea – Martini Simone</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97077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67F1C6-7385-4363-A4C4-F794A16B2756}" type="datetime1">
              <a:rPr lang="it-IT" smtClean="0"/>
              <a:t>01/07/2024</a:t>
            </a:fld>
            <a:endParaRPr lang="en-US"/>
          </a:p>
        </p:txBody>
      </p:sp>
      <p:sp>
        <p:nvSpPr>
          <p:cNvPr id="6" name="Footer Placeholder 5"/>
          <p:cNvSpPr>
            <a:spLocks noGrp="1"/>
          </p:cNvSpPr>
          <p:nvPr>
            <p:ph type="ftr" sz="quarter" idx="11"/>
          </p:nvPr>
        </p:nvSpPr>
        <p:spPr/>
        <p:txBody>
          <a:bodyPr/>
          <a:lstStyle/>
          <a:p>
            <a:r>
              <a:rPr lang="it-IT"/>
              <a:t>Mariano Christian – Meacci Alessandro – Paganelli Andrea – Martini Simone</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6279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57419-0501-4960-9F79-1B97F7A93903}" type="datetime1">
              <a:rPr lang="it-IT" smtClean="0"/>
              <a:t>01/07/2024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Mariano Christian – Meacci Alessandro – Paganelli Andrea – Martini Simone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640986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2023-2024</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Mariano Christian – Meacci Alessandro – Paganelli Andrea – Martini Simone</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500" b="1" i="1" dirty="0">
                <a:solidFill>
                  <a:schemeClr val="tx2"/>
                </a:solidFill>
              </a:rPr>
              <a:t>Codex </a:t>
            </a:r>
            <a:r>
              <a:rPr lang="it-IT" sz="5500" b="1" i="1" dirty="0" err="1">
                <a:solidFill>
                  <a:schemeClr val="tx2"/>
                </a:solidFill>
              </a:rPr>
              <a:t>Naturalis</a:t>
            </a:r>
            <a:endParaRPr lang="it-IT" sz="5500" dirty="0"/>
          </a:p>
        </p:txBody>
      </p:sp>
    </p:spTree>
    <p:extLst>
      <p:ext uri="{BB962C8B-B14F-4D97-AF65-F5344CB8AC3E}">
        <p14:creationId xmlns:p14="http://schemas.microsoft.com/office/powerpoint/2010/main" val="288983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Cosa è stato Implementato</a:t>
            </a:r>
          </a:p>
        </p:txBody>
      </p:sp>
      <p:sp>
        <p:nvSpPr>
          <p:cNvPr id="4" name="Segnaposto piè di pagina 3">
            <a:extLst>
              <a:ext uri="{FF2B5EF4-FFF2-40B4-BE49-F238E27FC236}">
                <a16:creationId xmlns:a16="http://schemas.microsoft.com/office/drawing/2014/main" id="{F2CCDAD6-A31F-D057-B9D8-122304B04EC9}"/>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sp>
        <p:nvSpPr>
          <p:cNvPr id="6" name="Segnaposto contenuto 2">
            <a:extLst>
              <a:ext uri="{FF2B5EF4-FFF2-40B4-BE49-F238E27FC236}">
                <a16:creationId xmlns:a16="http://schemas.microsoft.com/office/drawing/2014/main" id="{80A79874-990D-E1C2-F579-0CC78F6BE440}"/>
              </a:ext>
            </a:extLst>
          </p:cNvPr>
          <p:cNvSpPr txBox="1">
            <a:spLocks/>
          </p:cNvSpPr>
          <p:nvPr/>
        </p:nvSpPr>
        <p:spPr>
          <a:xfrm>
            <a:off x="330200" y="868252"/>
            <a:ext cx="11306174" cy="455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000" b="1" dirty="0"/>
              <a:t>2.3 Funzionalità Avanzate </a:t>
            </a: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555626" y="1495313"/>
            <a:ext cx="11306174" cy="4629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00B050"/>
                </a:solidFill>
              </a:rPr>
              <a:t>Partite multiple: </a:t>
            </a:r>
            <a:r>
              <a:rPr lang="it-IT" sz="1800" dirty="0"/>
              <a:t>Realizzare il server in modo che possa gestire più partite contemporaneamente. Ai fini dell'implementazione di questa funzionalità aggiuntiva, le regole precedentemente specificate in merito alla creazione delle partite possono essere modificate in base alle esigenze implementative o di interfaccia utente</a:t>
            </a:r>
            <a:r>
              <a:rPr lang="it-IT" sz="2200" dirty="0"/>
              <a:t>. </a:t>
            </a:r>
          </a:p>
          <a:p>
            <a:r>
              <a:rPr lang="it-IT" sz="2200" b="1" dirty="0">
                <a:solidFill>
                  <a:srgbClr val="FF0000"/>
                </a:solidFill>
              </a:rPr>
              <a:t>Persistenza: </a:t>
            </a:r>
            <a:r>
              <a:rPr lang="it-IT" sz="1800" dirty="0"/>
              <a:t>Fare in modo che il server salvi periodicamente lo stato della partita su disco, in modo che l'esecuzione possa riprendere da dove si è interrotta, anche a seguito del crash del server stesso. Per riprendere una partita, i giocatori si dovranno ricollegare al server utilizzando gli stessi nickname, una volta che questo sia tornato attivo. Si assume che il disco costituisca una memoria totalmente affidabile. </a:t>
            </a:r>
          </a:p>
          <a:p>
            <a:r>
              <a:rPr lang="it-IT" sz="2200" b="1" dirty="0">
                <a:solidFill>
                  <a:srgbClr val="00B050"/>
                </a:solidFill>
              </a:rPr>
              <a:t>Resilienza alle disconnessioni</a:t>
            </a:r>
            <a:r>
              <a:rPr lang="it-IT" sz="1800" b="1" dirty="0">
                <a:solidFill>
                  <a:srgbClr val="00B050"/>
                </a:solidFill>
              </a:rPr>
              <a:t>: </a:t>
            </a:r>
            <a:r>
              <a:rPr lang="it-IT" sz="1800" dirty="0"/>
              <a:t>I giocatori disconnessi a seguito della caduta della rete o del crash del client, possono ricollegarsi e continuare la partita. Mentre un giocatore non è collegato, il gioco continua saltando i turni di quel giocatore. Se rimane attivo un solo giocatore, il gioco viene sospeso a meno che non si ricolleghi almeno un altro giocatore, oppure scade un timer, che decreta la vittoria dell'unico giocatore rimasto connesso. </a:t>
            </a:r>
          </a:p>
          <a:p>
            <a:r>
              <a:rPr lang="it-IT" sz="2200" b="1" dirty="0">
                <a:solidFill>
                  <a:srgbClr val="00B050"/>
                </a:solidFill>
              </a:rPr>
              <a:t>Chat: </a:t>
            </a:r>
            <a:r>
              <a:rPr lang="it-IT" sz="1800" dirty="0"/>
              <a:t>Client e server devono offrire la possibilità ai giocatori coinvolti in una partita di chattare tra di loro, inviando messaggi (</a:t>
            </a:r>
            <a:r>
              <a:rPr lang="it-IT" sz="1800" dirty="0">
                <a:latin typeface="Calibri" panose="020F0502020204030204" pitchFamily="34" charset="0"/>
              </a:rPr>
              <a:t>testuali</a:t>
            </a:r>
            <a:r>
              <a:rPr lang="it-IT" sz="1800" dirty="0"/>
              <a:t>) indirizzati a tutti i giocatori della partita o a un singolo giocatore. </a:t>
            </a:r>
            <a:endParaRPr lang="it-IT" sz="1800" dirty="0">
              <a:latin typeface="Calibri" panose="020F0502020204030204" pitchFamily="34" charset="0"/>
              <a:ea typeface="Calibri" panose="020F0502020204030204" pitchFamily="34" charset="0"/>
            </a:endParaRPr>
          </a:p>
        </p:txBody>
      </p:sp>
      <p:sp>
        <p:nvSpPr>
          <p:cNvPr id="10" name="Simbolo &quot;Non consentito&quot; 9">
            <a:extLst>
              <a:ext uri="{FF2B5EF4-FFF2-40B4-BE49-F238E27FC236}">
                <a16:creationId xmlns:a16="http://schemas.microsoft.com/office/drawing/2014/main" id="{0AFCB0D7-21C7-3317-95F1-80DA39E9149A}"/>
              </a:ext>
            </a:extLst>
          </p:cNvPr>
          <p:cNvSpPr/>
          <p:nvPr/>
        </p:nvSpPr>
        <p:spPr>
          <a:xfrm>
            <a:off x="238125" y="2524126"/>
            <a:ext cx="361951" cy="342900"/>
          </a:xfrm>
          <a:prstGeom prst="noSmoking">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chemeClr val="tx1"/>
              </a:solidFill>
            </a:endParaRPr>
          </a:p>
        </p:txBody>
      </p:sp>
      <p:sp>
        <p:nvSpPr>
          <p:cNvPr id="11" name="Freccia a destra 10">
            <a:extLst>
              <a:ext uri="{FF2B5EF4-FFF2-40B4-BE49-F238E27FC236}">
                <a16:creationId xmlns:a16="http://schemas.microsoft.com/office/drawing/2014/main" id="{F892F1B9-4A2A-A2BD-CC1D-7129EB15954B}"/>
              </a:ext>
            </a:extLst>
          </p:cNvPr>
          <p:cNvSpPr/>
          <p:nvPr/>
        </p:nvSpPr>
        <p:spPr>
          <a:xfrm>
            <a:off x="282574" y="1507275"/>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A2BDD773-8228-EDE2-41D6-FDA976F66F18}"/>
              </a:ext>
            </a:extLst>
          </p:cNvPr>
          <p:cNvSpPr/>
          <p:nvPr/>
        </p:nvSpPr>
        <p:spPr>
          <a:xfrm>
            <a:off x="282574" y="3656012"/>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585438C5-CBD6-EEA9-3A58-07037153D992}"/>
              </a:ext>
            </a:extLst>
          </p:cNvPr>
          <p:cNvSpPr/>
          <p:nvPr/>
        </p:nvSpPr>
        <p:spPr>
          <a:xfrm>
            <a:off x="288923" y="4779961"/>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2</a:t>
            </a:fld>
            <a:endParaRPr lang="it-IT" dirty="0"/>
          </a:p>
        </p:txBody>
      </p:sp>
    </p:spTree>
    <p:extLst>
      <p:ext uri="{BB962C8B-B14F-4D97-AF65-F5344CB8AC3E}">
        <p14:creationId xmlns:p14="http://schemas.microsoft.com/office/powerpoint/2010/main" val="204522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3</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1867454"/>
            <a:ext cx="12191695" cy="233485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dirty="0">
                <a:solidFill>
                  <a:schemeClr val="tx2"/>
                </a:solidFill>
                <a:cs typeface="Calibri Light"/>
              </a:rPr>
              <a:t>Scelte e analisi implementative</a:t>
            </a:r>
          </a:p>
          <a:p>
            <a:pPr algn="ctr"/>
            <a:r>
              <a:rPr lang="it-IT" sz="5500" b="1" dirty="0">
                <a:solidFill>
                  <a:schemeClr val="tx2"/>
                </a:solidFill>
                <a:cs typeface="Calibri Light"/>
              </a:rPr>
              <a:t>UML</a:t>
            </a:r>
            <a:r>
              <a:rPr lang="it-IT" sz="5500" dirty="0">
                <a:solidFill>
                  <a:schemeClr val="tx2"/>
                </a:solidFill>
                <a:cs typeface="Calibri Light"/>
              </a:rPr>
              <a:t> </a:t>
            </a:r>
          </a:p>
        </p:txBody>
      </p:sp>
      <p:sp>
        <p:nvSpPr>
          <p:cNvPr id="4" name="Segnaposto piè di pagina 3">
            <a:extLst>
              <a:ext uri="{FF2B5EF4-FFF2-40B4-BE49-F238E27FC236}">
                <a16:creationId xmlns:a16="http://schemas.microsoft.com/office/drawing/2014/main" id="{E88FE903-86DE-85D3-68E0-AB71BBBC3E40}"/>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spTree>
    <p:extLst>
      <p:ext uri="{BB962C8B-B14F-4D97-AF65-F5344CB8AC3E}">
        <p14:creationId xmlns:p14="http://schemas.microsoft.com/office/powerpoint/2010/main" val="182192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4</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838575" y="2593976"/>
            <a:ext cx="4514850" cy="1003299"/>
          </a:xfrm>
          <a:prstGeom prst="rect">
            <a:avLst/>
          </a:prstGeom>
          <a:ln w="38100"/>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C000"/>
                </a:solidFill>
              </a:rPr>
              <a:t>#1 MODEL</a:t>
            </a:r>
            <a:endParaRPr lang="it-IT" sz="5500" b="1" dirty="0">
              <a:solidFill>
                <a:schemeClr val="tx2"/>
              </a:solidFill>
              <a:cs typeface="Calibri Light"/>
            </a:endParaRPr>
          </a:p>
        </p:txBody>
      </p:sp>
      <p:sp>
        <p:nvSpPr>
          <p:cNvPr id="2" name="Segnaposto piè di pagina 3">
            <a:extLst>
              <a:ext uri="{FF2B5EF4-FFF2-40B4-BE49-F238E27FC236}">
                <a16:creationId xmlns:a16="http://schemas.microsoft.com/office/drawing/2014/main" id="{34B30580-4653-03E6-961F-F489DBC8990A}"/>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spTree>
    <p:extLst>
      <p:ext uri="{BB962C8B-B14F-4D97-AF65-F5344CB8AC3E}">
        <p14:creationId xmlns:p14="http://schemas.microsoft.com/office/powerpoint/2010/main" val="192375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5</a:t>
            </a:fld>
            <a:endParaRPr lang="it-IT"/>
          </a:p>
        </p:txBody>
      </p:sp>
      <p:sp>
        <p:nvSpPr>
          <p:cNvPr id="9" name="Segnaposto piè di pagina 3">
            <a:extLst>
              <a:ext uri="{FF2B5EF4-FFF2-40B4-BE49-F238E27FC236}">
                <a16:creationId xmlns:a16="http://schemas.microsoft.com/office/drawing/2014/main" id="{5FE9D49B-B177-3503-F85D-53A6866242D6}"/>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pic>
        <p:nvPicPr>
          <p:cNvPr id="11" name="Immagine 10" descr="Immagine che contiene testo, diagramma, Piano, Parallelo&#10;&#10;Descrizione generata automaticamente">
            <a:extLst>
              <a:ext uri="{FF2B5EF4-FFF2-40B4-BE49-F238E27FC236}">
                <a16:creationId xmlns:a16="http://schemas.microsoft.com/office/drawing/2014/main" id="{A65468DE-5A21-8271-8750-71E9847E6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179" y="136525"/>
            <a:ext cx="8527642" cy="6390976"/>
          </a:xfrm>
          <a:prstGeom prst="rect">
            <a:avLst/>
          </a:prstGeom>
        </p:spPr>
      </p:pic>
    </p:spTree>
    <p:extLst>
      <p:ext uri="{BB962C8B-B14F-4D97-AF65-F5344CB8AC3E}">
        <p14:creationId xmlns:p14="http://schemas.microsoft.com/office/powerpoint/2010/main" val="303258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6</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FF000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0000"/>
                </a:solidFill>
              </a:rPr>
              <a:t>#2 CONTROLLER</a:t>
            </a:r>
            <a:endParaRPr lang="it-IT" sz="5500" b="1" dirty="0">
              <a:solidFill>
                <a:srgbClr val="FF0000"/>
              </a:solidFill>
              <a:cs typeface="Calibri Light"/>
            </a:endParaRPr>
          </a:p>
        </p:txBody>
      </p:sp>
      <p:sp>
        <p:nvSpPr>
          <p:cNvPr id="2" name="Segnaposto piè di pagina 3">
            <a:extLst>
              <a:ext uri="{FF2B5EF4-FFF2-40B4-BE49-F238E27FC236}">
                <a16:creationId xmlns:a16="http://schemas.microsoft.com/office/drawing/2014/main" id="{66D51EB7-DE7F-69D4-9A2B-69AA692E7F14}"/>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spTree>
    <p:extLst>
      <p:ext uri="{BB962C8B-B14F-4D97-AF65-F5344CB8AC3E}">
        <p14:creationId xmlns:p14="http://schemas.microsoft.com/office/powerpoint/2010/main" val="133928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7</a:t>
            </a:fld>
            <a:endParaRPr lang="it-IT"/>
          </a:p>
        </p:txBody>
      </p:sp>
      <p:sp>
        <p:nvSpPr>
          <p:cNvPr id="5" name="Segnaposto piè di pagina 3">
            <a:extLst>
              <a:ext uri="{FF2B5EF4-FFF2-40B4-BE49-F238E27FC236}">
                <a16:creationId xmlns:a16="http://schemas.microsoft.com/office/drawing/2014/main" id="{6F10242E-D9BE-0F35-47EF-C117A7846772}"/>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pic>
        <p:nvPicPr>
          <p:cNvPr id="9" name="Immagine 8" descr="Immagine che contiene testo, schermata, Carattere, numero&#10;&#10;Descrizione generata automaticamente">
            <a:extLst>
              <a:ext uri="{FF2B5EF4-FFF2-40B4-BE49-F238E27FC236}">
                <a16:creationId xmlns:a16="http://schemas.microsoft.com/office/drawing/2014/main" id="{80DFF54C-DE2D-79DC-9CF5-E08F394AF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633"/>
            <a:ext cx="12192000" cy="5964734"/>
          </a:xfrm>
          <a:prstGeom prst="rect">
            <a:avLst/>
          </a:prstGeom>
        </p:spPr>
      </p:pic>
    </p:spTree>
    <p:extLst>
      <p:ext uri="{BB962C8B-B14F-4D97-AF65-F5344CB8AC3E}">
        <p14:creationId xmlns:p14="http://schemas.microsoft.com/office/powerpoint/2010/main" val="333937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8</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7030A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7030A0"/>
                </a:solidFill>
              </a:rPr>
              <a:t>#3 NETWORK</a:t>
            </a:r>
            <a:endParaRPr lang="it-IT" sz="5500" b="1" dirty="0">
              <a:solidFill>
                <a:srgbClr val="7030A0"/>
              </a:solidFill>
              <a:cs typeface="Calibri Light"/>
            </a:endParaRPr>
          </a:p>
        </p:txBody>
      </p:sp>
      <p:sp>
        <p:nvSpPr>
          <p:cNvPr id="2" name="Segnaposto piè di pagina 3">
            <a:extLst>
              <a:ext uri="{FF2B5EF4-FFF2-40B4-BE49-F238E27FC236}">
                <a16:creationId xmlns:a16="http://schemas.microsoft.com/office/drawing/2014/main" id="{10822D7D-1864-74D8-5F5B-043C8A176BA7}"/>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spTree>
    <p:extLst>
      <p:ext uri="{BB962C8B-B14F-4D97-AF65-F5344CB8AC3E}">
        <p14:creationId xmlns:p14="http://schemas.microsoft.com/office/powerpoint/2010/main" val="31040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descr="Immagine che contiene testo, schermata, Carattere, design&#10;&#10;Descrizione generata automaticamente">
            <a:extLst>
              <a:ext uri="{FF2B5EF4-FFF2-40B4-BE49-F238E27FC236}">
                <a16:creationId xmlns:a16="http://schemas.microsoft.com/office/drawing/2014/main" id="{A01556FC-7793-20BD-D435-2B24AD7E21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0000" b="45059"/>
          <a:stretch/>
        </p:blipFill>
        <p:spPr>
          <a:xfrm>
            <a:off x="8515273" y="871494"/>
            <a:ext cx="2185748" cy="1778000"/>
          </a:xfrm>
        </p:spPr>
      </p:pic>
      <p:sp>
        <p:nvSpPr>
          <p:cNvPr id="5" name="Segnaposto numero diapositiva 4">
            <a:extLst>
              <a:ext uri="{FF2B5EF4-FFF2-40B4-BE49-F238E27FC236}">
                <a16:creationId xmlns:a16="http://schemas.microsoft.com/office/drawing/2014/main" id="{D5C2FDA7-E2B3-CEEE-39C2-D061E8730F89}"/>
              </a:ext>
            </a:extLst>
          </p:cNvPr>
          <p:cNvSpPr>
            <a:spLocks noGrp="1"/>
          </p:cNvSpPr>
          <p:nvPr>
            <p:ph type="sldNum" sz="quarter" idx="12"/>
          </p:nvPr>
        </p:nvSpPr>
        <p:spPr/>
        <p:txBody>
          <a:bodyPr/>
          <a:lstStyle/>
          <a:p>
            <a:fld id="{9732ED0D-4952-4698-A180-3B5BCDA8B725}" type="slidenum">
              <a:rPr lang="it-IT" smtClean="0"/>
              <a:t>9</a:t>
            </a:fld>
            <a:endParaRPr lang="it-IT" dirty="0"/>
          </a:p>
        </p:txBody>
      </p:sp>
      <p:sp>
        <p:nvSpPr>
          <p:cNvPr id="6" name="Segnaposto piè di pagina 3">
            <a:extLst>
              <a:ext uri="{FF2B5EF4-FFF2-40B4-BE49-F238E27FC236}">
                <a16:creationId xmlns:a16="http://schemas.microsoft.com/office/drawing/2014/main" id="{6BC64179-3A25-64D7-83BD-42FCC87303B8}"/>
              </a:ext>
            </a:extLst>
          </p:cNvPr>
          <p:cNvSpPr>
            <a:spLocks noGrp="1"/>
          </p:cNvSpPr>
          <p:nvPr>
            <p:ph type="ftr" sz="quarter" idx="11"/>
          </p:nvPr>
        </p:nvSpPr>
        <p:spPr>
          <a:xfrm>
            <a:off x="2698750" y="6426200"/>
            <a:ext cx="6794500" cy="365125"/>
          </a:xfrm>
        </p:spPr>
        <p:txBody>
          <a:bodyPr/>
          <a:lstStyle/>
          <a:p>
            <a:r>
              <a:rPr lang="it-IT" dirty="0"/>
              <a:t>Mariano Christian – Meacci Alessandro – Paganelli Andrea – Martini Simone</a:t>
            </a:r>
            <a:endParaRPr lang="it-IT" sz="1200" dirty="0">
              <a:solidFill>
                <a:schemeClr val="tx2"/>
              </a:solidFill>
              <a:cs typeface="Calibri"/>
            </a:endParaRPr>
          </a:p>
        </p:txBody>
      </p:sp>
      <p:pic>
        <p:nvPicPr>
          <p:cNvPr id="10" name="Immagine 9" descr="Immagine che contiene testo, schermata, Carattere, design&#10;&#10;Descrizione generata automaticamente">
            <a:extLst>
              <a:ext uri="{FF2B5EF4-FFF2-40B4-BE49-F238E27FC236}">
                <a16:creationId xmlns:a16="http://schemas.microsoft.com/office/drawing/2014/main" id="{492EAD7B-809A-F404-81D4-7858483FB7F7}"/>
              </a:ext>
            </a:extLst>
          </p:cNvPr>
          <p:cNvPicPr>
            <a:picLocks noChangeAspect="1"/>
          </p:cNvPicPr>
          <p:nvPr/>
        </p:nvPicPr>
        <p:blipFill rotWithShape="1">
          <a:blip r:embed="rId3">
            <a:extLst>
              <a:ext uri="{28A0092B-C50C-407E-A947-70E740481C1C}">
                <a14:useLocalDpi xmlns:a14="http://schemas.microsoft.com/office/drawing/2010/main" val="0"/>
              </a:ext>
            </a:extLst>
          </a:blip>
          <a:srcRect r="52476" b="17959"/>
          <a:stretch/>
        </p:blipFill>
        <p:spPr>
          <a:xfrm>
            <a:off x="1657078" y="3331893"/>
            <a:ext cx="1755140" cy="2523667"/>
          </a:xfrm>
          <a:prstGeom prst="rect">
            <a:avLst/>
          </a:prstGeom>
        </p:spPr>
      </p:pic>
      <p:pic>
        <p:nvPicPr>
          <p:cNvPr id="12" name="Immagine 11" descr="Immagine che contiene testo, schermata, diagramma, linea&#10;&#10;Descrizione generata automaticamente">
            <a:extLst>
              <a:ext uri="{FF2B5EF4-FFF2-40B4-BE49-F238E27FC236}">
                <a16:creationId xmlns:a16="http://schemas.microsoft.com/office/drawing/2014/main" id="{457BABB3-466E-91A2-DA6B-F0FD78B989FF}"/>
              </a:ext>
            </a:extLst>
          </p:cNvPr>
          <p:cNvPicPr>
            <a:picLocks noChangeAspect="1"/>
          </p:cNvPicPr>
          <p:nvPr/>
        </p:nvPicPr>
        <p:blipFill rotWithShape="1">
          <a:blip r:embed="rId4">
            <a:extLst>
              <a:ext uri="{28A0092B-C50C-407E-A947-70E740481C1C}">
                <a14:useLocalDpi xmlns:a14="http://schemas.microsoft.com/office/drawing/2010/main" val="0"/>
              </a:ext>
            </a:extLst>
          </a:blip>
          <a:srcRect r="34553" b="38377"/>
          <a:stretch/>
        </p:blipFill>
        <p:spPr>
          <a:xfrm>
            <a:off x="8387886" y="3246667"/>
            <a:ext cx="2825750" cy="2232820"/>
          </a:xfrm>
          <a:prstGeom prst="rect">
            <a:avLst/>
          </a:prstGeom>
        </p:spPr>
      </p:pic>
      <p:pic>
        <p:nvPicPr>
          <p:cNvPr id="20" name="Immagine 19" descr="Immagine che contiene testo, schermata, Carattere, design&#10;&#10;Descrizione generata automaticamente">
            <a:extLst>
              <a:ext uri="{FF2B5EF4-FFF2-40B4-BE49-F238E27FC236}">
                <a16:creationId xmlns:a16="http://schemas.microsoft.com/office/drawing/2014/main" id="{AA76774B-2B8C-2A07-DC83-49DD84C48626}"/>
              </a:ext>
            </a:extLst>
          </p:cNvPr>
          <p:cNvPicPr>
            <a:picLocks noChangeAspect="1"/>
          </p:cNvPicPr>
          <p:nvPr/>
        </p:nvPicPr>
        <p:blipFill rotWithShape="1">
          <a:blip r:embed="rId5">
            <a:extLst>
              <a:ext uri="{28A0092B-C50C-407E-A947-70E740481C1C}">
                <a14:useLocalDpi xmlns:a14="http://schemas.microsoft.com/office/drawing/2010/main" val="0"/>
              </a:ext>
            </a:extLst>
          </a:blip>
          <a:srcRect r="44413" b="58703"/>
          <a:stretch/>
        </p:blipFill>
        <p:spPr>
          <a:xfrm>
            <a:off x="5758728" y="859589"/>
            <a:ext cx="2205943" cy="1303283"/>
          </a:xfrm>
          <a:prstGeom prst="rect">
            <a:avLst/>
          </a:prstGeom>
        </p:spPr>
      </p:pic>
      <p:pic>
        <p:nvPicPr>
          <p:cNvPr id="22" name="Immagine 21" descr="Immagine che contiene testo, schermata, diagramma, Carattere&#10;&#10;Descrizione generata automaticamente">
            <a:extLst>
              <a:ext uri="{FF2B5EF4-FFF2-40B4-BE49-F238E27FC236}">
                <a16:creationId xmlns:a16="http://schemas.microsoft.com/office/drawing/2014/main" id="{2B3219B3-0904-7D8A-C99F-575538235F03}"/>
              </a:ext>
            </a:extLst>
          </p:cNvPr>
          <p:cNvPicPr>
            <a:picLocks noChangeAspect="1"/>
          </p:cNvPicPr>
          <p:nvPr/>
        </p:nvPicPr>
        <p:blipFill rotWithShape="1">
          <a:blip r:embed="rId6">
            <a:extLst>
              <a:ext uri="{28A0092B-C50C-407E-A947-70E740481C1C}">
                <a14:useLocalDpi xmlns:a14="http://schemas.microsoft.com/office/drawing/2010/main" val="0"/>
              </a:ext>
            </a:extLst>
          </a:blip>
          <a:srcRect r="43167" b="1463"/>
          <a:stretch/>
        </p:blipFill>
        <p:spPr>
          <a:xfrm>
            <a:off x="4276807" y="3331893"/>
            <a:ext cx="3627621" cy="2489052"/>
          </a:xfrm>
          <a:prstGeom prst="rect">
            <a:avLst/>
          </a:prstGeom>
        </p:spPr>
      </p:pic>
      <p:sp>
        <p:nvSpPr>
          <p:cNvPr id="23" name="CasellaDiTesto 22">
            <a:extLst>
              <a:ext uri="{FF2B5EF4-FFF2-40B4-BE49-F238E27FC236}">
                <a16:creationId xmlns:a16="http://schemas.microsoft.com/office/drawing/2014/main" id="{75418891-CFAD-77DD-0608-A100D2FF5988}"/>
              </a:ext>
            </a:extLst>
          </p:cNvPr>
          <p:cNvSpPr txBox="1"/>
          <p:nvPr/>
        </p:nvSpPr>
        <p:spPr>
          <a:xfrm>
            <a:off x="5625360" y="2960630"/>
            <a:ext cx="735586" cy="369332"/>
          </a:xfrm>
          <a:prstGeom prst="rect">
            <a:avLst/>
          </a:prstGeom>
          <a:noFill/>
        </p:spPr>
        <p:txBody>
          <a:bodyPr wrap="none" rtlCol="0">
            <a:spAutoFit/>
          </a:bodyPr>
          <a:lstStyle/>
          <a:p>
            <a:r>
              <a:rPr lang="it-IT" b="1" dirty="0">
                <a:solidFill>
                  <a:srgbClr val="7030A0"/>
                </a:solidFill>
                <a:ea typeface="+mj-ea"/>
                <a:cs typeface="+mj-cs"/>
              </a:rPr>
              <a:t>Client</a:t>
            </a:r>
          </a:p>
        </p:txBody>
      </p:sp>
      <p:sp>
        <p:nvSpPr>
          <p:cNvPr id="24" name="CasellaDiTesto 23">
            <a:extLst>
              <a:ext uri="{FF2B5EF4-FFF2-40B4-BE49-F238E27FC236}">
                <a16:creationId xmlns:a16="http://schemas.microsoft.com/office/drawing/2014/main" id="{744B4D61-5B58-BB3A-2AA4-6B4108E6931C}"/>
              </a:ext>
            </a:extLst>
          </p:cNvPr>
          <p:cNvSpPr txBox="1"/>
          <p:nvPr/>
        </p:nvSpPr>
        <p:spPr>
          <a:xfrm>
            <a:off x="2381042" y="509525"/>
            <a:ext cx="811569" cy="369332"/>
          </a:xfrm>
          <a:prstGeom prst="rect">
            <a:avLst/>
          </a:prstGeom>
          <a:noFill/>
        </p:spPr>
        <p:txBody>
          <a:bodyPr wrap="none" rtlCol="0">
            <a:spAutoFit/>
          </a:bodyPr>
          <a:lstStyle/>
          <a:p>
            <a:r>
              <a:rPr lang="it-IT" b="1" dirty="0" err="1">
                <a:solidFill>
                  <a:srgbClr val="7030A0"/>
                </a:solidFill>
                <a:ea typeface="+mj-ea"/>
                <a:cs typeface="+mj-cs"/>
              </a:rPr>
              <a:t>Socket</a:t>
            </a:r>
            <a:endParaRPr lang="it-IT" b="1" dirty="0">
              <a:solidFill>
                <a:srgbClr val="7030A0"/>
              </a:solidFill>
              <a:ea typeface="+mj-ea"/>
              <a:cs typeface="+mj-cs"/>
            </a:endParaRPr>
          </a:p>
        </p:txBody>
      </p:sp>
      <p:sp>
        <p:nvSpPr>
          <p:cNvPr id="25" name="CasellaDiTesto 24">
            <a:extLst>
              <a:ext uri="{FF2B5EF4-FFF2-40B4-BE49-F238E27FC236}">
                <a16:creationId xmlns:a16="http://schemas.microsoft.com/office/drawing/2014/main" id="{AA527B95-BCFB-47D0-D9AE-03163A2E7D5C}"/>
              </a:ext>
            </a:extLst>
          </p:cNvPr>
          <p:cNvSpPr txBox="1"/>
          <p:nvPr/>
        </p:nvSpPr>
        <p:spPr>
          <a:xfrm>
            <a:off x="6688374" y="501229"/>
            <a:ext cx="577402" cy="369332"/>
          </a:xfrm>
          <a:prstGeom prst="rect">
            <a:avLst/>
          </a:prstGeom>
          <a:noFill/>
        </p:spPr>
        <p:txBody>
          <a:bodyPr wrap="none" rtlCol="0">
            <a:spAutoFit/>
          </a:bodyPr>
          <a:lstStyle/>
          <a:p>
            <a:r>
              <a:rPr lang="it-IT" b="1" dirty="0">
                <a:solidFill>
                  <a:srgbClr val="7030A0"/>
                </a:solidFill>
                <a:ea typeface="+mj-ea"/>
                <a:cs typeface="+mj-cs"/>
              </a:rPr>
              <a:t>RMI</a:t>
            </a:r>
          </a:p>
        </p:txBody>
      </p:sp>
      <p:sp>
        <p:nvSpPr>
          <p:cNvPr id="26" name="CasellaDiTesto 25">
            <a:extLst>
              <a:ext uri="{FF2B5EF4-FFF2-40B4-BE49-F238E27FC236}">
                <a16:creationId xmlns:a16="http://schemas.microsoft.com/office/drawing/2014/main" id="{552334D5-A6AD-6431-6643-7E3C594B751E}"/>
              </a:ext>
            </a:extLst>
          </p:cNvPr>
          <p:cNvSpPr txBox="1"/>
          <p:nvPr/>
        </p:nvSpPr>
        <p:spPr>
          <a:xfrm>
            <a:off x="2109055" y="2977937"/>
            <a:ext cx="1057084" cy="369332"/>
          </a:xfrm>
          <a:prstGeom prst="rect">
            <a:avLst/>
          </a:prstGeom>
          <a:noFill/>
        </p:spPr>
        <p:txBody>
          <a:bodyPr wrap="none" rtlCol="0">
            <a:spAutoFit/>
          </a:bodyPr>
          <a:lstStyle>
            <a:defPPr>
              <a:defRPr lang="it-IT"/>
            </a:defPPr>
            <a:lvl1pPr>
              <a:defRPr/>
            </a:lvl1pPr>
          </a:lstStyle>
          <a:p>
            <a:r>
              <a:rPr lang="it-IT" b="1" dirty="0">
                <a:solidFill>
                  <a:srgbClr val="7030A0"/>
                </a:solidFill>
                <a:ea typeface="+mj-ea"/>
                <a:cs typeface="+mj-cs"/>
              </a:rPr>
              <a:t>Observer</a:t>
            </a:r>
          </a:p>
        </p:txBody>
      </p:sp>
      <p:sp>
        <p:nvSpPr>
          <p:cNvPr id="27" name="CasellaDiTesto 26">
            <a:extLst>
              <a:ext uri="{FF2B5EF4-FFF2-40B4-BE49-F238E27FC236}">
                <a16:creationId xmlns:a16="http://schemas.microsoft.com/office/drawing/2014/main" id="{45FB1456-64D5-916B-B843-17AF93E26C17}"/>
              </a:ext>
            </a:extLst>
          </p:cNvPr>
          <p:cNvSpPr txBox="1"/>
          <p:nvPr/>
        </p:nvSpPr>
        <p:spPr>
          <a:xfrm>
            <a:off x="9412391" y="517538"/>
            <a:ext cx="1111907" cy="369332"/>
          </a:xfrm>
          <a:prstGeom prst="rect">
            <a:avLst/>
          </a:prstGeom>
          <a:noFill/>
        </p:spPr>
        <p:txBody>
          <a:bodyPr wrap="none" rtlCol="0">
            <a:spAutoFit/>
          </a:bodyPr>
          <a:lstStyle/>
          <a:p>
            <a:r>
              <a:rPr lang="it-IT" b="1" dirty="0" err="1">
                <a:solidFill>
                  <a:srgbClr val="7030A0"/>
                </a:solidFill>
                <a:ea typeface="+mj-ea"/>
                <a:cs typeface="+mj-cs"/>
              </a:rPr>
              <a:t>Messages</a:t>
            </a:r>
            <a:endParaRPr lang="it-IT" b="1" dirty="0">
              <a:solidFill>
                <a:srgbClr val="7030A0"/>
              </a:solidFill>
              <a:ea typeface="+mj-ea"/>
              <a:cs typeface="+mj-cs"/>
            </a:endParaRPr>
          </a:p>
        </p:txBody>
      </p:sp>
      <p:sp>
        <p:nvSpPr>
          <p:cNvPr id="28" name="CasellaDiTesto 27">
            <a:extLst>
              <a:ext uri="{FF2B5EF4-FFF2-40B4-BE49-F238E27FC236}">
                <a16:creationId xmlns:a16="http://schemas.microsoft.com/office/drawing/2014/main" id="{E23A7C2D-4571-6B82-D58B-FCE1F3FA4DFD}"/>
              </a:ext>
            </a:extLst>
          </p:cNvPr>
          <p:cNvSpPr txBox="1"/>
          <p:nvPr/>
        </p:nvSpPr>
        <p:spPr>
          <a:xfrm>
            <a:off x="9015097" y="2962561"/>
            <a:ext cx="796949" cy="369332"/>
          </a:xfrm>
          <a:prstGeom prst="rect">
            <a:avLst/>
          </a:prstGeom>
          <a:noFill/>
        </p:spPr>
        <p:txBody>
          <a:bodyPr wrap="none" rtlCol="0">
            <a:spAutoFit/>
          </a:bodyPr>
          <a:lstStyle/>
          <a:p>
            <a:r>
              <a:rPr lang="it-IT" b="1" dirty="0">
                <a:solidFill>
                  <a:srgbClr val="7030A0"/>
                </a:solidFill>
                <a:ea typeface="+mj-ea"/>
                <a:cs typeface="+mj-cs"/>
              </a:rPr>
              <a:t>Server</a:t>
            </a:r>
          </a:p>
        </p:txBody>
      </p:sp>
      <p:pic>
        <p:nvPicPr>
          <p:cNvPr id="30" name="Immagine 29" descr="Immagine che contiene testo, schermata, Carattere, linea&#10;&#10;Descrizione generata automaticamente">
            <a:extLst>
              <a:ext uri="{FF2B5EF4-FFF2-40B4-BE49-F238E27FC236}">
                <a16:creationId xmlns:a16="http://schemas.microsoft.com/office/drawing/2014/main" id="{29A8AD82-E43F-1E66-511D-0286658A0340}"/>
              </a:ext>
            </a:extLst>
          </p:cNvPr>
          <p:cNvPicPr>
            <a:picLocks noChangeAspect="1"/>
          </p:cNvPicPr>
          <p:nvPr/>
        </p:nvPicPr>
        <p:blipFill rotWithShape="1">
          <a:blip r:embed="rId7">
            <a:extLst>
              <a:ext uri="{28A0092B-C50C-407E-A947-70E740481C1C}">
                <a14:useLocalDpi xmlns:a14="http://schemas.microsoft.com/office/drawing/2010/main" val="0"/>
              </a:ext>
            </a:extLst>
          </a:blip>
          <a:srcRect t="1" r="9478" b="24799"/>
          <a:stretch/>
        </p:blipFill>
        <p:spPr>
          <a:xfrm>
            <a:off x="279225" y="913782"/>
            <a:ext cx="4928901" cy="1483307"/>
          </a:xfrm>
          <a:prstGeom prst="rect">
            <a:avLst/>
          </a:prstGeom>
        </p:spPr>
      </p:pic>
    </p:spTree>
    <p:extLst>
      <p:ext uri="{BB962C8B-B14F-4D97-AF65-F5344CB8AC3E}">
        <p14:creationId xmlns:p14="http://schemas.microsoft.com/office/powerpoint/2010/main" val="22678088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396</Words>
  <Application>Microsoft Office PowerPoint</Application>
  <PresentationFormat>Widescreen</PresentationFormat>
  <Paragraphs>44</Paragraphs>
  <Slides>9</Slides>
  <Notes>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Office Theme</vt:lpstr>
      <vt:lpstr>Prova Finale di Ingegneria del Software Anno Accademico 2023-2024 </vt:lpstr>
      <vt:lpstr>Cosa è stato Implementato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Verbalizzazione esami</dc:title>
  <dc:creator>Giacomo Orsenigo</dc:creator>
  <cp:lastModifiedBy>Christian Mariano</cp:lastModifiedBy>
  <cp:revision>85</cp:revision>
  <dcterms:created xsi:type="dcterms:W3CDTF">2023-05-26T14:16:30Z</dcterms:created>
  <dcterms:modified xsi:type="dcterms:W3CDTF">2024-07-01T07:46:38Z</dcterms:modified>
</cp:coreProperties>
</file>