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534104" y="94259"/>
            <a:ext cx="602524" cy="581499"/>
          </a:xfrm>
          <a:prstGeom prst="roundRect">
            <a:avLst>
              <a:gd name="adj" fmla="val 15542"/>
            </a:avLst>
          </a:pr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ounded Rectangle"/>
          <p:cNvSpPr/>
          <p:nvPr/>
        </p:nvSpPr>
        <p:spPr>
          <a:xfrm>
            <a:off x="2539439" y="94259"/>
            <a:ext cx="602524" cy="581499"/>
          </a:xfrm>
          <a:prstGeom prst="roundRect">
            <a:avLst>
              <a:gd name="adj" fmla="val 15542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Rounded Rectangle"/>
          <p:cNvSpPr/>
          <p:nvPr/>
        </p:nvSpPr>
        <p:spPr>
          <a:xfrm>
            <a:off x="534104" y="1503380"/>
            <a:ext cx="602524" cy="581499"/>
          </a:xfrm>
          <a:prstGeom prst="roundRect">
            <a:avLst>
              <a:gd name="adj" fmla="val 1554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Line"/>
          <p:cNvSpPr/>
          <p:nvPr/>
        </p:nvSpPr>
        <p:spPr>
          <a:xfrm rot="10753905">
            <a:off x="1353203" y="1673069"/>
            <a:ext cx="1018657" cy="376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5" fill="norm" stroke="1" extrusionOk="0">
                <a:moveTo>
                  <a:pt x="0" y="19167"/>
                </a:moveTo>
                <a:cubicBezTo>
                  <a:pt x="1104" y="17030"/>
                  <a:pt x="2729" y="15574"/>
                  <a:pt x="4553" y="15050"/>
                </a:cubicBezTo>
                <a:cubicBezTo>
                  <a:pt x="6464" y="14502"/>
                  <a:pt x="8851" y="14776"/>
                  <a:pt x="9780" y="12118"/>
                </a:cubicBezTo>
                <a:cubicBezTo>
                  <a:pt x="11010" y="8603"/>
                  <a:pt x="6170" y="-75"/>
                  <a:pt x="11037" y="1"/>
                </a:cubicBezTo>
                <a:cubicBezTo>
                  <a:pt x="16055" y="79"/>
                  <a:pt x="10988" y="8906"/>
                  <a:pt x="12315" y="12263"/>
                </a:cubicBezTo>
                <a:cubicBezTo>
                  <a:pt x="13116" y="14291"/>
                  <a:pt x="14932" y="14424"/>
                  <a:pt x="16460" y="15035"/>
                </a:cubicBezTo>
                <a:cubicBezTo>
                  <a:pt x="18791" y="15969"/>
                  <a:pt x="20688" y="18362"/>
                  <a:pt x="21600" y="2152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1333812" y="149157"/>
            <a:ext cx="1013090" cy="150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82" fill="norm" stroke="1" extrusionOk="0">
                <a:moveTo>
                  <a:pt x="0" y="18791"/>
                </a:moveTo>
                <a:cubicBezTo>
                  <a:pt x="3348" y="5878"/>
                  <a:pt x="7184" y="-618"/>
                  <a:pt x="11070" y="46"/>
                </a:cubicBezTo>
                <a:cubicBezTo>
                  <a:pt x="14804" y="684"/>
                  <a:pt x="18443" y="7918"/>
                  <a:pt x="21600" y="20982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24" name="S"/>
          <p:cNvSpPr txBox="1"/>
          <p:nvPr/>
        </p:nvSpPr>
        <p:spPr>
          <a:xfrm>
            <a:off x="701483" y="187236"/>
            <a:ext cx="267766" cy="39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S</a:t>
            </a:r>
          </a:p>
        </p:txBody>
      </p:sp>
      <p:sp>
        <p:nvSpPr>
          <p:cNvPr id="125" name="E"/>
          <p:cNvSpPr txBox="1"/>
          <p:nvPr/>
        </p:nvSpPr>
        <p:spPr>
          <a:xfrm>
            <a:off x="2704389" y="187236"/>
            <a:ext cx="267504" cy="39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E</a:t>
            </a:r>
          </a:p>
        </p:txBody>
      </p:sp>
      <p:sp>
        <p:nvSpPr>
          <p:cNvPr id="126" name="R"/>
          <p:cNvSpPr txBox="1"/>
          <p:nvPr/>
        </p:nvSpPr>
        <p:spPr>
          <a:xfrm>
            <a:off x="691939" y="1596357"/>
            <a:ext cx="286854" cy="39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R</a:t>
            </a:r>
          </a:p>
        </p:txBody>
      </p:sp>
      <p:sp>
        <p:nvSpPr>
          <p:cNvPr id="127" name="Rounded Rectangle"/>
          <p:cNvSpPr/>
          <p:nvPr/>
        </p:nvSpPr>
        <p:spPr>
          <a:xfrm>
            <a:off x="2539439" y="1503380"/>
            <a:ext cx="602524" cy="581499"/>
          </a:xfrm>
          <a:prstGeom prst="roundRect">
            <a:avLst>
              <a:gd name="adj" fmla="val 1554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I"/>
          <p:cNvSpPr txBox="1"/>
          <p:nvPr/>
        </p:nvSpPr>
        <p:spPr>
          <a:xfrm>
            <a:off x="2750541" y="1596357"/>
            <a:ext cx="175199" cy="39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I</a:t>
            </a:r>
          </a:p>
        </p:txBody>
      </p:sp>
      <p:sp>
        <p:nvSpPr>
          <p:cNvPr id="129" name="Line"/>
          <p:cNvSpPr/>
          <p:nvPr/>
        </p:nvSpPr>
        <p:spPr>
          <a:xfrm rot="5400000">
            <a:off x="2617575" y="966094"/>
            <a:ext cx="596567" cy="255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5" fill="norm" stroke="1" extrusionOk="0">
                <a:moveTo>
                  <a:pt x="0" y="19167"/>
                </a:moveTo>
                <a:cubicBezTo>
                  <a:pt x="1104" y="17030"/>
                  <a:pt x="2729" y="15574"/>
                  <a:pt x="4553" y="15050"/>
                </a:cubicBezTo>
                <a:cubicBezTo>
                  <a:pt x="6464" y="14502"/>
                  <a:pt x="8851" y="14776"/>
                  <a:pt x="9780" y="12118"/>
                </a:cubicBezTo>
                <a:cubicBezTo>
                  <a:pt x="11010" y="8603"/>
                  <a:pt x="6170" y="-75"/>
                  <a:pt x="11037" y="1"/>
                </a:cubicBezTo>
                <a:cubicBezTo>
                  <a:pt x="16055" y="79"/>
                  <a:pt x="10988" y="8906"/>
                  <a:pt x="12315" y="12263"/>
                </a:cubicBezTo>
                <a:cubicBezTo>
                  <a:pt x="13116" y="14291"/>
                  <a:pt x="14932" y="14424"/>
                  <a:pt x="16460" y="15035"/>
                </a:cubicBezTo>
                <a:cubicBezTo>
                  <a:pt x="18791" y="15969"/>
                  <a:pt x="20688" y="18362"/>
                  <a:pt x="21600" y="2152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A"/>
          <p:cNvSpPr txBox="1"/>
          <p:nvPr/>
        </p:nvSpPr>
        <p:spPr>
          <a:xfrm>
            <a:off x="6565" y="2285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31" name="B"/>
          <p:cNvSpPr txBox="1"/>
          <p:nvPr/>
        </p:nvSpPr>
        <p:spPr>
          <a:xfrm>
            <a:off x="3545118" y="-90830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7288310" y="109875"/>
            <a:ext cx="2850302" cy="2164718"/>
            <a:chOff x="0" y="0"/>
            <a:chExt cx="2850300" cy="2164716"/>
          </a:xfrm>
        </p:grpSpPr>
        <p:pic>
          <p:nvPicPr>
            <p:cNvPr id="132" name="Screenshot 2020-04-24 at 08.17.10.png" descr="Screenshot 2020-04-24 at 08.17.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50301" cy="2164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Line"/>
            <p:cNvSpPr/>
            <p:nvPr/>
          </p:nvSpPr>
          <p:spPr>
            <a:xfrm flipV="1">
              <a:off x="1605700" y="394059"/>
              <a:ext cx="1" cy="312343"/>
            </a:xfrm>
            <a:prstGeom prst="line">
              <a:avLst/>
            </a:prstGeom>
            <a:noFill/>
            <a:ln w="9525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1298150" y="343259"/>
              <a:ext cx="295047" cy="1"/>
            </a:xfrm>
            <a:prstGeom prst="line">
              <a:avLst/>
            </a:prstGeom>
            <a:noFill/>
            <a:ln w="9525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6" name="Time [days]"/>
          <p:cNvSpPr txBox="1"/>
          <p:nvPr/>
        </p:nvSpPr>
        <p:spPr>
          <a:xfrm>
            <a:off x="8201854" y="2278745"/>
            <a:ext cx="1023214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Time [days]</a:t>
            </a:r>
          </a:p>
        </p:txBody>
      </p:sp>
      <p:sp>
        <p:nvSpPr>
          <p:cNvPr id="137" name="Infected…"/>
          <p:cNvSpPr txBox="1"/>
          <p:nvPr/>
        </p:nvSpPr>
        <p:spPr>
          <a:xfrm rot="16200000">
            <a:off x="6683975" y="907885"/>
            <a:ext cx="858572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/>
            </a:pPr>
            <a:r>
              <a:t>Infected </a:t>
            </a:r>
          </a:p>
          <a:p>
            <a:pPr>
              <a:defRPr b="0" sz="1400"/>
            </a:pPr>
            <a:r>
              <a:t>fraction</a:t>
            </a:r>
          </a:p>
        </p:txBody>
      </p:sp>
      <p:pic>
        <p:nvPicPr>
          <p:cNvPr id="138" name="Screenshot 2020-04-24 at 08.13.39.png" descr="Screenshot 2020-04-24 at 08.13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79" y="4770318"/>
            <a:ext cx="2783607" cy="208513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Difference maximum…"/>
          <p:cNvSpPr txBox="1"/>
          <p:nvPr/>
        </p:nvSpPr>
        <p:spPr>
          <a:xfrm rot="16200000">
            <a:off x="-730238" y="5516580"/>
            <a:ext cx="1847495" cy="503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/>
            </a:pPr>
            <a:r>
              <a:t>Difference maximum </a:t>
            </a:r>
          </a:p>
          <a:p>
            <a:pPr>
              <a:defRPr b="0" sz="1400"/>
            </a:pPr>
            <a:r>
              <a:t> Infected fraction</a:t>
            </a:r>
          </a:p>
        </p:txBody>
      </p:sp>
      <p:pic>
        <p:nvPicPr>
          <p:cNvPr id="140" name="Screenshot 2020-04-24 at 08.13.46.png" descr="Screenshot 2020-04-24 at 08.13.4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905" y="2415035"/>
            <a:ext cx="2507355" cy="200294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mu [#]"/>
          <p:cNvSpPr txBox="1"/>
          <p:nvPr/>
        </p:nvSpPr>
        <p:spPr>
          <a:xfrm>
            <a:off x="1628679" y="4444238"/>
            <a:ext cx="605207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mu [#]</a:t>
            </a:r>
          </a:p>
        </p:txBody>
      </p:sp>
      <p:sp>
        <p:nvSpPr>
          <p:cNvPr id="142" name="Difference time at…"/>
          <p:cNvSpPr txBox="1"/>
          <p:nvPr/>
        </p:nvSpPr>
        <p:spPr>
          <a:xfrm rot="16200000">
            <a:off x="-500980" y="3109341"/>
            <a:ext cx="1632891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/>
            </a:pPr>
            <a:r>
              <a:t>Difference time at </a:t>
            </a:r>
          </a:p>
          <a:p>
            <a:pPr>
              <a:defRPr b="0" sz="1400"/>
            </a:pPr>
            <a:r>
              <a:t>maximum infected</a:t>
            </a:r>
          </a:p>
          <a:p>
            <a:pPr>
              <a:defRPr b="0" sz="1400"/>
            </a:pPr>
            <a:r>
              <a:t>fraction</a:t>
            </a:r>
          </a:p>
        </p:txBody>
      </p:sp>
      <p:sp>
        <p:nvSpPr>
          <p:cNvPr id="143" name="C"/>
          <p:cNvSpPr txBox="1"/>
          <p:nvPr/>
        </p:nvSpPr>
        <p:spPr>
          <a:xfrm>
            <a:off x="6583114" y="-86615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44" name="Time difference"/>
          <p:cNvSpPr txBox="1"/>
          <p:nvPr/>
        </p:nvSpPr>
        <p:spPr>
          <a:xfrm>
            <a:off x="8409845" y="185722"/>
            <a:ext cx="987426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Time difference</a:t>
            </a:r>
          </a:p>
        </p:txBody>
      </p:sp>
      <p:sp>
        <p:nvSpPr>
          <p:cNvPr id="145" name="Height…"/>
          <p:cNvSpPr txBox="1"/>
          <p:nvPr/>
        </p:nvSpPr>
        <p:spPr>
          <a:xfrm>
            <a:off x="8982357" y="490522"/>
            <a:ext cx="674498" cy="402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Height </a:t>
            </a:r>
          </a:p>
          <a:p>
            <a:pPr>
              <a:defRPr b="0" sz="1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difference</a:t>
            </a:r>
          </a:p>
        </p:txBody>
      </p:sp>
      <p:sp>
        <p:nvSpPr>
          <p:cNvPr id="146" name="D"/>
          <p:cNvSpPr txBox="1"/>
          <p:nvPr/>
        </p:nvSpPr>
        <p:spPr>
          <a:xfrm>
            <a:off x="47357" y="2091546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147" name="E"/>
          <p:cNvSpPr txBox="1"/>
          <p:nvPr/>
        </p:nvSpPr>
        <p:spPr>
          <a:xfrm>
            <a:off x="75704" y="4363620"/>
            <a:ext cx="3118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148" name="H"/>
          <p:cNvSpPr txBox="1"/>
          <p:nvPr/>
        </p:nvSpPr>
        <p:spPr>
          <a:xfrm>
            <a:off x="6863736" y="21577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149" name="u = 3"/>
          <p:cNvSpPr txBox="1"/>
          <p:nvPr/>
        </p:nvSpPr>
        <p:spPr>
          <a:xfrm>
            <a:off x="9401267" y="1281783"/>
            <a:ext cx="488748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u = 3</a:t>
            </a:r>
          </a:p>
        </p:txBody>
      </p:sp>
      <p:sp>
        <p:nvSpPr>
          <p:cNvPr id="150" name="u = 15"/>
          <p:cNvSpPr txBox="1"/>
          <p:nvPr/>
        </p:nvSpPr>
        <p:spPr>
          <a:xfrm>
            <a:off x="9404130" y="1048495"/>
            <a:ext cx="580543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solidFill>
                  <a:srgbClr val="9170FF"/>
                </a:solidFill>
              </a:defRPr>
            </a:lvl1pPr>
          </a:lstStyle>
          <a:p>
            <a:pPr/>
            <a:r>
              <a:t>u = 15</a:t>
            </a:r>
          </a:p>
        </p:txBody>
      </p:sp>
      <p:pic>
        <p:nvPicPr>
          <p:cNvPr id="151" name="Screenshot 2020-04-24 at 10.29.11.png" descr="Screenshot 2020-04-24 at 10.29.1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59780" y="2523142"/>
            <a:ext cx="2424104" cy="2002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shot 2020-04-24 at 10.32.33.png" descr="Screenshot 2020-04-24 at 10.32.3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29228" y="4833148"/>
            <a:ext cx="2658934" cy="2085137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Difference maximum…"/>
          <p:cNvSpPr txBox="1"/>
          <p:nvPr/>
        </p:nvSpPr>
        <p:spPr>
          <a:xfrm rot="16200000">
            <a:off x="2849310" y="5624205"/>
            <a:ext cx="184749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/>
            </a:pPr>
            <a:r>
              <a:t>Difference maximum </a:t>
            </a:r>
          </a:p>
          <a:p>
            <a:pPr>
              <a:defRPr b="0" sz="1400"/>
            </a:pPr>
            <a:r>
              <a:t> Infected fraction</a:t>
            </a:r>
          </a:p>
        </p:txBody>
      </p:sp>
      <p:sp>
        <p:nvSpPr>
          <p:cNvPr id="154" name="Difference time at…"/>
          <p:cNvSpPr txBox="1"/>
          <p:nvPr/>
        </p:nvSpPr>
        <p:spPr>
          <a:xfrm rot="16200000">
            <a:off x="3098991" y="3138666"/>
            <a:ext cx="1632891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/>
            </a:pPr>
            <a:r>
              <a:t>Difference time at </a:t>
            </a:r>
          </a:p>
          <a:p>
            <a:pPr>
              <a:defRPr b="0" sz="1400"/>
            </a:pPr>
            <a:r>
              <a:t>maximum infected</a:t>
            </a:r>
          </a:p>
          <a:p>
            <a:pPr>
              <a:defRPr b="0" sz="1400"/>
            </a:pPr>
            <a:r>
              <a:t>fraction</a:t>
            </a:r>
          </a:p>
        </p:txBody>
      </p:sp>
      <p:sp>
        <p:nvSpPr>
          <p:cNvPr id="155" name="mu [#]"/>
          <p:cNvSpPr txBox="1"/>
          <p:nvPr/>
        </p:nvSpPr>
        <p:spPr>
          <a:xfrm>
            <a:off x="1527079" y="6948857"/>
            <a:ext cx="605207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mu [#]</a:t>
            </a:r>
          </a:p>
        </p:txBody>
      </p:sp>
      <p:sp>
        <p:nvSpPr>
          <p:cNvPr id="156" name="N_Init [#]"/>
          <p:cNvSpPr txBox="1"/>
          <p:nvPr/>
        </p:nvSpPr>
        <p:spPr>
          <a:xfrm>
            <a:off x="5194646" y="4587282"/>
            <a:ext cx="812344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N_Init [#]</a:t>
            </a:r>
          </a:p>
        </p:txBody>
      </p:sp>
      <p:sp>
        <p:nvSpPr>
          <p:cNvPr id="157" name="N_Init [#]"/>
          <p:cNvSpPr txBox="1"/>
          <p:nvPr/>
        </p:nvSpPr>
        <p:spPr>
          <a:xfrm>
            <a:off x="5074750" y="6938384"/>
            <a:ext cx="812344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N_Init [#]</a:t>
            </a:r>
          </a:p>
        </p:txBody>
      </p:sp>
      <p:pic>
        <p:nvPicPr>
          <p:cNvPr id="158" name="Screenshot 2020-04-24 at 11.05.26.png" descr="Screenshot 2020-04-24 at 11.05.2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21815" y="2614518"/>
            <a:ext cx="2575914" cy="2002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shot 2020-04-24 at 11.05.42.png" descr="Screenshot 2020-04-24 at 11.05.42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80305" y="4883419"/>
            <a:ext cx="2658934" cy="204034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beta [1/d]"/>
          <p:cNvSpPr txBox="1"/>
          <p:nvPr/>
        </p:nvSpPr>
        <p:spPr>
          <a:xfrm>
            <a:off x="8333855" y="4578130"/>
            <a:ext cx="871729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beta [1/d]</a:t>
            </a:r>
          </a:p>
        </p:txBody>
      </p:sp>
      <p:sp>
        <p:nvSpPr>
          <p:cNvPr id="161" name="beta [1/d]"/>
          <p:cNvSpPr txBox="1"/>
          <p:nvPr/>
        </p:nvSpPr>
        <p:spPr>
          <a:xfrm>
            <a:off x="8333855" y="6966260"/>
            <a:ext cx="871729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beta [1/d]</a:t>
            </a:r>
          </a:p>
        </p:txBody>
      </p:sp>
      <p:sp>
        <p:nvSpPr>
          <p:cNvPr id="162" name="Difference maximum…"/>
          <p:cNvSpPr txBox="1"/>
          <p:nvPr/>
        </p:nvSpPr>
        <p:spPr>
          <a:xfrm rot="16200000">
            <a:off x="6112986" y="5651876"/>
            <a:ext cx="1847496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/>
            </a:pPr>
            <a:r>
              <a:t>Difference maximum </a:t>
            </a:r>
          </a:p>
          <a:p>
            <a:pPr>
              <a:defRPr b="0" sz="1400"/>
            </a:pPr>
            <a:r>
              <a:t> Infected fraction</a:t>
            </a:r>
          </a:p>
        </p:txBody>
      </p:sp>
      <p:sp>
        <p:nvSpPr>
          <p:cNvPr id="163" name="Difference time at…"/>
          <p:cNvSpPr txBox="1"/>
          <p:nvPr/>
        </p:nvSpPr>
        <p:spPr>
          <a:xfrm rot="16200000">
            <a:off x="6194889" y="3138666"/>
            <a:ext cx="1632890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400"/>
            </a:pPr>
            <a:r>
              <a:t>Difference time at </a:t>
            </a:r>
          </a:p>
          <a:p>
            <a:pPr>
              <a:defRPr b="0" sz="1400"/>
            </a:pPr>
            <a:r>
              <a:t>maximum infected</a:t>
            </a:r>
          </a:p>
          <a:p>
            <a:pPr>
              <a:defRPr b="0" sz="1400"/>
            </a:pPr>
            <a:r>
              <a:t>fraction</a:t>
            </a:r>
          </a:p>
        </p:txBody>
      </p:sp>
      <p:sp>
        <p:nvSpPr>
          <p:cNvPr id="164" name="F"/>
          <p:cNvSpPr txBox="1"/>
          <p:nvPr/>
        </p:nvSpPr>
        <p:spPr>
          <a:xfrm>
            <a:off x="3584880" y="2157770"/>
            <a:ext cx="2950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165" name="G"/>
          <p:cNvSpPr txBox="1"/>
          <p:nvPr/>
        </p:nvSpPr>
        <p:spPr>
          <a:xfrm>
            <a:off x="3559582" y="4369179"/>
            <a:ext cx="345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</a:t>
            </a:r>
          </a:p>
        </p:txBody>
      </p:sp>
      <p:sp>
        <p:nvSpPr>
          <p:cNvPr id="166" name="I"/>
          <p:cNvSpPr txBox="1"/>
          <p:nvPr/>
        </p:nvSpPr>
        <p:spPr>
          <a:xfrm>
            <a:off x="6999648" y="4363620"/>
            <a:ext cx="2042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4345511" y="165156"/>
            <a:ext cx="2178522" cy="2296791"/>
            <a:chOff x="0" y="0"/>
            <a:chExt cx="2178520" cy="2296790"/>
          </a:xfrm>
        </p:grpSpPr>
        <p:sp>
          <p:nvSpPr>
            <p:cNvPr id="167" name="Oval"/>
            <p:cNvSpPr/>
            <p:nvPr/>
          </p:nvSpPr>
          <p:spPr>
            <a:xfrm>
              <a:off x="841667" y="668647"/>
              <a:ext cx="221547" cy="222488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Oval"/>
            <p:cNvSpPr/>
            <p:nvPr/>
          </p:nvSpPr>
          <p:spPr>
            <a:xfrm>
              <a:off x="1516775" y="293845"/>
              <a:ext cx="221547" cy="222488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Oval"/>
            <p:cNvSpPr/>
            <p:nvPr/>
          </p:nvSpPr>
          <p:spPr>
            <a:xfrm>
              <a:off x="1516775" y="1771122"/>
              <a:ext cx="221547" cy="22248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Oval"/>
            <p:cNvSpPr/>
            <p:nvPr/>
          </p:nvSpPr>
          <p:spPr>
            <a:xfrm>
              <a:off x="1626997" y="971828"/>
              <a:ext cx="221546" cy="222487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Oval"/>
            <p:cNvSpPr/>
            <p:nvPr/>
          </p:nvSpPr>
          <p:spPr>
            <a:xfrm>
              <a:off x="256657" y="889142"/>
              <a:ext cx="221547" cy="222488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" name="Oval"/>
            <p:cNvSpPr/>
            <p:nvPr/>
          </p:nvSpPr>
          <p:spPr>
            <a:xfrm>
              <a:off x="256657" y="1771122"/>
              <a:ext cx="221547" cy="22248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" name="Oval"/>
            <p:cNvSpPr/>
            <p:nvPr/>
          </p:nvSpPr>
          <p:spPr>
            <a:xfrm>
              <a:off x="931765" y="1396320"/>
              <a:ext cx="221547" cy="222488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" name="Oval"/>
            <p:cNvSpPr/>
            <p:nvPr/>
          </p:nvSpPr>
          <p:spPr>
            <a:xfrm>
              <a:off x="1041987" y="2074303"/>
              <a:ext cx="221547" cy="22248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 flipV="1">
              <a:off x="1135601" y="488393"/>
              <a:ext cx="346111" cy="188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 flipH="1">
              <a:off x="559681" y="827641"/>
              <a:ext cx="236107" cy="1293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 flipH="1" flipV="1">
              <a:off x="722700" y="385210"/>
              <a:ext cx="144134" cy="252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" name="Oval"/>
            <p:cNvSpPr/>
            <p:nvPr/>
          </p:nvSpPr>
          <p:spPr>
            <a:xfrm>
              <a:off x="0" y="0"/>
              <a:ext cx="2178521" cy="1822972"/>
            </a:xfrm>
            <a:prstGeom prst="ellips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" name="Oval"/>
            <p:cNvSpPr/>
            <p:nvPr/>
          </p:nvSpPr>
          <p:spPr>
            <a:xfrm>
              <a:off x="532616" y="147666"/>
              <a:ext cx="221546" cy="222488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1126647" y="855655"/>
              <a:ext cx="427948" cy="189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 flipV="1">
              <a:off x="1262601" y="615394"/>
              <a:ext cx="346111" cy="1880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"/>
          <p:cNvSpPr/>
          <p:nvPr/>
        </p:nvSpPr>
        <p:spPr>
          <a:xfrm>
            <a:off x="292100" y="203200"/>
            <a:ext cx="2018159" cy="2149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Figure showing…"/>
          <p:cNvSpPr txBox="1"/>
          <p:nvPr/>
        </p:nvSpPr>
        <p:spPr>
          <a:xfrm>
            <a:off x="296519" y="298108"/>
            <a:ext cx="2018160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Figure showing </a:t>
            </a:r>
          </a:p>
          <a:p>
            <a:pPr/>
            <a:r>
              <a:t>distribution of beta for sigmas</a:t>
            </a:r>
          </a:p>
        </p:txBody>
      </p:sp>
      <p:sp>
        <p:nvSpPr>
          <p:cNvPr id="186" name="Rectangle"/>
          <p:cNvSpPr/>
          <p:nvPr/>
        </p:nvSpPr>
        <p:spPr>
          <a:xfrm>
            <a:off x="294309" y="3048000"/>
            <a:ext cx="2018160" cy="2149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Figure showing…"/>
          <p:cNvSpPr txBox="1"/>
          <p:nvPr/>
        </p:nvSpPr>
        <p:spPr>
          <a:xfrm>
            <a:off x="298729" y="2958758"/>
            <a:ext cx="2018160" cy="2302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Figure showing </a:t>
            </a:r>
          </a:p>
          <a:p>
            <a:pPr/>
            <a:r>
              <a:t>distribution of connections for gammas</a:t>
            </a:r>
          </a:p>
        </p:txBody>
      </p:sp>
      <p:sp>
        <p:nvSpPr>
          <p:cNvPr id="188" name="Rectangle"/>
          <p:cNvSpPr/>
          <p:nvPr/>
        </p:nvSpPr>
        <p:spPr>
          <a:xfrm>
            <a:off x="3581400" y="215900"/>
            <a:ext cx="2018159" cy="2149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Realization of I as a function of t"/>
          <p:cNvSpPr txBox="1"/>
          <p:nvPr/>
        </p:nvSpPr>
        <p:spPr>
          <a:xfrm>
            <a:off x="3585819" y="679108"/>
            <a:ext cx="2018160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Realization of I as a function of t</a:t>
            </a:r>
          </a:p>
        </p:txBody>
      </p:sp>
      <p:sp>
        <p:nvSpPr>
          <p:cNvPr id="190" name="Rectangle"/>
          <p:cNvSpPr/>
          <p:nvPr/>
        </p:nvSpPr>
        <p:spPr>
          <a:xfrm>
            <a:off x="3579190" y="3048000"/>
            <a:ext cx="2018160" cy="2149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Realization of I as a function of t"/>
          <p:cNvSpPr txBox="1"/>
          <p:nvPr/>
        </p:nvSpPr>
        <p:spPr>
          <a:xfrm>
            <a:off x="3583609" y="3511208"/>
            <a:ext cx="2018160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Realization of I as a function of t</a:t>
            </a:r>
          </a:p>
        </p:txBody>
      </p:sp>
      <p:sp>
        <p:nvSpPr>
          <p:cNvPr id="192" name="Rectangle"/>
          <p:cNvSpPr/>
          <p:nvPr/>
        </p:nvSpPr>
        <p:spPr>
          <a:xfrm>
            <a:off x="6591300" y="203200"/>
            <a:ext cx="2018159" cy="2149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Height and time perturbation of peak"/>
          <p:cNvSpPr txBox="1"/>
          <p:nvPr/>
        </p:nvSpPr>
        <p:spPr>
          <a:xfrm>
            <a:off x="6595719" y="482258"/>
            <a:ext cx="2018160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Height and time perturbation of peak</a:t>
            </a:r>
          </a:p>
        </p:txBody>
      </p:sp>
      <p:sp>
        <p:nvSpPr>
          <p:cNvPr id="194" name="Rectangle"/>
          <p:cNvSpPr/>
          <p:nvPr/>
        </p:nvSpPr>
        <p:spPr>
          <a:xfrm>
            <a:off x="9799419" y="190500"/>
            <a:ext cx="2018160" cy="2149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Prediction error as a function of sigma"/>
          <p:cNvSpPr txBox="1"/>
          <p:nvPr/>
        </p:nvSpPr>
        <p:spPr>
          <a:xfrm>
            <a:off x="9803839" y="469558"/>
            <a:ext cx="2018160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Prediction error as a function of sigma</a:t>
            </a:r>
          </a:p>
        </p:txBody>
      </p:sp>
      <p:sp>
        <p:nvSpPr>
          <p:cNvPr id="196" name="Rectangle"/>
          <p:cNvSpPr/>
          <p:nvPr/>
        </p:nvSpPr>
        <p:spPr>
          <a:xfrm>
            <a:off x="6642100" y="3041650"/>
            <a:ext cx="2018159" cy="2149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Height and time perturbation of peak"/>
          <p:cNvSpPr txBox="1"/>
          <p:nvPr/>
        </p:nvSpPr>
        <p:spPr>
          <a:xfrm>
            <a:off x="6646519" y="3320708"/>
            <a:ext cx="2018160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Height and time perturbation of peak</a:t>
            </a:r>
          </a:p>
        </p:txBody>
      </p:sp>
      <p:sp>
        <p:nvSpPr>
          <p:cNvPr id="198" name="Rectangle"/>
          <p:cNvSpPr/>
          <p:nvPr/>
        </p:nvSpPr>
        <p:spPr>
          <a:xfrm>
            <a:off x="9850219" y="3028950"/>
            <a:ext cx="2018160" cy="2149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Prediction error as a function of gamma"/>
          <p:cNvSpPr txBox="1"/>
          <p:nvPr/>
        </p:nvSpPr>
        <p:spPr>
          <a:xfrm>
            <a:off x="9854639" y="3308008"/>
            <a:ext cx="2018160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Prediction error as a function of gamma</a:t>
            </a:r>
          </a:p>
        </p:txBody>
      </p:sp>
      <p:sp>
        <p:nvSpPr>
          <p:cNvPr id="200" name="Rectangle"/>
          <p:cNvSpPr/>
          <p:nvPr/>
        </p:nvSpPr>
        <p:spPr>
          <a:xfrm>
            <a:off x="294309" y="6070188"/>
            <a:ext cx="2018160" cy="21494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Combined effect of gamma and sigma"/>
          <p:cNvSpPr txBox="1"/>
          <p:nvPr/>
        </p:nvSpPr>
        <p:spPr>
          <a:xfrm>
            <a:off x="298729" y="6349247"/>
            <a:ext cx="2018160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Combined effect of gamma and sigma</a:t>
            </a:r>
          </a:p>
        </p:txBody>
      </p:sp>
      <p:sp>
        <p:nvSpPr>
          <p:cNvPr id="202" name="Rectangle"/>
          <p:cNvSpPr/>
          <p:nvPr/>
        </p:nvSpPr>
        <p:spPr>
          <a:xfrm>
            <a:off x="3579190" y="6070188"/>
            <a:ext cx="2018160" cy="21494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Herd immunity as a function of gamma beta"/>
          <p:cNvSpPr txBox="1"/>
          <p:nvPr/>
        </p:nvSpPr>
        <p:spPr>
          <a:xfrm>
            <a:off x="3583609" y="6349247"/>
            <a:ext cx="2018160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Herd immunity as a function of gamma beta</a:t>
            </a:r>
          </a:p>
        </p:txBody>
      </p:sp>
      <p:sp>
        <p:nvSpPr>
          <p:cNvPr id="204" name="Rectangle"/>
          <p:cNvSpPr/>
          <p:nvPr/>
        </p:nvSpPr>
        <p:spPr>
          <a:xfrm>
            <a:off x="6642100" y="6063838"/>
            <a:ext cx="2018159" cy="21494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Heat map showing prediction error"/>
          <p:cNvSpPr txBox="1"/>
          <p:nvPr/>
        </p:nvSpPr>
        <p:spPr>
          <a:xfrm>
            <a:off x="6646519" y="6342897"/>
            <a:ext cx="2018160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Heat map showing prediction error</a:t>
            </a:r>
          </a:p>
        </p:txBody>
      </p:sp>
      <p:sp>
        <p:nvSpPr>
          <p:cNvPr id="206" name="Rectangle"/>
          <p:cNvSpPr/>
          <p:nvPr/>
        </p:nvSpPr>
        <p:spPr>
          <a:xfrm>
            <a:off x="9848009" y="6171858"/>
            <a:ext cx="2018160" cy="21494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?"/>
          <p:cNvSpPr txBox="1"/>
          <p:nvPr/>
        </p:nvSpPr>
        <p:spPr>
          <a:xfrm>
            <a:off x="9852429" y="7003366"/>
            <a:ext cx="20181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creen Shot 2020-04-15 at 10.13.01.png" descr="Screen Shot 2020-04-15 at 10.13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9360" y="3475713"/>
            <a:ext cx="3266157" cy="246153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a"/>
          <p:cNvSpPr txBox="1"/>
          <p:nvPr/>
        </p:nvSpPr>
        <p:spPr>
          <a:xfrm>
            <a:off x="6366807" y="5984544"/>
            <a:ext cx="223419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600"/>
            </a:lvl1pPr>
          </a:lstStyle>
          <a:p>
            <a:pPr/>
            <a:r>
              <a:t>a</a:t>
            </a:r>
          </a:p>
        </p:txBody>
      </p:sp>
      <p:sp>
        <p:nvSpPr>
          <p:cNvPr id="211" name="Peak value"/>
          <p:cNvSpPr txBox="1"/>
          <p:nvPr/>
        </p:nvSpPr>
        <p:spPr>
          <a:xfrm rot="16200000">
            <a:off x="3877607" y="4544225"/>
            <a:ext cx="1104088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600"/>
            </a:lvl1pPr>
          </a:lstStyle>
          <a:p>
            <a:pPr/>
            <a:r>
              <a:t>Peak value</a:t>
            </a:r>
          </a:p>
        </p:txBody>
      </p:sp>
      <p:pic>
        <p:nvPicPr>
          <p:cNvPr id="212" name="Screen Shot 2020-04-15 at 11.47.09.png" descr="Screen Shot 2020-04-15 at 11.47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516" y="3330531"/>
            <a:ext cx="3518170" cy="2751902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Line"/>
          <p:cNvSpPr/>
          <p:nvPr/>
        </p:nvSpPr>
        <p:spPr>
          <a:xfrm>
            <a:off x="6033570" y="5398814"/>
            <a:ext cx="1291308" cy="14612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Line"/>
          <p:cNvSpPr/>
          <p:nvPr/>
        </p:nvSpPr>
        <p:spPr>
          <a:xfrm flipH="1" flipV="1">
            <a:off x="5077251" y="3873028"/>
            <a:ext cx="191901" cy="6026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No spatial…"/>
          <p:cNvSpPr txBox="1"/>
          <p:nvPr/>
        </p:nvSpPr>
        <p:spPr>
          <a:xfrm>
            <a:off x="5022874" y="4467493"/>
            <a:ext cx="955485" cy="477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300"/>
            </a:pPr>
            <a:r>
              <a:t>No spatial </a:t>
            </a:r>
          </a:p>
          <a:p>
            <a:pPr>
              <a:defRPr b="0" sz="1300"/>
            </a:pPr>
            <a:r>
              <a:t>component</a:t>
            </a:r>
          </a:p>
        </p:txBody>
      </p:sp>
      <p:sp>
        <p:nvSpPr>
          <p:cNvPr id="216" name="Spatial…"/>
          <p:cNvSpPr txBox="1"/>
          <p:nvPr/>
        </p:nvSpPr>
        <p:spPr>
          <a:xfrm>
            <a:off x="4986222" y="5154658"/>
            <a:ext cx="1028790" cy="477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300"/>
            </a:pPr>
            <a:r>
              <a:t>Spatial </a:t>
            </a:r>
          </a:p>
          <a:p>
            <a:pPr>
              <a:defRPr b="0" sz="1300"/>
            </a:pPr>
            <a:r>
              <a:t>dependency</a:t>
            </a:r>
          </a:p>
        </p:txBody>
      </p:sp>
      <p:pic>
        <p:nvPicPr>
          <p:cNvPr id="217" name="Screen Shot 2020-04-15 at 15.15.07.png" descr="Screen Shot 2020-04-15 at 15.15.0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02852" y="3087403"/>
            <a:ext cx="3765432" cy="289923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tangle"/>
          <p:cNvSpPr/>
          <p:nvPr/>
        </p:nvSpPr>
        <p:spPr>
          <a:xfrm>
            <a:off x="10139112" y="3534009"/>
            <a:ext cx="312116" cy="20503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Rectangle"/>
          <p:cNvSpPr/>
          <p:nvPr/>
        </p:nvSpPr>
        <p:spPr>
          <a:xfrm>
            <a:off x="10139112" y="4066492"/>
            <a:ext cx="312116" cy="20503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Model 1"/>
          <p:cNvSpPr txBox="1"/>
          <p:nvPr/>
        </p:nvSpPr>
        <p:spPr>
          <a:xfrm>
            <a:off x="10690579" y="3405844"/>
            <a:ext cx="122102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Model 1</a:t>
            </a:r>
          </a:p>
        </p:txBody>
      </p:sp>
      <p:sp>
        <p:nvSpPr>
          <p:cNvPr id="221" name="Model 2"/>
          <p:cNvSpPr txBox="1"/>
          <p:nvPr/>
        </p:nvSpPr>
        <p:spPr>
          <a:xfrm>
            <a:off x="10690579" y="3938327"/>
            <a:ext cx="12210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Model 2</a:t>
            </a:r>
          </a:p>
        </p:txBody>
      </p:sp>
      <p:sp>
        <p:nvSpPr>
          <p:cNvPr id="222" name="Model 2"/>
          <p:cNvSpPr txBox="1"/>
          <p:nvPr/>
        </p:nvSpPr>
        <p:spPr>
          <a:xfrm>
            <a:off x="10193920" y="6086500"/>
            <a:ext cx="944347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Model 2</a:t>
            </a:r>
          </a:p>
        </p:txBody>
      </p:sp>
      <p:sp>
        <p:nvSpPr>
          <p:cNvPr id="223" name="PDF value"/>
          <p:cNvSpPr txBox="1"/>
          <p:nvPr/>
        </p:nvSpPr>
        <p:spPr>
          <a:xfrm rot="16200000">
            <a:off x="7842725" y="4349722"/>
            <a:ext cx="11558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PDF value</a:t>
            </a:r>
          </a:p>
        </p:txBody>
      </p:sp>
      <p:pic>
        <p:nvPicPr>
          <p:cNvPr id="224" name="Screen Shot 2020-03-21 at 13.02.25.png" descr="Screen Shot 2020-03-21 at 13.02.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2620" y="148057"/>
            <a:ext cx="3965962" cy="3007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"/>
          <p:cNvGrpSpPr/>
          <p:nvPr/>
        </p:nvGrpSpPr>
        <p:grpSpPr>
          <a:xfrm>
            <a:off x="240391" y="3750716"/>
            <a:ext cx="7841410" cy="2002945"/>
            <a:chOff x="0" y="0"/>
            <a:chExt cx="7841409" cy="2002944"/>
          </a:xfrm>
        </p:grpSpPr>
        <p:pic>
          <p:nvPicPr>
            <p:cNvPr id="226" name="Screenshot 2020-04-23 at 13.30.41.png" descr="Screenshot 2020-04-23 at 13.30.4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665388" cy="1988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Screenshot 2020-04-23 at 13.30.47.png" descr="Screenshot 2020-04-23 at 13.30.4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09603" y="0"/>
              <a:ext cx="2578739" cy="19821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Line"/>
            <p:cNvSpPr/>
            <p:nvPr/>
          </p:nvSpPr>
          <p:spPr>
            <a:xfrm>
              <a:off x="2052042" y="1193297"/>
              <a:ext cx="151799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29" name="Screenshot 2020-04-23 at 13.38.31.png" descr="Screenshot 2020-04-23 at 13.38.3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62671" y="64116"/>
              <a:ext cx="2578739" cy="1938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1" name="Screenshot 2020-04-23 at 13.50.28.png" descr="Screenshot 2020-04-23 at 13.50.2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10524" y="3921157"/>
            <a:ext cx="2556170" cy="1911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shot 2020-04-23 at 13.51.00.png" descr="Screenshot 2020-04-23 at 13.51.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93592" y="3921157"/>
            <a:ext cx="2390259" cy="191128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C"/>
          <p:cNvSpPr txBox="1"/>
          <p:nvPr/>
        </p:nvSpPr>
        <p:spPr>
          <a:xfrm>
            <a:off x="-1970" y="33000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34" name="D"/>
          <p:cNvSpPr txBox="1"/>
          <p:nvPr/>
        </p:nvSpPr>
        <p:spPr>
          <a:xfrm>
            <a:off x="2614230" y="33000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35" name="E"/>
          <p:cNvSpPr txBox="1"/>
          <p:nvPr/>
        </p:nvSpPr>
        <p:spPr>
          <a:xfrm>
            <a:off x="5243943" y="3217983"/>
            <a:ext cx="3118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236" name="F"/>
          <p:cNvSpPr txBox="1"/>
          <p:nvPr/>
        </p:nvSpPr>
        <p:spPr>
          <a:xfrm>
            <a:off x="7853691" y="3217983"/>
            <a:ext cx="2950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237" name="G"/>
          <p:cNvSpPr txBox="1"/>
          <p:nvPr/>
        </p:nvSpPr>
        <p:spPr>
          <a:xfrm>
            <a:off x="10436211" y="3217983"/>
            <a:ext cx="345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creen Shot 2020-04-08 at 16.35.58.png" descr="Screen Shot 2020-04-08 at 16.35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0627" y="587555"/>
            <a:ext cx="2839294" cy="59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20-04-08 at 16.39.13.png" descr="Screen Shot 2020-04-08 at 16.39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6448" y="615765"/>
            <a:ext cx="2550410" cy="5891814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Line"/>
          <p:cNvSpPr/>
          <p:nvPr/>
        </p:nvSpPr>
        <p:spPr>
          <a:xfrm>
            <a:off x="8835588" y="1170177"/>
            <a:ext cx="1" cy="40284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11807090" y="904254"/>
            <a:ext cx="1" cy="40284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3" name="Screen Shot 2020-04-08 at 14.47.43.png" descr="Screen Shot 2020-04-08 at 14.47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681" y="605125"/>
            <a:ext cx="2903299" cy="229578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Mean value"/>
          <p:cNvSpPr txBox="1"/>
          <p:nvPr/>
        </p:nvSpPr>
        <p:spPr>
          <a:xfrm>
            <a:off x="1896774" y="1487677"/>
            <a:ext cx="765938" cy="25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/>
            </a:lvl1pPr>
          </a:lstStyle>
          <a:p>
            <a:pPr/>
            <a:r>
              <a:t>Mean value</a:t>
            </a:r>
          </a:p>
        </p:txBody>
      </p:sp>
      <p:sp>
        <p:nvSpPr>
          <p:cNvPr id="245" name="Random…"/>
          <p:cNvSpPr txBox="1"/>
          <p:nvPr/>
        </p:nvSpPr>
        <p:spPr>
          <a:xfrm>
            <a:off x="2647948" y="1661714"/>
            <a:ext cx="667259" cy="402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000"/>
            </a:pPr>
            <a:r>
              <a:t>Random </a:t>
            </a:r>
          </a:p>
          <a:p>
            <a:pPr>
              <a:defRPr b="0" sz="1000"/>
            </a:pPr>
            <a:r>
              <a:t>point</a:t>
            </a:r>
          </a:p>
        </p:txBody>
      </p:sp>
      <p:sp>
        <p:nvSpPr>
          <p:cNvPr id="246" name="Mean…"/>
          <p:cNvSpPr txBox="1"/>
          <p:nvPr/>
        </p:nvSpPr>
        <p:spPr>
          <a:xfrm>
            <a:off x="2109650" y="1937992"/>
            <a:ext cx="502540" cy="402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000"/>
            </a:pPr>
            <a:r>
              <a:t>Mean </a:t>
            </a:r>
          </a:p>
          <a:p>
            <a:pPr>
              <a:defRPr b="0" sz="1000"/>
            </a:pPr>
            <a:r>
              <a:t>Focus</a:t>
            </a:r>
          </a:p>
        </p:txBody>
      </p:sp>
      <p:sp>
        <p:nvSpPr>
          <p:cNvPr id="247" name="Line"/>
          <p:cNvSpPr/>
          <p:nvPr/>
        </p:nvSpPr>
        <p:spPr>
          <a:xfrm flipH="1">
            <a:off x="2078334" y="1697068"/>
            <a:ext cx="190638" cy="190638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Circle"/>
          <p:cNvSpPr/>
          <p:nvPr/>
        </p:nvSpPr>
        <p:spPr>
          <a:xfrm>
            <a:off x="1962546" y="1897748"/>
            <a:ext cx="59510" cy="5716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Circle"/>
          <p:cNvSpPr/>
          <p:nvPr/>
        </p:nvSpPr>
        <p:spPr>
          <a:xfrm>
            <a:off x="2867795" y="2254845"/>
            <a:ext cx="65491" cy="6893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Circle"/>
          <p:cNvSpPr/>
          <p:nvPr/>
        </p:nvSpPr>
        <p:spPr>
          <a:xfrm>
            <a:off x="2682518" y="2461871"/>
            <a:ext cx="59509" cy="5716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Line"/>
          <p:cNvSpPr/>
          <p:nvPr/>
        </p:nvSpPr>
        <p:spPr>
          <a:xfrm>
            <a:off x="2915727" y="2052281"/>
            <a:ext cx="1" cy="17640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Line"/>
          <p:cNvSpPr/>
          <p:nvPr/>
        </p:nvSpPr>
        <p:spPr>
          <a:xfrm>
            <a:off x="2433601" y="2278988"/>
            <a:ext cx="167428" cy="16742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Representative cell"/>
          <p:cNvSpPr txBox="1"/>
          <p:nvPr/>
        </p:nvSpPr>
        <p:spPr>
          <a:xfrm>
            <a:off x="1038377" y="307822"/>
            <a:ext cx="194556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/>
            </a:lvl1pPr>
          </a:lstStyle>
          <a:p>
            <a:pPr/>
            <a:r>
              <a:t>Representative cell</a:t>
            </a:r>
          </a:p>
        </p:txBody>
      </p:sp>
      <p:sp>
        <p:nvSpPr>
          <p:cNvPr id="254" name="Shape"/>
          <p:cNvSpPr/>
          <p:nvPr/>
        </p:nvSpPr>
        <p:spPr>
          <a:xfrm>
            <a:off x="694809" y="651303"/>
            <a:ext cx="2601204" cy="220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9" h="21600" fill="norm" stroke="1" extrusionOk="0">
                <a:moveTo>
                  <a:pt x="18280" y="4733"/>
                </a:moveTo>
                <a:cubicBezTo>
                  <a:pt x="19342" y="6416"/>
                  <a:pt x="19997" y="8286"/>
                  <a:pt x="20409" y="10245"/>
                </a:cubicBezTo>
                <a:lnTo>
                  <a:pt x="20305" y="21600"/>
                </a:lnTo>
                <a:lnTo>
                  <a:pt x="8098" y="21557"/>
                </a:lnTo>
                <a:cubicBezTo>
                  <a:pt x="7041" y="20683"/>
                  <a:pt x="6014" y="19665"/>
                  <a:pt x="5043" y="18645"/>
                </a:cubicBezTo>
                <a:cubicBezTo>
                  <a:pt x="1454" y="14878"/>
                  <a:pt x="-1191" y="9904"/>
                  <a:pt x="547" y="4733"/>
                </a:cubicBezTo>
                <a:cubicBezTo>
                  <a:pt x="1312" y="2458"/>
                  <a:pt x="2748" y="758"/>
                  <a:pt x="4490" y="70"/>
                </a:cubicBezTo>
                <a:lnTo>
                  <a:pt x="13186" y="0"/>
                </a:lnTo>
                <a:cubicBezTo>
                  <a:pt x="15109" y="914"/>
                  <a:pt x="16890" y="2531"/>
                  <a:pt x="18280" y="4733"/>
                </a:cubicBezTo>
                <a:close/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A"/>
          <p:cNvSpPr txBox="1"/>
          <p:nvPr/>
        </p:nvSpPr>
        <p:spPr>
          <a:xfrm>
            <a:off x="146525" y="-79781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500683" y="3331493"/>
            <a:ext cx="2839295" cy="1152442"/>
            <a:chOff x="0" y="0"/>
            <a:chExt cx="2839293" cy="1152441"/>
          </a:xfrm>
        </p:grpSpPr>
        <p:sp>
          <p:nvSpPr>
            <p:cNvPr id="256" name="Circle"/>
            <p:cNvSpPr/>
            <p:nvPr/>
          </p:nvSpPr>
          <p:spPr>
            <a:xfrm>
              <a:off x="1933849" y="578072"/>
              <a:ext cx="84909" cy="88457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 flipH="1" flipV="1">
              <a:off x="1637153" y="292609"/>
              <a:ext cx="295522" cy="29552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 flipH="1">
              <a:off x="1046005" y="647403"/>
              <a:ext cx="833879" cy="963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Circle"/>
            <p:cNvSpPr/>
            <p:nvPr/>
          </p:nvSpPr>
          <p:spPr>
            <a:xfrm>
              <a:off x="1411996" y="41295"/>
              <a:ext cx="1052415" cy="1049775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0" name="Shape"/>
            <p:cNvSpPr/>
            <p:nvPr/>
          </p:nvSpPr>
          <p:spPr>
            <a:xfrm>
              <a:off x="903898" y="4904"/>
              <a:ext cx="1931294" cy="114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fill="norm" stroke="1" extrusionOk="0">
                  <a:moveTo>
                    <a:pt x="21459" y="49"/>
                  </a:moveTo>
                  <a:lnTo>
                    <a:pt x="21462" y="21600"/>
                  </a:lnTo>
                  <a:lnTo>
                    <a:pt x="2510" y="21443"/>
                  </a:lnTo>
                  <a:cubicBezTo>
                    <a:pt x="1060" y="18497"/>
                    <a:pt x="192" y="14856"/>
                    <a:pt x="28" y="11031"/>
                  </a:cubicBezTo>
                  <a:cubicBezTo>
                    <a:pt x="-138" y="7158"/>
                    <a:pt x="426" y="3295"/>
                    <a:pt x="1639" y="0"/>
                  </a:cubicBezTo>
                  <a:lnTo>
                    <a:pt x="21459" y="49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1" name="Rectangle"/>
            <p:cNvSpPr/>
            <p:nvPr/>
          </p:nvSpPr>
          <p:spPr>
            <a:xfrm>
              <a:off x="0" y="0"/>
              <a:ext cx="2839294" cy="1143695"/>
            </a:xfrm>
            <a:prstGeom prst="rect">
              <a:avLst/>
            </a:prstGeom>
            <a:noFill/>
            <a:ln w="254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" name="Circle"/>
            <p:cNvSpPr/>
            <p:nvPr/>
          </p:nvSpPr>
          <p:spPr>
            <a:xfrm>
              <a:off x="1519645" y="169987"/>
              <a:ext cx="84910" cy="8845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Circle"/>
            <p:cNvSpPr/>
            <p:nvPr/>
          </p:nvSpPr>
          <p:spPr>
            <a:xfrm>
              <a:off x="904184" y="705072"/>
              <a:ext cx="84910" cy="8845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P1"/>
            <p:cNvSpPr txBox="1"/>
            <p:nvPr/>
          </p:nvSpPr>
          <p:spPr>
            <a:xfrm>
              <a:off x="1286042" y="32856"/>
              <a:ext cx="267209" cy="250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000"/>
              </a:lvl1pPr>
            </a:lstStyle>
            <a:p>
              <a:pPr/>
              <a:r>
                <a:t>P1</a:t>
              </a:r>
            </a:p>
          </p:txBody>
        </p:sp>
        <p:sp>
          <p:nvSpPr>
            <p:cNvPr id="265" name="P2"/>
            <p:cNvSpPr txBox="1"/>
            <p:nvPr/>
          </p:nvSpPr>
          <p:spPr>
            <a:xfrm>
              <a:off x="580063" y="591543"/>
              <a:ext cx="267209" cy="250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000"/>
              </a:lvl1pPr>
            </a:lstStyle>
            <a:p>
              <a:pPr/>
              <a:r>
                <a:t>P2</a:t>
              </a:r>
            </a:p>
          </p:txBody>
        </p:sp>
        <p:sp>
          <p:nvSpPr>
            <p:cNvPr id="266" name="Line"/>
            <p:cNvSpPr/>
            <p:nvPr/>
          </p:nvSpPr>
          <p:spPr>
            <a:xfrm flipH="1" flipV="1">
              <a:off x="934686" y="462197"/>
              <a:ext cx="438651" cy="2669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7" name="dr"/>
            <p:cNvSpPr txBox="1"/>
            <p:nvPr/>
          </p:nvSpPr>
          <p:spPr>
            <a:xfrm>
              <a:off x="1063460" y="254930"/>
              <a:ext cx="231903" cy="250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000"/>
              </a:lvl1pPr>
            </a:lstStyle>
            <a:p>
              <a:pPr/>
              <a:r>
                <a:t>dr</a:t>
              </a:r>
            </a:p>
          </p:txBody>
        </p:sp>
        <p:sp>
          <p:nvSpPr>
            <p:cNvPr id="268" name="Center"/>
            <p:cNvSpPr txBox="1"/>
            <p:nvPr/>
          </p:nvSpPr>
          <p:spPr>
            <a:xfrm>
              <a:off x="1768404" y="636778"/>
              <a:ext cx="495301" cy="250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000"/>
              </a:lvl1pPr>
            </a:lstStyle>
            <a:p>
              <a:pPr/>
              <a:r>
                <a:t>Center</a:t>
              </a:r>
            </a:p>
          </p:txBody>
        </p:sp>
      </p:grpSp>
      <p:sp>
        <p:nvSpPr>
          <p:cNvPr id="270" name="B"/>
          <p:cNvSpPr txBox="1"/>
          <p:nvPr/>
        </p:nvSpPr>
        <p:spPr>
          <a:xfrm>
            <a:off x="143630" y="2765019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71" name="F"/>
          <p:cNvSpPr txBox="1"/>
          <p:nvPr/>
        </p:nvSpPr>
        <p:spPr>
          <a:xfrm>
            <a:off x="7218265" y="130369"/>
            <a:ext cx="2950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272" name="G"/>
          <p:cNvSpPr txBox="1"/>
          <p:nvPr/>
        </p:nvSpPr>
        <p:spPr>
          <a:xfrm>
            <a:off x="9807860" y="130369"/>
            <a:ext cx="345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</a:t>
            </a:r>
          </a:p>
        </p:txBody>
      </p:sp>
      <p:sp>
        <p:nvSpPr>
          <p:cNvPr id="273" name="dr [um]"/>
          <p:cNvSpPr txBox="1"/>
          <p:nvPr/>
        </p:nvSpPr>
        <p:spPr>
          <a:xfrm rot="16200000">
            <a:off x="9605422" y="3236850"/>
            <a:ext cx="750520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dr [um]</a:t>
            </a:r>
          </a:p>
        </p:txBody>
      </p:sp>
      <p:sp>
        <p:nvSpPr>
          <p:cNvPr id="274" name="dr [um]"/>
          <p:cNvSpPr txBox="1"/>
          <p:nvPr/>
        </p:nvSpPr>
        <p:spPr>
          <a:xfrm rot="16200000">
            <a:off x="9605422" y="5203771"/>
            <a:ext cx="750520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dr [um]</a:t>
            </a:r>
          </a:p>
        </p:txBody>
      </p:sp>
      <p:sp>
        <p:nvSpPr>
          <p:cNvPr id="275" name="dr [um]"/>
          <p:cNvSpPr txBox="1"/>
          <p:nvPr/>
        </p:nvSpPr>
        <p:spPr>
          <a:xfrm rot="16200000">
            <a:off x="9605193" y="1368836"/>
            <a:ext cx="750521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dr [um]</a:t>
            </a:r>
          </a:p>
        </p:txBody>
      </p:sp>
      <p:sp>
        <p:nvSpPr>
          <p:cNvPr id="276" name="dr [um]"/>
          <p:cNvSpPr txBox="1"/>
          <p:nvPr/>
        </p:nvSpPr>
        <p:spPr>
          <a:xfrm rot="16200000">
            <a:off x="6532884" y="3334204"/>
            <a:ext cx="750520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dr [um]</a:t>
            </a:r>
          </a:p>
        </p:txBody>
      </p:sp>
      <p:sp>
        <p:nvSpPr>
          <p:cNvPr id="277" name="dr [um]"/>
          <p:cNvSpPr txBox="1"/>
          <p:nvPr/>
        </p:nvSpPr>
        <p:spPr>
          <a:xfrm rot="16200000">
            <a:off x="6627592" y="5290866"/>
            <a:ext cx="750521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dr [um]</a:t>
            </a:r>
          </a:p>
        </p:txBody>
      </p:sp>
      <p:sp>
        <p:nvSpPr>
          <p:cNvPr id="278" name="dr [um]"/>
          <p:cNvSpPr txBox="1"/>
          <p:nvPr/>
        </p:nvSpPr>
        <p:spPr>
          <a:xfrm rot="16200000">
            <a:off x="6578392" y="1305336"/>
            <a:ext cx="750520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dr [um]</a:t>
            </a:r>
          </a:p>
        </p:txBody>
      </p:sp>
      <p:sp>
        <p:nvSpPr>
          <p:cNvPr id="279" name="Line"/>
          <p:cNvSpPr/>
          <p:nvPr/>
        </p:nvSpPr>
        <p:spPr>
          <a:xfrm flipV="1">
            <a:off x="512086" y="2565400"/>
            <a:ext cx="2091123" cy="766008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Line"/>
          <p:cNvSpPr/>
          <p:nvPr/>
        </p:nvSpPr>
        <p:spPr>
          <a:xfrm flipH="1" flipV="1">
            <a:off x="2830270" y="2578149"/>
            <a:ext cx="517935" cy="762585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r [um]"/>
          <p:cNvSpPr txBox="1"/>
          <p:nvPr/>
        </p:nvSpPr>
        <p:spPr>
          <a:xfrm>
            <a:off x="8406277" y="6437300"/>
            <a:ext cx="630022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r [um]</a:t>
            </a:r>
          </a:p>
        </p:txBody>
      </p:sp>
      <p:sp>
        <p:nvSpPr>
          <p:cNvPr id="282" name="r [um]"/>
          <p:cNvSpPr txBox="1"/>
          <p:nvPr/>
        </p:nvSpPr>
        <p:spPr>
          <a:xfrm>
            <a:off x="11331835" y="6431312"/>
            <a:ext cx="630023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r [um]</a:t>
            </a:r>
          </a:p>
        </p:txBody>
      </p:sp>
      <p:pic>
        <p:nvPicPr>
          <p:cNvPr id="283" name="Screen Shot 2020-04-08 at 15.54.33.png" descr="Screen Shot 2020-04-08 at 15.54.3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7742" y="7219010"/>
            <a:ext cx="2549118" cy="2124266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Position…"/>
          <p:cNvSpPr txBox="1"/>
          <p:nvPr/>
        </p:nvSpPr>
        <p:spPr>
          <a:xfrm>
            <a:off x="2354505" y="7248328"/>
            <a:ext cx="847840" cy="50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defRPr>
            </a:pPr>
            <a:r>
              <a:t>Position </a:t>
            </a:r>
          </a:p>
          <a:p>
            <a:pPr>
              <a:defRPr sz="13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defRPr>
            </a:pPr>
            <a:r>
              <a:t>of focus</a:t>
            </a:r>
          </a:p>
        </p:txBody>
      </p:sp>
      <p:sp>
        <p:nvSpPr>
          <p:cNvPr id="285" name="Line"/>
          <p:cNvSpPr/>
          <p:nvPr/>
        </p:nvSpPr>
        <p:spPr>
          <a:xfrm flipH="1">
            <a:off x="2594906" y="7686866"/>
            <a:ext cx="190638" cy="190638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Traces of…"/>
          <p:cNvSpPr txBox="1"/>
          <p:nvPr/>
        </p:nvSpPr>
        <p:spPr>
          <a:xfrm>
            <a:off x="862408" y="7252824"/>
            <a:ext cx="930721" cy="50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defRPr>
            </a:pPr>
            <a:r>
              <a:t>Traces of </a:t>
            </a:r>
          </a:p>
          <a:p>
            <a:pPr>
              <a:defRPr sz="13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defRPr>
            </a:pPr>
            <a:r>
              <a:t>MRE11</a:t>
            </a:r>
          </a:p>
        </p:txBody>
      </p:sp>
      <p:sp>
        <p:nvSpPr>
          <p:cNvPr id="287" name="Line"/>
          <p:cNvSpPr/>
          <p:nvPr/>
        </p:nvSpPr>
        <p:spPr>
          <a:xfrm>
            <a:off x="1278896" y="7837042"/>
            <a:ext cx="467138" cy="150080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95" name="Group"/>
          <p:cNvGrpSpPr/>
          <p:nvPr/>
        </p:nvGrpSpPr>
        <p:grpSpPr>
          <a:xfrm>
            <a:off x="8866229" y="6957689"/>
            <a:ext cx="3495547" cy="2691438"/>
            <a:chOff x="0" y="0"/>
            <a:chExt cx="3495546" cy="2691437"/>
          </a:xfrm>
        </p:grpSpPr>
        <p:pic>
          <p:nvPicPr>
            <p:cNvPr id="288" name="Screen Shot 2020-04-08 at 16.27.42.png" descr="Screen Shot 2020-04-08 at 16.27.42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495547" cy="2691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Line"/>
            <p:cNvSpPr/>
            <p:nvPr/>
          </p:nvSpPr>
          <p:spPr>
            <a:xfrm>
              <a:off x="948637" y="393218"/>
              <a:ext cx="323089" cy="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948637" y="583718"/>
              <a:ext cx="323089" cy="1"/>
            </a:xfrm>
            <a:prstGeom prst="line">
              <a:avLst/>
            </a:prstGeom>
            <a:noFill/>
            <a:ln w="254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948637" y="774218"/>
              <a:ext cx="323089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2" name="Measured from focus"/>
            <p:cNvSpPr txBox="1"/>
            <p:nvPr/>
          </p:nvSpPr>
          <p:spPr>
            <a:xfrm>
              <a:off x="1304567" y="255652"/>
              <a:ext cx="1562558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Measured from focus</a:t>
              </a:r>
            </a:p>
          </p:txBody>
        </p:sp>
        <p:sp>
          <p:nvSpPr>
            <p:cNvPr id="293" name="Measured from random pos"/>
            <p:cNvSpPr txBox="1"/>
            <p:nvPr/>
          </p:nvSpPr>
          <p:spPr>
            <a:xfrm>
              <a:off x="1297354" y="446152"/>
              <a:ext cx="200878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Measured from random pos</a:t>
              </a:r>
            </a:p>
          </p:txBody>
        </p:sp>
        <p:sp>
          <p:nvSpPr>
            <p:cNvPr id="294" name="Expected free diffusion"/>
            <p:cNvSpPr txBox="1"/>
            <p:nvPr/>
          </p:nvSpPr>
          <p:spPr>
            <a:xfrm>
              <a:off x="1308707" y="636652"/>
              <a:ext cx="1681278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Expected free diffusion</a:t>
              </a:r>
            </a:p>
          </p:txBody>
        </p:sp>
      </p:grpSp>
      <p:pic>
        <p:nvPicPr>
          <p:cNvPr id="296" name="Screen Shot 2020-04-15 at 07.10.27.png" descr="Screen Shot 2020-04-15 at 07.10.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1435" y="5025302"/>
            <a:ext cx="3139448" cy="1652341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I"/>
          <p:cNvSpPr txBox="1"/>
          <p:nvPr/>
        </p:nvSpPr>
        <p:spPr>
          <a:xfrm>
            <a:off x="205962" y="6761810"/>
            <a:ext cx="2042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</a:t>
            </a:r>
          </a:p>
        </p:txBody>
      </p:sp>
      <p:sp>
        <p:nvSpPr>
          <p:cNvPr id="298" name="G"/>
          <p:cNvSpPr txBox="1"/>
          <p:nvPr/>
        </p:nvSpPr>
        <p:spPr>
          <a:xfrm>
            <a:off x="4183163" y="6972055"/>
            <a:ext cx="345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</a:t>
            </a:r>
          </a:p>
        </p:txBody>
      </p:sp>
      <p:sp>
        <p:nvSpPr>
          <p:cNvPr id="299" name="H"/>
          <p:cNvSpPr txBox="1"/>
          <p:nvPr/>
        </p:nvSpPr>
        <p:spPr>
          <a:xfrm>
            <a:off x="8301792" y="6972055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300" name="dr [um]"/>
          <p:cNvSpPr txBox="1"/>
          <p:nvPr/>
        </p:nvSpPr>
        <p:spPr>
          <a:xfrm rot="16200000">
            <a:off x="8653224" y="7825121"/>
            <a:ext cx="75052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dr [um]</a:t>
            </a:r>
          </a:p>
        </p:txBody>
      </p:sp>
      <p:sp>
        <p:nvSpPr>
          <p:cNvPr id="301" name="r [um]"/>
          <p:cNvSpPr txBox="1"/>
          <p:nvPr/>
        </p:nvSpPr>
        <p:spPr>
          <a:xfrm>
            <a:off x="10525892" y="9494614"/>
            <a:ext cx="630023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r [um]</a:t>
            </a:r>
          </a:p>
        </p:txBody>
      </p:sp>
      <p:grpSp>
        <p:nvGrpSpPr>
          <p:cNvPr id="307" name="Group"/>
          <p:cNvGrpSpPr/>
          <p:nvPr/>
        </p:nvGrpSpPr>
        <p:grpSpPr>
          <a:xfrm>
            <a:off x="4465577" y="7034523"/>
            <a:ext cx="3419834" cy="2880864"/>
            <a:chOff x="0" y="0"/>
            <a:chExt cx="3419833" cy="2880862"/>
          </a:xfrm>
        </p:grpSpPr>
        <p:pic>
          <p:nvPicPr>
            <p:cNvPr id="302" name="Screen Shot 2020-04-08 at 16.16.17.png" descr="Screen Shot 2020-04-08 at 16.16.17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62027" y="0"/>
              <a:ext cx="3157807" cy="25262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3" name="r [um]"/>
            <p:cNvSpPr txBox="1"/>
            <p:nvPr/>
          </p:nvSpPr>
          <p:spPr>
            <a:xfrm>
              <a:off x="1525919" y="2556352"/>
              <a:ext cx="630023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/>
              </a:lvl1pPr>
            </a:lstStyle>
            <a:p>
              <a:pPr/>
              <a:r>
                <a:t>r [um]</a:t>
              </a:r>
            </a:p>
          </p:txBody>
        </p:sp>
        <p:sp>
          <p:nvSpPr>
            <p:cNvPr id="304" name="dr [um]"/>
            <p:cNvSpPr txBox="1"/>
            <p:nvPr/>
          </p:nvSpPr>
          <p:spPr>
            <a:xfrm rot="16200000">
              <a:off x="-213005" y="988459"/>
              <a:ext cx="750520" cy="3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600"/>
              </a:lvl1pPr>
            </a:lstStyle>
            <a:p>
              <a:pPr/>
              <a:r>
                <a:t>dr [um]</a:t>
              </a:r>
            </a:p>
          </p:txBody>
        </p:sp>
        <p:sp>
          <p:nvSpPr>
            <p:cNvPr id="305" name="Best diffusion fit"/>
            <p:cNvSpPr txBox="1"/>
            <p:nvPr/>
          </p:nvSpPr>
          <p:spPr>
            <a:xfrm>
              <a:off x="2101629" y="428573"/>
              <a:ext cx="1164035" cy="503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1400"/>
              </a:lvl1pPr>
            </a:lstStyle>
            <a:p>
              <a:pPr/>
              <a:r>
                <a:t>Best diffusion fit</a:t>
              </a:r>
            </a:p>
          </p:txBody>
        </p:sp>
        <p:sp>
          <p:nvSpPr>
            <p:cNvPr id="306" name="Line"/>
            <p:cNvSpPr/>
            <p:nvPr/>
          </p:nvSpPr>
          <p:spPr>
            <a:xfrm>
              <a:off x="1959746" y="576845"/>
              <a:ext cx="340158" cy="1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08" name="Screen Shot 2020-04-15 at 10.01.49.png" descr="Screen Shot 2020-04-15 at 10.01.49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311639" y="4642744"/>
            <a:ext cx="2484846" cy="1925624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"/>
          <p:cNvSpPr/>
          <p:nvPr/>
        </p:nvSpPr>
        <p:spPr>
          <a:xfrm>
            <a:off x="4336674" y="4680782"/>
            <a:ext cx="2115373" cy="1808109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0" name="Screen Shot 2020-04-15 at 11.29.39.png" descr="Screen Shot 2020-04-15 at 11.29.3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983180" y="70619"/>
            <a:ext cx="2882323" cy="2096718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quare"/>
          <p:cNvSpPr/>
          <p:nvPr/>
        </p:nvSpPr>
        <p:spPr>
          <a:xfrm>
            <a:off x="5225104" y="743091"/>
            <a:ext cx="592928" cy="601935"/>
          </a:xfrm>
          <a:prstGeom prst="rect">
            <a:avLst/>
          </a:prstGeom>
          <a:ln w="381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2" name="Screen Shot 2020-04-15 at 11.31.05.png" descr="Screen Shot 2020-04-15 at 11.31.05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334416" y="2398500"/>
            <a:ext cx="2265424" cy="1797237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0.2"/>
          <p:cNvSpPr txBox="1"/>
          <p:nvPr/>
        </p:nvSpPr>
        <p:spPr>
          <a:xfrm>
            <a:off x="6035096" y="4170630"/>
            <a:ext cx="37909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0.2</a:t>
            </a:r>
          </a:p>
        </p:txBody>
      </p:sp>
      <p:sp>
        <p:nvSpPr>
          <p:cNvPr id="314" name="-0.2"/>
          <p:cNvSpPr txBox="1"/>
          <p:nvPr/>
        </p:nvSpPr>
        <p:spPr>
          <a:xfrm>
            <a:off x="4494664" y="4170630"/>
            <a:ext cx="453201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500"/>
            </a:pPr>
            <a:r>
              <a:t>-</a:t>
            </a:r>
            <a:r>
              <a:rPr b="1"/>
              <a:t>0.2</a:t>
            </a:r>
          </a:p>
        </p:txBody>
      </p:sp>
      <p:sp>
        <p:nvSpPr>
          <p:cNvPr id="315" name="0"/>
          <p:cNvSpPr txBox="1"/>
          <p:nvPr/>
        </p:nvSpPr>
        <p:spPr>
          <a:xfrm>
            <a:off x="5431252" y="4183330"/>
            <a:ext cx="220219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0</a:t>
            </a:r>
          </a:p>
        </p:txBody>
      </p:sp>
      <p:sp>
        <p:nvSpPr>
          <p:cNvPr id="316" name="0"/>
          <p:cNvSpPr txBox="1"/>
          <p:nvPr/>
        </p:nvSpPr>
        <p:spPr>
          <a:xfrm>
            <a:off x="4095686" y="3128460"/>
            <a:ext cx="220219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0</a:t>
            </a:r>
          </a:p>
        </p:txBody>
      </p:sp>
      <p:sp>
        <p:nvSpPr>
          <p:cNvPr id="317" name="0.2"/>
          <p:cNvSpPr txBox="1"/>
          <p:nvPr/>
        </p:nvSpPr>
        <p:spPr>
          <a:xfrm>
            <a:off x="3990848" y="2553853"/>
            <a:ext cx="37909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0.2</a:t>
            </a:r>
          </a:p>
        </p:txBody>
      </p:sp>
      <p:sp>
        <p:nvSpPr>
          <p:cNvPr id="318" name="-0.2"/>
          <p:cNvSpPr txBox="1"/>
          <p:nvPr/>
        </p:nvSpPr>
        <p:spPr>
          <a:xfrm>
            <a:off x="3897153" y="3741109"/>
            <a:ext cx="453201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500"/>
            </a:pPr>
            <a:r>
              <a:t>-</a:t>
            </a:r>
            <a:r>
              <a:rPr b="1"/>
              <a:t>0.2</a:t>
            </a:r>
          </a:p>
        </p:txBody>
      </p:sp>
      <p:sp>
        <p:nvSpPr>
          <p:cNvPr id="319" name="Line"/>
          <p:cNvSpPr/>
          <p:nvPr/>
        </p:nvSpPr>
        <p:spPr>
          <a:xfrm rot="14302763">
            <a:off x="5539978" y="1720191"/>
            <a:ext cx="1363024" cy="218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8" fill="norm" stroke="1" extrusionOk="0">
                <a:moveTo>
                  <a:pt x="0" y="6082"/>
                </a:moveTo>
                <a:cubicBezTo>
                  <a:pt x="3107" y="16314"/>
                  <a:pt x="6574" y="21600"/>
                  <a:pt x="10090" y="21466"/>
                </a:cubicBezTo>
                <a:cubicBezTo>
                  <a:pt x="14179" y="21309"/>
                  <a:pt x="18174" y="13858"/>
                  <a:pt x="21600" y="0"/>
                </a:cubicBezTo>
              </a:path>
            </a:pathLst>
          </a:custGeom>
          <a:ln w="254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Line"/>
          <p:cNvSpPr/>
          <p:nvPr/>
        </p:nvSpPr>
        <p:spPr>
          <a:xfrm rot="18827329">
            <a:off x="4024153" y="1674776"/>
            <a:ext cx="1471483" cy="271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81" fill="norm" stroke="1" extrusionOk="0">
                <a:moveTo>
                  <a:pt x="0" y="19681"/>
                </a:moveTo>
                <a:cubicBezTo>
                  <a:pt x="2745" y="9721"/>
                  <a:pt x="5950" y="3292"/>
                  <a:pt x="9324" y="973"/>
                </a:cubicBezTo>
                <a:cubicBezTo>
                  <a:pt x="13533" y="-1919"/>
                  <a:pt x="17820" y="1674"/>
                  <a:pt x="21600" y="11263"/>
                </a:cubicBezTo>
              </a:path>
            </a:pathLst>
          </a:custGeom>
          <a:ln w="254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Rectangle"/>
          <p:cNvSpPr/>
          <p:nvPr/>
        </p:nvSpPr>
        <p:spPr>
          <a:xfrm>
            <a:off x="4353466" y="2441069"/>
            <a:ext cx="2189224" cy="1712099"/>
          </a:xfrm>
          <a:prstGeom prst="rect">
            <a:avLst/>
          </a:prstGeom>
          <a:ln w="381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[um]"/>
          <p:cNvSpPr txBox="1"/>
          <p:nvPr/>
        </p:nvSpPr>
        <p:spPr>
          <a:xfrm>
            <a:off x="5301128" y="2041830"/>
            <a:ext cx="505867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[um]</a:t>
            </a:r>
          </a:p>
        </p:txBody>
      </p:sp>
      <p:sp>
        <p:nvSpPr>
          <p:cNvPr id="323" name="[um]"/>
          <p:cNvSpPr txBox="1"/>
          <p:nvPr/>
        </p:nvSpPr>
        <p:spPr>
          <a:xfrm>
            <a:off x="5247204" y="4365443"/>
            <a:ext cx="505868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[um]</a:t>
            </a:r>
          </a:p>
        </p:txBody>
      </p:sp>
      <p:sp>
        <p:nvSpPr>
          <p:cNvPr id="324" name="[um]"/>
          <p:cNvSpPr txBox="1"/>
          <p:nvPr/>
        </p:nvSpPr>
        <p:spPr>
          <a:xfrm rot="16200000">
            <a:off x="3481965" y="893064"/>
            <a:ext cx="505867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[um]</a:t>
            </a:r>
          </a:p>
        </p:txBody>
      </p:sp>
      <p:sp>
        <p:nvSpPr>
          <p:cNvPr id="325" name="[um]"/>
          <p:cNvSpPr txBox="1"/>
          <p:nvPr/>
        </p:nvSpPr>
        <p:spPr>
          <a:xfrm rot="16200000">
            <a:off x="3530852" y="3042804"/>
            <a:ext cx="50586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[um]</a:t>
            </a:r>
          </a:p>
        </p:txBody>
      </p:sp>
      <p:sp>
        <p:nvSpPr>
          <p:cNvPr id="326" name="H"/>
          <p:cNvSpPr txBox="1"/>
          <p:nvPr/>
        </p:nvSpPr>
        <p:spPr>
          <a:xfrm>
            <a:off x="137991" y="4836469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327" name="Rectangle"/>
          <p:cNvSpPr/>
          <p:nvPr/>
        </p:nvSpPr>
        <p:spPr>
          <a:xfrm>
            <a:off x="717174" y="7227324"/>
            <a:ext cx="2532299" cy="2107638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C"/>
          <p:cNvSpPr txBox="1"/>
          <p:nvPr/>
        </p:nvSpPr>
        <p:spPr>
          <a:xfrm>
            <a:off x="3551642" y="21819"/>
            <a:ext cx="3401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329" name="D"/>
          <p:cNvSpPr txBox="1"/>
          <p:nvPr/>
        </p:nvSpPr>
        <p:spPr>
          <a:xfrm>
            <a:off x="3600010" y="1973556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330" name="E"/>
          <p:cNvSpPr txBox="1"/>
          <p:nvPr/>
        </p:nvSpPr>
        <p:spPr>
          <a:xfrm>
            <a:off x="3627880" y="4297169"/>
            <a:ext cx="31181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331" name="0.2"/>
          <p:cNvSpPr txBox="1"/>
          <p:nvPr/>
        </p:nvSpPr>
        <p:spPr>
          <a:xfrm>
            <a:off x="6211275" y="6431230"/>
            <a:ext cx="37909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0.2</a:t>
            </a:r>
          </a:p>
        </p:txBody>
      </p:sp>
      <p:sp>
        <p:nvSpPr>
          <p:cNvPr id="332" name="-0.2"/>
          <p:cNvSpPr txBox="1"/>
          <p:nvPr/>
        </p:nvSpPr>
        <p:spPr>
          <a:xfrm>
            <a:off x="4137443" y="6431230"/>
            <a:ext cx="453201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500"/>
            </a:pPr>
            <a:r>
              <a:t>-</a:t>
            </a:r>
            <a:r>
              <a:rPr b="1"/>
              <a:t>0.2</a:t>
            </a:r>
          </a:p>
        </p:txBody>
      </p:sp>
      <p:sp>
        <p:nvSpPr>
          <p:cNvPr id="333" name="0"/>
          <p:cNvSpPr txBox="1"/>
          <p:nvPr/>
        </p:nvSpPr>
        <p:spPr>
          <a:xfrm>
            <a:off x="5264859" y="6442196"/>
            <a:ext cx="220219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0</a:t>
            </a:r>
          </a:p>
        </p:txBody>
      </p:sp>
      <p:sp>
        <p:nvSpPr>
          <p:cNvPr id="334" name="[um]"/>
          <p:cNvSpPr txBox="1"/>
          <p:nvPr/>
        </p:nvSpPr>
        <p:spPr>
          <a:xfrm>
            <a:off x="5171408" y="6625914"/>
            <a:ext cx="50586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/>
            </a:lvl1pPr>
          </a:lstStyle>
          <a:p>
            <a:pPr/>
            <a:r>
              <a:t>[um]</a:t>
            </a:r>
          </a:p>
        </p:txBody>
      </p:sp>
      <p:sp>
        <p:nvSpPr>
          <p:cNvPr id="335" name="0"/>
          <p:cNvSpPr txBox="1"/>
          <p:nvPr/>
        </p:nvSpPr>
        <p:spPr>
          <a:xfrm>
            <a:off x="4070286" y="5422499"/>
            <a:ext cx="220219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0</a:t>
            </a:r>
          </a:p>
        </p:txBody>
      </p:sp>
      <p:sp>
        <p:nvSpPr>
          <p:cNvPr id="336" name="0.2"/>
          <p:cNvSpPr txBox="1"/>
          <p:nvPr/>
        </p:nvSpPr>
        <p:spPr>
          <a:xfrm>
            <a:off x="3940048" y="4551165"/>
            <a:ext cx="37909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0.2</a:t>
            </a:r>
          </a:p>
        </p:txBody>
      </p:sp>
      <p:sp>
        <p:nvSpPr>
          <p:cNvPr id="337" name="-0.2"/>
          <p:cNvSpPr txBox="1"/>
          <p:nvPr/>
        </p:nvSpPr>
        <p:spPr>
          <a:xfrm>
            <a:off x="3897153" y="6279859"/>
            <a:ext cx="453201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500"/>
            </a:pPr>
            <a:r>
              <a:t>-</a:t>
            </a:r>
            <a:r>
              <a:rPr b="1"/>
              <a:t>0.2</a:t>
            </a:r>
          </a:p>
        </p:txBody>
      </p:sp>
      <p:sp>
        <p:nvSpPr>
          <p:cNvPr id="338" name="Rectangle"/>
          <p:cNvSpPr/>
          <p:nvPr/>
        </p:nvSpPr>
        <p:spPr>
          <a:xfrm>
            <a:off x="4350080" y="114300"/>
            <a:ext cx="2265424" cy="349555"/>
          </a:xfrm>
          <a:prstGeom prst="rect">
            <a:avLst/>
          </a:prstGeom>
          <a:solidFill>
            <a:srgbClr val="FFFFFF">
              <a:alpha val="8304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Rectangle"/>
          <p:cNvSpPr/>
          <p:nvPr/>
        </p:nvSpPr>
        <p:spPr>
          <a:xfrm>
            <a:off x="4329764" y="108155"/>
            <a:ext cx="2320252" cy="1837197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Line"/>
          <p:cNvSpPr/>
          <p:nvPr/>
        </p:nvSpPr>
        <p:spPr>
          <a:xfrm flipV="1">
            <a:off x="4390733" y="301677"/>
            <a:ext cx="220219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dr &gt; 0"/>
          <p:cNvSpPr txBox="1"/>
          <p:nvPr/>
        </p:nvSpPr>
        <p:spPr>
          <a:xfrm>
            <a:off x="4690511" y="157939"/>
            <a:ext cx="549835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/>
            </a:lvl1pPr>
          </a:lstStyle>
          <a:p>
            <a:pPr/>
            <a:r>
              <a:t>dr &gt; 0</a:t>
            </a:r>
          </a:p>
        </p:txBody>
      </p:sp>
      <p:sp>
        <p:nvSpPr>
          <p:cNvPr id="342" name="Line"/>
          <p:cNvSpPr/>
          <p:nvPr/>
        </p:nvSpPr>
        <p:spPr>
          <a:xfrm flipV="1">
            <a:off x="5489802" y="301677"/>
            <a:ext cx="220219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dr &lt; 0"/>
          <p:cNvSpPr txBox="1"/>
          <p:nvPr/>
        </p:nvSpPr>
        <p:spPr>
          <a:xfrm>
            <a:off x="5789580" y="157939"/>
            <a:ext cx="549835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/>
            </a:lvl1pPr>
          </a:lstStyle>
          <a:p>
            <a:pPr/>
            <a:r>
              <a:t>dr &lt; 0</a:t>
            </a:r>
          </a:p>
        </p:txBody>
      </p:sp>
      <p:sp>
        <p:nvSpPr>
          <p:cNvPr id="344" name="1DSB"/>
          <p:cNvSpPr txBox="1"/>
          <p:nvPr/>
        </p:nvSpPr>
        <p:spPr>
          <a:xfrm>
            <a:off x="8286972" y="71148"/>
            <a:ext cx="9220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1DSB</a:t>
            </a:r>
          </a:p>
        </p:txBody>
      </p:sp>
      <p:sp>
        <p:nvSpPr>
          <p:cNvPr id="345" name="2DSB"/>
          <p:cNvSpPr txBox="1"/>
          <p:nvPr/>
        </p:nvSpPr>
        <p:spPr>
          <a:xfrm>
            <a:off x="11346080" y="58548"/>
            <a:ext cx="92202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2DSB</a:t>
            </a:r>
          </a:p>
        </p:txBody>
      </p:sp>
      <p:sp>
        <p:nvSpPr>
          <p:cNvPr id="346" name="Mean focus"/>
          <p:cNvSpPr txBox="1"/>
          <p:nvPr/>
        </p:nvSpPr>
        <p:spPr>
          <a:xfrm>
            <a:off x="7664574" y="1851758"/>
            <a:ext cx="979755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/>
            </a:lvl1pPr>
          </a:lstStyle>
          <a:p>
            <a:pPr/>
            <a:r>
              <a:t>Mean focus</a:t>
            </a:r>
          </a:p>
        </p:txBody>
      </p:sp>
      <p:sp>
        <p:nvSpPr>
          <p:cNvPr id="347" name="Mean focus"/>
          <p:cNvSpPr txBox="1"/>
          <p:nvPr/>
        </p:nvSpPr>
        <p:spPr>
          <a:xfrm>
            <a:off x="10582060" y="1902558"/>
            <a:ext cx="979755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/>
            </a:lvl1pPr>
          </a:lstStyle>
          <a:p>
            <a:pPr/>
            <a:r>
              <a:t>Mean focus</a:t>
            </a:r>
          </a:p>
        </p:txBody>
      </p:sp>
      <p:sp>
        <p:nvSpPr>
          <p:cNvPr id="348" name="Mean position"/>
          <p:cNvSpPr txBox="1"/>
          <p:nvPr/>
        </p:nvSpPr>
        <p:spPr>
          <a:xfrm>
            <a:off x="7682439" y="3789375"/>
            <a:ext cx="1206107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/>
            </a:lvl1pPr>
          </a:lstStyle>
          <a:p>
            <a:pPr/>
            <a:r>
              <a:t>Mean position </a:t>
            </a:r>
          </a:p>
        </p:txBody>
      </p:sp>
      <p:sp>
        <p:nvSpPr>
          <p:cNvPr id="349" name="Mean position"/>
          <p:cNvSpPr txBox="1"/>
          <p:nvPr/>
        </p:nvSpPr>
        <p:spPr>
          <a:xfrm>
            <a:off x="10598598" y="3827475"/>
            <a:ext cx="1160210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/>
            </a:lvl1pPr>
          </a:lstStyle>
          <a:p>
            <a:pPr/>
            <a:r>
              <a:t>Mean position</a:t>
            </a:r>
          </a:p>
        </p:txBody>
      </p:sp>
      <p:sp>
        <p:nvSpPr>
          <p:cNvPr id="350" name="Random position"/>
          <p:cNvSpPr txBox="1"/>
          <p:nvPr/>
        </p:nvSpPr>
        <p:spPr>
          <a:xfrm>
            <a:off x="7676972" y="5719796"/>
            <a:ext cx="1420242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/>
            </a:lvl1pPr>
          </a:lstStyle>
          <a:p>
            <a:pPr/>
            <a:r>
              <a:t>Random position </a:t>
            </a:r>
          </a:p>
        </p:txBody>
      </p:sp>
      <p:sp>
        <p:nvSpPr>
          <p:cNvPr id="351" name="Random position"/>
          <p:cNvSpPr txBox="1"/>
          <p:nvPr/>
        </p:nvSpPr>
        <p:spPr>
          <a:xfrm>
            <a:off x="10605831" y="5757896"/>
            <a:ext cx="1374344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/>
            </a:lvl1pPr>
          </a:lstStyle>
          <a:p>
            <a:pPr/>
            <a:r>
              <a:t>Random 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