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80E4C5-7712-4325-BC82-857A3F9726F7}">
  <a:tblStyle styleId="{6F80E4C5-7712-4325-BC82-857A3F972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3770843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3770843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3770889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93770889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3770889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3770889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37708898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37708898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37708898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37708898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37708898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37708898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37708898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37708898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37708898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937708898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37708898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37708898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37708898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37708898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377084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377084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93770889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93770889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93770889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93770889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3770889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3770889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93770889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93770889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93770889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93770889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937708898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93770889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937708898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93770889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37708898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937708898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93770889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93770889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93770889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93770889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37708898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37708898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3770889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93770889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93770889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93770889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937708898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937708898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37708898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93770889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937708898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937708898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937708898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937708898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937708898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937708898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937708898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937708898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93770843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93770843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93770889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93770889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7708898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37708898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937708898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93770889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3770889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3770889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3770843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3770843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3770889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93770889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3770889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3770889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3770843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3770843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DV1zuFL01G06LpqGf1yCxQvG6vhsS9RO/view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Stage four deliverables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Health Eat </a:t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3.2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2"/>
          <p:cNvGraphicFramePr/>
          <p:nvPr/>
        </p:nvGraphicFramePr>
        <p:xfrm>
          <a:off x="357100" y="16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1175"/>
                <a:gridCol w="2407025"/>
              </a:tblGrid>
              <a:tr h="786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Help and documentation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51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inserting a new recipe, there are no form labels.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61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</a:t>
                      </a:r>
                      <a:r>
                        <a:rPr b="1" lang="en-GB" sz="1200"/>
                        <a:t>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proper labels to each input box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47" y="697550"/>
            <a:ext cx="1550753" cy="4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57100" y="181850"/>
            <a:ext cx="42150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3"/>
          <p:cNvGraphicFramePr/>
          <p:nvPr/>
        </p:nvGraphicFramePr>
        <p:xfrm>
          <a:off x="357100" y="1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24500"/>
                <a:gridCol w="2408250"/>
              </a:tblGrid>
              <a:tr h="8086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Help and documentation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230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inserting a new recipe, there are no form labels.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81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</a:t>
                      </a:r>
                      <a:r>
                        <a:rPr b="1" lang="en-GB" sz="1200"/>
                        <a:t>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proper labels to each input box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000" y="698400"/>
            <a:ext cx="1533696" cy="4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4"/>
          <p:cNvGraphicFramePr/>
          <p:nvPr/>
        </p:nvGraphicFramePr>
        <p:xfrm>
          <a:off x="357100" y="16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64425"/>
                <a:gridCol w="2368375"/>
              </a:tblGrid>
              <a:tr h="668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82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 the calendar page the information displayed on the weekly view is too small to read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0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Possibly add an overlay when a day is clicked to display more clearly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163" y="498238"/>
            <a:ext cx="1950637" cy="41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5"/>
          <p:cNvGraphicFramePr/>
          <p:nvPr/>
        </p:nvGraphicFramePr>
        <p:xfrm>
          <a:off x="357100" y="162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3775"/>
                <a:gridCol w="2388975"/>
              </a:tblGrid>
              <a:tr h="709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96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 the calendar page the information displayed on the weekly view is too small to read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967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</a:t>
                      </a:r>
                      <a:r>
                        <a:rPr b="1" lang="en-GB" sz="1200"/>
                        <a:t>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Reduce the visual load by only adding the time info. about the plate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00" y="496800"/>
            <a:ext cx="1943298" cy="4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6"/>
          <p:cNvGraphicFramePr/>
          <p:nvPr/>
        </p:nvGraphicFramePr>
        <p:xfrm>
          <a:off x="357100" y="16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0875"/>
                <a:gridCol w="2417325"/>
              </a:tblGrid>
              <a:tr h="635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Match between System and Real World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1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creating a new profile or account, you can submit without filling out any information.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34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 not allow submit until required data is there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51" y="498238"/>
            <a:ext cx="1911299" cy="41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57100" y="181850"/>
            <a:ext cx="4215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7"/>
          <p:cNvGraphicFramePr/>
          <p:nvPr/>
        </p:nvGraphicFramePr>
        <p:xfrm>
          <a:off x="357100" y="16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0850"/>
                <a:gridCol w="2417350"/>
              </a:tblGrid>
              <a:tr h="845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Match between System and Real World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creating a new profile or account, you can submit without filling out any information.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 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 not allow submit until required data is there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0" y="496800"/>
            <a:ext cx="1988852" cy="4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8"/>
          <p:cNvGraphicFramePr/>
          <p:nvPr/>
        </p:nvGraphicFramePr>
        <p:xfrm>
          <a:off x="290075" y="162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86150"/>
                <a:gridCol w="2431450"/>
              </a:tblGrid>
              <a:tr h="53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Flexibility and Efficiency of use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expiry notifications say "soon" which is a bit vague.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627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Consider listing the remaining shelf life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878" y="639475"/>
            <a:ext cx="1945322" cy="41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357100" y="181850"/>
            <a:ext cx="42150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9"/>
          <p:cNvGraphicFramePr/>
          <p:nvPr/>
        </p:nvGraphicFramePr>
        <p:xfrm>
          <a:off x="357100" y="16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8850"/>
                <a:gridCol w="2306600"/>
              </a:tblGrid>
              <a:tr h="613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Flexibility and Efficiency of use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expiry notifications say "soon" which is a bit vague.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 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Consider listing the remaining shelf life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800" y="640800"/>
            <a:ext cx="1947059" cy="42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357100" y="181850"/>
            <a:ext cx="4215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845" y="0"/>
            <a:ext cx="23710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200" y="0"/>
            <a:ext cx="2370999" cy="51106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0"/>
          <p:cNvGraphicFramePr/>
          <p:nvPr/>
        </p:nvGraphicFramePr>
        <p:xfrm>
          <a:off x="357100" y="16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6325"/>
                <a:gridCol w="2391575"/>
              </a:tblGrid>
              <a:tr h="476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43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"Back" option on the "Add family members" page returns to the main page instead of the previous page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0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</a:t>
                      </a:r>
                      <a:r>
                        <a:rPr b="1" lang="en-GB" sz="1200"/>
                        <a:t>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back button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200" y="29825"/>
            <a:ext cx="2358574" cy="50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200" y="0"/>
            <a:ext cx="2438310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1"/>
          <p:cNvGraphicFramePr/>
          <p:nvPr/>
        </p:nvGraphicFramePr>
        <p:xfrm>
          <a:off x="357100" y="16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65150"/>
                <a:gridCol w="2383050"/>
              </a:tblGrid>
              <a:tr h="468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71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"Back" option on the "Add family members" page returns to the main page instead of the previous page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</a:t>
                      </a:r>
                      <a:r>
                        <a:rPr b="1" lang="en-GB" sz="1200"/>
                        <a:t>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back button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31"/>
          <p:cNvSpPr txBox="1"/>
          <p:nvPr/>
        </p:nvSpPr>
        <p:spPr>
          <a:xfrm>
            <a:off x="357100" y="181850"/>
            <a:ext cx="4215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0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T</a:t>
            </a:r>
            <a:r>
              <a:rPr lang="en-GB" sz="4200"/>
              <a:t>able</a:t>
            </a:r>
            <a:r>
              <a:rPr lang="en-GB" sz="4200"/>
              <a:t> of Contents</a:t>
            </a:r>
            <a:endParaRPr sz="4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39450"/>
            <a:ext cx="76887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Demo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Heuristic Evaluation Findings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Important Problems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-GB" sz="2000"/>
              <a:t>Changes Made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Less Important Problems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Suggestions for Future Projects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2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72125"/>
                <a:gridCol w="2355475"/>
              </a:tblGrid>
              <a:tr h="485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28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Uppermost menu on home screen does not have a proper label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proper labels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349" y="284191"/>
            <a:ext cx="2182176" cy="472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3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8950"/>
                <a:gridCol w="2414750"/>
              </a:tblGrid>
              <a:tr h="48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Uppermost menu on home screen does not have a proper label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</a:t>
                      </a:r>
                      <a:r>
                        <a:rPr b="1" lang="en-GB" sz="1200"/>
                        <a:t>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proper labels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31" y="316550"/>
            <a:ext cx="2181601" cy="472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57100" y="181850"/>
            <a:ext cx="4215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4"/>
          <p:cNvGraphicFramePr/>
          <p:nvPr/>
        </p:nvGraphicFramePr>
        <p:xfrm>
          <a:off x="357100" y="16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6025"/>
                <a:gridCol w="2443125"/>
              </a:tblGrid>
              <a:tr h="4384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Recognition Rather Than Recall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on the recipe page, the bottom right button represented with a fridge symbol brings you to a page unrelated to the symbol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3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Change the symbol to a more appropriate one that relates to linked page 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425" y="697550"/>
            <a:ext cx="3845199" cy="190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425" y="2757275"/>
            <a:ext cx="3845202" cy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35"/>
          <p:cNvGraphicFramePr/>
          <p:nvPr/>
        </p:nvGraphicFramePr>
        <p:xfrm>
          <a:off x="357100" y="1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77425"/>
                <a:gridCol w="2401700"/>
              </a:tblGrid>
              <a:tr h="4730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Recognition Rather Than Recall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5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active part is only a line inside that button, and there is another recipe button under that fridge button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</a:t>
                      </a:r>
                      <a:r>
                        <a:rPr b="1" lang="en-GB" sz="1200"/>
                        <a:t>:</a:t>
                      </a:r>
                      <a:r>
                        <a:rPr b="1" lang="en-GB" sz="1200"/>
                        <a:t>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Bring the button to front and make the whole symbol as button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25" y="697550"/>
            <a:ext cx="3217016" cy="39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357100" y="181850"/>
            <a:ext cx="4215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36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6350"/>
                <a:gridCol w="2412200"/>
              </a:tblGrid>
              <a:tr h="835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68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Calendar page fills up with information under "Friday" even when I choose "cancel" on the "generate recipe" page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0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 not add info to the friday column if cancel is chosen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563" y="1032375"/>
            <a:ext cx="4101712" cy="394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32775"/>
            <a:ext cx="4600900" cy="187628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7"/>
          <p:cNvGraphicFramePr/>
          <p:nvPr/>
        </p:nvGraphicFramePr>
        <p:xfrm>
          <a:off x="357100" y="16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67425"/>
                <a:gridCol w="2360175"/>
              </a:tblGrid>
              <a:tr h="576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2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All the generate recipes link to the same page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2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more pages for the generate recipes. Link those pages individually.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200" y="697550"/>
            <a:ext cx="2726350" cy="417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38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79750"/>
                <a:gridCol w="2440600"/>
              </a:tblGrid>
              <a:tr h="567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Recognition Rather Than Recall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spoon and stars symbols are ambiguous and not immediately clear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561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Consider implementing a mini onboarding process in form of pop-up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281" y="759450"/>
            <a:ext cx="2000769" cy="39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9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51500"/>
                <a:gridCol w="2396700"/>
              </a:tblGrid>
              <a:tr h="563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Recognition Rather Than Recall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24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description provide before.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021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Provide a small “note” inside the page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605" y="697550"/>
            <a:ext cx="2148670" cy="42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40"/>
          <p:cNvGraphicFramePr/>
          <p:nvPr/>
        </p:nvGraphicFramePr>
        <p:xfrm>
          <a:off x="357100" y="16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67425"/>
                <a:gridCol w="2360175"/>
              </a:tblGrid>
              <a:tr h="577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42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"Back" option does not work on the "High Protein Omelet" page.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Back button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00" y="1781937"/>
            <a:ext cx="4571901" cy="171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7854400" y="1178450"/>
            <a:ext cx="597900" cy="79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41"/>
          <p:cNvGraphicFramePr/>
          <p:nvPr/>
        </p:nvGraphicFramePr>
        <p:xfrm>
          <a:off x="357100" y="164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67425"/>
                <a:gridCol w="2360175"/>
              </a:tblGrid>
              <a:tr h="567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6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Back Button was not linked.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83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Linked the back button to the previous page in workflow.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433" y="1968950"/>
            <a:ext cx="4605567" cy="17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7854400" y="1317825"/>
            <a:ext cx="597900" cy="79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465550" y="1783500"/>
            <a:ext cx="42129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Lato"/>
                <a:ea typeface="Lato"/>
                <a:cs typeface="Lato"/>
                <a:sym typeface="Lato"/>
              </a:rPr>
              <a:t>DEMO</a:t>
            </a:r>
            <a:endParaRPr sz="9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2"/>
          <p:cNvGraphicFramePr/>
          <p:nvPr/>
        </p:nvGraphicFramePr>
        <p:xfrm>
          <a:off x="357100" y="16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6025"/>
                <a:gridCol w="2401875"/>
              </a:tblGrid>
              <a:tr h="543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64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"Replace" option on the "High Protein Omelet" returns to the main page and does not replace anything.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004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 the "Replace" for "Return" or "Home"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00" y="2038048"/>
            <a:ext cx="4525000" cy="170725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7761650" y="1526925"/>
            <a:ext cx="597900" cy="79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43"/>
          <p:cNvGraphicFramePr/>
          <p:nvPr/>
        </p:nvGraphicFramePr>
        <p:xfrm>
          <a:off x="357100" y="16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1175"/>
                <a:gridCol w="2407025"/>
              </a:tblGrid>
              <a:tr h="5635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325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</a:t>
                      </a:r>
                      <a:r>
                        <a:rPr b="1" lang="en-GB" sz="1200"/>
                        <a:t>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</a:t>
                      </a:r>
                      <a:r>
                        <a:rPr lang="en-GB" sz="1200"/>
                        <a:t>he incorrect page was linked to the High Protein Omelet button on the main page, this was a page for replacing the Avocado Toast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9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Duplicated originally used page and made the Replace option take you to a Recipe page with replacement options.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9432"/>
            <a:ext cx="4572001" cy="213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357100" y="181850"/>
            <a:ext cx="4215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7608250" y="1334500"/>
            <a:ext cx="597900" cy="79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44"/>
          <p:cNvGraphicFramePr/>
          <p:nvPr/>
        </p:nvGraphicFramePr>
        <p:xfrm>
          <a:off x="357100" y="16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71525"/>
                <a:gridCol w="2366375"/>
              </a:tblGrid>
              <a:tr h="535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Heuristic rule: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2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Description: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Not certain what the "Quick Swap" is swapping between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61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Suggestion for fix: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a guide to show what the function is.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44"/>
          <p:cNvSpPr txBox="1"/>
          <p:nvPr/>
        </p:nvSpPr>
        <p:spPr>
          <a:xfrm>
            <a:off x="357100" y="181850"/>
            <a:ext cx="4215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63" y="811325"/>
            <a:ext cx="1940112" cy="40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45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65150"/>
                <a:gridCol w="2383050"/>
              </a:tblGrid>
              <a:tr h="5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“quick swap” button was first created to show the usage of the nutrition graphs on the home screen.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Added a pop-up to describe the function of the button.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2" name="Google Shape;332;p45"/>
          <p:cNvSpPr txBox="1"/>
          <p:nvPr/>
        </p:nvSpPr>
        <p:spPr>
          <a:xfrm>
            <a:off x="357100" y="181850"/>
            <a:ext cx="421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37" y="697550"/>
            <a:ext cx="4197688" cy="41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6"/>
          <p:cNvGraphicFramePr/>
          <p:nvPr/>
        </p:nvGraphicFramePr>
        <p:xfrm>
          <a:off x="357100" y="16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6025"/>
                <a:gridCol w="2401875"/>
              </a:tblGrid>
              <a:tr h="531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0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"Quick Swapping" the layouts of the surrounding icons are not consistent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9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layout</a:t>
                      </a:r>
                      <a:endParaRPr sz="12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46"/>
          <p:cNvSpPr txBox="1"/>
          <p:nvPr/>
        </p:nvSpPr>
        <p:spPr>
          <a:xfrm>
            <a:off x="357100" y="181850"/>
            <a:ext cx="4215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851" y="132038"/>
            <a:ext cx="2387800" cy="48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47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0875"/>
                <a:gridCol w="2417325"/>
              </a:tblGrid>
              <a:tr h="583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28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the two menus were created, the symbols were not properly </a:t>
                      </a:r>
                      <a:r>
                        <a:rPr lang="en-GB" sz="1200"/>
                        <a:t>aligned.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9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Fixed the alignment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8" name="Google Shape;348;p47"/>
          <p:cNvSpPr txBox="1"/>
          <p:nvPr/>
        </p:nvSpPr>
        <p:spPr>
          <a:xfrm>
            <a:off x="357100" y="181850"/>
            <a:ext cx="421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598" y="149238"/>
            <a:ext cx="2386550" cy="4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7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48"/>
          <p:cNvGraphicFramePr/>
          <p:nvPr/>
        </p:nvGraphicFramePr>
        <p:xfrm>
          <a:off x="357100" y="164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30900"/>
                <a:gridCol w="2437950"/>
              </a:tblGrid>
              <a:tr h="477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259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 the page where you can add cards, the user can continuous add more cards but the screen becomes filled and overlayed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4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Suggestion for fix: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Limit the number of cards or scrolling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48"/>
          <p:cNvSpPr txBox="1"/>
          <p:nvPr/>
        </p:nvSpPr>
        <p:spPr>
          <a:xfrm>
            <a:off x="357100" y="181850"/>
            <a:ext cx="4215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080" y="0"/>
            <a:ext cx="19700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Before: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49"/>
          <p:cNvGraphicFramePr/>
          <p:nvPr/>
        </p:nvGraphicFramePr>
        <p:xfrm>
          <a:off x="357100" y="16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548950"/>
                <a:gridCol w="2414750"/>
              </a:tblGrid>
              <a:tr h="437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Heuristic rule: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9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Reason: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user should be able to access the submit and back buttons while scrolling but the buttons clashed with the input boxes.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3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Fixed: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 background was added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4" name="Google Shape;364;p49"/>
          <p:cNvSpPr txBox="1"/>
          <p:nvPr/>
        </p:nvSpPr>
        <p:spPr>
          <a:xfrm>
            <a:off x="357100" y="181850"/>
            <a:ext cx="421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Important Problems - Changes Made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350" y="0"/>
            <a:ext cx="18928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 txBox="1"/>
          <p:nvPr/>
        </p:nvSpPr>
        <p:spPr>
          <a:xfrm>
            <a:off x="4670650" y="181850"/>
            <a:ext cx="3535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After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727650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</a:t>
            </a:r>
            <a:r>
              <a:rPr lang="en-GB"/>
              <a:t>Important Problems</a:t>
            </a:r>
            <a:endParaRPr/>
          </a:p>
        </p:txBody>
      </p:sp>
      <p:graphicFrame>
        <p:nvGraphicFramePr>
          <p:cNvPr id="372" name="Google Shape;372;p50"/>
          <p:cNvGraphicFramePr/>
          <p:nvPr/>
        </p:nvGraphicFramePr>
        <p:xfrm>
          <a:off x="330675" y="14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002350"/>
                <a:gridCol w="1436925"/>
                <a:gridCol w="3554900"/>
                <a:gridCol w="2481750"/>
              </a:tblGrid>
              <a:tr h="58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Heuristic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Suggestions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4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User Control and Freedom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 meal planning the user is limited to 3 meals a day.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Consider allowing for more flexible scheduling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727650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Suggestions for Future Projects</a:t>
            </a:r>
            <a:endParaRPr/>
          </a:p>
        </p:txBody>
      </p:sp>
      <p:graphicFrame>
        <p:nvGraphicFramePr>
          <p:cNvPr id="378" name="Google Shape;378;p51"/>
          <p:cNvGraphicFramePr/>
          <p:nvPr/>
        </p:nvGraphicFramePr>
        <p:xfrm>
          <a:off x="318588" y="14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006000"/>
                <a:gridCol w="1681400"/>
                <a:gridCol w="3808100"/>
                <a:gridCol w="2011325"/>
              </a:tblGrid>
              <a:tr h="4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Heuristic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Suggestions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97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blue used looks like grey which </a:t>
                      </a:r>
                      <a:r>
                        <a:rPr lang="en-GB" sz="1200"/>
                        <a:t>doesn't</a:t>
                      </a:r>
                      <a:r>
                        <a:rPr lang="en-GB" sz="1200"/>
                        <a:t> look good, gives it an old look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Make the colour more blue or use different colour scheme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Some blue boxes could look better with some transparency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Play around with different levels of Transparency to give the app some depth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title="Hi-fi video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7650" y="42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Heuristic Evaluation Findings</a:t>
            </a:r>
            <a:endParaRPr sz="42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75" y="1423875"/>
            <a:ext cx="6507099" cy="3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486875" y="4720900"/>
            <a:ext cx="4545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https://medium.muz.li/10-tips-on-how-to-conduct-a-perfect-heuristic-evaluation-ae5f8f4b3257?gi=a761d59d5185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30800" y="63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Problems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51300" y="14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001750"/>
                <a:gridCol w="1222375"/>
                <a:gridCol w="3940500"/>
                <a:gridCol w="2306175"/>
              </a:tblGrid>
              <a:tr h="491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Heuristic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Suggestions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456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Help and documentation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inserting a new recipe, there are no form labels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proper labels to each input box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Calendar page fills up with information under "Friday" even when I choose "cancel" on the "generate recipe" page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 not add info to the friday column if cancel is chosen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"Back" option on the "Add family members" page returns to the main page instead of the previous page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back button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Recognition Rather Than Recall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on the recipe page, the bottom right button represented with a fridge symbol brings you to a page unrelated to the symbol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Change the symbol to a more appropriate one that relates to linked page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30800" y="63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Problems</a:t>
            </a:r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355150" y="14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001225"/>
                <a:gridCol w="1252375"/>
                <a:gridCol w="3907775"/>
                <a:gridCol w="2304975"/>
              </a:tblGrid>
              <a:tr h="50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Heuristic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Suggestions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r>
                        <a:rPr lang="en-GB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Recognition Rather Than Recall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spoon and stars symbols are ambiguous and not immediately clear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Consider implementing a mini-onboarding process in form of pop-up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Uppermost menu on homescreen does not have a proper label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proper labels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 the page where you can add cards, the user can continuous add more cards but the screen becomes filled and overlayed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Limit the number of cards or scrolling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30800" y="63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Problems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314000" y="140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007825"/>
                <a:gridCol w="1437075"/>
                <a:gridCol w="3757200"/>
                <a:gridCol w="2320200"/>
              </a:tblGrid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Heuristic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Suggestions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Visibility of System Status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Not c</a:t>
                      </a:r>
                      <a:r>
                        <a:rPr lang="en-GB" sz="1200"/>
                        <a:t>ertain what the "Quick Swap" is swapping between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a guide to show what the function is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"Quick Swapping" the layouts of the surrounding icons are not consistent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layout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"Back" option does not work on the "High Protein Omelet" page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Fix the back button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Consistency &amp; Standards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"Replace" option on the "High Protein Omelet" returns to the main page and does not replace anything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 the "Replace" for "Return" or "Home"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30800" y="63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Problems</a:t>
            </a:r>
            <a:endParaRPr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351325" y="14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{6F80E4C5-7712-4325-BC82-857A3F9726F7}</a:tableStyleId>
              </a:tblPr>
              <a:tblGrid>
                <a:gridCol w="1001125"/>
                <a:gridCol w="1673250"/>
                <a:gridCol w="3789625"/>
                <a:gridCol w="2001575"/>
              </a:tblGrid>
              <a:tr h="4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Heuristic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Suggestions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02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Aesthetic and Minimalist design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 the calendar page the information displayed on the weekly view is too small to read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Possibly add an overlay when a day is clicked to display more clearly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Match between System and Real World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When creating a new profile or account, you can submit without filling out any information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 not allow submit until required data is there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Flexibility and Efficiency of use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expiry notifications say "soon" which is a bit vague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Consider listing the remaining shelf life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