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/>
    <p:restoredTop sz="73502"/>
  </p:normalViewPr>
  <p:slideViewPr>
    <p:cSldViewPr snapToGrid="0" snapToObjects="1">
      <p:cViewPr varScale="1">
        <p:scale>
          <a:sx n="94" d="100"/>
          <a:sy n="94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8FEAB-7393-4FAB-9542-2B19A02379A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D639CC1-B9F9-4A29-94EE-6D70B49AF60A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Content</a:t>
          </a:r>
          <a:endParaRPr lang="en-AU" dirty="0"/>
        </a:p>
      </dgm:t>
    </dgm:pt>
    <dgm:pt modelId="{FA4FBC01-A533-4668-B5E9-3A87C708F7FC}" type="parTrans" cxnId="{95ECCB16-7C0E-4EDA-BC8B-6DFA4C9E0508}">
      <dgm:prSet/>
      <dgm:spPr/>
      <dgm:t>
        <a:bodyPr/>
        <a:lstStyle/>
        <a:p>
          <a:endParaRPr lang="en-AU"/>
        </a:p>
      </dgm:t>
    </dgm:pt>
    <dgm:pt modelId="{A09622DB-3609-4E7A-8971-CB1C1843D0A9}" type="sibTrans" cxnId="{95ECCB16-7C0E-4EDA-BC8B-6DFA4C9E0508}">
      <dgm:prSet/>
      <dgm:spPr/>
      <dgm:t>
        <a:bodyPr/>
        <a:lstStyle/>
        <a:p>
          <a:endParaRPr lang="en-AU"/>
        </a:p>
      </dgm:t>
    </dgm:pt>
    <dgm:pt modelId="{C4FE1338-D32F-441B-9889-7AD3C4A72819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Metadata</a:t>
          </a:r>
          <a:endParaRPr lang="en-AU" dirty="0"/>
        </a:p>
      </dgm:t>
    </dgm:pt>
    <dgm:pt modelId="{2DBD7F8C-05ED-44F0-9098-F718D8E440EC}" type="parTrans" cxnId="{4A181765-B83F-41C8-A711-3C107BDD088D}">
      <dgm:prSet/>
      <dgm:spPr/>
      <dgm:t>
        <a:bodyPr/>
        <a:lstStyle/>
        <a:p>
          <a:endParaRPr lang="en-AU"/>
        </a:p>
      </dgm:t>
    </dgm:pt>
    <dgm:pt modelId="{971DEAA0-5198-4D83-BC82-3F25CB050A8C}" type="sibTrans" cxnId="{4A181765-B83F-41C8-A711-3C107BDD088D}">
      <dgm:prSet/>
      <dgm:spPr/>
      <dgm:t>
        <a:bodyPr/>
        <a:lstStyle/>
        <a:p>
          <a:endParaRPr lang="en-AU"/>
        </a:p>
      </dgm:t>
    </dgm:pt>
    <dgm:pt modelId="{0AF4762F-7A61-4F5B-95CE-71D6BF91C546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Content</a:t>
          </a:r>
          <a:endParaRPr lang="en-AU" dirty="0"/>
        </a:p>
      </dgm:t>
    </dgm:pt>
    <dgm:pt modelId="{2A65F794-92D7-4633-9F1B-CEDB1D9A25DB}" type="parTrans" cxnId="{BABD122A-B11D-46C9-A471-75E5A86B938D}">
      <dgm:prSet/>
      <dgm:spPr/>
      <dgm:t>
        <a:bodyPr/>
        <a:lstStyle/>
        <a:p>
          <a:endParaRPr lang="en-AU"/>
        </a:p>
      </dgm:t>
    </dgm:pt>
    <dgm:pt modelId="{7B993066-DD57-4D92-80BA-8F6A4FF4BE53}" type="sibTrans" cxnId="{BABD122A-B11D-46C9-A471-75E5A86B938D}">
      <dgm:prSet/>
      <dgm:spPr/>
      <dgm:t>
        <a:bodyPr/>
        <a:lstStyle/>
        <a:p>
          <a:endParaRPr lang="en-AU"/>
        </a:p>
      </dgm:t>
    </dgm:pt>
    <dgm:pt modelId="{76127214-4F81-4857-A54A-80693B91E36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rPr>
            <a:t>EQUELLA resource</a:t>
          </a:r>
          <a:endParaRPr lang="en-AU" dirty="0">
            <a:solidFill>
              <a:srgbClr val="00B0F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Eras Bold ITC" pitchFamily="34" charset="0"/>
          </a:endParaRPr>
        </a:p>
      </dgm:t>
    </dgm:pt>
    <dgm:pt modelId="{7741655D-2112-45F6-8C77-B7827D228206}" type="parTrans" cxnId="{1992ADC1-548C-4B24-A132-6AF3D5287AD7}">
      <dgm:prSet/>
      <dgm:spPr/>
      <dgm:t>
        <a:bodyPr/>
        <a:lstStyle/>
        <a:p>
          <a:endParaRPr lang="en-AU"/>
        </a:p>
      </dgm:t>
    </dgm:pt>
    <dgm:pt modelId="{C5100E94-2680-4918-A80B-D193E1BBF647}" type="sibTrans" cxnId="{1992ADC1-548C-4B24-A132-6AF3D5287AD7}">
      <dgm:prSet/>
      <dgm:spPr/>
      <dgm:t>
        <a:bodyPr/>
        <a:lstStyle/>
        <a:p>
          <a:endParaRPr lang="en-AU"/>
        </a:p>
      </dgm:t>
    </dgm:pt>
    <dgm:pt modelId="{0DAAA1AB-C335-4A8D-87DD-E517D76C7BAD}" type="pres">
      <dgm:prSet presAssocID="{CD88FEAB-7393-4FAB-9542-2B19A02379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6A1E4C9-B462-493F-9340-AA9C923AAD8E}" type="pres">
      <dgm:prSet presAssocID="{CD88FEAB-7393-4FAB-9542-2B19A02379A0}" presName="ellipse" presStyleLbl="trBgShp" presStyleIdx="0" presStyleCnt="1"/>
      <dgm:spPr/>
    </dgm:pt>
    <dgm:pt modelId="{47D31FEA-F801-4FEB-9889-5F5DEE83DA47}" type="pres">
      <dgm:prSet presAssocID="{CD88FEAB-7393-4FAB-9542-2B19A02379A0}" presName="arrow1" presStyleLbl="fgShp" presStyleIdx="0" presStyleCnt="1" custLinFactY="-18369" custLinFactNeighborX="6761" custLinFactNeighborY="-100000"/>
      <dgm:spPr/>
    </dgm:pt>
    <dgm:pt modelId="{03E0A81A-D511-4941-85AE-A1D645809D17}" type="pres">
      <dgm:prSet presAssocID="{CD88FEAB-7393-4FAB-9542-2B19A02379A0}" presName="rectangle" presStyleLbl="revTx" presStyleIdx="0" presStyleCnt="1" custScaleX="63124" custScaleY="138260" custLinFactNeighborX="1341" custLinFactNeighborY="-27269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78F0CB-B2FF-4C16-A5FB-9A1A97E3918E}" type="pres">
      <dgm:prSet presAssocID="{C4FE1338-D32F-441B-9889-7AD3C4A72819}" presName="item1" presStyleLbl="node1" presStyleIdx="0" presStyleCnt="3" custLinFactNeighborX="-1437" custLinFactNeighborY="-2555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94C5920-4FD3-4B83-BDC9-E5E3FE802BB0}" type="pres">
      <dgm:prSet presAssocID="{0AF4762F-7A61-4F5B-95CE-71D6BF91C546}" presName="item2" presStyleLbl="node1" presStyleIdx="1" presStyleCnt="3" custLinFactNeighborX="-3421" custLinFactNeighborY="-1276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2CA185-AF56-4ADE-B80D-02774DD65C8F}" type="pres">
      <dgm:prSet presAssocID="{76127214-4F81-4857-A54A-80693B91E361}" presName="item3" presStyleLbl="node1" presStyleIdx="2" presStyleCnt="3" custLinFactNeighborX="1838" custLinFactNeighborY="-555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1FBCB3E-749E-49BC-A57A-CCDF0DF6E3D4}" type="pres">
      <dgm:prSet presAssocID="{CD88FEAB-7393-4FAB-9542-2B19A02379A0}" presName="funnel" presStyleLbl="trAlignAcc1" presStyleIdx="0" presStyleCnt="1" custScaleX="100012" custScaleY="72738" custLinFactNeighborX="464" custLinFactNeighborY="-2688"/>
      <dgm:spPr/>
    </dgm:pt>
  </dgm:ptLst>
  <dgm:cxnLst>
    <dgm:cxn modelId="{7BF647A1-E2B1-6543-85C2-031BAE9408CE}" type="presOf" srcId="{76127214-4F81-4857-A54A-80693B91E361}" destId="{03E0A81A-D511-4941-85AE-A1D645809D17}" srcOrd="0" destOrd="0" presId="urn:microsoft.com/office/officeart/2005/8/layout/funnel1"/>
    <dgm:cxn modelId="{4A181765-B83F-41C8-A711-3C107BDD088D}" srcId="{CD88FEAB-7393-4FAB-9542-2B19A02379A0}" destId="{C4FE1338-D32F-441B-9889-7AD3C4A72819}" srcOrd="1" destOrd="0" parTransId="{2DBD7F8C-05ED-44F0-9098-F718D8E440EC}" sibTransId="{971DEAA0-5198-4D83-BC82-3F25CB050A8C}"/>
    <dgm:cxn modelId="{5DADB59A-AD8C-4D43-96F0-9136BBC7B021}" type="presOf" srcId="{CD88FEAB-7393-4FAB-9542-2B19A02379A0}" destId="{0DAAA1AB-C335-4A8D-87DD-E517D76C7BAD}" srcOrd="0" destOrd="0" presId="urn:microsoft.com/office/officeart/2005/8/layout/funnel1"/>
    <dgm:cxn modelId="{BABD122A-B11D-46C9-A471-75E5A86B938D}" srcId="{CD88FEAB-7393-4FAB-9542-2B19A02379A0}" destId="{0AF4762F-7A61-4F5B-95CE-71D6BF91C546}" srcOrd="2" destOrd="0" parTransId="{2A65F794-92D7-4633-9F1B-CEDB1D9A25DB}" sibTransId="{7B993066-DD57-4D92-80BA-8F6A4FF4BE53}"/>
    <dgm:cxn modelId="{D8C479A2-AA0B-9142-B862-6576B4A21FCB}" type="presOf" srcId="{C4FE1338-D32F-441B-9889-7AD3C4A72819}" destId="{D94C5920-4FD3-4B83-BDC9-E5E3FE802BB0}" srcOrd="0" destOrd="0" presId="urn:microsoft.com/office/officeart/2005/8/layout/funnel1"/>
    <dgm:cxn modelId="{227BC8A5-C377-5D40-ADDC-DB00B9C42B19}" type="presOf" srcId="{0AF4762F-7A61-4F5B-95CE-71D6BF91C546}" destId="{E578F0CB-B2FF-4C16-A5FB-9A1A97E3918E}" srcOrd="0" destOrd="0" presId="urn:microsoft.com/office/officeart/2005/8/layout/funnel1"/>
    <dgm:cxn modelId="{AD7EF5EA-E670-6347-9B53-F6DBD7865531}" type="presOf" srcId="{FD639CC1-B9F9-4A29-94EE-6D70B49AF60A}" destId="{7D2CA185-AF56-4ADE-B80D-02774DD65C8F}" srcOrd="0" destOrd="0" presId="urn:microsoft.com/office/officeart/2005/8/layout/funnel1"/>
    <dgm:cxn modelId="{1992ADC1-548C-4B24-A132-6AF3D5287AD7}" srcId="{CD88FEAB-7393-4FAB-9542-2B19A02379A0}" destId="{76127214-4F81-4857-A54A-80693B91E361}" srcOrd="3" destOrd="0" parTransId="{7741655D-2112-45F6-8C77-B7827D228206}" sibTransId="{C5100E94-2680-4918-A80B-D193E1BBF647}"/>
    <dgm:cxn modelId="{95ECCB16-7C0E-4EDA-BC8B-6DFA4C9E0508}" srcId="{CD88FEAB-7393-4FAB-9542-2B19A02379A0}" destId="{FD639CC1-B9F9-4A29-94EE-6D70B49AF60A}" srcOrd="0" destOrd="0" parTransId="{FA4FBC01-A533-4668-B5E9-3A87C708F7FC}" sibTransId="{A09622DB-3609-4E7A-8971-CB1C1843D0A9}"/>
    <dgm:cxn modelId="{9B5959FE-D140-E049-A7F3-996B66FB434C}" type="presParOf" srcId="{0DAAA1AB-C335-4A8D-87DD-E517D76C7BAD}" destId="{F6A1E4C9-B462-493F-9340-AA9C923AAD8E}" srcOrd="0" destOrd="0" presId="urn:microsoft.com/office/officeart/2005/8/layout/funnel1"/>
    <dgm:cxn modelId="{08AF3898-CCA9-EB47-8595-A074D565B9D0}" type="presParOf" srcId="{0DAAA1AB-C335-4A8D-87DD-E517D76C7BAD}" destId="{47D31FEA-F801-4FEB-9889-5F5DEE83DA47}" srcOrd="1" destOrd="0" presId="urn:microsoft.com/office/officeart/2005/8/layout/funnel1"/>
    <dgm:cxn modelId="{83AEDEC6-0F9F-6140-986A-D8948F7B4DA5}" type="presParOf" srcId="{0DAAA1AB-C335-4A8D-87DD-E517D76C7BAD}" destId="{03E0A81A-D511-4941-85AE-A1D645809D17}" srcOrd="2" destOrd="0" presId="urn:microsoft.com/office/officeart/2005/8/layout/funnel1"/>
    <dgm:cxn modelId="{402241C0-D3AB-1C42-ABA4-4117927164C3}" type="presParOf" srcId="{0DAAA1AB-C335-4A8D-87DD-E517D76C7BAD}" destId="{E578F0CB-B2FF-4C16-A5FB-9A1A97E3918E}" srcOrd="3" destOrd="0" presId="urn:microsoft.com/office/officeart/2005/8/layout/funnel1"/>
    <dgm:cxn modelId="{3641A4D7-6076-7D49-BA4A-7884A84FC460}" type="presParOf" srcId="{0DAAA1AB-C335-4A8D-87DD-E517D76C7BAD}" destId="{D94C5920-4FD3-4B83-BDC9-E5E3FE802BB0}" srcOrd="4" destOrd="0" presId="urn:microsoft.com/office/officeart/2005/8/layout/funnel1"/>
    <dgm:cxn modelId="{E5FCF71E-2CF0-4049-A8F7-F7B1316ACDBF}" type="presParOf" srcId="{0DAAA1AB-C335-4A8D-87DD-E517D76C7BAD}" destId="{7D2CA185-AF56-4ADE-B80D-02774DD65C8F}" srcOrd="5" destOrd="0" presId="urn:microsoft.com/office/officeart/2005/8/layout/funnel1"/>
    <dgm:cxn modelId="{E980B73F-3FAE-304D-A0FA-9C7A2D9849C4}" type="presParOf" srcId="{0DAAA1AB-C335-4A8D-87DD-E517D76C7BAD}" destId="{51FBCB3E-749E-49BC-A57A-CCDF0DF6E3D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6EFD03-B2F4-4AAA-99D5-8A0842F23CE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7AF7AC-14E2-46E3-8374-12AE1B9A05A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EQUELLA Institution</a:t>
          </a:r>
          <a:endParaRPr lang="en-AU" dirty="0"/>
        </a:p>
      </dgm:t>
    </dgm:pt>
    <dgm:pt modelId="{9F856622-092F-40A1-8F0E-452300DAA40F}" type="parTrans" cxnId="{F8A9EA7D-CBAA-4503-B192-29077B59E501}">
      <dgm:prSet/>
      <dgm:spPr/>
      <dgm:t>
        <a:bodyPr/>
        <a:lstStyle/>
        <a:p>
          <a:endParaRPr lang="en-AU"/>
        </a:p>
      </dgm:t>
    </dgm:pt>
    <dgm:pt modelId="{D346A7EE-536F-46E2-9458-FF119EBD4575}" type="sibTrans" cxnId="{F8A9EA7D-CBAA-4503-B192-29077B59E501}">
      <dgm:prSet/>
      <dgm:spPr/>
      <dgm:t>
        <a:bodyPr/>
        <a:lstStyle/>
        <a:p>
          <a:endParaRPr lang="en-AU"/>
        </a:p>
      </dgm:t>
    </dgm:pt>
    <dgm:pt modelId="{F5BC8DC0-5E7F-4624-BBE0-26AE8557DC0F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sz="1600" b="1" dirty="0" smtClean="0">
              <a:solidFill>
                <a:schemeClr val="bg2"/>
              </a:solidFill>
            </a:rPr>
            <a:t>Multiple Collections</a:t>
          </a:r>
          <a:endParaRPr lang="en-AU" sz="1600" b="1" dirty="0">
            <a:solidFill>
              <a:schemeClr val="bg2"/>
            </a:solidFill>
          </a:endParaRPr>
        </a:p>
      </dgm:t>
    </dgm:pt>
    <dgm:pt modelId="{6A8EC6DA-7F75-4F08-AFFC-6E3F49BF7004}" type="parTrans" cxnId="{C146C534-19A2-47E6-898F-8EC26291457B}">
      <dgm:prSet/>
      <dgm:spPr/>
      <dgm:t>
        <a:bodyPr/>
        <a:lstStyle/>
        <a:p>
          <a:endParaRPr lang="en-AU"/>
        </a:p>
      </dgm:t>
    </dgm:pt>
    <dgm:pt modelId="{14608360-65F3-4F1D-92B6-A8C9E4B349CE}" type="sibTrans" cxnId="{C146C534-19A2-47E6-898F-8EC26291457B}">
      <dgm:prSet/>
      <dgm:spPr/>
      <dgm:t>
        <a:bodyPr/>
        <a:lstStyle/>
        <a:p>
          <a:endParaRPr lang="en-AU"/>
        </a:p>
      </dgm:t>
    </dgm:pt>
    <dgm:pt modelId="{40776262-7921-43D6-A982-A3C55852DC0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2">
                  <a:lumMod val="75000"/>
                </a:schemeClr>
              </a:solidFill>
            </a:rPr>
            <a:t>Collection</a:t>
          </a:r>
          <a:endParaRPr lang="en-AU" dirty="0">
            <a:solidFill>
              <a:schemeClr val="tx2">
                <a:lumMod val="75000"/>
              </a:schemeClr>
            </a:solidFill>
          </a:endParaRPr>
        </a:p>
      </dgm:t>
    </dgm:pt>
    <dgm:pt modelId="{DF0C7BB6-50E2-4020-836F-5A91264EFB4F}" type="parTrans" cxnId="{3430B6A0-250C-4111-AAAC-14BAB9F4BC2C}">
      <dgm:prSet/>
      <dgm:spPr/>
      <dgm:t>
        <a:bodyPr/>
        <a:lstStyle/>
        <a:p>
          <a:endParaRPr lang="en-AU"/>
        </a:p>
      </dgm:t>
    </dgm:pt>
    <dgm:pt modelId="{2423DABA-F2E1-472A-9A11-9F9DA0A4DDC8}" type="sibTrans" cxnId="{3430B6A0-250C-4111-AAAC-14BAB9F4BC2C}">
      <dgm:prSet/>
      <dgm:spPr/>
      <dgm:t>
        <a:bodyPr/>
        <a:lstStyle/>
        <a:p>
          <a:endParaRPr lang="en-AU"/>
        </a:p>
      </dgm:t>
    </dgm:pt>
    <dgm:pt modelId="{8E9C26F1-1249-42A3-80FF-1FA39DD3512C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Workflow</a:t>
          </a:r>
          <a:endParaRPr lang="en-AU" sz="1400" dirty="0"/>
        </a:p>
      </dgm:t>
    </dgm:pt>
    <dgm:pt modelId="{F9ED3122-F084-4789-AB8E-2A8A975AB694}" type="parTrans" cxnId="{4A405B6A-860E-47FE-9C48-095B4A05AFE6}">
      <dgm:prSet/>
      <dgm:spPr/>
      <dgm:t>
        <a:bodyPr/>
        <a:lstStyle/>
        <a:p>
          <a:endParaRPr lang="en-AU"/>
        </a:p>
      </dgm:t>
    </dgm:pt>
    <dgm:pt modelId="{37F5F78E-23C8-421D-9C02-619345C8168D}" type="sibTrans" cxnId="{4A405B6A-860E-47FE-9C48-095B4A05AFE6}">
      <dgm:prSet/>
      <dgm:spPr/>
      <dgm:t>
        <a:bodyPr/>
        <a:lstStyle/>
        <a:p>
          <a:endParaRPr lang="en-AU"/>
        </a:p>
      </dgm:t>
    </dgm:pt>
    <dgm:pt modelId="{A42C9624-1E21-4CF7-9B7B-1019DDDC8A9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Resources</a:t>
          </a:r>
          <a:endParaRPr lang="en-AU" dirty="0"/>
        </a:p>
      </dgm:t>
    </dgm:pt>
    <dgm:pt modelId="{3FD964D0-9C7E-43F6-AE39-7C9360141811}" type="parTrans" cxnId="{E7EDAE9A-9778-4FDC-8DBD-8342C2707273}">
      <dgm:prSet/>
      <dgm:spPr/>
      <dgm:t>
        <a:bodyPr/>
        <a:lstStyle/>
        <a:p>
          <a:endParaRPr lang="en-AU"/>
        </a:p>
      </dgm:t>
    </dgm:pt>
    <dgm:pt modelId="{4B748497-3A29-400F-A009-7098BC66F417}" type="sibTrans" cxnId="{E7EDAE9A-9778-4FDC-8DBD-8342C2707273}">
      <dgm:prSet/>
      <dgm:spPr/>
      <dgm:t>
        <a:bodyPr/>
        <a:lstStyle/>
        <a:p>
          <a:endParaRPr lang="en-AU"/>
        </a:p>
      </dgm:t>
    </dgm:pt>
    <dgm:pt modelId="{F5617CA4-ACC8-466D-A6D0-B0BBA49D4E36}">
      <dgm:prSet phldrT="[Text]" custT="1"/>
      <dgm:spPr/>
      <dgm:t>
        <a:bodyPr/>
        <a:lstStyle/>
        <a:p>
          <a:r>
            <a:rPr lang="en-AU" sz="1800" dirty="0" smtClean="0"/>
            <a:t>Content</a:t>
          </a:r>
          <a:endParaRPr lang="en-AU" sz="1800" dirty="0"/>
        </a:p>
      </dgm:t>
    </dgm:pt>
    <dgm:pt modelId="{78E2E324-2811-4056-B64C-EAC200D8C171}" type="parTrans" cxnId="{9BE7E8B7-E6EF-4587-AB3D-66D25A26BBD2}">
      <dgm:prSet/>
      <dgm:spPr/>
      <dgm:t>
        <a:bodyPr/>
        <a:lstStyle/>
        <a:p>
          <a:endParaRPr lang="en-AU"/>
        </a:p>
      </dgm:t>
    </dgm:pt>
    <dgm:pt modelId="{B5CBF87C-190F-4519-AE0D-A82F384BD2E8}" type="sibTrans" cxnId="{9BE7E8B7-E6EF-4587-AB3D-66D25A26BBD2}">
      <dgm:prSet/>
      <dgm:spPr/>
      <dgm:t>
        <a:bodyPr/>
        <a:lstStyle/>
        <a:p>
          <a:endParaRPr lang="en-AU"/>
        </a:p>
      </dgm:t>
    </dgm:pt>
    <dgm:pt modelId="{A529051C-E4E5-4D9E-A5B5-902022113A68}">
      <dgm:prSet phldrT="[Text]" custT="1"/>
      <dgm:spPr/>
      <dgm:t>
        <a:bodyPr/>
        <a:lstStyle/>
        <a:p>
          <a:r>
            <a:rPr lang="en-AU" sz="1800" dirty="0" smtClean="0"/>
            <a:t>Metadata</a:t>
          </a:r>
          <a:endParaRPr lang="en-AU" sz="1800" dirty="0"/>
        </a:p>
      </dgm:t>
    </dgm:pt>
    <dgm:pt modelId="{18A020CD-4EDA-445A-B88B-6154367CE14A}" type="parTrans" cxnId="{766EA77D-69BB-40A3-8D41-875A2283ACC9}">
      <dgm:prSet/>
      <dgm:spPr/>
      <dgm:t>
        <a:bodyPr/>
        <a:lstStyle/>
        <a:p>
          <a:endParaRPr lang="en-AU"/>
        </a:p>
      </dgm:t>
    </dgm:pt>
    <dgm:pt modelId="{7CF8B02F-5DFD-4532-A752-2155EA38C004}" type="sibTrans" cxnId="{766EA77D-69BB-40A3-8D41-875A2283ACC9}">
      <dgm:prSet/>
      <dgm:spPr/>
      <dgm:t>
        <a:bodyPr/>
        <a:lstStyle/>
        <a:p>
          <a:endParaRPr lang="en-AU"/>
        </a:p>
      </dgm:t>
    </dgm:pt>
    <dgm:pt modelId="{24116420-E3D1-4F86-94D1-E0819C936D1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sz="1400" b="1" dirty="0" smtClean="0">
              <a:solidFill>
                <a:schemeClr val="bg2"/>
              </a:solidFill>
            </a:rPr>
            <a:t>Multiple Resources</a:t>
          </a:r>
          <a:endParaRPr lang="en-AU" sz="1400" b="1" dirty="0">
            <a:solidFill>
              <a:schemeClr val="bg2"/>
            </a:solidFill>
          </a:endParaRPr>
        </a:p>
      </dgm:t>
    </dgm:pt>
    <dgm:pt modelId="{F9F4C956-024B-4EC9-9795-3CF04E9F1DC7}" type="parTrans" cxnId="{0FAE7B4E-A0AC-4D5F-831D-E2446A250D6F}">
      <dgm:prSet/>
      <dgm:spPr/>
      <dgm:t>
        <a:bodyPr/>
        <a:lstStyle/>
        <a:p>
          <a:endParaRPr lang="en-AU"/>
        </a:p>
      </dgm:t>
    </dgm:pt>
    <dgm:pt modelId="{E2087969-C855-4734-9BDA-541948355325}" type="sibTrans" cxnId="{0FAE7B4E-A0AC-4D5F-831D-E2446A250D6F}">
      <dgm:prSet/>
      <dgm:spPr/>
      <dgm:t>
        <a:bodyPr/>
        <a:lstStyle/>
        <a:p>
          <a:endParaRPr lang="en-AU"/>
        </a:p>
      </dgm:t>
    </dgm:pt>
    <dgm:pt modelId="{27D8720F-1F53-4DD2-9F48-50335DFBB639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Contribution Wizard</a:t>
          </a:r>
          <a:endParaRPr lang="en-AU" sz="1400" dirty="0"/>
        </a:p>
      </dgm:t>
    </dgm:pt>
    <dgm:pt modelId="{1C56581F-3250-4EBC-B2E6-1AEF7707F581}" type="parTrans" cxnId="{A2B71010-27A8-4B20-9DAA-030FDCADBD1D}">
      <dgm:prSet/>
      <dgm:spPr/>
      <dgm:t>
        <a:bodyPr/>
        <a:lstStyle/>
        <a:p>
          <a:endParaRPr lang="en-AU"/>
        </a:p>
      </dgm:t>
    </dgm:pt>
    <dgm:pt modelId="{C327531E-B797-4198-A0F7-43D3A106D163}" type="sibTrans" cxnId="{A2B71010-27A8-4B20-9DAA-030FDCADBD1D}">
      <dgm:prSet/>
      <dgm:spPr/>
      <dgm:t>
        <a:bodyPr/>
        <a:lstStyle/>
        <a:p>
          <a:endParaRPr lang="en-AU"/>
        </a:p>
      </dgm:t>
    </dgm:pt>
    <dgm:pt modelId="{C8C8F046-6A17-40EF-9E34-20DEAC5E7823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Security</a:t>
          </a:r>
          <a:endParaRPr lang="en-AU" sz="1400" dirty="0"/>
        </a:p>
      </dgm:t>
    </dgm:pt>
    <dgm:pt modelId="{85F297D1-0CC7-4D5C-8F4B-66BC75B58CDE}" type="parTrans" cxnId="{1915EC73-68F2-4757-B2E2-23870A7E492E}">
      <dgm:prSet/>
      <dgm:spPr/>
      <dgm:t>
        <a:bodyPr/>
        <a:lstStyle/>
        <a:p>
          <a:endParaRPr lang="en-AU"/>
        </a:p>
      </dgm:t>
    </dgm:pt>
    <dgm:pt modelId="{9F58065D-982A-4532-9381-4C0FC855FC15}" type="sibTrans" cxnId="{1915EC73-68F2-4757-B2E2-23870A7E492E}">
      <dgm:prSet/>
      <dgm:spPr/>
      <dgm:t>
        <a:bodyPr/>
        <a:lstStyle/>
        <a:p>
          <a:endParaRPr lang="en-AU"/>
        </a:p>
      </dgm:t>
    </dgm:pt>
    <dgm:pt modelId="{AEFDEB24-E0A7-4523-A31F-E4E8736419D2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User Management</a:t>
          </a:r>
          <a:endParaRPr lang="en-AU" sz="1400" b="0" dirty="0"/>
        </a:p>
      </dgm:t>
    </dgm:pt>
    <dgm:pt modelId="{B97B99EB-13DA-4C42-AD1B-05D2B8CF4E3D}" type="parTrans" cxnId="{DB351102-D3B8-46CF-8E17-8D839681EA81}">
      <dgm:prSet/>
      <dgm:spPr/>
      <dgm:t>
        <a:bodyPr/>
        <a:lstStyle/>
        <a:p>
          <a:endParaRPr lang="en-AU"/>
        </a:p>
      </dgm:t>
    </dgm:pt>
    <dgm:pt modelId="{300CFF1D-C4C9-4859-A6DF-6D205A1ED936}" type="sibTrans" cxnId="{DB351102-D3B8-46CF-8E17-8D839681EA81}">
      <dgm:prSet/>
      <dgm:spPr/>
      <dgm:t>
        <a:bodyPr/>
        <a:lstStyle/>
        <a:p>
          <a:endParaRPr lang="en-AU"/>
        </a:p>
      </dgm:t>
    </dgm:pt>
    <dgm:pt modelId="{5D46DCCB-4432-459D-822C-B667A92F5979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Security</a:t>
          </a:r>
          <a:endParaRPr lang="en-AU" sz="1400" b="0" dirty="0"/>
        </a:p>
      </dgm:t>
    </dgm:pt>
    <dgm:pt modelId="{7AE9F3B6-9D9C-4284-BF41-B105B0061906}" type="parTrans" cxnId="{D2DBF5BC-330F-4DB0-8BF8-CD646BBAD948}">
      <dgm:prSet/>
      <dgm:spPr/>
      <dgm:t>
        <a:bodyPr/>
        <a:lstStyle/>
        <a:p>
          <a:endParaRPr lang="en-AU"/>
        </a:p>
      </dgm:t>
    </dgm:pt>
    <dgm:pt modelId="{1BF23BDE-B6BF-461A-A70A-EF07074E89F0}" type="sibTrans" cxnId="{D2DBF5BC-330F-4DB0-8BF8-CD646BBAD948}">
      <dgm:prSet/>
      <dgm:spPr/>
      <dgm:t>
        <a:bodyPr/>
        <a:lstStyle/>
        <a:p>
          <a:endParaRPr lang="en-AU"/>
        </a:p>
      </dgm:t>
    </dgm:pt>
    <dgm:pt modelId="{F0DA9E4C-C1B6-47E1-B985-2472C1261A8C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Unique URL</a:t>
          </a:r>
          <a:endParaRPr lang="en-AU" sz="1400" b="0" dirty="0"/>
        </a:p>
      </dgm:t>
    </dgm:pt>
    <dgm:pt modelId="{844817CE-3C2E-4483-8065-7FFFBD688824}" type="parTrans" cxnId="{3EA30FCB-5302-42E7-BBD3-09A5F6A9C4D6}">
      <dgm:prSet/>
      <dgm:spPr/>
      <dgm:t>
        <a:bodyPr/>
        <a:lstStyle/>
        <a:p>
          <a:endParaRPr lang="en-AU"/>
        </a:p>
      </dgm:t>
    </dgm:pt>
    <dgm:pt modelId="{DF1A2125-E762-4360-BC50-9AD896174166}" type="sibTrans" cxnId="{3EA30FCB-5302-42E7-BBD3-09A5F6A9C4D6}">
      <dgm:prSet/>
      <dgm:spPr/>
      <dgm:t>
        <a:bodyPr/>
        <a:lstStyle/>
        <a:p>
          <a:endParaRPr lang="en-AU"/>
        </a:p>
      </dgm:t>
    </dgm:pt>
    <dgm:pt modelId="{15A942A1-61D2-4890-A1C3-5267976E08E5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Administration Console</a:t>
          </a:r>
          <a:endParaRPr lang="en-AU" sz="1400" b="0" dirty="0"/>
        </a:p>
      </dgm:t>
    </dgm:pt>
    <dgm:pt modelId="{7591C93C-E294-4107-9A04-FE9B5F90E862}" type="parTrans" cxnId="{DE99CC01-139D-4CF8-89F9-B2244F4D473D}">
      <dgm:prSet/>
      <dgm:spPr/>
      <dgm:t>
        <a:bodyPr/>
        <a:lstStyle/>
        <a:p>
          <a:endParaRPr lang="en-AU"/>
        </a:p>
      </dgm:t>
    </dgm:pt>
    <dgm:pt modelId="{E9F29D3A-5025-45BD-A838-7DD5609BB3F9}" type="sibTrans" cxnId="{DE99CC01-139D-4CF8-89F9-B2244F4D473D}">
      <dgm:prSet/>
      <dgm:spPr/>
      <dgm:t>
        <a:bodyPr/>
        <a:lstStyle/>
        <a:p>
          <a:endParaRPr lang="en-AU"/>
        </a:p>
      </dgm:t>
    </dgm:pt>
    <dgm:pt modelId="{04402EA5-ED6B-4329-828E-CDAC1DCB525D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Metadata Schema</a:t>
          </a:r>
          <a:endParaRPr lang="en-AU" sz="1400" dirty="0"/>
        </a:p>
      </dgm:t>
    </dgm:pt>
    <dgm:pt modelId="{7B413F92-8C06-48C2-9E36-412E232BC926}" type="parTrans" cxnId="{699A940F-3BEA-4F30-840E-4CAF72C24BCA}">
      <dgm:prSet/>
      <dgm:spPr/>
      <dgm:t>
        <a:bodyPr/>
        <a:lstStyle/>
        <a:p>
          <a:endParaRPr lang="en-AU"/>
        </a:p>
      </dgm:t>
    </dgm:pt>
    <dgm:pt modelId="{1BB582E3-D297-4610-8211-DE3E823A938B}" type="sibTrans" cxnId="{699A940F-3BEA-4F30-840E-4CAF72C24BCA}">
      <dgm:prSet/>
      <dgm:spPr/>
      <dgm:t>
        <a:bodyPr/>
        <a:lstStyle/>
        <a:p>
          <a:endParaRPr lang="en-AU"/>
        </a:p>
      </dgm:t>
    </dgm:pt>
    <dgm:pt modelId="{086A883F-70C1-46F1-8558-41471AAF524C}" type="pres">
      <dgm:prSet presAssocID="{696EFD03-B2F4-4AAA-99D5-8A0842F23CE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D701025F-45FC-459C-A682-799F923390E0}" type="pres">
      <dgm:prSet presAssocID="{696EFD03-B2F4-4AAA-99D5-8A0842F23CE3}" presName="outerBox" presStyleCnt="0"/>
      <dgm:spPr/>
    </dgm:pt>
    <dgm:pt modelId="{C7488A86-F35F-499E-AB7E-FE2BC94D5E04}" type="pres">
      <dgm:prSet presAssocID="{696EFD03-B2F4-4AAA-99D5-8A0842F23CE3}" presName="outerBoxParent" presStyleLbl="node1" presStyleIdx="0" presStyleCnt="3" custLinFactNeighborX="769"/>
      <dgm:spPr/>
      <dgm:t>
        <a:bodyPr/>
        <a:lstStyle/>
        <a:p>
          <a:endParaRPr lang="en-AU"/>
        </a:p>
      </dgm:t>
    </dgm:pt>
    <dgm:pt modelId="{FF67D555-6F4F-480C-A9AC-A4FEC1D52374}" type="pres">
      <dgm:prSet presAssocID="{696EFD03-B2F4-4AAA-99D5-8A0842F23CE3}" presName="outerBoxChildren" presStyleCnt="0"/>
      <dgm:spPr/>
    </dgm:pt>
    <dgm:pt modelId="{5D12D19A-911A-46EC-A97D-3803DE9C15FB}" type="pres">
      <dgm:prSet presAssocID="{AEFDEB24-E0A7-4523-A31F-E4E8736419D2}" presName="oChild" presStyleLbl="fgAcc1" presStyleIdx="0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0FE68B-D486-4D7C-88B7-93E9C7D23516}" type="pres">
      <dgm:prSet presAssocID="{300CFF1D-C4C9-4859-A6DF-6D205A1ED936}" presName="outerSibTrans" presStyleCnt="0"/>
      <dgm:spPr/>
    </dgm:pt>
    <dgm:pt modelId="{51AA9400-9B7E-4E47-8F30-F2B93D004269}" type="pres">
      <dgm:prSet presAssocID="{5D46DCCB-4432-459D-822C-B667A92F5979}" presName="oChild" presStyleLbl="fgAcc1" presStyleIdx="1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E59C40-20A7-4060-A2CB-BD32C7C48205}" type="pres">
      <dgm:prSet presAssocID="{1BF23BDE-B6BF-461A-A70A-EF07074E89F0}" presName="outerSibTrans" presStyleCnt="0"/>
      <dgm:spPr/>
    </dgm:pt>
    <dgm:pt modelId="{791E17CA-A49E-43C6-89BD-99FEE7A082B5}" type="pres">
      <dgm:prSet presAssocID="{F0DA9E4C-C1B6-47E1-B985-2472C1261A8C}" presName="oChild" presStyleLbl="fgAcc1" presStyleIdx="2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6E126AF-6A60-4F01-9545-336423A396AC}" type="pres">
      <dgm:prSet presAssocID="{DF1A2125-E762-4360-BC50-9AD896174166}" presName="outerSibTrans" presStyleCnt="0"/>
      <dgm:spPr/>
    </dgm:pt>
    <dgm:pt modelId="{4DBC0190-376E-469E-AB2C-74AC0438CC29}" type="pres">
      <dgm:prSet presAssocID="{15A942A1-61D2-4890-A1C3-5267976E08E5}" presName="oChild" presStyleLbl="fgAcc1" presStyleIdx="3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977050C-8B80-4EA3-A453-2FF3BEBE6795}" type="pres">
      <dgm:prSet presAssocID="{E9F29D3A-5025-45BD-A838-7DD5609BB3F9}" presName="outerSibTrans" presStyleCnt="0"/>
      <dgm:spPr/>
    </dgm:pt>
    <dgm:pt modelId="{2EBDAD46-95E9-4F5E-85D5-17204FDFA529}" type="pres">
      <dgm:prSet presAssocID="{F5BC8DC0-5E7F-4624-BBE0-26AE8557DC0F}" presName="oChild" presStyleLbl="fgAcc1" presStyleIdx="4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4664742-1C64-457E-BD8B-E5BB774AE56E}" type="pres">
      <dgm:prSet presAssocID="{696EFD03-B2F4-4AAA-99D5-8A0842F23CE3}" presName="middleBox" presStyleCnt="0"/>
      <dgm:spPr/>
    </dgm:pt>
    <dgm:pt modelId="{E15362AA-38BA-4329-90F6-DC708F5FA7E0}" type="pres">
      <dgm:prSet presAssocID="{696EFD03-B2F4-4AAA-99D5-8A0842F23CE3}" presName="middleBoxParent" presStyleLbl="node1" presStyleIdx="1" presStyleCnt="3" custLinFactNeighborX="1452" custLinFactNeighborY="0"/>
      <dgm:spPr/>
      <dgm:t>
        <a:bodyPr/>
        <a:lstStyle/>
        <a:p>
          <a:endParaRPr lang="en-AU"/>
        </a:p>
      </dgm:t>
    </dgm:pt>
    <dgm:pt modelId="{C777B4B2-8796-4998-97CA-31292E84B9B2}" type="pres">
      <dgm:prSet presAssocID="{696EFD03-B2F4-4AAA-99D5-8A0842F23CE3}" presName="middleBoxChildren" presStyleCnt="0"/>
      <dgm:spPr/>
    </dgm:pt>
    <dgm:pt modelId="{F72FFDD7-D68C-431A-B749-94FB8A508B6B}" type="pres">
      <dgm:prSet presAssocID="{27D8720F-1F53-4DD2-9F48-50335DFBB639}" presName="mChild" presStyleLbl="fgAcc1" presStyleIdx="5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ABC088-9264-4C95-BC7F-901A2BAC02A7}" type="pres">
      <dgm:prSet presAssocID="{C327531E-B797-4198-A0F7-43D3A106D163}" presName="middleSibTrans" presStyleCnt="0"/>
      <dgm:spPr/>
    </dgm:pt>
    <dgm:pt modelId="{C3126538-CB37-4980-B228-1C85126B0052}" type="pres">
      <dgm:prSet presAssocID="{04402EA5-ED6B-4329-828E-CDAC1DCB525D}" presName="mChild" presStyleLbl="fgAcc1" presStyleIdx="6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4F5374C-5F74-4CAE-B195-BD763AB06639}" type="pres">
      <dgm:prSet presAssocID="{1BB582E3-D297-4610-8211-DE3E823A938B}" presName="middleSibTrans" presStyleCnt="0"/>
      <dgm:spPr/>
    </dgm:pt>
    <dgm:pt modelId="{38C7164E-7267-474C-9906-F30C924CE648}" type="pres">
      <dgm:prSet presAssocID="{8E9C26F1-1249-42A3-80FF-1FA39DD3512C}" presName="mChild" presStyleLbl="fgAcc1" presStyleIdx="7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9CAADCC-9971-4EBA-9807-864E0788B2EA}" type="pres">
      <dgm:prSet presAssocID="{37F5F78E-23C8-421D-9C02-619345C8168D}" presName="middleSibTrans" presStyleCnt="0"/>
      <dgm:spPr/>
    </dgm:pt>
    <dgm:pt modelId="{D3E20646-05C1-4261-A8F6-12706BE4B17E}" type="pres">
      <dgm:prSet presAssocID="{C8C8F046-6A17-40EF-9E34-20DEAC5E7823}" presName="mChild" presStyleLbl="fgAcc1" presStyleIdx="8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57338D4-82C2-4D07-A886-9D48AD8CC039}" type="pres">
      <dgm:prSet presAssocID="{9F58065D-982A-4532-9381-4C0FC855FC15}" presName="middleSibTrans" presStyleCnt="0"/>
      <dgm:spPr/>
    </dgm:pt>
    <dgm:pt modelId="{9F735823-D5EC-41BF-8EA4-2F7D31C7973D}" type="pres">
      <dgm:prSet presAssocID="{24116420-E3D1-4F86-94D1-E0819C936D17}" presName="mChild" presStyleLbl="fgAcc1" presStyleIdx="9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AFAFA6F-E65E-49F8-8959-11319B882E07}" type="pres">
      <dgm:prSet presAssocID="{696EFD03-B2F4-4AAA-99D5-8A0842F23CE3}" presName="centerBox" presStyleCnt="0"/>
      <dgm:spPr/>
    </dgm:pt>
    <dgm:pt modelId="{110C1D8E-1D48-412D-B73B-53D4DFF2698B}" type="pres">
      <dgm:prSet presAssocID="{696EFD03-B2F4-4AAA-99D5-8A0842F23CE3}" presName="centerBoxParent" presStyleLbl="node1" presStyleIdx="2" presStyleCnt="3" custScaleX="83440" custLinFactNeighborX="13411"/>
      <dgm:spPr/>
      <dgm:t>
        <a:bodyPr/>
        <a:lstStyle/>
        <a:p>
          <a:endParaRPr lang="en-AU"/>
        </a:p>
      </dgm:t>
    </dgm:pt>
    <dgm:pt modelId="{81F18474-D386-4159-9AF7-1D462E1CAE9C}" type="pres">
      <dgm:prSet presAssocID="{696EFD03-B2F4-4AAA-99D5-8A0842F23CE3}" presName="centerBoxChildren" presStyleCnt="0"/>
      <dgm:spPr/>
    </dgm:pt>
    <dgm:pt modelId="{8F48BAC7-2863-41E8-8BEE-6D102F300882}" type="pres">
      <dgm:prSet presAssocID="{F5617CA4-ACC8-466D-A6D0-B0BBA49D4E36}" presName="cChild" presStyleLbl="fgAcc1" presStyleIdx="10" presStyleCnt="12" custScaleX="42016" custLinFactX="20364" custLinFactNeighborX="1000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DF5199-7159-4471-9EBE-71DF6D682F7E}" type="pres">
      <dgm:prSet presAssocID="{B5CBF87C-190F-4519-AE0D-A82F384BD2E8}" presName="centerSibTrans" presStyleCnt="0"/>
      <dgm:spPr/>
    </dgm:pt>
    <dgm:pt modelId="{ABE1C84B-FAA4-43E0-ACE9-1E61FFE31CFA}" type="pres">
      <dgm:prSet presAssocID="{A529051C-E4E5-4D9E-A5B5-902022113A68}" presName="cChild" presStyleLbl="fgAcc1" presStyleIdx="11" presStyleCnt="12" custScaleX="37253" custLinFactX="20364" custLinFactNeighborX="1000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99A940F-3BEA-4F30-840E-4CAF72C24BCA}" srcId="{40776262-7921-43D6-A982-A3C55852DC02}" destId="{04402EA5-ED6B-4329-828E-CDAC1DCB525D}" srcOrd="1" destOrd="0" parTransId="{7B413F92-8C06-48C2-9E36-412E232BC926}" sibTransId="{1BB582E3-D297-4610-8211-DE3E823A938B}"/>
    <dgm:cxn modelId="{0FAE7B4E-A0AC-4D5F-831D-E2446A250D6F}" srcId="{40776262-7921-43D6-A982-A3C55852DC02}" destId="{24116420-E3D1-4F86-94D1-E0819C936D17}" srcOrd="4" destOrd="0" parTransId="{F9F4C956-024B-4EC9-9795-3CF04E9F1DC7}" sibTransId="{E2087969-C855-4734-9BDA-541948355325}"/>
    <dgm:cxn modelId="{F8A9EA7D-CBAA-4503-B192-29077B59E501}" srcId="{696EFD03-B2F4-4AAA-99D5-8A0842F23CE3}" destId="{497AF7AC-14E2-46E3-8374-12AE1B9A05AA}" srcOrd="0" destOrd="0" parTransId="{9F856622-092F-40A1-8F0E-452300DAA40F}" sibTransId="{D346A7EE-536F-46E2-9458-FF119EBD4575}"/>
    <dgm:cxn modelId="{3EE39918-5DD4-B543-833A-C24F4E75D058}" type="presOf" srcId="{A42C9624-1E21-4CF7-9B7B-1019DDDC8A92}" destId="{110C1D8E-1D48-412D-B73B-53D4DFF2698B}" srcOrd="0" destOrd="0" presId="urn:microsoft.com/office/officeart/2005/8/layout/target2"/>
    <dgm:cxn modelId="{E7EDAE9A-9778-4FDC-8DBD-8342C2707273}" srcId="{696EFD03-B2F4-4AAA-99D5-8A0842F23CE3}" destId="{A42C9624-1E21-4CF7-9B7B-1019DDDC8A92}" srcOrd="2" destOrd="0" parTransId="{3FD964D0-9C7E-43F6-AE39-7C9360141811}" sibTransId="{4B748497-3A29-400F-A009-7098BC66F417}"/>
    <dgm:cxn modelId="{56AF2177-3FAA-F741-B076-C6BD8DAD5991}" type="presOf" srcId="{F5BC8DC0-5E7F-4624-BBE0-26AE8557DC0F}" destId="{2EBDAD46-95E9-4F5E-85D5-17204FDFA529}" srcOrd="0" destOrd="0" presId="urn:microsoft.com/office/officeart/2005/8/layout/target2"/>
    <dgm:cxn modelId="{7E636A01-8AD0-1F4B-B728-674996CC4188}" type="presOf" srcId="{24116420-E3D1-4F86-94D1-E0819C936D17}" destId="{9F735823-D5EC-41BF-8EA4-2F7D31C7973D}" srcOrd="0" destOrd="0" presId="urn:microsoft.com/office/officeart/2005/8/layout/target2"/>
    <dgm:cxn modelId="{0D5FE091-6542-E448-A1E4-48F306F994B9}" type="presOf" srcId="{AEFDEB24-E0A7-4523-A31F-E4E8736419D2}" destId="{5D12D19A-911A-46EC-A97D-3803DE9C15FB}" srcOrd="0" destOrd="0" presId="urn:microsoft.com/office/officeart/2005/8/layout/target2"/>
    <dgm:cxn modelId="{899F44FC-F168-1145-A583-1C5FDC4D9396}" type="presOf" srcId="{497AF7AC-14E2-46E3-8374-12AE1B9A05AA}" destId="{C7488A86-F35F-499E-AB7E-FE2BC94D5E04}" srcOrd="0" destOrd="0" presId="urn:microsoft.com/office/officeart/2005/8/layout/target2"/>
    <dgm:cxn modelId="{E628A230-A740-1147-BEBC-0F0B2484CBE9}" type="presOf" srcId="{A529051C-E4E5-4D9E-A5B5-902022113A68}" destId="{ABE1C84B-FAA4-43E0-ACE9-1E61FFE31CFA}" srcOrd="0" destOrd="0" presId="urn:microsoft.com/office/officeart/2005/8/layout/target2"/>
    <dgm:cxn modelId="{DE99CC01-139D-4CF8-89F9-B2244F4D473D}" srcId="{497AF7AC-14E2-46E3-8374-12AE1B9A05AA}" destId="{15A942A1-61D2-4890-A1C3-5267976E08E5}" srcOrd="3" destOrd="0" parTransId="{7591C93C-E294-4107-9A04-FE9B5F90E862}" sibTransId="{E9F29D3A-5025-45BD-A838-7DD5609BB3F9}"/>
    <dgm:cxn modelId="{45F15066-EC52-7C44-9929-0ABEF4D8C8B2}" type="presOf" srcId="{C8C8F046-6A17-40EF-9E34-20DEAC5E7823}" destId="{D3E20646-05C1-4261-A8F6-12706BE4B17E}" srcOrd="0" destOrd="0" presId="urn:microsoft.com/office/officeart/2005/8/layout/target2"/>
    <dgm:cxn modelId="{687D6857-42F4-0F47-A7CE-7D382D9A1C5F}" type="presOf" srcId="{F0DA9E4C-C1B6-47E1-B985-2472C1261A8C}" destId="{791E17CA-A49E-43C6-89BD-99FEE7A082B5}" srcOrd="0" destOrd="0" presId="urn:microsoft.com/office/officeart/2005/8/layout/target2"/>
    <dgm:cxn modelId="{9BE7E8B7-E6EF-4587-AB3D-66D25A26BBD2}" srcId="{A42C9624-1E21-4CF7-9B7B-1019DDDC8A92}" destId="{F5617CA4-ACC8-466D-A6D0-B0BBA49D4E36}" srcOrd="0" destOrd="0" parTransId="{78E2E324-2811-4056-B64C-EAC200D8C171}" sibTransId="{B5CBF87C-190F-4519-AE0D-A82F384BD2E8}"/>
    <dgm:cxn modelId="{DB351102-D3B8-46CF-8E17-8D839681EA81}" srcId="{497AF7AC-14E2-46E3-8374-12AE1B9A05AA}" destId="{AEFDEB24-E0A7-4523-A31F-E4E8736419D2}" srcOrd="0" destOrd="0" parTransId="{B97B99EB-13DA-4C42-AD1B-05D2B8CF4E3D}" sibTransId="{300CFF1D-C4C9-4859-A6DF-6D205A1ED936}"/>
    <dgm:cxn modelId="{7CD8DA8F-B94C-7E48-919C-DE9159A300A5}" type="presOf" srcId="{15A942A1-61D2-4890-A1C3-5267976E08E5}" destId="{4DBC0190-376E-469E-AB2C-74AC0438CC29}" srcOrd="0" destOrd="0" presId="urn:microsoft.com/office/officeart/2005/8/layout/target2"/>
    <dgm:cxn modelId="{3EA30FCB-5302-42E7-BBD3-09A5F6A9C4D6}" srcId="{497AF7AC-14E2-46E3-8374-12AE1B9A05AA}" destId="{F0DA9E4C-C1B6-47E1-B985-2472C1261A8C}" srcOrd="2" destOrd="0" parTransId="{844817CE-3C2E-4483-8065-7FFFBD688824}" sibTransId="{DF1A2125-E762-4360-BC50-9AD896174166}"/>
    <dgm:cxn modelId="{7504683B-9B96-0A4D-82F3-733D15BB493C}" type="presOf" srcId="{04402EA5-ED6B-4329-828E-CDAC1DCB525D}" destId="{C3126538-CB37-4980-B228-1C85126B0052}" srcOrd="0" destOrd="0" presId="urn:microsoft.com/office/officeart/2005/8/layout/target2"/>
    <dgm:cxn modelId="{99129958-FF90-8C46-BC6B-FA50A6D8E0CE}" type="presOf" srcId="{696EFD03-B2F4-4AAA-99D5-8A0842F23CE3}" destId="{086A883F-70C1-46F1-8558-41471AAF524C}" srcOrd="0" destOrd="0" presId="urn:microsoft.com/office/officeart/2005/8/layout/target2"/>
    <dgm:cxn modelId="{C146C534-19A2-47E6-898F-8EC26291457B}" srcId="{497AF7AC-14E2-46E3-8374-12AE1B9A05AA}" destId="{F5BC8DC0-5E7F-4624-BBE0-26AE8557DC0F}" srcOrd="4" destOrd="0" parTransId="{6A8EC6DA-7F75-4F08-AFFC-6E3F49BF7004}" sibTransId="{14608360-65F3-4F1D-92B6-A8C9E4B349CE}"/>
    <dgm:cxn modelId="{2F6FC86D-09AF-6E41-929E-4B86472DB88B}" type="presOf" srcId="{8E9C26F1-1249-42A3-80FF-1FA39DD3512C}" destId="{38C7164E-7267-474C-9906-F30C924CE648}" srcOrd="0" destOrd="0" presId="urn:microsoft.com/office/officeart/2005/8/layout/target2"/>
    <dgm:cxn modelId="{4A405B6A-860E-47FE-9C48-095B4A05AFE6}" srcId="{40776262-7921-43D6-A982-A3C55852DC02}" destId="{8E9C26F1-1249-42A3-80FF-1FA39DD3512C}" srcOrd="2" destOrd="0" parTransId="{F9ED3122-F084-4789-AB8E-2A8A975AB694}" sibTransId="{37F5F78E-23C8-421D-9C02-619345C8168D}"/>
    <dgm:cxn modelId="{FFBC0024-57B1-CE44-9CD3-38C1DB7C7AF7}" type="presOf" srcId="{F5617CA4-ACC8-466D-A6D0-B0BBA49D4E36}" destId="{8F48BAC7-2863-41E8-8BEE-6D102F300882}" srcOrd="0" destOrd="0" presId="urn:microsoft.com/office/officeart/2005/8/layout/target2"/>
    <dgm:cxn modelId="{D2DBF5BC-330F-4DB0-8BF8-CD646BBAD948}" srcId="{497AF7AC-14E2-46E3-8374-12AE1B9A05AA}" destId="{5D46DCCB-4432-459D-822C-B667A92F5979}" srcOrd="1" destOrd="0" parTransId="{7AE9F3B6-9D9C-4284-BF41-B105B0061906}" sibTransId="{1BF23BDE-B6BF-461A-A70A-EF07074E89F0}"/>
    <dgm:cxn modelId="{AF8132DF-D5A6-D948-BDA4-DA2631EAFD09}" type="presOf" srcId="{40776262-7921-43D6-A982-A3C55852DC02}" destId="{E15362AA-38BA-4329-90F6-DC708F5FA7E0}" srcOrd="0" destOrd="0" presId="urn:microsoft.com/office/officeart/2005/8/layout/target2"/>
    <dgm:cxn modelId="{41B53D99-47C0-4D49-94A0-8442C08B0CFB}" type="presOf" srcId="{5D46DCCB-4432-459D-822C-B667A92F5979}" destId="{51AA9400-9B7E-4E47-8F30-F2B93D004269}" srcOrd="0" destOrd="0" presId="urn:microsoft.com/office/officeart/2005/8/layout/target2"/>
    <dgm:cxn modelId="{1915EC73-68F2-4757-B2E2-23870A7E492E}" srcId="{40776262-7921-43D6-A982-A3C55852DC02}" destId="{C8C8F046-6A17-40EF-9E34-20DEAC5E7823}" srcOrd="3" destOrd="0" parTransId="{85F297D1-0CC7-4D5C-8F4B-66BC75B58CDE}" sibTransId="{9F58065D-982A-4532-9381-4C0FC855FC15}"/>
    <dgm:cxn modelId="{766EA77D-69BB-40A3-8D41-875A2283ACC9}" srcId="{A42C9624-1E21-4CF7-9B7B-1019DDDC8A92}" destId="{A529051C-E4E5-4D9E-A5B5-902022113A68}" srcOrd="1" destOrd="0" parTransId="{18A020CD-4EDA-445A-B88B-6154367CE14A}" sibTransId="{7CF8B02F-5DFD-4532-A752-2155EA38C004}"/>
    <dgm:cxn modelId="{4BE6CCF3-01A2-2B42-B776-3A9E9A84EA4C}" type="presOf" srcId="{27D8720F-1F53-4DD2-9F48-50335DFBB639}" destId="{F72FFDD7-D68C-431A-B749-94FB8A508B6B}" srcOrd="0" destOrd="0" presId="urn:microsoft.com/office/officeart/2005/8/layout/target2"/>
    <dgm:cxn modelId="{3430B6A0-250C-4111-AAAC-14BAB9F4BC2C}" srcId="{696EFD03-B2F4-4AAA-99D5-8A0842F23CE3}" destId="{40776262-7921-43D6-A982-A3C55852DC02}" srcOrd="1" destOrd="0" parTransId="{DF0C7BB6-50E2-4020-836F-5A91264EFB4F}" sibTransId="{2423DABA-F2E1-472A-9A11-9F9DA0A4DDC8}"/>
    <dgm:cxn modelId="{A2B71010-27A8-4B20-9DAA-030FDCADBD1D}" srcId="{40776262-7921-43D6-A982-A3C55852DC02}" destId="{27D8720F-1F53-4DD2-9F48-50335DFBB639}" srcOrd="0" destOrd="0" parTransId="{1C56581F-3250-4EBC-B2E6-1AEF7707F581}" sibTransId="{C327531E-B797-4198-A0F7-43D3A106D163}"/>
    <dgm:cxn modelId="{100836F2-88AD-754E-AC1A-09933E1BBF2A}" type="presParOf" srcId="{086A883F-70C1-46F1-8558-41471AAF524C}" destId="{D701025F-45FC-459C-A682-799F923390E0}" srcOrd="0" destOrd="0" presId="urn:microsoft.com/office/officeart/2005/8/layout/target2"/>
    <dgm:cxn modelId="{C3593676-1395-534F-9957-EE4D1CB8877F}" type="presParOf" srcId="{D701025F-45FC-459C-A682-799F923390E0}" destId="{C7488A86-F35F-499E-AB7E-FE2BC94D5E04}" srcOrd="0" destOrd="0" presId="urn:microsoft.com/office/officeart/2005/8/layout/target2"/>
    <dgm:cxn modelId="{CB2DA2D4-1B3B-A340-A20F-FDF9F4433B06}" type="presParOf" srcId="{D701025F-45FC-459C-A682-799F923390E0}" destId="{FF67D555-6F4F-480C-A9AC-A4FEC1D52374}" srcOrd="1" destOrd="0" presId="urn:microsoft.com/office/officeart/2005/8/layout/target2"/>
    <dgm:cxn modelId="{5AE34337-73D8-0243-9617-8C536D305639}" type="presParOf" srcId="{FF67D555-6F4F-480C-A9AC-A4FEC1D52374}" destId="{5D12D19A-911A-46EC-A97D-3803DE9C15FB}" srcOrd="0" destOrd="0" presId="urn:microsoft.com/office/officeart/2005/8/layout/target2"/>
    <dgm:cxn modelId="{87E745E6-580C-6946-895E-8BFFCEAE1E46}" type="presParOf" srcId="{FF67D555-6F4F-480C-A9AC-A4FEC1D52374}" destId="{120FE68B-D486-4D7C-88B7-93E9C7D23516}" srcOrd="1" destOrd="0" presId="urn:microsoft.com/office/officeart/2005/8/layout/target2"/>
    <dgm:cxn modelId="{AD3FCC80-398D-2A4A-BBB6-8FAF67659679}" type="presParOf" srcId="{FF67D555-6F4F-480C-A9AC-A4FEC1D52374}" destId="{51AA9400-9B7E-4E47-8F30-F2B93D004269}" srcOrd="2" destOrd="0" presId="urn:microsoft.com/office/officeart/2005/8/layout/target2"/>
    <dgm:cxn modelId="{4B32B142-97DB-D34A-9AB6-38202728AC05}" type="presParOf" srcId="{FF67D555-6F4F-480C-A9AC-A4FEC1D52374}" destId="{81E59C40-20A7-4060-A2CB-BD32C7C48205}" srcOrd="3" destOrd="0" presId="urn:microsoft.com/office/officeart/2005/8/layout/target2"/>
    <dgm:cxn modelId="{BE5121F7-323E-FC4D-BF54-B36E60C796B7}" type="presParOf" srcId="{FF67D555-6F4F-480C-A9AC-A4FEC1D52374}" destId="{791E17CA-A49E-43C6-89BD-99FEE7A082B5}" srcOrd="4" destOrd="0" presId="urn:microsoft.com/office/officeart/2005/8/layout/target2"/>
    <dgm:cxn modelId="{6F9A8E81-527E-5A49-AC06-E5BB96E23F77}" type="presParOf" srcId="{FF67D555-6F4F-480C-A9AC-A4FEC1D52374}" destId="{16E126AF-6A60-4F01-9545-336423A396AC}" srcOrd="5" destOrd="0" presId="urn:microsoft.com/office/officeart/2005/8/layout/target2"/>
    <dgm:cxn modelId="{666759FC-B03A-F649-A10A-DF41B388E8F1}" type="presParOf" srcId="{FF67D555-6F4F-480C-A9AC-A4FEC1D52374}" destId="{4DBC0190-376E-469E-AB2C-74AC0438CC29}" srcOrd="6" destOrd="0" presId="urn:microsoft.com/office/officeart/2005/8/layout/target2"/>
    <dgm:cxn modelId="{397CB5A5-83F9-FF4A-AB05-75CA0677BAF7}" type="presParOf" srcId="{FF67D555-6F4F-480C-A9AC-A4FEC1D52374}" destId="{B977050C-8B80-4EA3-A453-2FF3BEBE6795}" srcOrd="7" destOrd="0" presId="urn:microsoft.com/office/officeart/2005/8/layout/target2"/>
    <dgm:cxn modelId="{87E06C56-9AFC-CA48-A894-012D9C70993E}" type="presParOf" srcId="{FF67D555-6F4F-480C-A9AC-A4FEC1D52374}" destId="{2EBDAD46-95E9-4F5E-85D5-17204FDFA529}" srcOrd="8" destOrd="0" presId="urn:microsoft.com/office/officeart/2005/8/layout/target2"/>
    <dgm:cxn modelId="{5EB96959-3983-2D40-8C20-FF13BFE0D9E8}" type="presParOf" srcId="{086A883F-70C1-46F1-8558-41471AAF524C}" destId="{04664742-1C64-457E-BD8B-E5BB774AE56E}" srcOrd="1" destOrd="0" presId="urn:microsoft.com/office/officeart/2005/8/layout/target2"/>
    <dgm:cxn modelId="{BFC183C4-89D0-6443-B6CA-EB239FCF1FF7}" type="presParOf" srcId="{04664742-1C64-457E-BD8B-E5BB774AE56E}" destId="{E15362AA-38BA-4329-90F6-DC708F5FA7E0}" srcOrd="0" destOrd="0" presId="urn:microsoft.com/office/officeart/2005/8/layout/target2"/>
    <dgm:cxn modelId="{D601A5D7-CB60-D74F-97AA-29B1C4351F77}" type="presParOf" srcId="{04664742-1C64-457E-BD8B-E5BB774AE56E}" destId="{C777B4B2-8796-4998-97CA-31292E84B9B2}" srcOrd="1" destOrd="0" presId="urn:microsoft.com/office/officeart/2005/8/layout/target2"/>
    <dgm:cxn modelId="{8D9E64C3-A955-E040-A209-3F6736CF70C3}" type="presParOf" srcId="{C777B4B2-8796-4998-97CA-31292E84B9B2}" destId="{F72FFDD7-D68C-431A-B749-94FB8A508B6B}" srcOrd="0" destOrd="0" presId="urn:microsoft.com/office/officeart/2005/8/layout/target2"/>
    <dgm:cxn modelId="{09EAF4D0-1676-EC47-A8CE-67C3C7C6B314}" type="presParOf" srcId="{C777B4B2-8796-4998-97CA-31292E84B9B2}" destId="{89ABC088-9264-4C95-BC7F-901A2BAC02A7}" srcOrd="1" destOrd="0" presId="urn:microsoft.com/office/officeart/2005/8/layout/target2"/>
    <dgm:cxn modelId="{B6EBF2DF-7D2D-FD43-862F-C8FFD2382901}" type="presParOf" srcId="{C777B4B2-8796-4998-97CA-31292E84B9B2}" destId="{C3126538-CB37-4980-B228-1C85126B0052}" srcOrd="2" destOrd="0" presId="urn:microsoft.com/office/officeart/2005/8/layout/target2"/>
    <dgm:cxn modelId="{9AF8BA85-6CC4-094A-9E58-F48AF3D94811}" type="presParOf" srcId="{C777B4B2-8796-4998-97CA-31292E84B9B2}" destId="{34F5374C-5F74-4CAE-B195-BD763AB06639}" srcOrd="3" destOrd="0" presId="urn:microsoft.com/office/officeart/2005/8/layout/target2"/>
    <dgm:cxn modelId="{19A9B4F8-5BB2-5D40-AE03-0A78AA127AEA}" type="presParOf" srcId="{C777B4B2-8796-4998-97CA-31292E84B9B2}" destId="{38C7164E-7267-474C-9906-F30C924CE648}" srcOrd="4" destOrd="0" presId="urn:microsoft.com/office/officeart/2005/8/layout/target2"/>
    <dgm:cxn modelId="{2ABD4692-6321-4B4F-AC83-501380B5E49F}" type="presParOf" srcId="{C777B4B2-8796-4998-97CA-31292E84B9B2}" destId="{D9CAADCC-9971-4EBA-9807-864E0788B2EA}" srcOrd="5" destOrd="0" presId="urn:microsoft.com/office/officeart/2005/8/layout/target2"/>
    <dgm:cxn modelId="{D0B64573-9130-274F-BB2E-6BC68B786375}" type="presParOf" srcId="{C777B4B2-8796-4998-97CA-31292E84B9B2}" destId="{D3E20646-05C1-4261-A8F6-12706BE4B17E}" srcOrd="6" destOrd="0" presId="urn:microsoft.com/office/officeart/2005/8/layout/target2"/>
    <dgm:cxn modelId="{601537D5-B388-AF46-A180-2450133518C4}" type="presParOf" srcId="{C777B4B2-8796-4998-97CA-31292E84B9B2}" destId="{657338D4-82C2-4D07-A886-9D48AD8CC039}" srcOrd="7" destOrd="0" presId="urn:microsoft.com/office/officeart/2005/8/layout/target2"/>
    <dgm:cxn modelId="{A3EF739F-81D6-8447-8E39-98EE0FFEFEB7}" type="presParOf" srcId="{C777B4B2-8796-4998-97CA-31292E84B9B2}" destId="{9F735823-D5EC-41BF-8EA4-2F7D31C7973D}" srcOrd="8" destOrd="0" presId="urn:microsoft.com/office/officeart/2005/8/layout/target2"/>
    <dgm:cxn modelId="{F0D7792D-74C3-9D42-ACDD-F8288EF91E20}" type="presParOf" srcId="{086A883F-70C1-46F1-8558-41471AAF524C}" destId="{2AFAFA6F-E65E-49F8-8959-11319B882E07}" srcOrd="2" destOrd="0" presId="urn:microsoft.com/office/officeart/2005/8/layout/target2"/>
    <dgm:cxn modelId="{0AB4170F-36B6-4144-B601-BAF809A41BE2}" type="presParOf" srcId="{2AFAFA6F-E65E-49F8-8959-11319B882E07}" destId="{110C1D8E-1D48-412D-B73B-53D4DFF2698B}" srcOrd="0" destOrd="0" presId="urn:microsoft.com/office/officeart/2005/8/layout/target2"/>
    <dgm:cxn modelId="{D750BFC7-5246-E545-B2CC-19ECC2A45419}" type="presParOf" srcId="{2AFAFA6F-E65E-49F8-8959-11319B882E07}" destId="{81F18474-D386-4159-9AF7-1D462E1CAE9C}" srcOrd="1" destOrd="0" presId="urn:microsoft.com/office/officeart/2005/8/layout/target2"/>
    <dgm:cxn modelId="{CAACE419-6882-8743-B184-8A07286663BA}" type="presParOf" srcId="{81F18474-D386-4159-9AF7-1D462E1CAE9C}" destId="{8F48BAC7-2863-41E8-8BEE-6D102F300882}" srcOrd="0" destOrd="0" presId="urn:microsoft.com/office/officeart/2005/8/layout/target2"/>
    <dgm:cxn modelId="{7873855E-4887-DC48-9CF7-FA4A924D4342}" type="presParOf" srcId="{81F18474-D386-4159-9AF7-1D462E1CAE9C}" destId="{28DF5199-7159-4471-9EBE-71DF6D682F7E}" srcOrd="1" destOrd="0" presId="urn:microsoft.com/office/officeart/2005/8/layout/target2"/>
    <dgm:cxn modelId="{1D5A2B9E-A393-5A43-B0ED-62FFBDF36738}" type="presParOf" srcId="{81F18474-D386-4159-9AF7-1D462E1CAE9C}" destId="{ABE1C84B-FAA4-43E0-ACE9-1E61FFE31CF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1E4C9-B462-493F-9340-AA9C923AAD8E}">
      <dsp:nvSpPr>
        <dsp:cNvPr id="0" name=""/>
        <dsp:cNvSpPr/>
      </dsp:nvSpPr>
      <dsp:spPr>
        <a:xfrm>
          <a:off x="1094598" y="23321"/>
          <a:ext cx="3416832" cy="1186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31FEA-F801-4FEB-9889-5F5DEE83DA47}">
      <dsp:nvSpPr>
        <dsp:cNvPr id="0" name=""/>
        <dsp:cNvSpPr/>
      </dsp:nvSpPr>
      <dsp:spPr>
        <a:xfrm>
          <a:off x="2521993" y="2427314"/>
          <a:ext cx="662176" cy="423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0A81A-D511-4941-85AE-A1D645809D17}">
      <dsp:nvSpPr>
        <dsp:cNvPr id="0" name=""/>
        <dsp:cNvSpPr/>
      </dsp:nvSpPr>
      <dsp:spPr>
        <a:xfrm>
          <a:off x="1847752" y="2899296"/>
          <a:ext cx="2006364" cy="1098630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700" kern="12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rPr>
            <a:t>EQUELLA resource</a:t>
          </a:r>
          <a:endParaRPr lang="en-AU" sz="2700" kern="1200" dirty="0">
            <a:solidFill>
              <a:srgbClr val="00B0F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Eras Bold ITC" pitchFamily="34" charset="0"/>
          </a:endParaRPr>
        </a:p>
      </dsp:txBody>
      <dsp:txXfrm>
        <a:off x="1847752" y="2899296"/>
        <a:ext cx="2006364" cy="1098630"/>
      </dsp:txXfrm>
    </dsp:sp>
    <dsp:sp modelId="{E578F0CB-B2FF-4C16-A5FB-9A1A97E3918E}">
      <dsp:nvSpPr>
        <dsp:cNvPr id="0" name=""/>
        <dsp:cNvSpPr/>
      </dsp:nvSpPr>
      <dsp:spPr>
        <a:xfrm>
          <a:off x="2319714" y="996969"/>
          <a:ext cx="1191918" cy="1191918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Content</a:t>
          </a:r>
          <a:endParaRPr lang="en-AU" sz="1600" kern="1200" dirty="0"/>
        </a:p>
      </dsp:txBody>
      <dsp:txXfrm>
        <a:off x="2494266" y="1171521"/>
        <a:ext cx="842814" cy="842814"/>
      </dsp:txXfrm>
    </dsp:sp>
    <dsp:sp modelId="{D94C5920-4FD3-4B83-BDC9-E5E3FE802BB0}">
      <dsp:nvSpPr>
        <dsp:cNvPr id="0" name=""/>
        <dsp:cNvSpPr/>
      </dsp:nvSpPr>
      <dsp:spPr>
        <a:xfrm>
          <a:off x="1443182" y="255295"/>
          <a:ext cx="1191918" cy="1191918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Metadata</a:t>
          </a:r>
          <a:endParaRPr lang="en-AU" sz="1600" kern="1200" dirty="0"/>
        </a:p>
      </dsp:txBody>
      <dsp:txXfrm>
        <a:off x="1617734" y="429847"/>
        <a:ext cx="842814" cy="842814"/>
      </dsp:txXfrm>
    </dsp:sp>
    <dsp:sp modelId="{7D2CA185-AF56-4ADE-B80D-02774DD65C8F}">
      <dsp:nvSpPr>
        <dsp:cNvPr id="0" name=""/>
        <dsp:cNvSpPr/>
      </dsp:nvSpPr>
      <dsp:spPr>
        <a:xfrm>
          <a:off x="2724271" y="53017"/>
          <a:ext cx="1191918" cy="1191918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Content</a:t>
          </a:r>
          <a:endParaRPr lang="en-AU" sz="1600" kern="1200" dirty="0"/>
        </a:p>
      </dsp:txBody>
      <dsp:txXfrm>
        <a:off x="2898823" y="227569"/>
        <a:ext cx="842814" cy="842814"/>
      </dsp:txXfrm>
    </dsp:sp>
    <dsp:sp modelId="{51FBCB3E-749E-49BC-A57A-CCDF0DF6E3D4}">
      <dsp:nvSpPr>
        <dsp:cNvPr id="0" name=""/>
        <dsp:cNvSpPr/>
      </dsp:nvSpPr>
      <dsp:spPr>
        <a:xfrm>
          <a:off x="971200" y="202272"/>
          <a:ext cx="3708635" cy="21578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88A86-F35F-499E-AB7E-FE2BC94D5E04}">
      <dsp:nvSpPr>
        <dsp:cNvPr id="0" name=""/>
        <dsp:cNvSpPr/>
      </dsp:nvSpPr>
      <dsp:spPr>
        <a:xfrm>
          <a:off x="0" y="0"/>
          <a:ext cx="9361040" cy="4032449"/>
        </a:xfrm>
        <a:prstGeom prst="roundRect">
          <a:avLst>
            <a:gd name="adj" fmla="val 85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25730" tIns="125730" rIns="125730" bIns="3129628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EQUELLA Institution</a:t>
          </a:r>
          <a:endParaRPr lang="en-AU" sz="3300" kern="1200" dirty="0"/>
        </a:p>
      </dsp:txBody>
      <dsp:txXfrm>
        <a:off x="100390" y="100390"/>
        <a:ext cx="9160260" cy="3831669"/>
      </dsp:txXfrm>
    </dsp:sp>
    <dsp:sp modelId="{5D12D19A-911A-46EC-A97D-3803DE9C15FB}">
      <dsp:nvSpPr>
        <dsp:cNvPr id="0" name=""/>
        <dsp:cNvSpPr/>
      </dsp:nvSpPr>
      <dsp:spPr>
        <a:xfrm>
          <a:off x="144012" y="1008112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User Management</a:t>
          </a:r>
          <a:endParaRPr lang="en-AU" sz="1400" b="0" kern="1200" dirty="0"/>
        </a:p>
      </dsp:txBody>
      <dsp:txXfrm>
        <a:off x="160691" y="1024791"/>
        <a:ext cx="1550824" cy="508994"/>
      </dsp:txXfrm>
    </dsp:sp>
    <dsp:sp modelId="{51AA9400-9B7E-4E47-8F30-F2B93D004269}">
      <dsp:nvSpPr>
        <dsp:cNvPr id="0" name=""/>
        <dsp:cNvSpPr/>
      </dsp:nvSpPr>
      <dsp:spPr>
        <a:xfrm>
          <a:off x="144012" y="1577444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Security</a:t>
          </a:r>
          <a:endParaRPr lang="en-AU" sz="1400" b="0" kern="1200" dirty="0"/>
        </a:p>
      </dsp:txBody>
      <dsp:txXfrm>
        <a:off x="160691" y="1594123"/>
        <a:ext cx="1550824" cy="508994"/>
      </dsp:txXfrm>
    </dsp:sp>
    <dsp:sp modelId="{791E17CA-A49E-43C6-89BD-99FEE7A082B5}">
      <dsp:nvSpPr>
        <dsp:cNvPr id="0" name=""/>
        <dsp:cNvSpPr/>
      </dsp:nvSpPr>
      <dsp:spPr>
        <a:xfrm>
          <a:off x="144012" y="2146775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Unique URL</a:t>
          </a:r>
          <a:endParaRPr lang="en-AU" sz="1400" b="0" kern="1200" dirty="0"/>
        </a:p>
      </dsp:txBody>
      <dsp:txXfrm>
        <a:off x="160691" y="2163454"/>
        <a:ext cx="1550824" cy="508994"/>
      </dsp:txXfrm>
    </dsp:sp>
    <dsp:sp modelId="{4DBC0190-376E-469E-AB2C-74AC0438CC29}">
      <dsp:nvSpPr>
        <dsp:cNvPr id="0" name=""/>
        <dsp:cNvSpPr/>
      </dsp:nvSpPr>
      <dsp:spPr>
        <a:xfrm>
          <a:off x="144012" y="2716107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Administration Console</a:t>
          </a:r>
          <a:endParaRPr lang="en-AU" sz="1400" b="0" kern="1200" dirty="0"/>
        </a:p>
      </dsp:txBody>
      <dsp:txXfrm>
        <a:off x="160691" y="2732786"/>
        <a:ext cx="1550824" cy="508994"/>
      </dsp:txXfrm>
    </dsp:sp>
    <dsp:sp modelId="{2EBDAD46-95E9-4F5E-85D5-17204FDFA529}">
      <dsp:nvSpPr>
        <dsp:cNvPr id="0" name=""/>
        <dsp:cNvSpPr/>
      </dsp:nvSpPr>
      <dsp:spPr>
        <a:xfrm>
          <a:off x="144012" y="3285439"/>
          <a:ext cx="1584182" cy="542352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>
              <a:solidFill>
                <a:schemeClr val="bg2"/>
              </a:solidFill>
            </a:rPr>
            <a:t>Multiple Collections</a:t>
          </a:r>
          <a:endParaRPr lang="en-AU" sz="1600" b="1" kern="1200" dirty="0">
            <a:solidFill>
              <a:schemeClr val="bg2"/>
            </a:solidFill>
          </a:endParaRPr>
        </a:p>
      </dsp:txBody>
      <dsp:txXfrm>
        <a:off x="160691" y="3302118"/>
        <a:ext cx="1550824" cy="508994"/>
      </dsp:txXfrm>
    </dsp:sp>
    <dsp:sp modelId="{E15362AA-38BA-4329-90F6-DC708F5FA7E0}">
      <dsp:nvSpPr>
        <dsp:cNvPr id="0" name=""/>
        <dsp:cNvSpPr/>
      </dsp:nvSpPr>
      <dsp:spPr>
        <a:xfrm>
          <a:off x="1977547" y="1008112"/>
          <a:ext cx="7254806" cy="2822714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792424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>
              <a:solidFill>
                <a:schemeClr val="tx2">
                  <a:lumMod val="75000"/>
                </a:schemeClr>
              </a:solidFill>
            </a:rPr>
            <a:t>Collection</a:t>
          </a:r>
          <a:endParaRPr lang="en-AU" sz="33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064355" y="1094920"/>
        <a:ext cx="7081190" cy="2649098"/>
      </dsp:txXfrm>
    </dsp:sp>
    <dsp:sp modelId="{F72FFDD7-D68C-431A-B749-94FB8A508B6B}">
      <dsp:nvSpPr>
        <dsp:cNvPr id="0" name=""/>
        <dsp:cNvSpPr/>
      </dsp:nvSpPr>
      <dsp:spPr>
        <a:xfrm>
          <a:off x="2188133" y="1996062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Contribution Wizard</a:t>
          </a:r>
          <a:endParaRPr lang="en-AU" sz="1400" kern="1200" dirty="0"/>
        </a:p>
      </dsp:txBody>
      <dsp:txXfrm>
        <a:off x="2197696" y="2005625"/>
        <a:ext cx="2309449" cy="291843"/>
      </dsp:txXfrm>
    </dsp:sp>
    <dsp:sp modelId="{C3126538-CB37-4980-B228-1C85126B0052}">
      <dsp:nvSpPr>
        <dsp:cNvPr id="0" name=""/>
        <dsp:cNvSpPr/>
      </dsp:nvSpPr>
      <dsp:spPr>
        <a:xfrm>
          <a:off x="2188133" y="2323795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Metadata Schema</a:t>
          </a:r>
          <a:endParaRPr lang="en-AU" sz="1400" kern="1200" dirty="0"/>
        </a:p>
      </dsp:txBody>
      <dsp:txXfrm>
        <a:off x="2197696" y="2333358"/>
        <a:ext cx="2309449" cy="291843"/>
      </dsp:txXfrm>
    </dsp:sp>
    <dsp:sp modelId="{38C7164E-7267-474C-9906-F30C924CE648}">
      <dsp:nvSpPr>
        <dsp:cNvPr id="0" name=""/>
        <dsp:cNvSpPr/>
      </dsp:nvSpPr>
      <dsp:spPr>
        <a:xfrm>
          <a:off x="2188133" y="2651528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Workflow</a:t>
          </a:r>
          <a:endParaRPr lang="en-AU" sz="1400" kern="1200" dirty="0"/>
        </a:p>
      </dsp:txBody>
      <dsp:txXfrm>
        <a:off x="2197696" y="2661091"/>
        <a:ext cx="2309449" cy="291843"/>
      </dsp:txXfrm>
    </dsp:sp>
    <dsp:sp modelId="{D3E20646-05C1-4261-A8F6-12706BE4B17E}">
      <dsp:nvSpPr>
        <dsp:cNvPr id="0" name=""/>
        <dsp:cNvSpPr/>
      </dsp:nvSpPr>
      <dsp:spPr>
        <a:xfrm>
          <a:off x="2188133" y="2979261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Security</a:t>
          </a:r>
          <a:endParaRPr lang="en-AU" sz="1400" kern="1200" dirty="0"/>
        </a:p>
      </dsp:txBody>
      <dsp:txXfrm>
        <a:off x="2197696" y="2988824"/>
        <a:ext cx="2309449" cy="291843"/>
      </dsp:txXfrm>
    </dsp:sp>
    <dsp:sp modelId="{9F735823-D5EC-41BF-8EA4-2F7D31C7973D}">
      <dsp:nvSpPr>
        <dsp:cNvPr id="0" name=""/>
        <dsp:cNvSpPr/>
      </dsp:nvSpPr>
      <dsp:spPr>
        <a:xfrm>
          <a:off x="2188133" y="3306995"/>
          <a:ext cx="2328575" cy="310969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>
              <a:solidFill>
                <a:schemeClr val="bg2"/>
              </a:solidFill>
            </a:rPr>
            <a:t>Multiple Resources</a:t>
          </a:r>
          <a:endParaRPr lang="en-AU" sz="1400" b="1" kern="1200" dirty="0">
            <a:solidFill>
              <a:schemeClr val="bg2"/>
            </a:solidFill>
          </a:endParaRPr>
        </a:p>
      </dsp:txBody>
      <dsp:txXfrm>
        <a:off x="2197696" y="3316558"/>
        <a:ext cx="2309449" cy="291843"/>
      </dsp:txXfrm>
    </dsp:sp>
    <dsp:sp modelId="{110C1D8E-1D48-412D-B73B-53D4DFF2698B}">
      <dsp:nvSpPr>
        <dsp:cNvPr id="0" name=""/>
        <dsp:cNvSpPr/>
      </dsp:nvSpPr>
      <dsp:spPr>
        <a:xfrm>
          <a:off x="4824540" y="2016224"/>
          <a:ext cx="4335022" cy="1612979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910437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Resources</a:t>
          </a:r>
          <a:endParaRPr lang="en-AU" sz="3300" kern="1200" dirty="0"/>
        </a:p>
      </dsp:txBody>
      <dsp:txXfrm>
        <a:off x="4874145" y="2065829"/>
        <a:ext cx="4235812" cy="1513769"/>
      </dsp:txXfrm>
    </dsp:sp>
    <dsp:sp modelId="{8F48BAC7-2863-41E8-8BEE-6D102F300882}">
      <dsp:nvSpPr>
        <dsp:cNvPr id="0" name=""/>
        <dsp:cNvSpPr/>
      </dsp:nvSpPr>
      <dsp:spPr>
        <a:xfrm>
          <a:off x="4972998" y="2742065"/>
          <a:ext cx="2073745" cy="7258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Content</a:t>
          </a:r>
          <a:endParaRPr lang="en-AU" sz="1800" kern="1200" dirty="0"/>
        </a:p>
      </dsp:txBody>
      <dsp:txXfrm>
        <a:off x="4995320" y="2764387"/>
        <a:ext cx="2029101" cy="681196"/>
      </dsp:txXfrm>
    </dsp:sp>
    <dsp:sp modelId="{ABE1C84B-FAA4-43E0-ACE9-1E61FFE31CFA}">
      <dsp:nvSpPr>
        <dsp:cNvPr id="0" name=""/>
        <dsp:cNvSpPr/>
      </dsp:nvSpPr>
      <dsp:spPr>
        <a:xfrm>
          <a:off x="7187158" y="2742065"/>
          <a:ext cx="1838662" cy="7258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Metadata</a:t>
          </a:r>
          <a:endParaRPr lang="en-AU" sz="1800" kern="1200" dirty="0"/>
        </a:p>
      </dsp:txBody>
      <dsp:txXfrm>
        <a:off x="7209480" y="2764387"/>
        <a:ext cx="1794018" cy="68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A7B2-1A31-6649-BBF8-920FE8E4DA80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179D7-22F5-4D40-863C-BF4A1AF0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Presenter note: Introduce yourself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Go around the group letting each person introduce themself.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Note names, roles and expectations.</a:t>
            </a: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248D53F3-53D3-47B3-B5DC-56F3EB31CFB6}" type="slidenum">
              <a:rPr lang="en-AU" sz="1200" smtClean="0">
                <a:latin typeface="Arial" pitchFamily="34" charset="0"/>
              </a:rPr>
              <a:pPr eaLnBrk="1" hangingPunct="1"/>
              <a:t>1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9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39F1D534-C410-466A-8830-61ADD9CE4130}" type="slidenum">
              <a:rPr lang="en-AU" sz="1200" smtClean="0">
                <a:latin typeface="Arial" pitchFamily="34" charset="0"/>
              </a:rPr>
              <a:pPr eaLnBrk="1" hangingPunct="1"/>
              <a:t>10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400" b="1" dirty="0" smtClean="0">
                <a:cs typeface="Arial" pitchFamily="34" charset="0"/>
              </a:rPr>
              <a:t>Digital content definition is any content that can be displayed on a computer.</a:t>
            </a:r>
          </a:p>
          <a:p>
            <a:pPr>
              <a:spcBef>
                <a:spcPct val="0"/>
              </a:spcBef>
            </a:pPr>
            <a:r>
              <a:rPr lang="en-AU" sz="1400" b="1" dirty="0" smtClean="0">
                <a:cs typeface="Arial" pitchFamily="34" charset="0"/>
              </a:rPr>
              <a:t>Digital content = digital objects </a:t>
            </a:r>
          </a:p>
          <a:p>
            <a:pPr>
              <a:spcBef>
                <a:spcPct val="0"/>
              </a:spcBef>
            </a:pPr>
            <a:endParaRPr lang="en-AU" sz="1400" b="1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b="1" dirty="0" smtClean="0">
                <a:cs typeface="Arial" pitchFamily="34" charset="0"/>
              </a:rPr>
              <a:t>Compound content = aggregations of atomic content (individual files) assembled into digital archive files (such as zip files) with no apparent ordering of content.</a:t>
            </a:r>
          </a:p>
          <a:p>
            <a:pPr>
              <a:spcBef>
                <a:spcPct val="0"/>
              </a:spcBef>
            </a:pPr>
            <a:endParaRPr lang="en-AU" sz="1400" b="1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b="1" dirty="0" smtClean="0">
                <a:cs typeface="Arial" pitchFamily="34" charset="0"/>
              </a:rPr>
              <a:t>Learning objects = typically comprised of a number of different components sequenced in a particular order to deliver instructional content and facilitate learning retention through practice and assessment. 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6986B5F7-F4CF-44F7-BE3F-E8984C099771}" type="slidenum">
              <a:rPr lang="en-AU" sz="1200" smtClean="0">
                <a:latin typeface="Arial" pitchFamily="34" charset="0"/>
              </a:rPr>
              <a:pPr eaLnBrk="1" hangingPunct="1"/>
              <a:t>11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b="1" dirty="0" smtClean="0">
                <a:cs typeface="Arial" pitchFamily="34" charset="0"/>
              </a:rPr>
              <a:t>Atomic content = local content that is directly uploaded into EQUELLA for storage </a:t>
            </a:r>
            <a:r>
              <a:rPr lang="en-AU" sz="1600" b="1" dirty="0" smtClean="0">
                <a:solidFill>
                  <a:srgbClr val="FF0000"/>
                </a:solidFill>
                <a:cs typeface="Arial" pitchFamily="34" charset="0"/>
              </a:rPr>
              <a:t>(Content stored in the EQUELLA </a:t>
            </a:r>
            <a:r>
              <a:rPr lang="en-AU" sz="1600" b="1" dirty="0" err="1" smtClean="0">
                <a:solidFill>
                  <a:srgbClr val="FF0000"/>
                </a:solidFill>
                <a:cs typeface="Arial" pitchFamily="34" charset="0"/>
              </a:rPr>
              <a:t>filestore</a:t>
            </a:r>
            <a:r>
              <a:rPr lang="en-AU" sz="16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AU" sz="16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b="1" dirty="0" smtClean="0">
                <a:cs typeface="Arial" pitchFamily="34" charset="0"/>
              </a:rPr>
              <a:t>Remote content = EQUELLA stores the link (reference) to that content, but does not physically store, manage or control the content </a:t>
            </a:r>
            <a:r>
              <a:rPr lang="en-AU" sz="1600" b="1" dirty="0" smtClean="0">
                <a:solidFill>
                  <a:srgbClr val="FF0000"/>
                </a:solidFill>
                <a:cs typeface="Arial" pitchFamily="34" charset="0"/>
              </a:rPr>
              <a:t>(Content stored in remote databases)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CD6B045-1395-4248-9ECE-339F12E983BA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1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Sharing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Reviewing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Managing</a:t>
            </a:r>
          </a:p>
          <a:p>
            <a:pPr>
              <a:spcBef>
                <a:spcPct val="0"/>
              </a:spcBef>
            </a:pPr>
            <a:r>
              <a:rPr lang="en-AU" sz="1400" b="1" dirty="0" smtClean="0">
                <a:cs typeface="Arial" pitchFamily="34" charset="0"/>
              </a:rPr>
              <a:t> </a:t>
            </a:r>
            <a:r>
              <a:rPr lang="en-AU" sz="1600" dirty="0" smtClean="0">
                <a:cs typeface="Arial" pitchFamily="34" charset="0"/>
              </a:rPr>
              <a:t>Metadata can be defined as data about data.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The metadata of: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 an image file can describe its size, resolution, method of creation, location, and description.  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 a document’s can record the title, summary, author, creation date, modification date and mime type of the document.  </a:t>
            </a:r>
            <a:r>
              <a:rPr lang="en-AU" sz="1600" i="1" dirty="0" smtClean="0">
                <a:cs typeface="Arial" pitchFamily="34" charset="0"/>
              </a:rPr>
              <a:t>                                                                                               </a:t>
            </a:r>
          </a:p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4A8C8094-1975-4040-BEB7-CE19CF53586F}" type="slidenum">
              <a:rPr lang="en-AU" sz="1200" smtClean="0">
                <a:latin typeface="Arial" pitchFamily="34" charset="0"/>
              </a:rPr>
              <a:pPr eaLnBrk="1" hangingPunct="1"/>
              <a:t>13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5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Remind them that digital content is -Individual files, Multi-file archives, learning objects, remote content.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67184AA3-EA32-4B9F-B91B-BC7A86EFBADF}" type="slidenum">
              <a:rPr lang="en-AU" sz="1200" smtClean="0">
                <a:latin typeface="Arial" pitchFamily="34" charset="0"/>
              </a:rPr>
              <a:pPr eaLnBrk="1" hangingPunct="1"/>
              <a:t>14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Remind them that digital content is -Individual files, Multi-file archives, learning objects, remote content.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When you contribute resources to EQUELLA , you basically fill out a form which collects this metadata. The metadata is then stored in the schema file for that resource.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25F452D2-33EA-4368-8B90-879B519F65D1}" type="slidenum">
              <a:rPr lang="en-AU" sz="1200" smtClean="0">
                <a:latin typeface="Arial" pitchFamily="34" charset="0"/>
              </a:rPr>
              <a:pPr eaLnBrk="1" hangingPunct="1"/>
              <a:t>15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600" dirty="0" smtClean="0">
                <a:cs typeface="Arial" pitchFamily="34" charset="0"/>
              </a:rPr>
              <a:t>resources enter the EQUELLA repository by contribution using a wizard based web form:</a:t>
            </a:r>
          </a:p>
          <a:p>
            <a:pPr>
              <a:buFontTx/>
              <a:buChar char="•"/>
            </a:pPr>
            <a:r>
              <a:rPr lang="en-AU" sz="1600" dirty="0" smtClean="0">
                <a:cs typeface="Arial" pitchFamily="34" charset="0"/>
              </a:rPr>
              <a:t>Metadata is entered into the wizard</a:t>
            </a:r>
          </a:p>
          <a:p>
            <a:pPr>
              <a:buFontTx/>
              <a:buChar char="•"/>
            </a:pPr>
            <a:r>
              <a:rPr lang="en-AU" sz="1600" dirty="0" smtClean="0">
                <a:cs typeface="Arial" pitchFamily="34" charset="0"/>
              </a:rPr>
              <a:t>Digital content is attached or linked to the wizard</a:t>
            </a:r>
          </a:p>
          <a:p>
            <a:pPr>
              <a:buFontTx/>
              <a:buChar char="•"/>
            </a:pPr>
            <a:r>
              <a:rPr lang="en-AU" sz="1600" dirty="0" smtClean="0">
                <a:cs typeface="Arial" pitchFamily="34" charset="0"/>
              </a:rPr>
              <a:t>An resource is created by completing a contribution wizard.  </a:t>
            </a:r>
          </a:p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EFCFEC9F-2ED4-4F15-990A-9A37E02B27B7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16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2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smtClean="0">
                <a:cs typeface="Arial" pitchFamily="34" charset="0"/>
              </a:rPr>
              <a:t>Remind them that digital content is -Individual files, Multi-file archives, learning objects, remote content.</a:t>
            </a:r>
          </a:p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18432039-CB01-42EE-A382-CEA97BF345C5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17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Collections are customised for the type of resource they store. They are all different</a:t>
            </a: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3A9DC52A-B3A2-4769-835B-E74341ACAFFD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18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97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29EFAA4C-D299-4008-9D50-979B5C84095C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19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z="140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62F6B910-894C-436E-A9BB-3077548529B7}" type="slidenum">
              <a:rPr lang="en-AU" sz="1200" smtClean="0">
                <a:latin typeface="Arial" pitchFamily="34" charset="0"/>
              </a:rPr>
              <a:pPr eaLnBrk="1" hangingPunct="1"/>
              <a:t>2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7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18CBADF-3364-4F1D-B0C4-3B18B5BEC261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20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7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6A2BB3CE-50C7-4C52-BC7E-F37F0EDBBE1A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21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4D067C8-0ED5-4E0D-A935-182977E882F0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22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66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7CA73D19-0F67-45FD-B5A1-E07D0AF37EC0}" type="slidenum">
              <a:rPr lang="en-AU" sz="1200" smtClean="0">
                <a:latin typeface="Arial" pitchFamily="34" charset="0"/>
              </a:rPr>
              <a:pPr eaLnBrk="1" hangingPunct="1"/>
              <a:t>23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9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Login and demonstrate the structure of EQUELLA</a:t>
            </a:r>
            <a:r>
              <a:rPr lang="en-AU" sz="1600" baseline="0" dirty="0" smtClean="0">
                <a:cs typeface="Arial" pitchFamily="34" charset="0"/>
              </a:rPr>
              <a:t> and have participants complete the Dashboard exercises</a:t>
            </a:r>
            <a:endParaRPr lang="en-AU" sz="1600" dirty="0" smtClean="0">
              <a:cs typeface="Arial" pitchFamily="34" charset="0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2587FE8-5574-40E2-AA48-E59E7DFC8788}" type="slidenum">
              <a:rPr lang="en-AU" sz="1200" smtClean="0">
                <a:latin typeface="Arial" pitchFamily="34" charset="0"/>
              </a:rPr>
              <a:pPr eaLnBrk="1" hangingPunct="1"/>
              <a:t>24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6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600" dirty="0" smtClean="0">
                <a:cs typeface="Arial" pitchFamily="34" charset="0"/>
              </a:rPr>
              <a:t>Discuss and demonstrate as per workbook</a:t>
            </a:r>
            <a:r>
              <a:rPr lang="en-AU" sz="1600" baseline="0" dirty="0" smtClean="0">
                <a:cs typeface="Arial" pitchFamily="34" charset="0"/>
              </a:rPr>
              <a:t> then have the partici</a:t>
            </a:r>
            <a:r>
              <a:rPr lang="en-AU" sz="1600" baseline="0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AU" sz="1600" baseline="0" dirty="0" smtClean="0">
                <a:cs typeface="Arial" pitchFamily="34" charset="0"/>
              </a:rPr>
              <a:t>ants complete the Search exercises.</a:t>
            </a:r>
            <a:endParaRPr lang="en-AU" sz="1600" dirty="0" smtClean="0">
              <a:cs typeface="Arial" pitchFamily="34" charset="0"/>
            </a:endParaRPr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3567DF32-DB1A-4E0D-A8A8-BC268ED78B19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25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2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600" b="1" dirty="0" smtClean="0">
                <a:cs typeface="Arial" pitchFamily="34" charset="0"/>
              </a:rPr>
              <a:t>Use this section then discuss and demonstrate as per workbook: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1600" b="1" baseline="0" dirty="0" smtClean="0">
                <a:cs typeface="Arial" pitchFamily="34" charset="0"/>
              </a:rPr>
              <a:t>resource summary section then have the partici</a:t>
            </a:r>
            <a:r>
              <a:rPr lang="en-AU" sz="1600" b="1" baseline="0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AU" sz="1600" b="1" baseline="0" dirty="0" smtClean="0">
                <a:cs typeface="Arial" pitchFamily="34" charset="0"/>
              </a:rPr>
              <a:t>ants complete the resource Summary exercises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600" b="1" baseline="0" dirty="0" smtClean="0">
                <a:cs typeface="Arial" pitchFamily="34" charset="0"/>
              </a:rPr>
              <a:t>Favourites section then have the partici</a:t>
            </a:r>
            <a:r>
              <a:rPr lang="en-AU" sz="1600" b="1" baseline="0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AU" sz="1600" b="1" baseline="0" dirty="0" smtClean="0">
                <a:cs typeface="Arial" pitchFamily="34" charset="0"/>
              </a:rPr>
              <a:t>ants complete the Favourites exercises</a:t>
            </a:r>
          </a:p>
          <a:p>
            <a:endParaRPr lang="en-AU" baseline="0" dirty="0" smtClean="0">
              <a:cs typeface="Arial" pitchFamily="34" charset="0"/>
            </a:endParaRPr>
          </a:p>
          <a:p>
            <a:endParaRPr lang="en-AU" dirty="0" smtClean="0">
              <a:cs typeface="Arial" pitchFamily="34" charset="0"/>
            </a:endParaRPr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E8C009F1-1176-418A-BA2B-07F2C6A9CEF2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26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1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resource states in EQUELLA: 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Draft		Rejected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Moderating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Live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Review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Archive</a:t>
            </a:r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30AD96DD-7654-446D-AEA6-80D473634961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27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1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881E0B09-9FB1-46D0-9A93-EBB2675925AA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28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41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EQUELLA allows a user to create new versions of resources already in the database. </a:t>
            </a:r>
          </a:p>
          <a:p>
            <a:pPr algn="just"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This means new or updated material can be attached to an resource without losing the previous versions.</a:t>
            </a:r>
          </a:p>
          <a:p>
            <a:pPr algn="just"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If resources or attachments are linked into a learning management system, the user then has the choice of which version to link.</a:t>
            </a:r>
          </a:p>
          <a:p>
            <a:pPr algn="just"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EQUELLA stores multiple versions and LMS displays only one version.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The versions start at number 1 – next version is 2 and 1 will be archived </a:t>
            </a:r>
            <a:r>
              <a:rPr lang="en-AU" sz="1600" dirty="0" err="1" smtClean="0">
                <a:cs typeface="Arial" pitchFamily="34" charset="0"/>
              </a:rPr>
              <a:t>etc</a:t>
            </a:r>
            <a:endParaRPr lang="en-AU" sz="1600" dirty="0" smtClean="0">
              <a:cs typeface="Arial" pitchFamily="34" charset="0"/>
            </a:endParaRPr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F55DE843-355B-4CFE-962E-6FAE4CB6FFBB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29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5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>
              <a:cs typeface="Arial" pitchFamily="34" charset="0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DA4A7CEB-AD44-46F7-9F71-F8A3CFAE35BC}" type="slidenum">
              <a:rPr lang="en-GB" sz="1200" smtClean="0">
                <a:latin typeface="Arial" pitchFamily="34" charset="0"/>
              </a:rPr>
              <a:pPr eaLnBrk="1" hangingPunct="1"/>
              <a:t>3</a:t>
            </a:fld>
            <a:endParaRPr lang="en-GB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37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1ABEB83-02C6-4554-B813-DA87FB209548}" type="slidenum">
              <a:rPr lang="en-US" sz="1200" smtClean="0">
                <a:latin typeface="Arial" pitchFamily="34" charset="0"/>
              </a:rPr>
              <a:pPr eaLnBrk="1" hangingPunct="1"/>
              <a:t>30</a:t>
            </a:fld>
            <a:endParaRPr lang="en-US" sz="1200" smtClean="0">
              <a:latin typeface="Arial" pitchFamily="34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600" dirty="0"/>
              <a:t>EQUELLA </a:t>
            </a:r>
            <a:r>
              <a:rPr lang="en-AU" sz="1600" dirty="0" smtClean="0"/>
              <a:t>resources </a:t>
            </a:r>
            <a:r>
              <a:rPr lang="en-AU" sz="1600" dirty="0"/>
              <a:t>comprise:</a:t>
            </a:r>
          </a:p>
          <a:p>
            <a:pPr marL="285726" indent="-285726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Content (attachments)</a:t>
            </a:r>
          </a:p>
          <a:p>
            <a:pPr marL="285726" indent="-285726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Information (metadata) for:</a:t>
            </a:r>
          </a:p>
          <a:p>
            <a:pPr marL="1028617"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Finding</a:t>
            </a:r>
          </a:p>
          <a:p>
            <a:pPr marL="1028617"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Sharing</a:t>
            </a:r>
          </a:p>
          <a:p>
            <a:pPr marL="1028617"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Reviewing</a:t>
            </a:r>
          </a:p>
          <a:p>
            <a:pPr marL="1028617"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sz="1600" dirty="0"/>
              <a:t>Managing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600" dirty="0"/>
              <a:t>When viewing an </a:t>
            </a:r>
            <a:r>
              <a:rPr lang="en-AU" sz="1600" dirty="0" smtClean="0"/>
              <a:t>resource </a:t>
            </a:r>
            <a:r>
              <a:rPr lang="en-AU" sz="1600" dirty="0"/>
              <a:t>this information is filtered and grouped into tabbed collection of pages called the </a:t>
            </a:r>
            <a:r>
              <a:rPr lang="en-AU" sz="1600" dirty="0" smtClean="0"/>
              <a:t>resource </a:t>
            </a:r>
            <a:r>
              <a:rPr lang="en-AU" sz="1600" dirty="0"/>
              <a:t>Summary.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541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Discuss and demonstrate as per workbook and have partici</a:t>
            </a: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p</a:t>
            </a: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ants complete the Contribute a resource exercises</a:t>
            </a:r>
            <a:endParaRPr lang="en-AU" sz="1600" dirty="0" smtClean="0">
              <a:cs typeface="Arial" pitchFamily="34" charset="0"/>
            </a:endParaRPr>
          </a:p>
        </p:txBody>
      </p:sp>
      <p:sp>
        <p:nvSpPr>
          <p:cNvPr id="270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0407C3A-3E0C-404B-8CD1-C70DB4A58352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31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6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Discuss and demonstrate as per workbook and have partici</a:t>
            </a: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p</a:t>
            </a: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rPr>
              <a:t>ants complete the My Resources, EQUELLA resources and Structure exercises</a:t>
            </a:r>
            <a:endParaRPr lang="en-AU" sz="1600" dirty="0" smtClean="0">
              <a:cs typeface="Arial" pitchFamily="34" charset="0"/>
            </a:endParaRPr>
          </a:p>
        </p:txBody>
      </p:sp>
      <p:sp>
        <p:nvSpPr>
          <p:cNvPr id="270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0407C3A-3E0C-404B-8CD1-C70DB4A58352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32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40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START WITH THIS SECTION THEN DEMONSTRATE </a:t>
            </a:r>
            <a:r>
              <a:rPr lang="en-AU" cap="all" dirty="0" smtClean="0"/>
              <a:t>using Moodle or Blackboard as appropriate for the institution.</a:t>
            </a:r>
          </a:p>
          <a:p>
            <a:pPr>
              <a:defRPr/>
            </a:pPr>
            <a:endParaRPr lang="en-AU" dirty="0"/>
          </a:p>
        </p:txBody>
      </p:sp>
      <p:sp>
        <p:nvSpPr>
          <p:cNvPr id="331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5621F941-500B-4F07-AFB5-0546D7973D08}" type="slidenum">
              <a:rPr lang="en-GB" sz="1200" smtClean="0">
                <a:solidFill>
                  <a:prstClr val="black"/>
                </a:solidFill>
                <a:latin typeface="Arial" pitchFamily="34" charset="0"/>
              </a:rPr>
              <a:pPr eaLnBrk="1" hangingPunct="1"/>
              <a:t>33</a:t>
            </a:fld>
            <a:endParaRPr lang="en-GB" sz="120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33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EQUELLA is an advanced digital repository that can be integrated with LMSs, or Learning Management Systems. 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LMSs with which EQUELLA can integrate include: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Pearson </a:t>
            </a:r>
            <a:r>
              <a:rPr lang="en-AU" sz="1600" dirty="0" err="1" smtClean="0">
                <a:cs typeface="Arial" pitchFamily="34" charset="0"/>
              </a:rPr>
              <a:t>LearningStudio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Moodle™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Blackboard™</a:t>
            </a:r>
          </a:p>
          <a:p>
            <a:pPr>
              <a:spcBef>
                <a:spcPct val="0"/>
              </a:spcBef>
            </a:pPr>
            <a:r>
              <a:rPr lang="en-AU" sz="1600" dirty="0" err="1" smtClean="0">
                <a:cs typeface="Arial" pitchFamily="34" charset="0"/>
              </a:rPr>
              <a:t>WebCT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Angel</a:t>
            </a:r>
          </a:p>
          <a:p>
            <a:pPr>
              <a:spcBef>
                <a:spcPct val="0"/>
              </a:spcBef>
            </a:pPr>
            <a:r>
              <a:rPr lang="en-AU" sz="1600" dirty="0" err="1" smtClean="0">
                <a:cs typeface="Arial" pitchFamily="34" charset="0"/>
              </a:rPr>
              <a:t>Janison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0E4F427A-EA22-4B43-8540-C15118487F2E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34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38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Up until EQUELLA style digital repositories were developed course content was created in course presentation software. 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This approach was simple for individual courses without copyright control.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But with the expectation of instant, complete and current course materials being made available through internet access management of materials currency became very difficult.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Issues:</a:t>
            </a: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-ballooning content storage – multiple duplicates in the LMS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-no workflow, versioning, reviewing or archiving of content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-lack of access to materials across multiple systems (e.g. Multiple LMS delivery tools, file servers, </a:t>
            </a:r>
            <a:r>
              <a:rPr lang="en-US" sz="1400" dirty="0" err="1" smtClean="0">
                <a:cs typeface="Arial" pitchFamily="34" charset="0"/>
              </a:rPr>
              <a:t>etc</a:t>
            </a:r>
            <a:r>
              <a:rPr lang="en-US" sz="1400" dirty="0" smtClean="0">
                <a:cs typeface="Arial" pitchFamily="34" charset="0"/>
              </a:rPr>
              <a:t>)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-poor discoverability of content once uploaded, and difficulty sharing material between courses, and between teachers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333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18C0DCF-EB0A-49B8-A9C6-B1D5EFCC7CCB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35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97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Use this section then discuss and demonstrate as per workbook and then have participants complete the DRM exercises</a:t>
            </a:r>
          </a:p>
          <a:p>
            <a:endParaRPr lang="en-AU" b="1" dirty="0" smtClean="0">
              <a:cs typeface="Arial" pitchFamily="34" charset="0"/>
            </a:endParaRPr>
          </a:p>
        </p:txBody>
      </p:sp>
      <p:sp>
        <p:nvSpPr>
          <p:cNvPr id="311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272AAC12-410B-4404-A5D6-2302E843C584}" type="slidenum">
              <a:rPr lang="en-GB" sz="1200" smtClean="0">
                <a:latin typeface="Arial" pitchFamily="34" charset="0"/>
              </a:rPr>
              <a:pPr eaLnBrk="1" hangingPunct="1"/>
              <a:t>37</a:t>
            </a:fld>
            <a:endParaRPr lang="en-GB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88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238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AU" sz="16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AU" dirty="0" smtClean="0"/>
          </a:p>
        </p:txBody>
      </p:sp>
      <p:sp>
        <p:nvSpPr>
          <p:cNvPr id="312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0319C1B-7A6E-4273-9B6A-635851F7C3A8}" type="slidenum">
              <a:rPr lang="en-AU" sz="1200" smtClean="0">
                <a:latin typeface="Arial" pitchFamily="34" charset="0"/>
              </a:rPr>
              <a:pPr eaLnBrk="1" hangingPunct="1"/>
              <a:t>38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66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314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F8247491-2E93-40C1-B079-D6E4CB330590}" type="slidenum">
              <a:rPr lang="en-AU" sz="1200" smtClean="0">
                <a:latin typeface="Arial" pitchFamily="34" charset="0"/>
              </a:rPr>
              <a:pPr eaLnBrk="1" hangingPunct="1"/>
              <a:t>39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4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Presenter note: start with broad, simple descriptions that are easy to grasp (and generally have an association with the attendees).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EQUELLA is a storage and management system for resources. 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It is the digital equivalent of a library and for this reason it is called a digital repository or sometimes a learning content management system (LCMS).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solidFill>
                  <a:srgbClr val="FF0000"/>
                </a:solidFill>
                <a:cs typeface="Arial" pitchFamily="34" charset="0"/>
              </a:rPr>
              <a:t>Purpose: to make everybody’s life easier by keeping track of the huge number of things that are used for course and research materials and making these things easy to find and reuse.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How does it help: Content creation is easier; providing varies functions for finding, managing and sharing from the digital repository. It can be integrated with systems currently used by educational institutions for course and content presentation.</a:t>
            </a: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5184ADC-AB29-4DE8-9DFE-79317EA1EB23}" type="slidenum">
              <a:rPr lang="en-AU" sz="1200" smtClean="0">
                <a:latin typeface="Arial" pitchFamily="34" charset="0"/>
              </a:rPr>
              <a:pPr eaLnBrk="1" hangingPunct="1"/>
              <a:t>4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15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dirty="0" smtClean="0">
                <a:cs typeface="Arial" pitchFamily="34" charset="0"/>
              </a:rPr>
              <a:t>Copyright collections are covered in EQ201</a:t>
            </a:r>
          </a:p>
        </p:txBody>
      </p:sp>
      <p:sp>
        <p:nvSpPr>
          <p:cNvPr id="315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DFE5D9FD-4842-4D3E-B4B2-F7C4078C6556}" type="slidenum">
              <a:rPr lang="en-AU" sz="1200" smtClean="0">
                <a:latin typeface="Arial" pitchFamily="34" charset="0"/>
              </a:rPr>
              <a:pPr eaLnBrk="1" hangingPunct="1"/>
              <a:t>40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89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dirty="0" smtClean="0">
                <a:cs typeface="Arial" pitchFamily="34" charset="0"/>
              </a:rPr>
              <a:t>Refer to workbook and discuss </a:t>
            </a:r>
          </a:p>
        </p:txBody>
      </p:sp>
      <p:sp>
        <p:nvSpPr>
          <p:cNvPr id="316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9B1103EC-EE60-4368-924B-2BFBC1AFD41F}" type="slidenum">
              <a:rPr lang="en-AU" sz="1200" smtClean="0">
                <a:latin typeface="Arial" pitchFamily="34" charset="0"/>
              </a:rPr>
              <a:pPr eaLnBrk="1" hangingPunct="1"/>
              <a:t>41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73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>
              <a:cs typeface="Arial" pitchFamily="34" charset="0"/>
            </a:endParaRPr>
          </a:p>
        </p:txBody>
      </p:sp>
      <p:sp>
        <p:nvSpPr>
          <p:cNvPr id="363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D66F7E6-2ED2-458A-BAAB-7BC47B8D4940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42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5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Up until EQUELLA style digital repositories were developed course content was created in course presentation software. 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This approach was simple for individual courses without copyright control.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But with the expectation of instant, complete and current course materials being made available through internet access management of materials currency became very difficult.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Issues:</a:t>
            </a: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-ballooning content storage – multiple duplicates in the LMS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-no workflow, versioning, reviewing or archiving of content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-lack of access to materials across multiple systems (e.g. Multiple LMS delivery tools, file servers, </a:t>
            </a:r>
            <a:r>
              <a:rPr lang="en-US" sz="1400" dirty="0" err="1" smtClean="0">
                <a:cs typeface="Arial" pitchFamily="34" charset="0"/>
              </a:rPr>
              <a:t>etc</a:t>
            </a:r>
            <a:r>
              <a:rPr lang="en-US" sz="1400" dirty="0" smtClean="0">
                <a:cs typeface="Arial" pitchFamily="34" charset="0"/>
              </a:rPr>
              <a:t>)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-poor discoverability of content once uploaded, and difficulty sharing material between courses, and between teachers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333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18C0DCF-EB0A-49B8-A9C6-B1D5EFCC7CCB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43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9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mobile app for </a:t>
            </a:r>
            <a:r>
              <a:rPr lang="en-US" sz="1400" dirty="0" err="1" smtClean="0"/>
              <a:t>iPad</a:t>
            </a:r>
            <a:r>
              <a:rPr lang="en-US" sz="1400" dirty="0" smtClean="0"/>
              <a:t> and Android tablets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Functions accessible from the EQUELLA mobile app include: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Viewing resources owned by the logged in user</a:t>
            </a:r>
            <a:endParaRPr lang="en-AU" sz="12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charset="0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Viewing notifications and tasks</a:t>
            </a:r>
            <a:endParaRPr lang="en-AU" sz="12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/>
          </a:p>
          <a:p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2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 smtClean="0">
              <a:cs typeface="Arial" pitchFamily="34" charset="0"/>
            </a:endParaRPr>
          </a:p>
        </p:txBody>
      </p:sp>
      <p:sp>
        <p:nvSpPr>
          <p:cNvPr id="363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D66F7E6-2ED2-458A-BAAB-7BC47B8D4940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45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49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Up until EQUELLA style digital repositories were developed course content was created in course presentation software. 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This approach was simple for individual courses without copyright control.</a:t>
            </a: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But with the expectation of instant, complete and current course materials being made available through internet access management of materials currency became very difficult.</a:t>
            </a:r>
          </a:p>
          <a:p>
            <a:pPr>
              <a:spcBef>
                <a:spcPct val="0"/>
              </a:spcBef>
            </a:pP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400" dirty="0" smtClean="0">
                <a:cs typeface="Arial" pitchFamily="34" charset="0"/>
              </a:rPr>
              <a:t>Issues:</a:t>
            </a: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-ballooning content storage – multiple duplicates in the LMS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-no workflow, versioning, reviewing or archiving of content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-lack of access to materials across multiple systems (e.g. Multiple LMS delivery tools, file servers, </a:t>
            </a:r>
            <a:r>
              <a:rPr lang="en-US" sz="1400" dirty="0" err="1" smtClean="0">
                <a:cs typeface="Arial" pitchFamily="34" charset="0"/>
              </a:rPr>
              <a:t>etc</a:t>
            </a:r>
            <a:r>
              <a:rPr lang="en-US" sz="1400" dirty="0" smtClean="0">
                <a:cs typeface="Arial" pitchFamily="34" charset="0"/>
              </a:rPr>
              <a:t>)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400" dirty="0" smtClean="0">
                <a:cs typeface="Arial" pitchFamily="34" charset="0"/>
              </a:rPr>
              <a:t>-poor discoverability of content once uploaded, and difficulty sharing material between courses, and between teachers</a:t>
            </a:r>
            <a:endParaRPr lang="en-AU" sz="14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333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18C0DCF-EB0A-49B8-A9C6-B1D5EFCC7CCB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46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00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EQUELLA Content Exchange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enables institutions to set up their EQUELLA as a Store, a Store front or both.</a:t>
            </a:r>
            <a:endParaRPr lang="en-AU" sz="12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EQUELLA can be configured as 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Store front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for the purpose of registering with EQUELLA Stores to access available catalogues and purchase content.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  </a:t>
            </a:r>
            <a:r>
              <a:rPr lang="en-AU" sz="1100" b="1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Store</a:t>
            </a:r>
            <a:r>
              <a:rPr lang="en-AU" sz="1100" b="1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  </a:t>
            </a:r>
            <a:r>
              <a:rPr lang="en-AU" sz="1100" b="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to</a:t>
            </a:r>
            <a:r>
              <a:rPr lang="en-AU" sz="1100" b="1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 </a:t>
            </a:r>
            <a:r>
              <a:rPr lang="en-AU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charset="0"/>
              </a:rPr>
              <a:t>make content available for purchase to registered EQUELLA store fronts via Store catalogues. </a:t>
            </a:r>
            <a:endParaRPr lang="en-AU" sz="12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294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400" dirty="0" smtClean="0">
                <a:cs typeface="Arial" pitchFamily="34" charset="0"/>
              </a:rPr>
              <a:t>Discuss the information contained in</a:t>
            </a:r>
            <a:r>
              <a:rPr lang="en-AU" sz="1400" baseline="0" dirty="0" smtClean="0">
                <a:cs typeface="Arial" pitchFamily="34" charset="0"/>
              </a:rPr>
              <a:t> the workbook</a:t>
            </a:r>
            <a:endParaRPr lang="en-AU" sz="1400" dirty="0" smtClean="0">
              <a:cs typeface="Arial" pitchFamily="34" charset="0"/>
            </a:endParaRPr>
          </a:p>
        </p:txBody>
      </p:sp>
      <p:sp>
        <p:nvSpPr>
          <p:cNvPr id="363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D66F7E6-2ED2-458A-BAAB-7BC47B8D4940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48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2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 eaLnBrk="1" hangingPunct="1">
              <a:defRPr/>
            </a:pPr>
            <a:r>
              <a:rPr lang="en-US" sz="1600" dirty="0" smtClean="0"/>
              <a:t>The advantages</a:t>
            </a:r>
            <a:r>
              <a:rPr lang="en-US" sz="1600" baseline="0" dirty="0" smtClean="0"/>
              <a:t> of EQUELLA - </a:t>
            </a:r>
            <a:r>
              <a:rPr lang="en-AU" sz="1600" baseline="0" dirty="0" smtClean="0"/>
              <a:t> Single point for managing and finding digital content</a:t>
            </a:r>
          </a:p>
          <a:p>
            <a:pPr marL="0" lvl="1" defTabSz="882213" eaLnBrk="1" hangingPunct="1">
              <a:defRPr/>
            </a:pPr>
            <a:r>
              <a:rPr lang="en-AU" sz="1600" baseline="0" dirty="0" smtClean="0"/>
              <a:t>   Easy object reuse and simple sharing of content</a:t>
            </a:r>
          </a:p>
          <a:p>
            <a:pPr marL="0" lvl="1" defTabSz="882213" eaLnBrk="1" hangingPunct="1">
              <a:defRPr/>
            </a:pPr>
            <a:r>
              <a:rPr lang="en-AU" sz="1600" baseline="0" dirty="0" smtClean="0"/>
              <a:t>   Copyright and digital rights management</a:t>
            </a:r>
          </a:p>
          <a:p>
            <a:pPr marL="0" lvl="1" defTabSz="882213" eaLnBrk="1" hangingPunct="1">
              <a:defRPr/>
            </a:pPr>
            <a:r>
              <a:rPr lang="en-AU" sz="1600" baseline="0" dirty="0" smtClean="0"/>
              <a:t>   Workflow, archiving and versioning of content</a:t>
            </a:r>
            <a:endParaRPr lang="en-US" sz="1600" dirty="0" smtClean="0"/>
          </a:p>
          <a:p>
            <a:pPr marL="0" lvl="1" defTabSz="882213" eaLnBrk="1" hangingPunct="1">
              <a:defRPr/>
            </a:pPr>
            <a:endParaRPr lang="en-US" dirty="0" smtClean="0"/>
          </a:p>
          <a:p>
            <a:pPr marL="0" lvl="1" defTabSz="882213" eaLnBrk="1" hangingPunct="1">
              <a:defRPr/>
            </a:pPr>
            <a:r>
              <a:rPr lang="en-US" sz="1600" dirty="0" smtClean="0"/>
              <a:t>EQUELLA is content-centric.  Institutions use EQUELLA to manage a range of internal, instructor-produced content, as well as external content from sources such as YouTube, Google Books, iTunes U, and Open Educational Resource (OER) initiatives.  EQUELLA also supports a wide variety of standards such as SCORM and METS.</a:t>
            </a:r>
            <a:endParaRPr lang="en-AU" sz="1600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4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5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EQUELLA is an advanced digital repository that can be integrated with LMSs, or Learning Management Systems. 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LMSs with which EQUELLA can integrate include: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Pearson </a:t>
            </a:r>
            <a:r>
              <a:rPr lang="en-AU" sz="1600" dirty="0" err="1" smtClean="0">
                <a:cs typeface="Arial" pitchFamily="34" charset="0"/>
              </a:rPr>
              <a:t>LearningStudio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Moodle™</a:t>
            </a: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Blackboard™</a:t>
            </a:r>
          </a:p>
          <a:p>
            <a:pPr>
              <a:spcBef>
                <a:spcPct val="0"/>
              </a:spcBef>
            </a:pPr>
            <a:r>
              <a:rPr lang="en-AU" sz="1600" dirty="0" err="1" smtClean="0">
                <a:cs typeface="Arial" pitchFamily="34" charset="0"/>
              </a:rPr>
              <a:t>WebCT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AU" sz="1600" dirty="0" smtClean="0">
                <a:cs typeface="Arial" pitchFamily="34" charset="0"/>
              </a:rPr>
              <a:t>Angel</a:t>
            </a:r>
          </a:p>
          <a:p>
            <a:pPr>
              <a:spcBef>
                <a:spcPct val="0"/>
              </a:spcBef>
            </a:pPr>
            <a:r>
              <a:rPr lang="en-AU" sz="1600" dirty="0" err="1" smtClean="0">
                <a:cs typeface="Arial" pitchFamily="34" charset="0"/>
              </a:rPr>
              <a:t>Janison</a:t>
            </a:r>
            <a:endParaRPr lang="en-AU" sz="1600" dirty="0" smtClean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0E4F427A-EA22-4B43-8540-C15118487F2E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b="1" dirty="0" smtClean="0">
                <a:cs typeface="Arial" pitchFamily="34" charset="0"/>
              </a:rPr>
              <a:t>Two ways of accessing (viewing) EQUELLA</a:t>
            </a:r>
            <a:r>
              <a:rPr lang="en-AU" dirty="0" smtClean="0">
                <a:cs typeface="Arial" pitchFamily="34" charset="0"/>
              </a:rPr>
              <a:t> – </a:t>
            </a:r>
          </a:p>
          <a:p>
            <a:pPr lvl="1"/>
            <a:r>
              <a:rPr lang="en-AU" dirty="0" smtClean="0">
                <a:cs typeface="Arial" pitchFamily="34" charset="0"/>
              </a:rPr>
              <a:t>Native EQUELLA that is accessed using a browser and URL.</a:t>
            </a:r>
          </a:p>
          <a:p>
            <a:pPr lvl="1"/>
            <a:r>
              <a:rPr lang="en-AU" dirty="0" smtClean="0">
                <a:cs typeface="Arial" pitchFamily="34" charset="0"/>
              </a:rPr>
              <a:t>Through an integrated presentation application LMS such as Blackboard, Moodle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E7F22176-4CDF-4ECB-BDA6-6A114CB5EA73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8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6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b="1" smtClean="0">
                <a:cs typeface="Arial" pitchFamily="34" charset="0"/>
              </a:rPr>
              <a:t>LMS = Blackboard , Moodle etc </a:t>
            </a:r>
            <a:r>
              <a:rPr lang="en-AU" sz="1600" smtClean="0">
                <a:cs typeface="Arial" pitchFamily="34" charset="0"/>
              </a:rPr>
              <a:t>(write on the board - use as per institution)</a:t>
            </a:r>
          </a:p>
          <a:p>
            <a:pPr>
              <a:spcBef>
                <a:spcPct val="0"/>
              </a:spcBef>
            </a:pPr>
            <a:r>
              <a:rPr lang="en-AU" sz="1600" smtClean="0">
                <a:cs typeface="Arial" pitchFamily="34" charset="0"/>
              </a:rPr>
              <a:t>They deliver the content</a:t>
            </a: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A4A63C1-BAD5-42B3-A097-F9D6D929BDA5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9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9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A750-1919-CE4D-9A93-E725D0CCFF9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4002-01FD-0644-ACF1-17E602F2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16050" y="476250"/>
            <a:ext cx="9361488" cy="3240088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EQ101</a:t>
            </a:r>
            <a:r>
              <a:rPr lang="en-AU" sz="3200" dirty="0"/>
              <a:t/>
            </a:r>
            <a:br>
              <a:rPr lang="en-AU" sz="3200" dirty="0"/>
            </a:br>
            <a:r>
              <a:rPr lang="en-AU" sz="2400" dirty="0"/>
              <a:t>EQUELLA Digital Repository </a:t>
            </a:r>
            <a:br>
              <a:rPr lang="en-AU" sz="2400" dirty="0"/>
            </a:br>
            <a:r>
              <a:rPr lang="en-AU" sz="2400" dirty="0"/>
              <a:t>(Core Principles) </a:t>
            </a:r>
            <a:r>
              <a:rPr lang="en-AU" sz="4000" dirty="0"/>
              <a:t/>
            </a:r>
            <a:br>
              <a:rPr lang="en-AU" sz="4000" dirty="0"/>
            </a:br>
            <a:r>
              <a:rPr lang="en-AU" sz="2400" dirty="0"/>
              <a:t> Welcome</a:t>
            </a:r>
            <a:r>
              <a:rPr lang="en-AU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3200" dirty="0"/>
              <a:t/>
            </a:r>
            <a:br>
              <a:rPr lang="en-AU" sz="3200" dirty="0"/>
            </a:br>
            <a:r>
              <a:rPr lang="en-AU" sz="800" dirty="0"/>
              <a:t> </a:t>
            </a:r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2387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Digital content and EQUELLA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631504" y="1196752"/>
            <a:ext cx="8915400" cy="4896544"/>
          </a:xfrm>
        </p:spPr>
        <p:txBody>
          <a:bodyPr/>
          <a:lstStyle/>
          <a:p>
            <a:pPr lvl="2">
              <a:defRPr/>
            </a:pPr>
            <a:r>
              <a:rPr lang="en-AU" sz="2400" b="1" dirty="0"/>
              <a:t>Digital content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Individual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files, multi-file archives, learning objects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, linked content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2">
              <a:defRPr/>
            </a:pPr>
            <a:r>
              <a:rPr lang="en-AU" sz="2400" b="1" dirty="0"/>
              <a:t>Metadata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Information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about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</a:p>
          <a:p>
            <a:pPr lvl="2">
              <a:defRPr/>
            </a:pPr>
            <a:r>
              <a:rPr lang="en-AU" sz="2400" b="1" dirty="0"/>
              <a:t>EQUELLA resources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fundamental EQUELLA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entity</a:t>
            </a:r>
          </a:p>
          <a:p>
            <a:pPr lvl="2">
              <a:defRPr/>
            </a:pPr>
            <a:r>
              <a:rPr lang="en-AU" sz="2400" b="1" dirty="0"/>
              <a:t>EQUELLA collections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storage units that house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2">
              <a:defRPr/>
            </a:pPr>
            <a:r>
              <a:rPr lang="en-AU" sz="2400" b="1" dirty="0"/>
              <a:t>EQUELLA institutions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whole repository</a:t>
            </a:r>
          </a:p>
        </p:txBody>
      </p:sp>
    </p:spTree>
    <p:extLst>
      <p:ext uri="{BB962C8B-B14F-4D97-AF65-F5344CB8AC3E}">
        <p14:creationId xmlns:p14="http://schemas.microsoft.com/office/powerpoint/2010/main" val="5904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706437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Digital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052514"/>
            <a:ext cx="9277350" cy="4465637"/>
          </a:xfrm>
        </p:spPr>
        <p:txBody>
          <a:bodyPr/>
          <a:lstStyle/>
          <a:p>
            <a:pPr lvl="2">
              <a:defRPr/>
            </a:pPr>
            <a:r>
              <a:rPr lang="en-AU" sz="2400" b="1" dirty="0"/>
              <a:t>Files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Individual documents (Word, Excel, PDF), multimedia (movies, audio),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images,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ournal articles, e-books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ZIP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archive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files (unstructured content)</a:t>
            </a:r>
          </a:p>
          <a:p>
            <a:pPr lvl="2">
              <a:defRPr/>
            </a:pPr>
            <a:r>
              <a:rPr lang="en-AU" sz="2400" b="1" dirty="0"/>
              <a:t>Links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URLs, Web pages, YouTube videos, Google Books, 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iTunesU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tracks, Flickr images, 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Kaltura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streaming media, LTI tools</a:t>
            </a:r>
          </a:p>
          <a:p>
            <a:pPr lvl="2">
              <a:defRPr/>
            </a:pPr>
            <a:r>
              <a:rPr lang="en-AU" sz="2400" b="1" dirty="0"/>
              <a:t>Learning objects 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IMS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SCORM, QTI and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METS packages (structured and sequenced content)</a:t>
            </a:r>
          </a:p>
          <a:p>
            <a:pPr lvl="2">
              <a:defRPr/>
            </a:pPr>
            <a:r>
              <a:rPr lang="en-AU" sz="2400" b="1" dirty="0"/>
              <a:t>EQUELLA resources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Attachments, links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and packaged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content stored in EQUELLA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buNone/>
              <a:defRPr/>
            </a:pPr>
            <a:endParaRPr lang="en-AU" dirty="0" smtClean="0"/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04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9410700" cy="1295400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Where is the content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125538"/>
            <a:ext cx="8915400" cy="4464050"/>
          </a:xfrm>
        </p:spPr>
        <p:txBody>
          <a:bodyPr>
            <a:normAutofit fontScale="92500" lnSpcReduction="10000"/>
          </a:bodyPr>
          <a:lstStyle/>
          <a:p>
            <a:pPr lvl="2">
              <a:defRPr/>
            </a:pPr>
            <a:r>
              <a:rPr lang="en-AU" sz="2400" b="1" dirty="0"/>
              <a:t>Uploaded content: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Files that are directly uploaded into EQUELLA are managed and stored in EQUELLA.</a:t>
            </a:r>
          </a:p>
          <a:p>
            <a:pPr marL="0" indent="0"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b="1" dirty="0"/>
              <a:t>External content: 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 reference (link) to remote content is stored in EQUELLA but the actual digital content is stored elsewhere on the web.                                                                                              </a:t>
            </a:r>
          </a:p>
          <a:p>
            <a:pPr>
              <a:buFontTx/>
              <a:buNone/>
              <a:defRPr/>
            </a:pPr>
            <a:endParaRPr lang="en-AU" sz="700" dirty="0"/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AU" i="1" dirty="0"/>
          </a:p>
          <a:p>
            <a:pPr marL="0" indent="0">
              <a:buNone/>
              <a:defRPr/>
            </a:pPr>
            <a:endParaRPr lang="en-AU" i="1" dirty="0" smtClean="0"/>
          </a:p>
          <a:p>
            <a:pPr marL="0" indent="0">
              <a:buNone/>
              <a:defRPr/>
            </a:pPr>
            <a:r>
              <a:rPr lang="en-AU" i="1" dirty="0" smtClean="0"/>
              <a:t>                                                                                                  </a:t>
            </a: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808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706437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052514"/>
            <a:ext cx="8915400" cy="4465637"/>
          </a:xfrm>
        </p:spPr>
        <p:txBody>
          <a:bodyPr/>
          <a:lstStyle/>
          <a:p>
            <a:pPr indent="0">
              <a:buNone/>
              <a:defRPr/>
            </a:pPr>
            <a:r>
              <a:rPr lang="en-AU" sz="2400" dirty="0"/>
              <a:t>Metadata is used to catalogue digital content and is basically information about an object. </a:t>
            </a:r>
          </a:p>
          <a:p>
            <a:pPr indent="0">
              <a:buNone/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b="1" dirty="0"/>
              <a:t>Metadata is used for: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Searching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Versioning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Controlling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None/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b="1" dirty="0"/>
              <a:t>Content metadata typically includes: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Title, description, keywords, author, course name, curriculum strands…   </a:t>
            </a:r>
          </a:p>
          <a:p>
            <a:pPr marL="342900" lvl="2" indent="-342900">
              <a:buFont typeface="Arial" pitchFamily="34" charset="0"/>
              <a:buChar char="•"/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04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EQUELLA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268413"/>
            <a:ext cx="8915400" cy="4824412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  <a:defRPr/>
            </a:pPr>
            <a:endParaRPr lang="en-AU" dirty="0"/>
          </a:p>
          <a:p>
            <a:pPr indent="0">
              <a:buNone/>
              <a:defRPr/>
            </a:pPr>
            <a:endParaRPr lang="en-AU" dirty="0"/>
          </a:p>
          <a:p>
            <a:pPr indent="0">
              <a:buNone/>
              <a:defRPr/>
            </a:pPr>
            <a:endParaRPr lang="en-AU" dirty="0"/>
          </a:p>
          <a:p>
            <a:pPr indent="0">
              <a:buNone/>
              <a:defRPr/>
            </a:pPr>
            <a:r>
              <a:rPr lang="en-AU" dirty="0"/>
              <a:t>An EQUELLA resource is: </a:t>
            </a:r>
          </a:p>
          <a:p>
            <a:pPr indent="0">
              <a:buNone/>
              <a:defRPr/>
            </a:pPr>
            <a:r>
              <a:rPr lang="en-AU" dirty="0"/>
              <a:t>A grouping of content</a:t>
            </a:r>
          </a:p>
          <a:p>
            <a:pPr indent="0">
              <a:buNone/>
              <a:defRPr/>
            </a:pPr>
            <a:r>
              <a:rPr lang="en-AU" dirty="0"/>
              <a:t>and metadata</a:t>
            </a:r>
            <a:r>
              <a:rPr lang="en-AU" dirty="0" smtClean="0"/>
              <a:t>.</a:t>
            </a:r>
            <a:endParaRPr lang="en-AU" dirty="0"/>
          </a:p>
          <a:p>
            <a:pPr marL="0" indent="0">
              <a:buNone/>
              <a:defRPr/>
            </a:pPr>
            <a:endParaRPr lang="en-AU" dirty="0"/>
          </a:p>
          <a:p>
            <a:pPr marL="0" indent="0">
              <a:buNone/>
              <a:defRPr/>
            </a:pPr>
            <a:endParaRPr lang="en-AU" sz="2400" i="1" dirty="0"/>
          </a:p>
          <a:p>
            <a:pPr marL="0" indent="0">
              <a:buNone/>
              <a:defRPr/>
            </a:pPr>
            <a:endParaRPr lang="en-AU" sz="2400" i="1" dirty="0"/>
          </a:p>
          <a:p>
            <a:pPr marL="0" indent="0">
              <a:buNone/>
              <a:defRPr/>
            </a:pPr>
            <a:endParaRPr lang="en-AU" sz="2400" i="1" dirty="0"/>
          </a:p>
          <a:p>
            <a:pPr marL="0" indent="0">
              <a:buNone/>
              <a:defRPr/>
            </a:pPr>
            <a:r>
              <a:rPr lang="en-AU" sz="2400" i="1" dirty="0"/>
              <a:t>                                                                                                  </a:t>
            </a:r>
          </a:p>
          <a:p>
            <a:pPr>
              <a:defRPr/>
            </a:pPr>
            <a:endParaRPr lang="en-AU" dirty="0"/>
          </a:p>
        </p:txBody>
      </p:sp>
      <p:sp>
        <p:nvSpPr>
          <p:cNvPr id="48133" name="Rectangle 1"/>
          <p:cNvSpPr>
            <a:spLocks noChangeArrowheads="1"/>
          </p:cNvSpPr>
          <p:nvPr/>
        </p:nvSpPr>
        <p:spPr bwMode="auto">
          <a:xfrm>
            <a:off x="5086351" y="32448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AU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432376" y="1844824"/>
          <a:ext cx="5616624" cy="423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EQUELLA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268413"/>
            <a:ext cx="8915400" cy="482441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  <a:defRPr/>
            </a:pPr>
            <a:endParaRPr lang="en-AU" sz="2400" dirty="0"/>
          </a:p>
          <a:p>
            <a:pPr indent="0">
              <a:buNone/>
              <a:defRPr/>
            </a:pPr>
            <a:r>
              <a:rPr lang="en-AU" sz="2400" dirty="0"/>
              <a:t>Resources enter the EQUELLA repository by contribution using a wizard based web form:</a:t>
            </a:r>
          </a:p>
          <a:p>
            <a:pPr indent="0">
              <a:buNone/>
              <a:defRPr/>
            </a:pPr>
            <a:endParaRPr lang="en-AU" sz="2400" dirty="0"/>
          </a:p>
          <a:p>
            <a:pPr indent="0">
              <a:buNone/>
              <a:defRPr/>
            </a:pPr>
            <a:endParaRPr lang="en-AU" sz="2400" dirty="0"/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Information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(metadata) is entered into the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form</a:t>
            </a:r>
          </a:p>
          <a:p>
            <a:pPr lvl="3">
              <a:defRPr/>
            </a:pP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Digital content is attached or linked to the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form</a:t>
            </a:r>
          </a:p>
          <a:p>
            <a:pPr lvl="3">
              <a:defRPr/>
            </a:pP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resource is created by completing a contribution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form.  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AU" i="1" dirty="0"/>
          </a:p>
          <a:p>
            <a:pPr marL="0" indent="0">
              <a:buNone/>
              <a:defRPr/>
            </a:pPr>
            <a:endParaRPr lang="en-AU" i="1" dirty="0" smtClean="0"/>
          </a:p>
          <a:p>
            <a:pPr marL="0" indent="0">
              <a:buNone/>
              <a:defRPr/>
            </a:pPr>
            <a:r>
              <a:rPr lang="en-AU" i="1" dirty="0" smtClean="0"/>
              <a:t>                                                                                                  </a:t>
            </a:r>
          </a:p>
          <a:p>
            <a:pPr>
              <a:defRPr/>
            </a:pPr>
            <a:endParaRPr lang="en-AU" sz="2400" dirty="0"/>
          </a:p>
        </p:txBody>
      </p:sp>
      <p:sp>
        <p:nvSpPr>
          <p:cNvPr id="49157" name="Rectangle 1"/>
          <p:cNvSpPr>
            <a:spLocks noChangeArrowheads="1"/>
          </p:cNvSpPr>
          <p:nvPr/>
        </p:nvSpPr>
        <p:spPr bwMode="auto">
          <a:xfrm>
            <a:off x="5086351" y="32448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0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EQUELLA contribution form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93" y="1825625"/>
            <a:ext cx="6768014" cy="4351338"/>
          </a:xfrm>
        </p:spPr>
      </p:pic>
    </p:spTree>
    <p:extLst>
      <p:ext uri="{BB962C8B-B14F-4D97-AF65-F5344CB8AC3E}">
        <p14:creationId xmlns:p14="http://schemas.microsoft.com/office/powerpoint/2010/main" val="6175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38200" y="413252"/>
            <a:ext cx="10515600" cy="1325563"/>
          </a:xfrm>
        </p:spPr>
        <p:txBody>
          <a:bodyPr/>
          <a:lstStyle/>
          <a:p>
            <a:r>
              <a:rPr lang="en-AU" sz="3600" dirty="0"/>
              <a:t>EQUELLA resource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6" y="1456382"/>
            <a:ext cx="7969584" cy="47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r>
              <a:rPr lang="en-AU" sz="3600"/>
              <a:t>EQUELLA Collections</a:t>
            </a:r>
            <a:endParaRPr lang="en-AU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268414"/>
            <a:ext cx="8915400" cy="4321175"/>
          </a:xfrm>
        </p:spPr>
        <p:txBody>
          <a:bodyPr>
            <a:normAutofit fontScale="62500" lnSpcReduction="20000"/>
          </a:bodyPr>
          <a:lstStyle/>
          <a:p>
            <a:pPr indent="0">
              <a:defRPr/>
            </a:pPr>
            <a:r>
              <a:rPr lang="en-AU" sz="2400" b="1" dirty="0"/>
              <a:t>Collections</a:t>
            </a:r>
            <a:r>
              <a:rPr lang="en-AU" sz="2400" dirty="0"/>
              <a:t> can be customised for the type of resources they store. </a:t>
            </a:r>
          </a:p>
          <a:p>
            <a:pPr indent="0">
              <a:defRPr/>
            </a:pPr>
            <a:endParaRPr lang="en-AU" sz="2400" dirty="0"/>
          </a:p>
          <a:p>
            <a:pPr lvl="2">
              <a:defRPr/>
            </a:pPr>
            <a:r>
              <a:rPr lang="en-AU" dirty="0" smtClean="0"/>
              <a:t>Collections provide </a:t>
            </a:r>
            <a:r>
              <a:rPr lang="en-AU" dirty="0"/>
              <a:t>grouping of similar content: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Images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Books and journals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Learning resources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Research</a:t>
            </a:r>
          </a:p>
          <a:p>
            <a:pPr indent="0">
              <a:defRPr/>
            </a:pP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indent="0">
              <a:buNone/>
              <a:defRPr/>
            </a:pPr>
            <a:r>
              <a:rPr lang="en-AU" sz="2400" dirty="0"/>
              <a:t>One or more collections are grouped in </a:t>
            </a:r>
            <a:r>
              <a:rPr lang="en-AU" sz="2400" b="1" dirty="0"/>
              <a:t>Categories</a:t>
            </a:r>
            <a:r>
              <a:rPr lang="en-AU" sz="2400" dirty="0"/>
              <a:t>.</a:t>
            </a:r>
          </a:p>
          <a:p>
            <a:pPr indent="0">
              <a:buNone/>
              <a:defRPr/>
            </a:pPr>
            <a:endParaRPr lang="en-AU" sz="2400" dirty="0"/>
          </a:p>
          <a:p>
            <a:pPr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i="1" dirty="0" smtClean="0"/>
          </a:p>
          <a:p>
            <a:pPr marL="0" indent="0">
              <a:buNone/>
              <a:defRPr/>
            </a:pPr>
            <a:endParaRPr lang="en-AU" i="1" dirty="0"/>
          </a:p>
          <a:p>
            <a:pPr marL="0" indent="0">
              <a:buNone/>
              <a:defRPr/>
            </a:pPr>
            <a:endParaRPr lang="en-AU" i="1" dirty="0" smtClean="0"/>
          </a:p>
          <a:p>
            <a:pPr marL="0" indent="0">
              <a:buNone/>
              <a:defRPr/>
            </a:pPr>
            <a:r>
              <a:rPr lang="en-AU" i="1" dirty="0" smtClean="0"/>
              <a:t>                                                                                                  </a:t>
            </a: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893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EQUELLA Collections &amp; 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0" y="1464002"/>
            <a:ext cx="10058400" cy="48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14464" y="404813"/>
            <a:ext cx="9363075" cy="1234155"/>
          </a:xfrm>
        </p:spPr>
        <p:txBody>
          <a:bodyPr/>
          <a:lstStyle/>
          <a:p>
            <a:r>
              <a:rPr lang="en-AU" sz="3600">
                <a:solidFill>
                  <a:srgbClr val="364395"/>
                </a:solidFill>
              </a:rPr>
              <a:t>Course </a:t>
            </a:r>
            <a:r>
              <a:rPr lang="en-AU" sz="3600"/>
              <a:t>outline</a:t>
            </a:r>
            <a:r>
              <a:rPr lang="en-AU" sz="3200"/>
              <a:t/>
            </a:r>
            <a:br>
              <a:rPr lang="en-AU" sz="3200"/>
            </a:br>
            <a:endParaRPr lang="en-AU" sz="320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14464" y="1638968"/>
            <a:ext cx="8915400" cy="3904582"/>
          </a:xfrm>
        </p:spPr>
        <p:txBody>
          <a:bodyPr>
            <a:normAutofit fontScale="62500" lnSpcReduction="20000"/>
          </a:bodyPr>
          <a:lstStyle/>
          <a:p>
            <a:pPr marL="0" indent="0">
              <a:defRPr/>
            </a:pPr>
            <a:r>
              <a:rPr lang="en-AU" dirty="0" smtClean="0"/>
              <a:t>Course elements:</a:t>
            </a:r>
          </a:p>
          <a:p>
            <a:pPr marL="0" indent="0">
              <a:defRPr/>
            </a:pPr>
            <a:r>
              <a:rPr lang="en-GB" dirty="0" smtClean="0"/>
              <a:t>1. 	</a:t>
            </a:r>
            <a:r>
              <a:rPr lang="en-AU" dirty="0" smtClean="0"/>
              <a:t>EQUELLA </a:t>
            </a:r>
            <a:r>
              <a:rPr lang="en-AU" dirty="0"/>
              <a:t>technology and </a:t>
            </a:r>
            <a:r>
              <a:rPr lang="en-AU" dirty="0" smtClean="0"/>
              <a:t>terms</a:t>
            </a:r>
          </a:p>
          <a:p>
            <a:pPr marL="0" indent="0">
              <a:defRPr/>
            </a:pPr>
            <a:r>
              <a:rPr lang="en-GB" dirty="0" smtClean="0"/>
              <a:t>2. 	EQUELLA structure and searches</a:t>
            </a:r>
          </a:p>
          <a:p>
            <a:pPr marL="0" indent="0">
              <a:defRPr/>
            </a:pPr>
            <a:r>
              <a:rPr lang="en-GB" dirty="0" smtClean="0"/>
              <a:t>3. 	</a:t>
            </a:r>
            <a:r>
              <a:rPr lang="en-AU" dirty="0" smtClean="0"/>
              <a:t>EQUELLA resources </a:t>
            </a:r>
            <a:r>
              <a:rPr lang="en-AU" dirty="0"/>
              <a:t>and </a:t>
            </a:r>
            <a:r>
              <a:rPr lang="en-AU" dirty="0" smtClean="0"/>
              <a:t>lifecycle</a:t>
            </a:r>
          </a:p>
          <a:p>
            <a:pPr marL="0" lvl="3" indent="0">
              <a:buNone/>
              <a:defRPr/>
            </a:pPr>
            <a:r>
              <a:rPr lang="en-AU" dirty="0" smtClean="0"/>
              <a:t>4. 	Favourites and sharing resources</a:t>
            </a:r>
            <a:endParaRPr lang="en-AU" dirty="0"/>
          </a:p>
          <a:p>
            <a:pPr marL="0" indent="0">
              <a:defRPr/>
            </a:pPr>
            <a:r>
              <a:rPr lang="en-AU" dirty="0" smtClean="0"/>
              <a:t>5. 	Contributing resources</a:t>
            </a:r>
          </a:p>
          <a:p>
            <a:pPr marL="0" indent="0">
              <a:defRPr/>
            </a:pPr>
            <a:r>
              <a:rPr lang="en-AU" dirty="0" smtClean="0"/>
              <a:t>6. 	My Resources </a:t>
            </a:r>
          </a:p>
          <a:p>
            <a:pPr marL="0" indent="0">
              <a:defRPr/>
            </a:pPr>
            <a:r>
              <a:rPr lang="en-GB" dirty="0" smtClean="0"/>
              <a:t>7. 	</a:t>
            </a:r>
            <a:r>
              <a:rPr lang="en-AU" dirty="0" smtClean="0"/>
              <a:t>EQUELLA </a:t>
            </a:r>
            <a:r>
              <a:rPr lang="en-AU" dirty="0"/>
              <a:t>content and rights</a:t>
            </a:r>
          </a:p>
          <a:p>
            <a:pPr marL="0" indent="0">
              <a:defRPr/>
            </a:pPr>
            <a:r>
              <a:rPr lang="en-GB" dirty="0" smtClean="0"/>
              <a:t>8.	</a:t>
            </a:r>
            <a:r>
              <a:rPr lang="en-AU" dirty="0" smtClean="0"/>
              <a:t>Integrated </a:t>
            </a:r>
            <a:r>
              <a:rPr lang="en-AU" dirty="0"/>
              <a:t>EQUELLA </a:t>
            </a:r>
            <a:endParaRPr lang="en-AU" dirty="0" smtClean="0"/>
          </a:p>
          <a:p>
            <a:pPr marL="0" indent="0">
              <a:defRPr/>
            </a:pPr>
            <a:r>
              <a:rPr lang="en-AU" dirty="0" smtClean="0"/>
              <a:t>9. 	User Profile and Scrapbook</a:t>
            </a:r>
            <a:endParaRPr lang="en-AU" dirty="0"/>
          </a:p>
          <a:p>
            <a:pPr marL="0" indent="0">
              <a:defRPr/>
            </a:pPr>
            <a:r>
              <a:rPr lang="en-GB" dirty="0" smtClean="0"/>
              <a:t>10. 	EQUELLA support, </a:t>
            </a:r>
            <a:r>
              <a:rPr lang="en-AU" dirty="0"/>
              <a:t>Professional Services, User Community, </a:t>
            </a:r>
            <a:r>
              <a:rPr lang="en-AU" dirty="0" smtClean="0"/>
              <a:t>	Training, </a:t>
            </a:r>
            <a:r>
              <a:rPr lang="en-AU" dirty="0"/>
              <a:t>and Repository Showcases.</a:t>
            </a:r>
            <a:endParaRPr lang="en-GB" dirty="0" smtClean="0"/>
          </a:p>
          <a:p>
            <a:pPr marL="0" indent="0">
              <a:defRPr/>
            </a:pPr>
            <a:r>
              <a:rPr lang="en-GB" dirty="0" smtClean="0"/>
              <a:t>11. 	Review</a:t>
            </a:r>
            <a:endParaRPr lang="en-AU" dirty="0" smtClean="0"/>
          </a:p>
          <a:p>
            <a:pPr lvl="3">
              <a:buFont typeface="Arial" charset="0"/>
              <a:buChar char="–"/>
              <a:defRPr/>
            </a:pPr>
            <a:endParaRPr lang="en-GB" dirty="0" smtClean="0"/>
          </a:p>
          <a:p>
            <a:pPr marL="0" indent="0">
              <a:defRPr/>
            </a:pPr>
            <a:endParaRPr lang="en-AU" sz="2400" dirty="0"/>
          </a:p>
          <a:p>
            <a:pPr>
              <a:defRPr/>
            </a:pPr>
            <a:endParaRPr lang="en-AU" dirty="0" smtClean="0"/>
          </a:p>
          <a:p>
            <a:pPr marL="0" indent="0" algn="ctr">
              <a:buNone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18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9410700" cy="863600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How does EQUELLA work?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487488" y="1124745"/>
            <a:ext cx="8915400" cy="4392613"/>
          </a:xfrm>
        </p:spPr>
        <p:txBody>
          <a:bodyPr/>
          <a:lstStyle/>
          <a:p>
            <a:pPr lvl="2">
              <a:defRPr/>
            </a:pPr>
            <a:r>
              <a:rPr lang="en-AU" sz="2400" dirty="0"/>
              <a:t>Every resource that enters the repository is catalogued: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  resource metadata</a:t>
            </a:r>
          </a:p>
          <a:p>
            <a:pPr lvl="1">
              <a:buFont typeface="Arial" pitchFamily="34" charset="0"/>
              <a:buChar char="•"/>
              <a:defRPr/>
            </a:pPr>
            <a:endParaRPr lang="en-AU" dirty="0"/>
          </a:p>
          <a:p>
            <a:pPr lvl="2">
              <a:defRPr/>
            </a:pPr>
            <a:r>
              <a:rPr lang="en-AU" sz="2400" dirty="0"/>
              <a:t>Users are provided with suitable permissions to: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  search, view, create, manage, administer</a:t>
            </a:r>
          </a:p>
          <a:p>
            <a:pPr marL="542925" lvl="4" indent="0">
              <a:buNone/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Searches use the resource metadata to find results</a:t>
            </a:r>
          </a:p>
          <a:p>
            <a:pPr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Resources and their components can then be linked to courses.</a:t>
            </a:r>
          </a:p>
        </p:txBody>
      </p:sp>
    </p:spTree>
    <p:extLst>
      <p:ext uri="{BB962C8B-B14F-4D97-AF65-F5344CB8AC3E}">
        <p14:creationId xmlns:p14="http://schemas.microsoft.com/office/powerpoint/2010/main" val="13034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EQUELLA Institutions</a:t>
            </a:r>
            <a:endParaRPr lang="en-AU" sz="3600" i="1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71625" y="1268414"/>
            <a:ext cx="8915400" cy="4321175"/>
          </a:xfrm>
        </p:spPr>
        <p:txBody>
          <a:bodyPr/>
          <a:lstStyle/>
          <a:p>
            <a:pPr lvl="2">
              <a:defRPr/>
            </a:pPr>
            <a:r>
              <a:rPr lang="en-AU" sz="2400" dirty="0"/>
              <a:t>Institutions provide: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Access to stored content for:</a:t>
            </a:r>
          </a:p>
          <a:p>
            <a:pPr lvl="4">
              <a:defRPr/>
            </a:pPr>
            <a:r>
              <a:rPr lang="en-AU" dirty="0" smtClean="0"/>
              <a:t>Users</a:t>
            </a:r>
          </a:p>
          <a:p>
            <a:pPr lvl="4">
              <a:defRPr/>
            </a:pPr>
            <a:r>
              <a:rPr lang="en-AU" dirty="0" smtClean="0"/>
              <a:t>External applications and repositories</a:t>
            </a:r>
          </a:p>
          <a:p>
            <a:pPr lvl="3">
              <a:defRPr/>
            </a:pPr>
            <a:endParaRPr lang="en-AU" dirty="0" smtClean="0"/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Infrastructure for managing:</a:t>
            </a:r>
          </a:p>
          <a:p>
            <a:pPr lvl="4">
              <a:defRPr/>
            </a:pPr>
            <a:r>
              <a:rPr lang="en-AU" dirty="0" smtClean="0"/>
              <a:t>Users</a:t>
            </a:r>
          </a:p>
          <a:p>
            <a:pPr lvl="4">
              <a:defRPr/>
            </a:pPr>
            <a:r>
              <a:rPr lang="en-AU" dirty="0" smtClean="0"/>
              <a:t>Digital content</a:t>
            </a:r>
          </a:p>
          <a:p>
            <a:pPr lvl="3">
              <a:defRPr/>
            </a:pPr>
            <a:endParaRPr lang="en-AU" dirty="0" smtClean="0"/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Settings and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Administration Console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tools for administrators to manage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all aspects of EQUELLA.</a:t>
            </a:r>
          </a:p>
        </p:txBody>
      </p:sp>
    </p:spTree>
    <p:extLst>
      <p:ext uri="{BB962C8B-B14F-4D97-AF65-F5344CB8AC3E}">
        <p14:creationId xmlns:p14="http://schemas.microsoft.com/office/powerpoint/2010/main" val="9156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9410700" cy="993775"/>
          </a:xfrm>
        </p:spPr>
        <p:txBody>
          <a:bodyPr/>
          <a:lstStyle/>
          <a:p>
            <a:r>
              <a:rPr lang="en-AU" sz="3600" dirty="0"/>
              <a:t>Anatomy of an EQUELLA Repository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15480" y="1484785"/>
          <a:ext cx="9361040" cy="40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0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706437"/>
          </a:xfrm>
        </p:spPr>
        <p:txBody>
          <a:bodyPr/>
          <a:lstStyle/>
          <a:p>
            <a:r>
              <a:rPr lang="en-AU" sz="3600"/>
              <a:t>User access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613" y="1412876"/>
            <a:ext cx="8915400" cy="4608513"/>
          </a:xfrm>
        </p:spPr>
        <p:txBody>
          <a:bodyPr/>
          <a:lstStyle/>
          <a:p>
            <a:pPr marL="0" indent="0">
              <a:defRPr/>
            </a:pPr>
            <a:r>
              <a:rPr lang="en-AU" sz="2400" dirty="0"/>
              <a:t>EQUELLA can be accessed using the following supported browser applications:</a:t>
            </a:r>
          </a:p>
          <a:p>
            <a:pPr marL="0" indent="0"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sz="800" dirty="0"/>
          </a:p>
          <a:p>
            <a:pPr>
              <a:defRPr/>
            </a:pPr>
            <a:r>
              <a:rPr lang="en-AU" sz="2400" dirty="0"/>
              <a:t>Mozilla Firefox ™ latest</a:t>
            </a:r>
          </a:p>
          <a:p>
            <a:pPr>
              <a:defRPr/>
            </a:pPr>
            <a:endParaRPr lang="en-AU" sz="1000" dirty="0"/>
          </a:p>
          <a:p>
            <a:pPr>
              <a:defRPr/>
            </a:pPr>
            <a:r>
              <a:rPr lang="en-AU" sz="2400" dirty="0"/>
              <a:t>Google Chrome ™ latest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2400" dirty="0"/>
              <a:t>Microsoft Internet Explorer ™ v9, 10 and 11 </a:t>
            </a:r>
          </a:p>
          <a:p>
            <a:pPr>
              <a:defRPr/>
            </a:pPr>
            <a:endParaRPr lang="en-AU" sz="800" dirty="0"/>
          </a:p>
          <a:p>
            <a:pPr>
              <a:defRPr/>
            </a:pPr>
            <a:r>
              <a:rPr lang="en-AU" sz="2400" dirty="0"/>
              <a:t>Apple Safari ™ v5 or higher (Mac version only)</a:t>
            </a:r>
          </a:p>
          <a:p>
            <a:pPr marL="0" indent="0">
              <a:buNone/>
              <a:defRPr/>
            </a:pPr>
            <a:endParaRPr lang="en-AU" sz="800" i="1" dirty="0"/>
          </a:p>
          <a:p>
            <a:pPr>
              <a:defRPr/>
            </a:pPr>
            <a:endParaRPr lang="en-AU" sz="1600" i="1" dirty="0"/>
          </a:p>
          <a:p>
            <a:pPr>
              <a:defRPr/>
            </a:pPr>
            <a:endParaRPr lang="en-AU" sz="1600" i="1" dirty="0"/>
          </a:p>
          <a:p>
            <a:pPr>
              <a:defRPr/>
            </a:pPr>
            <a:endParaRPr lang="en-AU" sz="1600" i="1" dirty="0"/>
          </a:p>
          <a:p>
            <a:pPr>
              <a:defRPr/>
            </a:pPr>
            <a:endParaRPr lang="en-AU" sz="1600" i="1" dirty="0"/>
          </a:p>
          <a:p>
            <a:pPr>
              <a:defRPr/>
            </a:pPr>
            <a:endParaRPr lang="en-AU" sz="1600" i="1" dirty="0"/>
          </a:p>
          <a:p>
            <a:pPr marL="0" indent="0">
              <a:buNone/>
              <a:defRPr/>
            </a:pPr>
            <a:endParaRPr lang="en-AU" sz="1600" i="1" dirty="0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09" y="4077073"/>
            <a:ext cx="8207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98" y="2815193"/>
            <a:ext cx="9953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47" y="4695628"/>
            <a:ext cx="1084263" cy="49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14" y="3505633"/>
            <a:ext cx="453728" cy="4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/>
              <a:t>Access EQUELLA </a:t>
            </a:r>
          </a:p>
        </p:txBody>
      </p:sp>
      <p:sp>
        <p:nvSpPr>
          <p:cNvPr id="59395" name="Content Placeholder 8"/>
          <p:cNvSpPr>
            <a:spLocks noGrp="1"/>
          </p:cNvSpPr>
          <p:nvPr>
            <p:ph type="body" idx="1"/>
          </p:nvPr>
        </p:nvSpPr>
        <p:spPr>
          <a:xfrm>
            <a:off x="1638300" y="1535113"/>
            <a:ext cx="8669338" cy="639762"/>
          </a:xfrm>
        </p:spPr>
        <p:txBody>
          <a:bodyPr>
            <a:normAutofit fontScale="40000" lnSpcReduction="20000"/>
          </a:bodyPr>
          <a:lstStyle/>
          <a:p>
            <a:r>
              <a:rPr lang="en-AU" dirty="0" smtClean="0"/>
              <a:t> </a:t>
            </a:r>
          </a:p>
          <a:p>
            <a:r>
              <a:rPr lang="en-AU" sz="2000" b="0" dirty="0"/>
              <a:t>Using a browser enter a URL:</a:t>
            </a:r>
          </a:p>
          <a:p>
            <a:r>
              <a:rPr lang="en-AU" sz="2000" b="0" dirty="0"/>
              <a:t> </a:t>
            </a:r>
            <a:r>
              <a:rPr lang="en-AU" sz="2000" b="0" dirty="0" smtClean="0"/>
              <a:t>&lt;example </a:t>
            </a:r>
            <a:r>
              <a:rPr lang="en-AU" sz="2000" b="0" dirty="0" err="1" smtClean="0"/>
              <a:t>url</a:t>
            </a:r>
            <a:r>
              <a:rPr lang="en-AU" sz="2000" b="0" dirty="0" smtClean="0"/>
              <a:t>&gt;</a:t>
            </a:r>
            <a:endParaRPr lang="en-AU" sz="2000" dirty="0"/>
          </a:p>
        </p:txBody>
      </p:sp>
      <p:sp>
        <p:nvSpPr>
          <p:cNvPr id="59396" name="Content Placeholder 14"/>
          <p:cNvSpPr>
            <a:spLocks noGrp="1"/>
          </p:cNvSpPr>
          <p:nvPr>
            <p:ph sz="quarter" idx="4"/>
          </p:nvPr>
        </p:nvSpPr>
        <p:spPr>
          <a:xfrm>
            <a:off x="1532520" y="5661248"/>
            <a:ext cx="6719534" cy="576064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Each user requires a </a:t>
            </a:r>
            <a:r>
              <a:rPr lang="en-AU" sz="2000" b="1" dirty="0"/>
              <a:t>Username</a:t>
            </a:r>
            <a:r>
              <a:rPr lang="en-AU" sz="2000" dirty="0"/>
              <a:t> and </a:t>
            </a:r>
            <a:r>
              <a:rPr lang="en-AU" sz="2000" b="1" dirty="0"/>
              <a:t>Password</a:t>
            </a:r>
          </a:p>
          <a:p>
            <a:pPr marL="0" indent="0">
              <a:buNone/>
            </a:pPr>
            <a:endParaRPr lang="en-AU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2581956"/>
            <a:ext cx="10058400" cy="25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EQUELLA structure and discovering content</a:t>
            </a:r>
            <a:r>
              <a:rPr lang="en-GB" smtClean="0"/>
              <a:t/>
            </a:r>
            <a:br>
              <a:rPr lang="en-GB" smtClean="0"/>
            </a:br>
            <a:endParaRPr lang="en-GB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EQUELLA resources and lifecycle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638300" y="274638"/>
            <a:ext cx="8915400" cy="850900"/>
          </a:xfrm>
        </p:spPr>
        <p:txBody>
          <a:bodyPr/>
          <a:lstStyle/>
          <a:p>
            <a:r>
              <a:rPr lang="en-AU" sz="3600" dirty="0"/>
              <a:t>EQUELLA resources and lifecycle</a:t>
            </a:r>
            <a:endParaRPr lang="en-AU" sz="3600" i="1" dirty="0"/>
          </a:p>
        </p:txBody>
      </p:sp>
      <p:sp>
        <p:nvSpPr>
          <p:cNvPr id="82948" name="Content Placeholder 1"/>
          <p:cNvSpPr>
            <a:spLocks noGrp="1"/>
          </p:cNvSpPr>
          <p:nvPr>
            <p:ph idx="1"/>
          </p:nvPr>
        </p:nvSpPr>
        <p:spPr>
          <a:xfrm>
            <a:off x="1651000" y="1196976"/>
            <a:ext cx="8915400" cy="3916363"/>
          </a:xfrm>
        </p:spPr>
        <p:txBody>
          <a:bodyPr/>
          <a:lstStyle/>
          <a:p>
            <a:pPr>
              <a:defRPr/>
            </a:pPr>
            <a:endParaRPr lang="en-AU" sz="2400" dirty="0"/>
          </a:p>
          <a:p>
            <a:pPr>
              <a:defRPr/>
            </a:pPr>
            <a:r>
              <a:rPr lang="en-AU" sz="2400" dirty="0"/>
              <a:t>EQUELLA resource lifecycle: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Content is created, uploaded or linked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Resources are created from content through contribution to a collection and enter a workflow.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Resources leave the workflow after publication and are available for use.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Resources are reviewed for currency and re-enter a workflow.</a:t>
            </a:r>
          </a:p>
        </p:txBody>
      </p:sp>
    </p:spTree>
    <p:extLst>
      <p:ext uri="{BB962C8B-B14F-4D97-AF65-F5344CB8AC3E}">
        <p14:creationId xmlns:p14="http://schemas.microsoft.com/office/powerpoint/2010/main" val="2629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638300" y="274638"/>
            <a:ext cx="8915400" cy="850900"/>
          </a:xfrm>
        </p:spPr>
        <p:txBody>
          <a:bodyPr/>
          <a:lstStyle/>
          <a:p>
            <a:r>
              <a:rPr lang="en-AU" sz="3600" dirty="0"/>
              <a:t>EQUELLA resource lifecycle</a:t>
            </a:r>
            <a:endParaRPr lang="en-AU" sz="3600" i="1" dirty="0"/>
          </a:p>
        </p:txBody>
      </p:sp>
      <p:pic>
        <p:nvPicPr>
          <p:cNvPr id="83972" name="Picture 18" descr="flow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328739"/>
            <a:ext cx="8356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38300" y="274638"/>
            <a:ext cx="8915400" cy="1066800"/>
          </a:xfrm>
        </p:spPr>
        <p:txBody>
          <a:bodyPr/>
          <a:lstStyle/>
          <a:p>
            <a:r>
              <a:rPr lang="en-AU" sz="3600"/>
              <a:t>Content versioning</a:t>
            </a:r>
            <a:endParaRPr lang="en-AU" sz="3600" i="1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1571625" y="1484314"/>
            <a:ext cx="8915400" cy="4105275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AU" sz="2400" dirty="0"/>
              <a:t>EQUELLA manages multiple versions of a resource. </a:t>
            </a:r>
          </a:p>
          <a:p>
            <a:pPr marL="0" indent="0" algn="just">
              <a:buNone/>
              <a:defRPr/>
            </a:pPr>
            <a:r>
              <a:rPr lang="en-AU" sz="2400" dirty="0"/>
              <a:t>This enables:</a:t>
            </a:r>
          </a:p>
          <a:p>
            <a:pPr lvl="2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Content development from existing resources:</a:t>
            </a:r>
          </a:p>
          <a:p>
            <a:pPr lvl="3">
              <a:defRPr/>
            </a:pPr>
            <a:r>
              <a:rPr lang="en-AU" dirty="0" smtClean="0"/>
              <a:t>When a new version is created:</a:t>
            </a:r>
          </a:p>
          <a:p>
            <a:pPr lvl="4">
              <a:defRPr/>
            </a:pPr>
            <a:r>
              <a:rPr lang="en-AU" dirty="0"/>
              <a:t>t</a:t>
            </a:r>
            <a:r>
              <a:rPr lang="en-AU" dirty="0" smtClean="0"/>
              <a:t>he existing resource is maintained.</a:t>
            </a:r>
          </a:p>
          <a:p>
            <a:pPr lvl="4">
              <a:defRPr/>
            </a:pPr>
            <a:r>
              <a:rPr lang="en-AU" dirty="0"/>
              <a:t>u</a:t>
            </a:r>
            <a:r>
              <a:rPr lang="en-AU" dirty="0" smtClean="0"/>
              <a:t>pdated version can be discovered.</a:t>
            </a:r>
          </a:p>
          <a:p>
            <a:pPr lvl="4">
              <a:defRPr/>
            </a:pPr>
            <a:endParaRPr lang="en-AU" dirty="0" smtClean="0"/>
          </a:p>
          <a:p>
            <a:pPr lvl="2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Live versions can be linked to integrated course presentation applications (LMS):</a:t>
            </a:r>
          </a:p>
          <a:p>
            <a:pPr lvl="3">
              <a:defRPr/>
            </a:pPr>
            <a:r>
              <a:rPr lang="en-AU" dirty="0" smtClean="0"/>
              <a:t>Linked content can be updated to most current version or remain as the original version.</a:t>
            </a:r>
          </a:p>
          <a:p>
            <a:pPr lvl="2">
              <a:defRPr/>
            </a:pPr>
            <a:endParaRPr lang="en-AU" dirty="0" smtClean="0"/>
          </a:p>
          <a:p>
            <a:pPr lvl="3"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07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EQUELLA Technology and Terms</a:t>
            </a:r>
            <a:r>
              <a:rPr lang="en-GB" smtClean="0"/>
              <a:t/>
            </a:r>
            <a:br>
              <a:rPr lang="en-GB" smtClean="0"/>
            </a:br>
            <a:endParaRPr lang="en-GB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1493839" y="260351"/>
            <a:ext cx="9204325" cy="64611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AU" sz="3600" b="1" dirty="0">
                <a:solidFill>
                  <a:schemeClr val="tx2"/>
                </a:solidFill>
                <a:latin typeface="+mj-lt"/>
              </a:rPr>
              <a:t>Viewing resources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93839" y="1196975"/>
            <a:ext cx="9204325" cy="415498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AU" sz="2400" dirty="0">
                <a:latin typeface="+mn-lt"/>
              </a:rPr>
              <a:t>EQUELLA resources comprise: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AU" sz="2400" dirty="0">
                <a:latin typeface="+mn-lt"/>
              </a:rPr>
              <a:t>Content (files and links)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AU" sz="2400" dirty="0">
                <a:latin typeface="+mn-lt"/>
              </a:rPr>
              <a:t>Information (metadata) for:</a:t>
            </a:r>
          </a:p>
          <a:p>
            <a:pPr marL="285750" indent="-285750">
              <a:defRPr/>
            </a:pPr>
            <a:r>
              <a:rPr lang="en-AU" sz="2400" dirty="0"/>
              <a:t>	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Finding</a:t>
            </a:r>
          </a:p>
          <a:p>
            <a:pPr marL="285750" indent="-285750"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Sharing</a:t>
            </a:r>
          </a:p>
          <a:p>
            <a:pPr marL="285750" indent="-285750"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Reviewing</a:t>
            </a:r>
          </a:p>
          <a:p>
            <a:pPr marL="285750" indent="-285750">
              <a:defRPr/>
            </a:pPr>
            <a:r>
              <a:rPr lang="en-AU" sz="24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Managing</a:t>
            </a:r>
          </a:p>
          <a:p>
            <a:pPr>
              <a:defRPr/>
            </a:pPr>
            <a:endParaRPr lang="en-AU" sz="2400" dirty="0">
              <a:latin typeface="+mn-lt"/>
            </a:endParaRPr>
          </a:p>
          <a:p>
            <a:pPr>
              <a:defRPr/>
            </a:pPr>
            <a:r>
              <a:rPr lang="en-AU" sz="2400" dirty="0">
                <a:latin typeface="+mn-lt"/>
              </a:rPr>
              <a:t>When viewing a resource the content and information are filtered and grouped as an </a:t>
            </a:r>
            <a:r>
              <a:rPr lang="en-AU" sz="2400" b="1" dirty="0">
                <a:latin typeface="+mn-lt"/>
              </a:rPr>
              <a:t>Resource summary</a:t>
            </a:r>
            <a:r>
              <a:rPr lang="en-AU" sz="2400" dirty="0">
                <a:latin typeface="+mn-lt"/>
              </a:rPr>
              <a:t> page with </a:t>
            </a:r>
            <a:r>
              <a:rPr lang="en-AU" sz="2400" b="1" dirty="0">
                <a:latin typeface="+mn-lt"/>
              </a:rPr>
              <a:t>Details</a:t>
            </a:r>
            <a:r>
              <a:rPr lang="en-AU" sz="2400" dirty="0">
                <a:latin typeface="+mn-lt"/>
              </a:rPr>
              <a:t>, </a:t>
            </a:r>
            <a:r>
              <a:rPr lang="en-AU" sz="2400" b="1" dirty="0">
                <a:latin typeface="+mn-lt"/>
              </a:rPr>
              <a:t>Actions</a:t>
            </a:r>
            <a:r>
              <a:rPr lang="en-AU" sz="2400" dirty="0">
                <a:latin typeface="+mn-lt"/>
              </a:rPr>
              <a:t>, </a:t>
            </a:r>
            <a:r>
              <a:rPr lang="en-AU" sz="2400" b="1" dirty="0">
                <a:latin typeface="+mn-lt"/>
              </a:rPr>
              <a:t>Sharing</a:t>
            </a:r>
            <a:r>
              <a:rPr lang="en-AU" sz="2400" dirty="0">
                <a:latin typeface="+mn-lt"/>
              </a:rPr>
              <a:t> and </a:t>
            </a:r>
            <a:r>
              <a:rPr lang="en-AU" sz="2400" b="1" dirty="0">
                <a:latin typeface="+mn-lt"/>
              </a:rPr>
              <a:t>Add to favourites </a:t>
            </a:r>
            <a:r>
              <a:rPr lang="en-AU" sz="2400" dirty="0">
                <a:latin typeface="+mn-lt"/>
              </a:rPr>
              <a:t>options.</a:t>
            </a:r>
          </a:p>
        </p:txBody>
      </p:sp>
    </p:spTree>
    <p:extLst>
      <p:ext uri="{BB962C8B-B14F-4D97-AF65-F5344CB8AC3E}">
        <p14:creationId xmlns:p14="http://schemas.microsoft.com/office/powerpoint/2010/main" val="1262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Contribute resources to EQUELLA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EQUELLA</a:t>
            </a:r>
            <a:r>
              <a:rPr lang="en-GB" dirty="0" smtClean="0"/>
              <a:t> resources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b="0" dirty="0">
                <a:solidFill>
                  <a:schemeClr val="bg1"/>
                </a:solidFill>
                <a:ea typeface="+mn-ea"/>
              </a:rPr>
              <a:t>My resources</a:t>
            </a:r>
            <a:br>
              <a:rPr lang="en-GB" b="0" dirty="0">
                <a:solidFill>
                  <a:schemeClr val="bg1"/>
                </a:solidFill>
                <a:ea typeface="+mn-ea"/>
              </a:rPr>
            </a:br>
            <a:r>
              <a:rPr lang="en-GB" b="0" dirty="0">
                <a:solidFill>
                  <a:schemeClr val="bg1"/>
                </a:solidFill>
                <a:ea typeface="+mn-ea"/>
              </a:rPr>
              <a:t>	Using EQUELLA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Integrated EQUELLA</a:t>
            </a:r>
            <a:br>
              <a:rPr lang="en-AU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AU" b="0" dirty="0" smtClean="0">
                <a:solidFill>
                  <a:schemeClr val="bg1"/>
                </a:solidFill>
                <a:ea typeface="+mn-ea"/>
              </a:rPr>
              <a:t>Using </a:t>
            </a:r>
            <a:r>
              <a:rPr lang="en-AU" b="0" dirty="0">
                <a:solidFill>
                  <a:schemeClr val="bg1"/>
                </a:solidFill>
                <a:ea typeface="+mn-ea"/>
              </a:rPr>
              <a:t>EQUELLA through an </a:t>
            </a:r>
            <a:r>
              <a:rPr lang="en-AU" b="0" dirty="0" smtClean="0">
                <a:solidFill>
                  <a:schemeClr val="bg1"/>
                </a:solidFill>
                <a:ea typeface="+mn-ea"/>
              </a:rPr>
              <a:t>LMS</a:t>
            </a:r>
            <a:endParaRPr lang="en-GB" b="0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r>
              <a:rPr lang="en-AU" sz="3600" dirty="0"/>
              <a:t>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38300" y="1125539"/>
            <a:ext cx="8915400" cy="43910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sz="2400" dirty="0"/>
              <a:t>EQUELLA is an advanced digital repository that can be integrated with content presentation software aka</a:t>
            </a:r>
          </a:p>
          <a:p>
            <a:pPr marL="0" indent="0">
              <a:buNone/>
              <a:defRPr/>
            </a:pPr>
            <a:r>
              <a:rPr lang="en-AU" sz="2400" b="1" dirty="0"/>
              <a:t>Learning Management Systems</a:t>
            </a:r>
            <a:r>
              <a:rPr lang="en-AU" sz="2400" dirty="0"/>
              <a:t> (</a:t>
            </a:r>
            <a:r>
              <a:rPr lang="en-AU" sz="2400" b="1" dirty="0"/>
              <a:t>LMS</a:t>
            </a:r>
            <a:r>
              <a:rPr lang="en-AU" sz="2400" dirty="0"/>
              <a:t>) 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r>
              <a:rPr lang="en-AU" sz="2400" dirty="0"/>
              <a:t>EQUELLA can integrate with: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Pearson </a:t>
            </a:r>
            <a:r>
              <a:rPr lang="en-AU" dirty="0" err="1">
                <a:solidFill>
                  <a:schemeClr val="tx2">
                    <a:lumMod val="75000"/>
                  </a:schemeClr>
                </a:solidFill>
              </a:rPr>
              <a:t>LearningStudio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AU" dirty="0" err="1">
                <a:solidFill>
                  <a:schemeClr val="tx2">
                    <a:lumMod val="75000"/>
                  </a:schemeClr>
                </a:solidFill>
              </a:rPr>
              <a:t>Fronter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Moodle™, Blackboard™, Sakai™ 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Canvas and Angel</a:t>
            </a:r>
          </a:p>
        </p:txBody>
      </p:sp>
    </p:spTree>
    <p:extLst>
      <p:ext uri="{BB962C8B-B14F-4D97-AF65-F5344CB8AC3E}">
        <p14:creationId xmlns:p14="http://schemas.microsoft.com/office/powerpoint/2010/main" val="8167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8915400" cy="792162"/>
          </a:xfrm>
        </p:spPr>
        <p:txBody>
          <a:bodyPr/>
          <a:lstStyle/>
          <a:p>
            <a:r>
              <a:rPr lang="en-AU" sz="3600"/>
              <a:t>Content presentation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343472" y="1484784"/>
            <a:ext cx="9410700" cy="4535488"/>
          </a:xfrm>
        </p:spPr>
        <p:txBody>
          <a:bodyPr/>
          <a:lstStyle/>
          <a:p>
            <a:pPr marL="0" indent="0">
              <a:defRPr/>
            </a:pPr>
            <a:r>
              <a:rPr lang="en-AU" sz="2400" dirty="0"/>
              <a:t>Content presentation software (LMS) usually provide course storage and content delivery functionality:</a:t>
            </a:r>
          </a:p>
          <a:p>
            <a:pPr algn="just"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Pros: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Materials simply uploaded and saved for each course</a:t>
            </a:r>
          </a:p>
          <a:p>
            <a:pPr algn="just"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Cons: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Course materials difficult to manage across an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institution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Difficult to manage material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versions and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copyright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Difficult to share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materials</a:t>
            </a:r>
            <a:endParaRPr lang="en-AU" sz="2400" dirty="0"/>
          </a:p>
          <a:p>
            <a:pPr lvl="1" algn="just">
              <a:defRPr/>
            </a:pPr>
            <a:endParaRPr lang="en-AU" dirty="0" smtClean="0"/>
          </a:p>
          <a:p>
            <a:pPr marL="0" indent="0" algn="just">
              <a:buNone/>
              <a:defRPr/>
            </a:pPr>
            <a:endParaRPr lang="en-AU" sz="800" dirty="0"/>
          </a:p>
          <a:p>
            <a:pPr marL="0" indent="0">
              <a:buNone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15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 txBox="1">
            <a:spLocks/>
          </p:cNvSpPr>
          <p:nvPr/>
        </p:nvSpPr>
        <p:spPr bwMode="auto">
          <a:xfrm>
            <a:off x="1295400" y="6545264"/>
            <a:ext cx="3317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7172" name="TextBox 19"/>
          <p:cNvSpPr txBox="1">
            <a:spLocks noChangeArrowheads="1"/>
          </p:cNvSpPr>
          <p:nvPr/>
        </p:nvSpPr>
        <p:spPr bwMode="auto">
          <a:xfrm>
            <a:off x="3359150" y="4724401"/>
            <a:ext cx="61722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sz="1600" b="1" dirty="0"/>
              <a:t>Upload, search and use:</a:t>
            </a:r>
          </a:p>
          <a:p>
            <a:r>
              <a:rPr lang="en-GB" sz="1600" dirty="0"/>
              <a:t>Files (Word, Excel, PDF, ZIP), multimedia (movies, audio), images, Web links, YouTube videos, Google Books, </a:t>
            </a:r>
            <a:r>
              <a:rPr lang="en-GB" sz="1600" dirty="0" err="1"/>
              <a:t>iTunesU</a:t>
            </a:r>
            <a:r>
              <a:rPr lang="en-GB" sz="1600" dirty="0"/>
              <a:t> tracks, Flickr images, </a:t>
            </a:r>
            <a:r>
              <a:rPr lang="en-GB" sz="1600" dirty="0" err="1"/>
              <a:t>Kaltura</a:t>
            </a:r>
            <a:r>
              <a:rPr lang="en-GB" sz="1600" dirty="0"/>
              <a:t> media, eBooks, journals, </a:t>
            </a:r>
            <a:r>
              <a:rPr lang="en-AU" sz="1600" dirty="0"/>
              <a:t>Echo360 lectures, LTI, </a:t>
            </a:r>
            <a:r>
              <a:rPr lang="en-GB" sz="1600" dirty="0"/>
              <a:t>learning objects (IMS, SCORM, QTI, METS) and </a:t>
            </a:r>
            <a:r>
              <a:rPr lang="en-AU" sz="1600" dirty="0"/>
              <a:t>internal links to resources, files and webpages</a:t>
            </a:r>
            <a:endParaRPr lang="en-GB" sz="1600" dirty="0"/>
          </a:p>
          <a:p>
            <a:r>
              <a:rPr lang="en-GB" sz="1600" dirty="0"/>
              <a:t>)</a:t>
            </a:r>
          </a:p>
          <a:p>
            <a:endParaRPr lang="en-GB" dirty="0"/>
          </a:p>
        </p:txBody>
      </p:sp>
      <p:sp>
        <p:nvSpPr>
          <p:cNvPr id="7173" name="Rectangle 2"/>
          <p:cNvSpPr txBox="1">
            <a:spLocks noChangeArrowheads="1"/>
          </p:cNvSpPr>
          <p:nvPr/>
        </p:nvSpPr>
        <p:spPr bwMode="auto">
          <a:xfrm>
            <a:off x="1627188" y="381001"/>
            <a:ext cx="74406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GB" sz="3500" b="1">
                <a:solidFill>
                  <a:schemeClr val="tx2"/>
                </a:solidFill>
              </a:rPr>
              <a:t>EQUELLA architecture</a:t>
            </a:r>
            <a:r>
              <a:rPr lang="en-GB" sz="3600" b="1">
                <a:solidFill>
                  <a:schemeClr val="tx2"/>
                </a:solidFill>
              </a:rPr>
              <a:t/>
            </a:r>
            <a:br>
              <a:rPr lang="en-GB" sz="3600" b="1">
                <a:solidFill>
                  <a:schemeClr val="tx2"/>
                </a:solidFill>
              </a:rPr>
            </a:br>
            <a:endParaRPr lang="en-US" sz="3600"/>
          </a:p>
        </p:txBody>
      </p:sp>
      <p:pic>
        <p:nvPicPr>
          <p:cNvPr id="7174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117" y="1341438"/>
            <a:ext cx="8886555" cy="3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21" descr="multimedia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44901"/>
            <a:ext cx="152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7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EQUELLA Content and Rights</a:t>
            </a:r>
            <a:br>
              <a:rPr lang="en-AU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AU" b="0" dirty="0">
                <a:solidFill>
                  <a:schemeClr val="bg1"/>
                </a:solidFill>
                <a:ea typeface="+mn-ea"/>
              </a:rPr>
              <a:t>Digital </a:t>
            </a:r>
            <a:r>
              <a:rPr lang="en-AU" b="0" dirty="0" smtClean="0">
                <a:solidFill>
                  <a:schemeClr val="bg1"/>
                </a:solidFill>
                <a:ea typeface="+mn-ea"/>
              </a:rPr>
              <a:t>Rights Management </a:t>
            </a:r>
            <a:r>
              <a:rPr lang="en-AU" b="0" dirty="0">
                <a:solidFill>
                  <a:schemeClr val="bg1"/>
                </a:solidFill>
                <a:ea typeface="+mn-ea"/>
              </a:rPr>
              <a:t>and C</a:t>
            </a:r>
            <a:r>
              <a:rPr lang="en-AU" b="0" dirty="0" smtClean="0">
                <a:solidFill>
                  <a:schemeClr val="bg1"/>
                </a:solidFill>
                <a:ea typeface="+mn-ea"/>
              </a:rPr>
              <a:t>opyright </a:t>
            </a:r>
            <a:r>
              <a:rPr lang="en-AU" b="0" dirty="0">
                <a:solidFill>
                  <a:schemeClr val="bg1"/>
                </a:solidFill>
                <a:ea typeface="+mn-ea"/>
              </a:rPr>
              <a:t>M</a:t>
            </a:r>
            <a:r>
              <a:rPr lang="en-AU" b="0" dirty="0" smtClean="0">
                <a:solidFill>
                  <a:schemeClr val="bg1"/>
                </a:solidFill>
                <a:ea typeface="+mn-ea"/>
              </a:rPr>
              <a:t>anagement</a:t>
            </a:r>
            <a:endParaRPr lang="en-GB" b="0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r>
              <a:rPr lang="en-AU" sz="3600" dirty="0"/>
              <a:t>Content and digital rights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31950" y="981075"/>
            <a:ext cx="8915400" cy="5327650"/>
          </a:xfrm>
        </p:spPr>
        <p:txBody>
          <a:bodyPr/>
          <a:lstStyle/>
          <a:p>
            <a:pPr>
              <a:defRPr/>
            </a:pPr>
            <a:endParaRPr lang="en-AU" sz="2400" dirty="0"/>
          </a:p>
          <a:p>
            <a:pPr>
              <a:defRPr/>
            </a:pPr>
            <a:r>
              <a:rPr lang="en-AU" sz="2400" dirty="0"/>
              <a:t>EQUELLA can store any form of digital content.</a:t>
            </a:r>
          </a:p>
          <a:p>
            <a:pPr>
              <a:defRPr/>
            </a:pPr>
            <a:endParaRPr lang="en-AU" sz="2400" dirty="0"/>
          </a:p>
          <a:p>
            <a:pPr marL="0" indent="0">
              <a:buNone/>
              <a:defRPr/>
            </a:pPr>
            <a:r>
              <a:rPr lang="en-AU" sz="2400" dirty="0"/>
              <a:t>Recall EQUELLA resources are: 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Digital content and metadata (information about the digital content)</a:t>
            </a:r>
          </a:p>
          <a:p>
            <a:pPr>
              <a:defRPr/>
            </a:pPr>
            <a:endParaRPr lang="en-AU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defRPr/>
            </a:pPr>
            <a:r>
              <a:rPr lang="en-AU" sz="2400" dirty="0"/>
              <a:t>Digital Rights Management (DRM) and compliance with copyright laws are important when using and sharing digital content. </a:t>
            </a:r>
          </a:p>
          <a:p>
            <a:pPr>
              <a:defRPr/>
            </a:pPr>
            <a:endParaRPr lang="en-A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706437"/>
          </a:xfrm>
        </p:spPr>
        <p:txBody>
          <a:bodyPr/>
          <a:lstStyle/>
          <a:p>
            <a:r>
              <a:rPr lang="en-AU" sz="3600"/>
              <a:t>Digital rights</a:t>
            </a:r>
            <a:endParaRPr lang="en-AU" sz="3600" i="1"/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>
          <a:xfrm>
            <a:off x="1571625" y="981075"/>
            <a:ext cx="8915400" cy="3600450"/>
          </a:xfrm>
        </p:spPr>
        <p:txBody>
          <a:bodyPr/>
          <a:lstStyle/>
          <a:p>
            <a:pPr marL="0" indent="0">
              <a:buNone/>
              <a:defRPr/>
            </a:pPr>
            <a:endParaRPr lang="en-AU" sz="800" b="1" dirty="0"/>
          </a:p>
          <a:p>
            <a:pPr marL="0" indent="0">
              <a:buNone/>
              <a:defRPr/>
            </a:pPr>
            <a:r>
              <a:rPr lang="en-AU" sz="2400" dirty="0"/>
              <a:t>EQUELLA records all accesses and acceptances to DRM protected materials.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r>
              <a:rPr lang="en-AU" sz="2400" b="1" dirty="0"/>
              <a:t>Digital rights are important 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AU" sz="2400" b="1" dirty="0"/>
              <a:t> 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they help protect an author or creator’s material from unauthorised or unacknowledged use.</a:t>
            </a:r>
          </a:p>
          <a:p>
            <a:pPr marL="0" indent="0">
              <a:buNone/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5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14464" y="-100013"/>
            <a:ext cx="9363075" cy="1655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sz="3200" dirty="0"/>
              <a:t/>
            </a:r>
            <a:br>
              <a:rPr lang="en-AU" sz="3200" dirty="0"/>
            </a:br>
            <a:r>
              <a:rPr lang="en-AU" sz="3600" dirty="0"/>
              <a:t>Technology and terms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3200" dirty="0"/>
              <a:t/>
            </a:r>
            <a:br>
              <a:rPr lang="en-AU" sz="3200" dirty="0"/>
            </a:br>
            <a:r>
              <a:rPr lang="en-AU" sz="800" dirty="0"/>
              <a:t> </a:t>
            </a:r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87488" y="1196976"/>
            <a:ext cx="8915400" cy="3457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sz="2400" b="1" dirty="0"/>
              <a:t>What is EQUELLA?</a:t>
            </a:r>
          </a:p>
          <a:p>
            <a:pPr lvl="2">
              <a:defRPr/>
            </a:pPr>
            <a:r>
              <a:rPr lang="en-AU" dirty="0"/>
              <a:t>Digital </a:t>
            </a:r>
            <a:r>
              <a:rPr lang="en-AU" dirty="0" smtClean="0"/>
              <a:t>Repository</a:t>
            </a:r>
            <a:endParaRPr lang="en-AU" dirty="0"/>
          </a:p>
          <a:p>
            <a:pPr>
              <a:defRPr/>
            </a:pPr>
            <a:endParaRPr lang="en-AU" sz="2400" b="1" dirty="0"/>
          </a:p>
          <a:p>
            <a:pPr>
              <a:defRPr/>
            </a:pPr>
            <a:r>
              <a:rPr lang="en-AU" sz="2400" b="1" dirty="0"/>
              <a:t>What is its purpose?</a:t>
            </a:r>
          </a:p>
          <a:p>
            <a:pPr lvl="2">
              <a:defRPr/>
            </a:pPr>
            <a:r>
              <a:rPr lang="en-AU" dirty="0"/>
              <a:t>Management of digital </a:t>
            </a:r>
            <a:r>
              <a:rPr lang="en-AU" dirty="0" smtClean="0"/>
              <a:t>content </a:t>
            </a:r>
            <a:r>
              <a:rPr lang="en-AU" dirty="0"/>
              <a:t>- a single storage point for learning content, research and library </a:t>
            </a:r>
            <a:r>
              <a:rPr lang="en-AU" dirty="0" smtClean="0"/>
              <a:t>materials</a:t>
            </a:r>
            <a:endParaRPr lang="en-AU" dirty="0"/>
          </a:p>
          <a:p>
            <a:pPr>
              <a:defRPr/>
            </a:pPr>
            <a:endParaRPr lang="en-AU" sz="2400" b="1" dirty="0"/>
          </a:p>
          <a:p>
            <a:pPr>
              <a:defRPr/>
            </a:pPr>
            <a:r>
              <a:rPr lang="en-AU" sz="2400" b="1" dirty="0"/>
              <a:t>How does it help you?</a:t>
            </a:r>
          </a:p>
          <a:p>
            <a:pPr lvl="2">
              <a:defRPr/>
            </a:pPr>
            <a:r>
              <a:rPr lang="en-AU" dirty="0"/>
              <a:t>Simplifying content creation and management</a:t>
            </a:r>
          </a:p>
          <a:p>
            <a:pPr marL="0" indent="0" algn="ctr">
              <a:buNone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07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8915400" cy="576262"/>
          </a:xfrm>
        </p:spPr>
        <p:txBody>
          <a:bodyPr>
            <a:normAutofit fontScale="90000"/>
          </a:bodyPr>
          <a:lstStyle/>
          <a:p>
            <a:r>
              <a:rPr lang="en-AU" sz="3600"/>
              <a:t>Copyright compliance</a:t>
            </a:r>
            <a:endParaRPr lang="en-AU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79489"/>
            <a:ext cx="8554913" cy="4752975"/>
          </a:xfrm>
        </p:spPr>
        <p:txBody>
          <a:bodyPr/>
          <a:lstStyle/>
          <a:p>
            <a:pPr marL="0" indent="0">
              <a:defRPr/>
            </a:pPr>
            <a:r>
              <a:rPr lang="en-AU" sz="2400" dirty="0"/>
              <a:t>EQUELLA can manage compliance with copyright laws.</a:t>
            </a:r>
          </a:p>
          <a:p>
            <a:pPr indent="0">
              <a:lnSpc>
                <a:spcPct val="80000"/>
              </a:lnSpc>
              <a:buNone/>
              <a:defRPr/>
            </a:pPr>
            <a:endParaRPr lang="en-AU" sz="2400" dirty="0"/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AU" sz="2400" dirty="0">
                <a:cs typeface="Arial" charset="0"/>
              </a:rPr>
              <a:t>EQUELLA manages and records the amount and use of available copyright material: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Limiting availability based on date range or course.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Providing reports for licensing or audit.</a:t>
            </a:r>
          </a:p>
          <a:p>
            <a:pPr marL="685800">
              <a:lnSpc>
                <a:spcPct val="80000"/>
              </a:lnSpc>
              <a:defRPr/>
            </a:pPr>
            <a:endParaRPr lang="en-AU" sz="2400" dirty="0"/>
          </a:p>
          <a:p>
            <a:pPr marL="685800">
              <a:lnSpc>
                <a:spcPct val="80000"/>
              </a:lnSpc>
              <a:defRPr/>
            </a:pPr>
            <a:endParaRPr lang="en-AU" sz="800" dirty="0"/>
          </a:p>
          <a:p>
            <a:pPr indent="0">
              <a:lnSpc>
                <a:spcPct val="80000"/>
              </a:lnSpc>
              <a:buNone/>
              <a:defRPr/>
            </a:pPr>
            <a:endParaRPr lang="en-AU" sz="800" dirty="0"/>
          </a:p>
          <a:p>
            <a:pPr marL="0" indent="0">
              <a:defRPr/>
            </a:pPr>
            <a:r>
              <a:rPr lang="en-AU" sz="2400" b="1" dirty="0"/>
              <a:t>Copyright is important 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– it helps protect against </a:t>
            </a:r>
            <a:r>
              <a:rPr lang="en-AU" sz="2400" dirty="0" smtClean="0">
                <a:solidFill>
                  <a:schemeClr val="tx2">
                    <a:lumMod val="75000"/>
                  </a:schemeClr>
                </a:solidFill>
              </a:rPr>
              <a:t>unauthorized </a:t>
            </a:r>
            <a:r>
              <a:rPr lang="en-AU" sz="2400" dirty="0">
                <a:solidFill>
                  <a:schemeClr val="tx2">
                    <a:lumMod val="75000"/>
                  </a:schemeClr>
                </a:solidFill>
              </a:rPr>
              <a:t>use of material. It also helps an author earn royalties from their work—through agencies such as Copyright Australia Limited. </a:t>
            </a:r>
          </a:p>
          <a:p>
            <a:pPr indent="0">
              <a:lnSpc>
                <a:spcPct val="80000"/>
              </a:lnSpc>
              <a:buNone/>
              <a:defRPr/>
            </a:pPr>
            <a:endParaRPr lang="en-AU" sz="800" dirty="0"/>
          </a:p>
          <a:p>
            <a:pPr indent="0">
              <a:lnSpc>
                <a:spcPct val="80000"/>
              </a:lnSpc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17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1638300" y="274638"/>
            <a:ext cx="9410700" cy="850900"/>
          </a:xfrm>
        </p:spPr>
        <p:txBody>
          <a:bodyPr/>
          <a:lstStyle/>
          <a:p>
            <a:r>
              <a:rPr lang="en-AU" sz="3600"/>
              <a:t>DRM and copyright are not the same!</a:t>
            </a:r>
            <a:endParaRPr lang="en-AU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1412875"/>
            <a:ext cx="8915400" cy="4895850"/>
          </a:xfrm>
        </p:spPr>
        <p:txBody>
          <a:bodyPr/>
          <a:lstStyle/>
          <a:p>
            <a:pPr marL="57150" indent="0">
              <a:buNone/>
              <a:defRPr/>
            </a:pPr>
            <a:r>
              <a:rPr lang="en-AU" sz="2400" dirty="0"/>
              <a:t>In EQUELLA: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DRM helps enforce digital rights acceptances and the attribution of material to its author or creator</a:t>
            </a:r>
          </a:p>
          <a:p>
            <a:pPr marL="457200" lvl="1" indent="0">
              <a:buNone/>
              <a:defRPr/>
            </a:pPr>
            <a:endParaRPr lang="en-AU" dirty="0"/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Copyright helps enforce Copyright laws and allows educational institutions to monitor the use of copyrighted material for the purposes of teaching and research</a:t>
            </a:r>
          </a:p>
          <a:p>
            <a:pPr lvl="1">
              <a:buFont typeface="Verdana" pitchFamily="34" charset="0"/>
              <a:buNone/>
              <a:defRPr/>
            </a:pPr>
            <a:endParaRPr lang="en-AU" b="1" dirty="0"/>
          </a:p>
          <a:p>
            <a:pPr lvl="1">
              <a:buFont typeface="Verdana" pitchFamily="34" charset="0"/>
              <a:buNone/>
              <a:defRPr/>
            </a:pPr>
            <a:r>
              <a:rPr lang="en-AU" b="1" dirty="0"/>
              <a:t>EQUELLA enables both to be configured to help  </a:t>
            </a:r>
          </a:p>
          <a:p>
            <a:pPr lvl="1">
              <a:buFont typeface="Verdana" pitchFamily="34" charset="0"/>
              <a:buNone/>
              <a:defRPr/>
            </a:pPr>
            <a:r>
              <a:rPr lang="en-AU" b="1" dirty="0"/>
              <a:t>limit access, based on institutional needs</a:t>
            </a:r>
          </a:p>
        </p:txBody>
      </p:sp>
    </p:spTree>
    <p:extLst>
      <p:ext uri="{BB962C8B-B14F-4D97-AF65-F5344CB8AC3E}">
        <p14:creationId xmlns:p14="http://schemas.microsoft.com/office/powerpoint/2010/main" val="3406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EQUELLA mobile app </a:t>
            </a:r>
            <a:br>
              <a:rPr lang="en-GB" dirty="0" smtClean="0"/>
            </a:br>
            <a:endParaRPr lang="en-GB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8915400" cy="792162"/>
          </a:xfrm>
        </p:spPr>
        <p:txBody>
          <a:bodyPr/>
          <a:lstStyle/>
          <a:p>
            <a:r>
              <a:rPr lang="en-AU" sz="3600" dirty="0"/>
              <a:t>Mobile app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343472" y="1484784"/>
            <a:ext cx="9410700" cy="4535488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/>
              <a:t>The mobile app is suitable for </a:t>
            </a:r>
            <a:r>
              <a:rPr lang="en-US" sz="2400" dirty="0" err="1"/>
              <a:t>iPad</a:t>
            </a:r>
            <a:r>
              <a:rPr lang="en-US" sz="2400" dirty="0"/>
              <a:t> and Android tablets</a:t>
            </a:r>
          </a:p>
          <a:p>
            <a:pPr marL="0" indent="0">
              <a:defRPr/>
            </a:pPr>
            <a:endParaRPr lang="en-AU" sz="2400" dirty="0"/>
          </a:p>
          <a:p>
            <a:pPr algn="just"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>
                <a:latin typeface="Verdana" pitchFamily="34" charset="0"/>
                <a:cs typeface="Arial" charset="0"/>
              </a:rPr>
              <a:t>Functions accessible from the EQUELLA mobile app include</a:t>
            </a:r>
            <a:r>
              <a:rPr lang="en-AU" sz="2400" dirty="0"/>
              <a:t>: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Viewing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resources owned by the logged in user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Viewing notifications and tasks</a:t>
            </a:r>
          </a:p>
          <a:p>
            <a:pPr lvl="3">
              <a:defRPr/>
            </a:pP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endParaRPr lang="en-AU" sz="2400" dirty="0"/>
          </a:p>
          <a:p>
            <a:pPr lvl="1" algn="just">
              <a:defRPr/>
            </a:pPr>
            <a:endParaRPr lang="en-AU" dirty="0" smtClean="0"/>
          </a:p>
          <a:p>
            <a:pPr marL="0" indent="0" algn="just">
              <a:buNone/>
              <a:defRPr/>
            </a:pPr>
            <a:endParaRPr lang="en-AU" sz="800" dirty="0"/>
          </a:p>
          <a:p>
            <a:pPr marL="0" indent="0">
              <a:buNone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333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 txBox="1">
            <a:spLocks/>
          </p:cNvSpPr>
          <p:nvPr/>
        </p:nvSpPr>
        <p:spPr bwMode="auto">
          <a:xfrm>
            <a:off x="1638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500" b="1" dirty="0">
                <a:solidFill>
                  <a:schemeClr val="tx2"/>
                </a:solidFill>
                <a:ea typeface="ＭＳ Ｐゴシック" pitchFamily="34" charset="-128"/>
              </a:rPr>
              <a:t>Mobile App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545" y="1052736"/>
            <a:ext cx="639194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EQUELLA content exchange </a:t>
            </a:r>
            <a:br>
              <a:rPr lang="en-GB" dirty="0" smtClean="0"/>
            </a:br>
            <a:endParaRPr lang="en-GB" b="0" dirty="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8915400" cy="792162"/>
          </a:xfrm>
        </p:spPr>
        <p:txBody>
          <a:bodyPr/>
          <a:lstStyle/>
          <a:p>
            <a:r>
              <a:rPr lang="en-AU" sz="3600" dirty="0"/>
              <a:t>EQUELLA content exchange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343472" y="1484784"/>
            <a:ext cx="9410700" cy="4535488"/>
          </a:xfrm>
        </p:spPr>
        <p:txBody>
          <a:bodyPr/>
          <a:lstStyle/>
          <a:p>
            <a:pPr marL="0" indent="0">
              <a:defRPr/>
            </a:pPr>
            <a:r>
              <a:rPr lang="en-AU" sz="2400" dirty="0"/>
              <a:t>EQUELLA Content Exchange enables institutions to set up their EQUELLA as a Store, a Store front or both.</a:t>
            </a:r>
          </a:p>
          <a:p>
            <a:pPr marL="0" indent="0">
              <a:defRPr/>
            </a:pPr>
            <a:endParaRPr lang="en-AU" sz="2400" dirty="0"/>
          </a:p>
          <a:p>
            <a:pPr algn="just">
              <a:defRPr/>
            </a:pPr>
            <a:endParaRPr lang="en-AU" sz="2400" dirty="0"/>
          </a:p>
          <a:p>
            <a:pPr lvl="2">
              <a:defRPr/>
            </a:pPr>
            <a:r>
              <a:rPr lang="en-US" sz="2400" dirty="0">
                <a:latin typeface="Verdana" pitchFamily="34" charset="0"/>
                <a:cs typeface="Arial" charset="0"/>
              </a:rPr>
              <a:t>EQUELLA can be configured as a:</a:t>
            </a:r>
            <a:endParaRPr lang="en-AU" sz="2400" dirty="0"/>
          </a:p>
          <a:p>
            <a:pPr lvl="3">
              <a:defRPr/>
            </a:pPr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Store front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- to register with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EQUELLA Stores to access available catalogues and purchase content.</a:t>
            </a:r>
          </a:p>
          <a:p>
            <a:pPr lvl="3">
              <a:defRPr/>
            </a:pPr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Store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- to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make content available for purchase to registered EQUELLA store fronts via Store catalogues. </a:t>
            </a:r>
          </a:p>
          <a:p>
            <a:pPr lvl="3">
              <a:defRPr/>
            </a:pP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defRPr/>
            </a:pP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endParaRPr lang="en-AU" sz="2400" dirty="0"/>
          </a:p>
          <a:p>
            <a:pPr lvl="1" algn="just">
              <a:defRPr/>
            </a:pPr>
            <a:endParaRPr lang="en-AU" dirty="0" smtClean="0"/>
          </a:p>
          <a:p>
            <a:pPr marL="0" indent="0" algn="just">
              <a:buNone/>
              <a:defRPr/>
            </a:pPr>
            <a:endParaRPr lang="en-AU" sz="800" dirty="0"/>
          </a:p>
          <a:p>
            <a:pPr marL="0" indent="0">
              <a:buNone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4702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 txBox="1">
            <a:spLocks/>
          </p:cNvSpPr>
          <p:nvPr/>
        </p:nvSpPr>
        <p:spPr bwMode="auto">
          <a:xfrm>
            <a:off x="16383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500" b="1" dirty="0">
                <a:solidFill>
                  <a:schemeClr val="tx2"/>
                </a:solidFill>
                <a:ea typeface="ＭＳ Ｐゴシック" pitchFamily="34" charset="-128"/>
              </a:rPr>
              <a:t>EQUELLA content exchange</a:t>
            </a:r>
          </a:p>
        </p:txBody>
      </p:sp>
    </p:spTree>
    <p:extLst>
      <p:ext uri="{BB962C8B-B14F-4D97-AF65-F5344CB8AC3E}">
        <p14:creationId xmlns:p14="http://schemas.microsoft.com/office/powerpoint/2010/main" val="2563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14483"/>
            <a:ext cx="105156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EQUELLA support </a:t>
            </a:r>
            <a:br>
              <a:rPr lang="en-GB" dirty="0" smtClean="0"/>
            </a:br>
            <a:r>
              <a:rPr lang="en-GB" dirty="0" smtClean="0"/>
              <a:t>EQUELLA professional services</a:t>
            </a:r>
            <a:br>
              <a:rPr lang="en-GB" dirty="0" smtClean="0"/>
            </a:br>
            <a:r>
              <a:rPr lang="en-GB" dirty="0" smtClean="0"/>
              <a:t>EQUELLA international user community</a:t>
            </a:r>
            <a:br>
              <a:rPr lang="en-GB" dirty="0" smtClean="0"/>
            </a:br>
            <a:endParaRPr lang="en-GB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1562100" y="312739"/>
            <a:ext cx="9029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</a:rPr>
              <a:t>Share </a:t>
            </a:r>
          </a:p>
          <a:p>
            <a:r>
              <a:rPr lang="en-US" sz="2500" dirty="0">
                <a:solidFill>
                  <a:schemeClr val="tx2"/>
                </a:solidFill>
              </a:rPr>
              <a:t>Allow access to digital objects from multiple sources with EQUELLA</a:t>
            </a:r>
            <a:endParaRPr lang="en-US" sz="2500" dirty="0"/>
          </a:p>
        </p:txBody>
      </p:sp>
      <p:pic>
        <p:nvPicPr>
          <p:cNvPr id="11267" name="Picture 15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2348880"/>
            <a:ext cx="5138737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90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 txBox="1">
            <a:spLocks/>
          </p:cNvSpPr>
          <p:nvPr/>
        </p:nvSpPr>
        <p:spPr bwMode="auto">
          <a:xfrm>
            <a:off x="1295400" y="6545264"/>
            <a:ext cx="3317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7172" name="TextBox 19"/>
          <p:cNvSpPr txBox="1">
            <a:spLocks noChangeArrowheads="1"/>
          </p:cNvSpPr>
          <p:nvPr/>
        </p:nvSpPr>
        <p:spPr bwMode="auto">
          <a:xfrm>
            <a:off x="3359150" y="4724401"/>
            <a:ext cx="727335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sz="1600" b="1" dirty="0"/>
              <a:t>Upload, search and use:</a:t>
            </a:r>
          </a:p>
          <a:p>
            <a:r>
              <a:rPr lang="en-GB" sz="1600" dirty="0"/>
              <a:t>Files (Word, Excel, PDF, ZIP), multimedia (movies, audio), images, Web links, YouTube videos, Google Books, </a:t>
            </a:r>
            <a:r>
              <a:rPr lang="en-GB" sz="1600" dirty="0" err="1"/>
              <a:t>iTunesU</a:t>
            </a:r>
            <a:r>
              <a:rPr lang="en-GB" sz="1600" dirty="0"/>
              <a:t> tracks, Flickr images, </a:t>
            </a:r>
            <a:r>
              <a:rPr lang="en-GB" sz="1600" dirty="0" err="1"/>
              <a:t>Kaltura</a:t>
            </a:r>
            <a:r>
              <a:rPr lang="en-GB" sz="1600" dirty="0"/>
              <a:t> media, eBooks, journals, </a:t>
            </a:r>
            <a:r>
              <a:rPr lang="en-AU" sz="1600" dirty="0"/>
              <a:t>Echo360 lectures, LTI, </a:t>
            </a:r>
            <a:r>
              <a:rPr lang="en-GB" sz="1600" dirty="0"/>
              <a:t>learning objects (IMS, SCORM, QTI, METS) and </a:t>
            </a:r>
            <a:r>
              <a:rPr lang="en-AU" sz="1600" dirty="0"/>
              <a:t>internal links to resources, files and webpages</a:t>
            </a:r>
            <a:endParaRPr lang="en-GB" sz="1600" dirty="0"/>
          </a:p>
          <a:p>
            <a:endParaRPr lang="en-GB" dirty="0"/>
          </a:p>
        </p:txBody>
      </p:sp>
      <p:sp>
        <p:nvSpPr>
          <p:cNvPr id="7173" name="Rectangle 2"/>
          <p:cNvSpPr txBox="1">
            <a:spLocks noChangeArrowheads="1"/>
          </p:cNvSpPr>
          <p:nvPr/>
        </p:nvSpPr>
        <p:spPr bwMode="auto">
          <a:xfrm>
            <a:off x="1627188" y="381001"/>
            <a:ext cx="74406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GB" sz="3500" b="1">
                <a:solidFill>
                  <a:schemeClr val="tx2"/>
                </a:solidFill>
              </a:rPr>
              <a:t>EQUELLA architecture</a:t>
            </a:r>
            <a:r>
              <a:rPr lang="en-GB" sz="3600" b="1">
                <a:solidFill>
                  <a:schemeClr val="tx2"/>
                </a:solidFill>
              </a:rPr>
              <a:t/>
            </a:r>
            <a:br>
              <a:rPr lang="en-GB" sz="3600" b="1">
                <a:solidFill>
                  <a:schemeClr val="tx2"/>
                </a:solidFill>
              </a:rPr>
            </a:br>
            <a:endParaRPr lang="en-US" sz="3600"/>
          </a:p>
        </p:txBody>
      </p:sp>
      <p:pic>
        <p:nvPicPr>
          <p:cNvPr id="7174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117" y="1341439"/>
            <a:ext cx="888655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21" descr="multimedia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44901"/>
            <a:ext cx="152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8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r>
              <a:rPr lang="en-AU" sz="3600"/>
              <a:t>Content presentation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38300" y="1125539"/>
            <a:ext cx="8915400" cy="43910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sz="2400" dirty="0"/>
              <a:t>EQUELLA is an advanced digital repository that can be integrated with content presentation software aka</a:t>
            </a:r>
          </a:p>
          <a:p>
            <a:pPr marL="0" indent="0">
              <a:buNone/>
              <a:defRPr/>
            </a:pPr>
            <a:r>
              <a:rPr lang="en-AU" sz="2400" b="1" dirty="0"/>
              <a:t>Learning Management Systems</a:t>
            </a:r>
            <a:r>
              <a:rPr lang="en-AU" sz="2400" dirty="0"/>
              <a:t> (</a:t>
            </a:r>
            <a:r>
              <a:rPr lang="en-AU" sz="2400" b="1" dirty="0"/>
              <a:t>LMS</a:t>
            </a:r>
            <a:r>
              <a:rPr lang="en-AU" sz="2400" dirty="0"/>
              <a:t>) 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 marL="0" indent="0">
              <a:buNone/>
              <a:defRPr/>
            </a:pPr>
            <a:r>
              <a:rPr lang="en-AU" sz="2400" dirty="0"/>
              <a:t>EQUELLA can integrate with: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Pearson 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LearningStudio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Fronter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Moodle™, Blackboard™, Sakai™ 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Canvas and Angel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408114" y="252413"/>
            <a:ext cx="9221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3600" b="1">
                <a:solidFill>
                  <a:srgbClr val="364395"/>
                </a:solidFill>
              </a:rPr>
              <a:t>Native EQUELLA </a:t>
            </a:r>
            <a:endParaRPr lang="en-AU" sz="3600" b="1">
              <a:solidFill>
                <a:srgbClr val="36439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811" y="1973179"/>
            <a:ext cx="53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native screen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408114" y="252413"/>
            <a:ext cx="9221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3600" b="1">
                <a:solidFill>
                  <a:srgbClr val="364395"/>
                </a:solidFill>
              </a:rPr>
              <a:t>Integrated EQUELLA</a:t>
            </a:r>
            <a:endParaRPr lang="en-AU" sz="3600" b="1">
              <a:solidFill>
                <a:srgbClr val="364395"/>
              </a:solidFill>
            </a:endParaRPr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558925" y="5692489"/>
            <a:ext cx="9290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AU" sz="1600">
                <a:solidFill>
                  <a:srgbClr val="FFFFFF"/>
                </a:solidFill>
              </a:rPr>
              <a:t>EQU</a:t>
            </a:r>
          </a:p>
          <a:p>
            <a:pPr algn="ctr"/>
            <a:endParaRPr lang="en-AU" sz="160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07459" y="2220752"/>
            <a:ext cx="515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screen shot of an integrated EQUELLA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2773</Words>
  <Application>Microsoft Macintosh PowerPoint</Application>
  <PresentationFormat>Widescreen</PresentationFormat>
  <Paragraphs>495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Calibri Light</vt:lpstr>
      <vt:lpstr>Eras Bold ITC</vt:lpstr>
      <vt:lpstr>ＭＳ Ｐゴシック</vt:lpstr>
      <vt:lpstr>Verdana</vt:lpstr>
      <vt:lpstr>Arial</vt:lpstr>
      <vt:lpstr>Office Theme</vt:lpstr>
      <vt:lpstr>EQ101 EQUELLA Digital Repository  (Core Principles)   Welcome    </vt:lpstr>
      <vt:lpstr>Course outline </vt:lpstr>
      <vt:lpstr>EQUELLA Technology and Terms </vt:lpstr>
      <vt:lpstr> Technology and terms    </vt:lpstr>
      <vt:lpstr>PowerPoint Presentation</vt:lpstr>
      <vt:lpstr>PowerPoint Presentation</vt:lpstr>
      <vt:lpstr>Content presentation</vt:lpstr>
      <vt:lpstr>PowerPoint Presentation</vt:lpstr>
      <vt:lpstr>PowerPoint Presentation</vt:lpstr>
      <vt:lpstr>Digital content and EQUELLA</vt:lpstr>
      <vt:lpstr>Digital content</vt:lpstr>
      <vt:lpstr>Where is the content stored?</vt:lpstr>
      <vt:lpstr>Metadata</vt:lpstr>
      <vt:lpstr>EQUELLA resources</vt:lpstr>
      <vt:lpstr>EQUELLA resources</vt:lpstr>
      <vt:lpstr>EQUELLA contribution form</vt:lpstr>
      <vt:lpstr>EQUELLA resource</vt:lpstr>
      <vt:lpstr>EQUELLA Collections</vt:lpstr>
      <vt:lpstr>EQUELLA Collections &amp; Categories</vt:lpstr>
      <vt:lpstr>How does EQUELLA work?</vt:lpstr>
      <vt:lpstr>EQUELLA Institutions</vt:lpstr>
      <vt:lpstr>Anatomy of an EQUELLA Repository</vt:lpstr>
      <vt:lpstr>User access – browsers</vt:lpstr>
      <vt:lpstr>Access EQUELLA </vt:lpstr>
      <vt:lpstr>EQUELLA structure and discovering content </vt:lpstr>
      <vt:lpstr>EQUELLA resources and lifecycle </vt:lpstr>
      <vt:lpstr>EQUELLA resources and lifecycle</vt:lpstr>
      <vt:lpstr>EQUELLA resource lifecycle</vt:lpstr>
      <vt:lpstr>Content versioning</vt:lpstr>
      <vt:lpstr>PowerPoint Presentation</vt:lpstr>
      <vt:lpstr>Contribute resources to EQUELLA </vt:lpstr>
      <vt:lpstr>EQUELLA resources   My resources  Using EQUELLA resources</vt:lpstr>
      <vt:lpstr>Integrated EQUELLA   Using EQUELLA through an LMS</vt:lpstr>
      <vt:lpstr>Overview</vt:lpstr>
      <vt:lpstr>Content presentation</vt:lpstr>
      <vt:lpstr>PowerPoint Presentation</vt:lpstr>
      <vt:lpstr>EQUELLA Content and Rights  Digital Rights Management and Copyright Management</vt:lpstr>
      <vt:lpstr>Content and digital rights</vt:lpstr>
      <vt:lpstr>Digital rights</vt:lpstr>
      <vt:lpstr>Copyright compliance</vt:lpstr>
      <vt:lpstr>DRM and copyright are not the same!</vt:lpstr>
      <vt:lpstr>EQUELLA mobile app  </vt:lpstr>
      <vt:lpstr>Mobile app</vt:lpstr>
      <vt:lpstr>PowerPoint Presentation</vt:lpstr>
      <vt:lpstr>EQUELLA content exchange  </vt:lpstr>
      <vt:lpstr>EQUELLA content exchange</vt:lpstr>
      <vt:lpstr>PowerPoint Presentation</vt:lpstr>
      <vt:lpstr>EQUELLA support  EQUELLA professional services EQUELLA international user community 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EQ101 EQUELLA Digital Repository  (Core Principles)    Welcome    </dc:title>
  <dc:subject/>
  <dc:creator>Microsoft Office User</dc:creator>
  <cp:keywords/>
  <dc:description/>
  <cp:lastModifiedBy>Microsoft Office User</cp:lastModifiedBy>
  <cp:revision>6</cp:revision>
  <dcterms:created xsi:type="dcterms:W3CDTF">2018-05-16T19:50:35Z</dcterms:created>
  <dcterms:modified xsi:type="dcterms:W3CDTF">2018-05-25T19:30:20Z</dcterms:modified>
  <cp:category/>
</cp:coreProperties>
</file>