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6"/>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65712"/>
  </p:normalViewPr>
  <p:slideViewPr>
    <p:cSldViewPr snapToGrid="0" snapToObjects="1">
      <p:cViewPr varScale="1">
        <p:scale>
          <a:sx n="83" d="100"/>
          <a:sy n="83" d="100"/>
        </p:scale>
        <p:origin x="10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notesMaster" Target="notesMasters/notesMaster1.xml"/><Relationship Id="rId127" Type="http://schemas.openxmlformats.org/officeDocument/2006/relationships/presProps" Target="presProps.xml"/><Relationship Id="rId128" Type="http://schemas.openxmlformats.org/officeDocument/2006/relationships/viewProps" Target="viewProps.xml"/><Relationship Id="rId12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88FEAB-7393-4FAB-9542-2B19A02379A0}"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AU"/>
        </a:p>
      </dgm:t>
    </dgm:pt>
    <dgm:pt modelId="{FD639CC1-B9F9-4A29-94EE-6D70B49AF60A}">
      <dgm:prSet phldrT="[Text]">
        <dgm:style>
          <a:lnRef idx="0">
            <a:schemeClr val="accent2"/>
          </a:lnRef>
          <a:fillRef idx="3">
            <a:schemeClr val="accent2"/>
          </a:fillRef>
          <a:effectRef idx="3">
            <a:schemeClr val="accent2"/>
          </a:effectRef>
          <a:fontRef idx="minor">
            <a:schemeClr val="lt1"/>
          </a:fontRef>
        </dgm:style>
      </dgm:prSet>
      <dgm:spPr/>
      <dgm:t>
        <a:bodyPr/>
        <a:lstStyle/>
        <a:p>
          <a:r>
            <a:rPr lang="en-AU" dirty="0" smtClean="0"/>
            <a:t>Content</a:t>
          </a:r>
          <a:endParaRPr lang="en-AU" dirty="0"/>
        </a:p>
      </dgm:t>
    </dgm:pt>
    <dgm:pt modelId="{FA4FBC01-A533-4668-B5E9-3A87C708F7FC}" type="parTrans" cxnId="{95ECCB16-7C0E-4EDA-BC8B-6DFA4C9E0508}">
      <dgm:prSet/>
      <dgm:spPr/>
      <dgm:t>
        <a:bodyPr/>
        <a:lstStyle/>
        <a:p>
          <a:endParaRPr lang="en-AU"/>
        </a:p>
      </dgm:t>
    </dgm:pt>
    <dgm:pt modelId="{A09622DB-3609-4E7A-8971-CB1C1843D0A9}" type="sibTrans" cxnId="{95ECCB16-7C0E-4EDA-BC8B-6DFA4C9E0508}">
      <dgm:prSet/>
      <dgm:spPr/>
      <dgm:t>
        <a:bodyPr/>
        <a:lstStyle/>
        <a:p>
          <a:endParaRPr lang="en-AU"/>
        </a:p>
      </dgm:t>
    </dgm:pt>
    <dgm:pt modelId="{C4FE1338-D32F-441B-9889-7AD3C4A72819}">
      <dgm:prSet phldrT="[Text]">
        <dgm:style>
          <a:lnRef idx="1">
            <a:schemeClr val="accent6"/>
          </a:lnRef>
          <a:fillRef idx="3">
            <a:schemeClr val="accent6"/>
          </a:fillRef>
          <a:effectRef idx="2">
            <a:schemeClr val="accent6"/>
          </a:effectRef>
          <a:fontRef idx="minor">
            <a:schemeClr val="lt1"/>
          </a:fontRef>
        </dgm:style>
      </dgm:prSet>
      <dgm:spPr/>
      <dgm:t>
        <a:bodyPr/>
        <a:lstStyle/>
        <a:p>
          <a:r>
            <a:rPr lang="en-AU" dirty="0" smtClean="0"/>
            <a:t>Metadata</a:t>
          </a:r>
          <a:endParaRPr lang="en-AU" dirty="0"/>
        </a:p>
      </dgm:t>
    </dgm:pt>
    <dgm:pt modelId="{2DBD7F8C-05ED-44F0-9098-F718D8E440EC}" type="parTrans" cxnId="{4A181765-B83F-41C8-A711-3C107BDD088D}">
      <dgm:prSet/>
      <dgm:spPr/>
      <dgm:t>
        <a:bodyPr/>
        <a:lstStyle/>
        <a:p>
          <a:endParaRPr lang="en-AU"/>
        </a:p>
      </dgm:t>
    </dgm:pt>
    <dgm:pt modelId="{971DEAA0-5198-4D83-BC82-3F25CB050A8C}" type="sibTrans" cxnId="{4A181765-B83F-41C8-A711-3C107BDD088D}">
      <dgm:prSet/>
      <dgm:spPr/>
      <dgm:t>
        <a:bodyPr/>
        <a:lstStyle/>
        <a:p>
          <a:endParaRPr lang="en-AU"/>
        </a:p>
      </dgm:t>
    </dgm:pt>
    <dgm:pt modelId="{0AF4762F-7A61-4F5B-95CE-71D6BF91C546}">
      <dgm:prSet phldrT="[Text]">
        <dgm:style>
          <a:lnRef idx="0">
            <a:schemeClr val="accent2"/>
          </a:lnRef>
          <a:fillRef idx="3">
            <a:schemeClr val="accent2"/>
          </a:fillRef>
          <a:effectRef idx="3">
            <a:schemeClr val="accent2"/>
          </a:effectRef>
          <a:fontRef idx="minor">
            <a:schemeClr val="lt1"/>
          </a:fontRef>
        </dgm:style>
      </dgm:prSet>
      <dgm:spPr/>
      <dgm:t>
        <a:bodyPr/>
        <a:lstStyle/>
        <a:p>
          <a:r>
            <a:rPr lang="en-AU" dirty="0" smtClean="0"/>
            <a:t>Content</a:t>
          </a:r>
          <a:endParaRPr lang="en-AU" dirty="0"/>
        </a:p>
      </dgm:t>
    </dgm:pt>
    <dgm:pt modelId="{2A65F794-92D7-4633-9F1B-CEDB1D9A25DB}" type="parTrans" cxnId="{BABD122A-B11D-46C9-A471-75E5A86B938D}">
      <dgm:prSet/>
      <dgm:spPr/>
      <dgm:t>
        <a:bodyPr/>
        <a:lstStyle/>
        <a:p>
          <a:endParaRPr lang="en-AU"/>
        </a:p>
      </dgm:t>
    </dgm:pt>
    <dgm:pt modelId="{7B993066-DD57-4D92-80BA-8F6A4FF4BE53}" type="sibTrans" cxnId="{BABD122A-B11D-46C9-A471-75E5A86B938D}">
      <dgm:prSet/>
      <dgm:spPr/>
      <dgm:t>
        <a:bodyPr/>
        <a:lstStyle/>
        <a:p>
          <a:endParaRPr lang="en-AU"/>
        </a:p>
      </dgm:t>
    </dgm:pt>
    <dgm:pt modelId="{76127214-4F81-4857-A54A-80693B91E361}">
      <dgm:prSet phldrT="[Text]">
        <dgm:style>
          <a:lnRef idx="0">
            <a:schemeClr val="accent3"/>
          </a:lnRef>
          <a:fillRef idx="3">
            <a:schemeClr val="accent3"/>
          </a:fillRef>
          <a:effectRef idx="3">
            <a:schemeClr val="accent3"/>
          </a:effectRef>
          <a:fontRef idx="minor">
            <a:schemeClr val="lt1"/>
          </a:fontRef>
        </dgm:style>
      </dgm:prSet>
      <dgm:spPr/>
      <dgm:t>
        <a:bodyPr/>
        <a:lstStyle/>
        <a:p>
          <a:r>
            <a:rPr lang="en-AU" dirty="0" smtClean="0">
              <a:solidFill>
                <a:srgbClr val="00B0F0"/>
              </a:solidFill>
              <a:effectLst>
                <a:outerShdw blurRad="38100" dist="38100" dir="2700000" algn="tl">
                  <a:srgbClr val="000000">
                    <a:alpha val="43137"/>
                  </a:srgbClr>
                </a:outerShdw>
              </a:effectLst>
              <a:latin typeface="Eras Bold ITC" pitchFamily="34" charset="0"/>
            </a:rPr>
            <a:t>EQUELLA Item</a:t>
          </a:r>
          <a:endParaRPr lang="en-AU" dirty="0">
            <a:solidFill>
              <a:srgbClr val="00B0F0"/>
            </a:solidFill>
            <a:effectLst>
              <a:outerShdw blurRad="38100" dist="38100" dir="2700000" algn="tl">
                <a:srgbClr val="000000">
                  <a:alpha val="43137"/>
                </a:srgbClr>
              </a:outerShdw>
            </a:effectLst>
            <a:latin typeface="Eras Bold ITC" pitchFamily="34" charset="0"/>
          </a:endParaRPr>
        </a:p>
      </dgm:t>
    </dgm:pt>
    <dgm:pt modelId="{7741655D-2112-45F6-8C77-B7827D228206}" type="parTrans" cxnId="{1992ADC1-548C-4B24-A132-6AF3D5287AD7}">
      <dgm:prSet/>
      <dgm:spPr/>
      <dgm:t>
        <a:bodyPr/>
        <a:lstStyle/>
        <a:p>
          <a:endParaRPr lang="en-AU"/>
        </a:p>
      </dgm:t>
    </dgm:pt>
    <dgm:pt modelId="{C5100E94-2680-4918-A80B-D193E1BBF647}" type="sibTrans" cxnId="{1992ADC1-548C-4B24-A132-6AF3D5287AD7}">
      <dgm:prSet/>
      <dgm:spPr/>
      <dgm:t>
        <a:bodyPr/>
        <a:lstStyle/>
        <a:p>
          <a:endParaRPr lang="en-AU"/>
        </a:p>
      </dgm:t>
    </dgm:pt>
    <dgm:pt modelId="{0DAAA1AB-C335-4A8D-87DD-E517D76C7BAD}" type="pres">
      <dgm:prSet presAssocID="{CD88FEAB-7393-4FAB-9542-2B19A02379A0}" presName="Name0" presStyleCnt="0">
        <dgm:presLayoutVars>
          <dgm:chMax val="4"/>
          <dgm:resizeHandles val="exact"/>
        </dgm:presLayoutVars>
      </dgm:prSet>
      <dgm:spPr/>
      <dgm:t>
        <a:bodyPr/>
        <a:lstStyle/>
        <a:p>
          <a:endParaRPr lang="en-AU"/>
        </a:p>
      </dgm:t>
    </dgm:pt>
    <dgm:pt modelId="{F6A1E4C9-B462-493F-9340-AA9C923AAD8E}" type="pres">
      <dgm:prSet presAssocID="{CD88FEAB-7393-4FAB-9542-2B19A02379A0}" presName="ellipse" presStyleLbl="trBgShp" presStyleIdx="0" presStyleCnt="1"/>
      <dgm:spPr/>
    </dgm:pt>
    <dgm:pt modelId="{47D31FEA-F801-4FEB-9889-5F5DEE83DA47}" type="pres">
      <dgm:prSet presAssocID="{CD88FEAB-7393-4FAB-9542-2B19A02379A0}" presName="arrow1" presStyleLbl="fgShp" presStyleIdx="0" presStyleCnt="1" custLinFactY="-18369" custLinFactNeighborX="6761" custLinFactNeighborY="-100000"/>
      <dgm:spPr/>
    </dgm:pt>
    <dgm:pt modelId="{03E0A81A-D511-4941-85AE-A1D645809D17}" type="pres">
      <dgm:prSet presAssocID="{CD88FEAB-7393-4FAB-9542-2B19A02379A0}" presName="rectangle" presStyleLbl="revTx" presStyleIdx="0" presStyleCnt="1" custScaleX="63124" custScaleY="138260" custLinFactNeighborX="1341" custLinFactNeighborY="-27269">
        <dgm:presLayoutVars>
          <dgm:bulletEnabled val="1"/>
        </dgm:presLayoutVars>
      </dgm:prSet>
      <dgm:spPr/>
      <dgm:t>
        <a:bodyPr/>
        <a:lstStyle/>
        <a:p>
          <a:endParaRPr lang="en-AU"/>
        </a:p>
      </dgm:t>
    </dgm:pt>
    <dgm:pt modelId="{E578F0CB-B2FF-4C16-A5FB-9A1A97E3918E}" type="pres">
      <dgm:prSet presAssocID="{C4FE1338-D32F-441B-9889-7AD3C4A72819}" presName="item1" presStyleLbl="node1" presStyleIdx="0" presStyleCnt="3" custLinFactNeighborX="-1437" custLinFactNeighborY="-25557">
        <dgm:presLayoutVars>
          <dgm:bulletEnabled val="1"/>
        </dgm:presLayoutVars>
      </dgm:prSet>
      <dgm:spPr/>
      <dgm:t>
        <a:bodyPr/>
        <a:lstStyle/>
        <a:p>
          <a:endParaRPr lang="en-AU"/>
        </a:p>
      </dgm:t>
    </dgm:pt>
    <dgm:pt modelId="{D94C5920-4FD3-4B83-BDC9-E5E3FE802BB0}" type="pres">
      <dgm:prSet presAssocID="{0AF4762F-7A61-4F5B-95CE-71D6BF91C546}" presName="item2" presStyleLbl="node1" presStyleIdx="1" presStyleCnt="3" custLinFactNeighborX="-3421" custLinFactNeighborY="-12760">
        <dgm:presLayoutVars>
          <dgm:bulletEnabled val="1"/>
        </dgm:presLayoutVars>
      </dgm:prSet>
      <dgm:spPr/>
      <dgm:t>
        <a:bodyPr/>
        <a:lstStyle/>
        <a:p>
          <a:endParaRPr lang="en-AU"/>
        </a:p>
      </dgm:t>
    </dgm:pt>
    <dgm:pt modelId="{7D2CA185-AF56-4ADE-B80D-02774DD65C8F}" type="pres">
      <dgm:prSet presAssocID="{76127214-4F81-4857-A54A-80693B91E361}" presName="item3" presStyleLbl="node1" presStyleIdx="2" presStyleCnt="3" custLinFactNeighborX="1838" custLinFactNeighborY="-5553">
        <dgm:presLayoutVars>
          <dgm:bulletEnabled val="1"/>
        </dgm:presLayoutVars>
      </dgm:prSet>
      <dgm:spPr/>
      <dgm:t>
        <a:bodyPr/>
        <a:lstStyle/>
        <a:p>
          <a:endParaRPr lang="en-AU"/>
        </a:p>
      </dgm:t>
    </dgm:pt>
    <dgm:pt modelId="{51FBCB3E-749E-49BC-A57A-CCDF0DF6E3D4}" type="pres">
      <dgm:prSet presAssocID="{CD88FEAB-7393-4FAB-9542-2B19A02379A0}" presName="funnel" presStyleLbl="trAlignAcc1" presStyleIdx="0" presStyleCnt="1" custScaleX="100012" custScaleY="72738" custLinFactNeighborX="464" custLinFactNeighborY="-2688"/>
      <dgm:spPr/>
    </dgm:pt>
  </dgm:ptLst>
  <dgm:cxnLst>
    <dgm:cxn modelId="{4A181765-B83F-41C8-A711-3C107BDD088D}" srcId="{CD88FEAB-7393-4FAB-9542-2B19A02379A0}" destId="{C4FE1338-D32F-441B-9889-7AD3C4A72819}" srcOrd="1" destOrd="0" parTransId="{2DBD7F8C-05ED-44F0-9098-F718D8E440EC}" sibTransId="{971DEAA0-5198-4D83-BC82-3F25CB050A8C}"/>
    <dgm:cxn modelId="{CB6C2FD7-5587-AA46-B573-BA8743EEA26B}" type="presOf" srcId="{FD639CC1-B9F9-4A29-94EE-6D70B49AF60A}" destId="{7D2CA185-AF56-4ADE-B80D-02774DD65C8F}" srcOrd="0" destOrd="0" presId="urn:microsoft.com/office/officeart/2005/8/layout/funnel1"/>
    <dgm:cxn modelId="{5EE9593F-F835-3A42-942E-DC22D0F70334}" type="presOf" srcId="{76127214-4F81-4857-A54A-80693B91E361}" destId="{03E0A81A-D511-4941-85AE-A1D645809D17}" srcOrd="0" destOrd="0" presId="urn:microsoft.com/office/officeart/2005/8/layout/funnel1"/>
    <dgm:cxn modelId="{BABD122A-B11D-46C9-A471-75E5A86B938D}" srcId="{CD88FEAB-7393-4FAB-9542-2B19A02379A0}" destId="{0AF4762F-7A61-4F5B-95CE-71D6BF91C546}" srcOrd="2" destOrd="0" parTransId="{2A65F794-92D7-4633-9F1B-CEDB1D9A25DB}" sibTransId="{7B993066-DD57-4D92-80BA-8F6A4FF4BE53}"/>
    <dgm:cxn modelId="{46B4C41D-B03B-7B4D-8AA6-391436066A40}" type="presOf" srcId="{0AF4762F-7A61-4F5B-95CE-71D6BF91C546}" destId="{E578F0CB-B2FF-4C16-A5FB-9A1A97E3918E}" srcOrd="0" destOrd="0" presId="urn:microsoft.com/office/officeart/2005/8/layout/funnel1"/>
    <dgm:cxn modelId="{6DDE28B3-7E0F-CE45-801A-4AD02B9928BB}" type="presOf" srcId="{C4FE1338-D32F-441B-9889-7AD3C4A72819}" destId="{D94C5920-4FD3-4B83-BDC9-E5E3FE802BB0}" srcOrd="0" destOrd="0" presId="urn:microsoft.com/office/officeart/2005/8/layout/funnel1"/>
    <dgm:cxn modelId="{2B38BE4F-C943-0F48-AD7F-9C4D3F796C5F}" type="presOf" srcId="{CD88FEAB-7393-4FAB-9542-2B19A02379A0}" destId="{0DAAA1AB-C335-4A8D-87DD-E517D76C7BAD}" srcOrd="0" destOrd="0" presId="urn:microsoft.com/office/officeart/2005/8/layout/funnel1"/>
    <dgm:cxn modelId="{1992ADC1-548C-4B24-A132-6AF3D5287AD7}" srcId="{CD88FEAB-7393-4FAB-9542-2B19A02379A0}" destId="{76127214-4F81-4857-A54A-80693B91E361}" srcOrd="3" destOrd="0" parTransId="{7741655D-2112-45F6-8C77-B7827D228206}" sibTransId="{C5100E94-2680-4918-A80B-D193E1BBF647}"/>
    <dgm:cxn modelId="{95ECCB16-7C0E-4EDA-BC8B-6DFA4C9E0508}" srcId="{CD88FEAB-7393-4FAB-9542-2B19A02379A0}" destId="{FD639CC1-B9F9-4A29-94EE-6D70B49AF60A}" srcOrd="0" destOrd="0" parTransId="{FA4FBC01-A533-4668-B5E9-3A87C708F7FC}" sibTransId="{A09622DB-3609-4E7A-8971-CB1C1843D0A9}"/>
    <dgm:cxn modelId="{83DBBDA7-AAB7-364C-B881-EEA41ABC8932}" type="presParOf" srcId="{0DAAA1AB-C335-4A8D-87DD-E517D76C7BAD}" destId="{F6A1E4C9-B462-493F-9340-AA9C923AAD8E}" srcOrd="0" destOrd="0" presId="urn:microsoft.com/office/officeart/2005/8/layout/funnel1"/>
    <dgm:cxn modelId="{2A0536DF-46B0-2943-9241-CAB9151ADA8E}" type="presParOf" srcId="{0DAAA1AB-C335-4A8D-87DD-E517D76C7BAD}" destId="{47D31FEA-F801-4FEB-9889-5F5DEE83DA47}" srcOrd="1" destOrd="0" presId="urn:microsoft.com/office/officeart/2005/8/layout/funnel1"/>
    <dgm:cxn modelId="{9784F1A3-C5C9-EC41-B73B-818DBFC48E23}" type="presParOf" srcId="{0DAAA1AB-C335-4A8D-87DD-E517D76C7BAD}" destId="{03E0A81A-D511-4941-85AE-A1D645809D17}" srcOrd="2" destOrd="0" presId="urn:microsoft.com/office/officeart/2005/8/layout/funnel1"/>
    <dgm:cxn modelId="{3C9B558F-56D3-4346-9042-EC1E95D59E71}" type="presParOf" srcId="{0DAAA1AB-C335-4A8D-87DD-E517D76C7BAD}" destId="{E578F0CB-B2FF-4C16-A5FB-9A1A97E3918E}" srcOrd="3" destOrd="0" presId="urn:microsoft.com/office/officeart/2005/8/layout/funnel1"/>
    <dgm:cxn modelId="{21D4CD99-DE6A-7644-BC2E-384BE4A64385}" type="presParOf" srcId="{0DAAA1AB-C335-4A8D-87DD-E517D76C7BAD}" destId="{D94C5920-4FD3-4B83-BDC9-E5E3FE802BB0}" srcOrd="4" destOrd="0" presId="urn:microsoft.com/office/officeart/2005/8/layout/funnel1"/>
    <dgm:cxn modelId="{2A09FFBA-401D-2445-AD2B-EBF1C16EA773}" type="presParOf" srcId="{0DAAA1AB-C335-4A8D-87DD-E517D76C7BAD}" destId="{7D2CA185-AF56-4ADE-B80D-02774DD65C8F}" srcOrd="5" destOrd="0" presId="urn:microsoft.com/office/officeart/2005/8/layout/funnel1"/>
    <dgm:cxn modelId="{B140E2FA-5BAA-0A48-89E7-1D93C15D1C9B}" type="presParOf" srcId="{0DAAA1AB-C335-4A8D-87DD-E517D76C7BAD}" destId="{51FBCB3E-749E-49BC-A57A-CCDF0DF6E3D4}"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C4730C-8DA7-4F8F-96D0-7A4F450701E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AU"/>
        </a:p>
      </dgm:t>
    </dgm:pt>
    <dgm:pt modelId="{91EB9154-2DB9-4195-8995-CBB860F5F2FB}">
      <dgm:prSet phldrT="[Text]">
        <dgm:style>
          <a:lnRef idx="0">
            <a:schemeClr val="accent1"/>
          </a:lnRef>
          <a:fillRef idx="3">
            <a:schemeClr val="accent1"/>
          </a:fillRef>
          <a:effectRef idx="3">
            <a:schemeClr val="accent1"/>
          </a:effectRef>
          <a:fontRef idx="minor">
            <a:schemeClr val="lt1"/>
          </a:fontRef>
        </dgm:style>
      </dgm:prSet>
      <dgm:spPr/>
      <dgm:t>
        <a:bodyPr/>
        <a:lstStyle/>
        <a:p>
          <a:r>
            <a:rPr lang="en-AU" dirty="0" smtClean="0"/>
            <a:t>Approve </a:t>
          </a:r>
          <a:br>
            <a:rPr lang="en-AU" dirty="0" smtClean="0"/>
          </a:br>
          <a:r>
            <a:rPr lang="en-AU" dirty="0" smtClean="0"/>
            <a:t>(Moderate)</a:t>
          </a:r>
          <a:endParaRPr lang="en-AU" dirty="0"/>
        </a:p>
      </dgm:t>
    </dgm:pt>
    <dgm:pt modelId="{917F4227-B75A-43A1-994E-F07A85C05E07}" type="parTrans" cxnId="{A148EEA0-BF44-4D82-87DC-20D9733A3BB3}">
      <dgm:prSet/>
      <dgm:spPr/>
      <dgm:t>
        <a:bodyPr/>
        <a:lstStyle/>
        <a:p>
          <a:endParaRPr lang="en-AU"/>
        </a:p>
      </dgm:t>
    </dgm:pt>
    <dgm:pt modelId="{2F676315-CA85-47A3-B23B-7B7CB30B3956}" type="sibTrans" cxnId="{A148EEA0-BF44-4D82-87DC-20D9733A3BB3}">
      <dgm:prSet>
        <dgm:style>
          <a:lnRef idx="0">
            <a:schemeClr val="accent1"/>
          </a:lnRef>
          <a:fillRef idx="3">
            <a:schemeClr val="accent1"/>
          </a:fillRef>
          <a:effectRef idx="3">
            <a:schemeClr val="accent1"/>
          </a:effectRef>
          <a:fontRef idx="minor">
            <a:schemeClr val="lt1"/>
          </a:fontRef>
        </dgm:style>
      </dgm:prSet>
      <dgm:spPr/>
      <dgm:t>
        <a:bodyPr/>
        <a:lstStyle/>
        <a:p>
          <a:endParaRPr lang="en-AU"/>
        </a:p>
      </dgm:t>
    </dgm:pt>
    <dgm:pt modelId="{44D5CD3A-9407-4EF7-B352-29500BF84179}">
      <dgm:prSet phldrT="[Text]">
        <dgm:style>
          <a:lnRef idx="0">
            <a:schemeClr val="accent1"/>
          </a:lnRef>
          <a:fillRef idx="3">
            <a:schemeClr val="accent1"/>
          </a:fillRef>
          <a:effectRef idx="3">
            <a:schemeClr val="accent1"/>
          </a:effectRef>
          <a:fontRef idx="minor">
            <a:schemeClr val="lt1"/>
          </a:fontRef>
        </dgm:style>
      </dgm:prSet>
      <dgm:spPr/>
      <dgm:t>
        <a:bodyPr/>
        <a:lstStyle/>
        <a:p>
          <a:r>
            <a:rPr lang="en-AU" dirty="0" smtClean="0"/>
            <a:t>Publish</a:t>
          </a:r>
          <a:br>
            <a:rPr lang="en-AU" dirty="0" smtClean="0"/>
          </a:br>
          <a:r>
            <a:rPr lang="en-AU" dirty="0" smtClean="0"/>
            <a:t>(Share, Link to Course)</a:t>
          </a:r>
          <a:endParaRPr lang="en-AU" dirty="0"/>
        </a:p>
      </dgm:t>
    </dgm:pt>
    <dgm:pt modelId="{246E724C-78F4-41F1-B5B1-AEA04FBB49A0}" type="parTrans" cxnId="{D8BD74DF-064D-4E61-8B32-C9D01E5ACB78}">
      <dgm:prSet/>
      <dgm:spPr/>
      <dgm:t>
        <a:bodyPr/>
        <a:lstStyle/>
        <a:p>
          <a:endParaRPr lang="en-AU"/>
        </a:p>
      </dgm:t>
    </dgm:pt>
    <dgm:pt modelId="{51F99275-CE32-4566-BD77-8312007160E3}" type="sibTrans" cxnId="{D8BD74DF-064D-4E61-8B32-C9D01E5ACB78}">
      <dgm:prSet>
        <dgm:style>
          <a:lnRef idx="0">
            <a:schemeClr val="accent1"/>
          </a:lnRef>
          <a:fillRef idx="3">
            <a:schemeClr val="accent1"/>
          </a:fillRef>
          <a:effectRef idx="3">
            <a:schemeClr val="accent1"/>
          </a:effectRef>
          <a:fontRef idx="minor">
            <a:schemeClr val="lt1"/>
          </a:fontRef>
        </dgm:style>
      </dgm:prSet>
      <dgm:spPr/>
      <dgm:t>
        <a:bodyPr/>
        <a:lstStyle/>
        <a:p>
          <a:endParaRPr lang="en-AU"/>
        </a:p>
      </dgm:t>
    </dgm:pt>
    <dgm:pt modelId="{0D485041-C731-4CE5-9C97-69D33E09671D}">
      <dgm:prSet phldrT="[Text]">
        <dgm:style>
          <a:lnRef idx="0">
            <a:schemeClr val="accent1"/>
          </a:lnRef>
          <a:fillRef idx="3">
            <a:schemeClr val="accent1"/>
          </a:fillRef>
          <a:effectRef idx="3">
            <a:schemeClr val="accent1"/>
          </a:effectRef>
          <a:fontRef idx="minor">
            <a:schemeClr val="lt1"/>
          </a:fontRef>
        </dgm:style>
      </dgm:prSet>
      <dgm:spPr/>
      <dgm:t>
        <a:bodyPr/>
        <a:lstStyle/>
        <a:p>
          <a:r>
            <a:rPr lang="en-AU" dirty="0" smtClean="0"/>
            <a:t>Expire</a:t>
          </a:r>
          <a:br>
            <a:rPr lang="en-AU" dirty="0" smtClean="0"/>
          </a:br>
          <a:r>
            <a:rPr lang="en-AU" dirty="0" smtClean="0"/>
            <a:t>(Review)</a:t>
          </a:r>
          <a:endParaRPr lang="en-AU" dirty="0"/>
        </a:p>
      </dgm:t>
    </dgm:pt>
    <dgm:pt modelId="{AB977B65-9B86-48D0-8401-386EDA772D28}" type="parTrans" cxnId="{91056AC0-097B-496C-9B2E-59A305ACAFD8}">
      <dgm:prSet/>
      <dgm:spPr/>
      <dgm:t>
        <a:bodyPr/>
        <a:lstStyle/>
        <a:p>
          <a:endParaRPr lang="en-AU"/>
        </a:p>
      </dgm:t>
    </dgm:pt>
    <dgm:pt modelId="{3D16E3AC-49DC-496F-AA66-7BB6A44C21D2}" type="sibTrans" cxnId="{91056AC0-097B-496C-9B2E-59A305ACAFD8}">
      <dgm:prSet>
        <dgm:style>
          <a:lnRef idx="0">
            <a:schemeClr val="accent1"/>
          </a:lnRef>
          <a:fillRef idx="3">
            <a:schemeClr val="accent1"/>
          </a:fillRef>
          <a:effectRef idx="3">
            <a:schemeClr val="accent1"/>
          </a:effectRef>
          <a:fontRef idx="minor">
            <a:schemeClr val="lt1"/>
          </a:fontRef>
        </dgm:style>
      </dgm:prSet>
      <dgm:spPr/>
      <dgm:t>
        <a:bodyPr/>
        <a:lstStyle/>
        <a:p>
          <a:endParaRPr lang="en-AU"/>
        </a:p>
      </dgm:t>
    </dgm:pt>
    <dgm:pt modelId="{F60C7EA1-6543-4D19-B29B-8F7EDE5443C4}">
      <dgm:prSet phldrT="[Text]">
        <dgm:style>
          <a:lnRef idx="0">
            <a:schemeClr val="accent1"/>
          </a:lnRef>
          <a:fillRef idx="3">
            <a:schemeClr val="accent1"/>
          </a:fillRef>
          <a:effectRef idx="3">
            <a:schemeClr val="accent1"/>
          </a:effectRef>
          <a:fontRef idx="minor">
            <a:schemeClr val="lt1"/>
          </a:fontRef>
        </dgm:style>
      </dgm:prSet>
      <dgm:spPr/>
      <dgm:t>
        <a:bodyPr/>
        <a:lstStyle/>
        <a:p>
          <a:r>
            <a:rPr lang="en-AU" dirty="0" smtClean="0"/>
            <a:t>Re-Version</a:t>
          </a:r>
          <a:endParaRPr lang="en-AU" dirty="0"/>
        </a:p>
      </dgm:t>
    </dgm:pt>
    <dgm:pt modelId="{6915C346-38AC-4F86-B047-9F8F1EB02A86}" type="parTrans" cxnId="{66BF63A2-40D0-4E1B-80ED-1BAAB3449985}">
      <dgm:prSet/>
      <dgm:spPr/>
      <dgm:t>
        <a:bodyPr/>
        <a:lstStyle/>
        <a:p>
          <a:endParaRPr lang="en-AU"/>
        </a:p>
      </dgm:t>
    </dgm:pt>
    <dgm:pt modelId="{2D7D7D49-86B8-42AB-8988-9001B6F6A162}" type="sibTrans" cxnId="{66BF63A2-40D0-4E1B-80ED-1BAAB3449985}">
      <dgm:prSet>
        <dgm:style>
          <a:lnRef idx="0">
            <a:schemeClr val="accent1"/>
          </a:lnRef>
          <a:fillRef idx="3">
            <a:schemeClr val="accent1"/>
          </a:fillRef>
          <a:effectRef idx="3">
            <a:schemeClr val="accent1"/>
          </a:effectRef>
          <a:fontRef idx="minor">
            <a:schemeClr val="lt1"/>
          </a:fontRef>
        </dgm:style>
      </dgm:prSet>
      <dgm:spPr/>
      <dgm:t>
        <a:bodyPr/>
        <a:lstStyle/>
        <a:p>
          <a:endParaRPr lang="en-AU"/>
        </a:p>
      </dgm:t>
    </dgm:pt>
    <dgm:pt modelId="{6AB1176D-CA52-47F6-AAC9-222E70A4855E}">
      <dgm:prSet phldrT="[Text]">
        <dgm:style>
          <a:lnRef idx="0">
            <a:schemeClr val="accent1"/>
          </a:lnRef>
          <a:fillRef idx="3">
            <a:schemeClr val="accent1"/>
          </a:fillRef>
          <a:effectRef idx="3">
            <a:schemeClr val="accent1"/>
          </a:effectRef>
          <a:fontRef idx="minor">
            <a:schemeClr val="lt1"/>
          </a:fontRef>
        </dgm:style>
      </dgm:prSet>
      <dgm:spPr/>
      <dgm:t>
        <a:bodyPr/>
        <a:lstStyle/>
        <a:p>
          <a:r>
            <a:rPr lang="en-AU" dirty="0" smtClean="0"/>
            <a:t>Edit and</a:t>
          </a:r>
          <a:br>
            <a:rPr lang="en-AU" dirty="0" smtClean="0"/>
          </a:br>
          <a:r>
            <a:rPr lang="en-AU" dirty="0" smtClean="0"/>
            <a:t>Collaborate</a:t>
          </a:r>
          <a:endParaRPr lang="en-AU" dirty="0"/>
        </a:p>
      </dgm:t>
    </dgm:pt>
    <dgm:pt modelId="{7B722EB7-E525-4889-BA4F-5CD357BD0299}" type="parTrans" cxnId="{8295EBB6-FA67-4F65-94A5-D8FF5368FD9C}">
      <dgm:prSet/>
      <dgm:spPr/>
      <dgm:t>
        <a:bodyPr/>
        <a:lstStyle/>
        <a:p>
          <a:endParaRPr lang="en-AU"/>
        </a:p>
      </dgm:t>
    </dgm:pt>
    <dgm:pt modelId="{DE8B796B-4ADE-46FD-AAC0-4366BE697EE0}" type="sibTrans" cxnId="{8295EBB6-FA67-4F65-94A5-D8FF5368FD9C}">
      <dgm:prSet>
        <dgm:style>
          <a:lnRef idx="0">
            <a:schemeClr val="accent1"/>
          </a:lnRef>
          <a:fillRef idx="3">
            <a:schemeClr val="accent1"/>
          </a:fillRef>
          <a:effectRef idx="3">
            <a:schemeClr val="accent1"/>
          </a:effectRef>
          <a:fontRef idx="minor">
            <a:schemeClr val="lt1"/>
          </a:fontRef>
        </dgm:style>
      </dgm:prSet>
      <dgm:spPr/>
      <dgm:t>
        <a:bodyPr/>
        <a:lstStyle/>
        <a:p>
          <a:endParaRPr lang="en-AU"/>
        </a:p>
      </dgm:t>
    </dgm:pt>
    <dgm:pt modelId="{5E066CF2-7F67-47C6-BE2B-187495066DD0}" type="pres">
      <dgm:prSet presAssocID="{8FC4730C-8DA7-4F8F-96D0-7A4F450701E9}" presName="cycle" presStyleCnt="0">
        <dgm:presLayoutVars>
          <dgm:dir/>
          <dgm:resizeHandles val="exact"/>
        </dgm:presLayoutVars>
      </dgm:prSet>
      <dgm:spPr/>
      <dgm:t>
        <a:bodyPr/>
        <a:lstStyle/>
        <a:p>
          <a:endParaRPr lang="en-US"/>
        </a:p>
      </dgm:t>
    </dgm:pt>
    <dgm:pt modelId="{DCFD50BE-7286-4A57-AB03-8DCE03E58228}" type="pres">
      <dgm:prSet presAssocID="{6AB1176D-CA52-47F6-AAC9-222E70A4855E}" presName="node" presStyleLbl="node1" presStyleIdx="0" presStyleCnt="5">
        <dgm:presLayoutVars>
          <dgm:bulletEnabled val="1"/>
        </dgm:presLayoutVars>
      </dgm:prSet>
      <dgm:spPr/>
      <dgm:t>
        <a:bodyPr/>
        <a:lstStyle/>
        <a:p>
          <a:endParaRPr lang="en-AU"/>
        </a:p>
      </dgm:t>
    </dgm:pt>
    <dgm:pt modelId="{4CE7D83C-FE88-4D8A-B494-2473EF0FE556}" type="pres">
      <dgm:prSet presAssocID="{DE8B796B-4ADE-46FD-AAC0-4366BE697EE0}" presName="sibTrans" presStyleLbl="sibTrans2D1" presStyleIdx="0" presStyleCnt="5"/>
      <dgm:spPr/>
      <dgm:t>
        <a:bodyPr/>
        <a:lstStyle/>
        <a:p>
          <a:endParaRPr lang="en-US"/>
        </a:p>
      </dgm:t>
    </dgm:pt>
    <dgm:pt modelId="{4BF2CB27-C903-47B6-8560-394AFD44B9DE}" type="pres">
      <dgm:prSet presAssocID="{DE8B796B-4ADE-46FD-AAC0-4366BE697EE0}" presName="connectorText" presStyleLbl="sibTrans2D1" presStyleIdx="0" presStyleCnt="5"/>
      <dgm:spPr/>
      <dgm:t>
        <a:bodyPr/>
        <a:lstStyle/>
        <a:p>
          <a:endParaRPr lang="en-US"/>
        </a:p>
      </dgm:t>
    </dgm:pt>
    <dgm:pt modelId="{E3257681-5CF4-4128-910C-F0CA60D879D5}" type="pres">
      <dgm:prSet presAssocID="{91EB9154-2DB9-4195-8995-CBB860F5F2FB}" presName="node" presStyleLbl="node1" presStyleIdx="1" presStyleCnt="5">
        <dgm:presLayoutVars>
          <dgm:bulletEnabled val="1"/>
        </dgm:presLayoutVars>
      </dgm:prSet>
      <dgm:spPr/>
      <dgm:t>
        <a:bodyPr/>
        <a:lstStyle/>
        <a:p>
          <a:endParaRPr lang="en-AU"/>
        </a:p>
      </dgm:t>
    </dgm:pt>
    <dgm:pt modelId="{17C16E23-94A2-429E-88FD-09153CD72BC3}" type="pres">
      <dgm:prSet presAssocID="{2F676315-CA85-47A3-B23B-7B7CB30B3956}" presName="sibTrans" presStyleLbl="sibTrans2D1" presStyleIdx="1" presStyleCnt="5"/>
      <dgm:spPr/>
      <dgm:t>
        <a:bodyPr/>
        <a:lstStyle/>
        <a:p>
          <a:endParaRPr lang="en-US"/>
        </a:p>
      </dgm:t>
    </dgm:pt>
    <dgm:pt modelId="{311F0059-238E-492D-8264-ED095BEF360B}" type="pres">
      <dgm:prSet presAssocID="{2F676315-CA85-47A3-B23B-7B7CB30B3956}" presName="connectorText" presStyleLbl="sibTrans2D1" presStyleIdx="1" presStyleCnt="5"/>
      <dgm:spPr/>
      <dgm:t>
        <a:bodyPr/>
        <a:lstStyle/>
        <a:p>
          <a:endParaRPr lang="en-US"/>
        </a:p>
      </dgm:t>
    </dgm:pt>
    <dgm:pt modelId="{142B141B-9773-4079-B404-C788358B14C4}" type="pres">
      <dgm:prSet presAssocID="{44D5CD3A-9407-4EF7-B352-29500BF84179}" presName="node" presStyleLbl="node1" presStyleIdx="2" presStyleCnt="5">
        <dgm:presLayoutVars>
          <dgm:bulletEnabled val="1"/>
        </dgm:presLayoutVars>
      </dgm:prSet>
      <dgm:spPr/>
      <dgm:t>
        <a:bodyPr/>
        <a:lstStyle/>
        <a:p>
          <a:endParaRPr lang="en-US"/>
        </a:p>
      </dgm:t>
    </dgm:pt>
    <dgm:pt modelId="{7A578634-82F8-436F-9EEB-760F4DF16946}" type="pres">
      <dgm:prSet presAssocID="{51F99275-CE32-4566-BD77-8312007160E3}" presName="sibTrans" presStyleLbl="sibTrans2D1" presStyleIdx="2" presStyleCnt="5"/>
      <dgm:spPr/>
      <dgm:t>
        <a:bodyPr/>
        <a:lstStyle/>
        <a:p>
          <a:endParaRPr lang="en-US"/>
        </a:p>
      </dgm:t>
    </dgm:pt>
    <dgm:pt modelId="{DD130E74-4DD2-4D37-800E-4BFF64CD3AEB}" type="pres">
      <dgm:prSet presAssocID="{51F99275-CE32-4566-BD77-8312007160E3}" presName="connectorText" presStyleLbl="sibTrans2D1" presStyleIdx="2" presStyleCnt="5"/>
      <dgm:spPr/>
      <dgm:t>
        <a:bodyPr/>
        <a:lstStyle/>
        <a:p>
          <a:endParaRPr lang="en-US"/>
        </a:p>
      </dgm:t>
    </dgm:pt>
    <dgm:pt modelId="{FAC99380-3E7A-4003-B8CC-F3E4132304B8}" type="pres">
      <dgm:prSet presAssocID="{0D485041-C731-4CE5-9C97-69D33E09671D}" presName="node" presStyleLbl="node1" presStyleIdx="3" presStyleCnt="5">
        <dgm:presLayoutVars>
          <dgm:bulletEnabled val="1"/>
        </dgm:presLayoutVars>
      </dgm:prSet>
      <dgm:spPr/>
      <dgm:t>
        <a:bodyPr/>
        <a:lstStyle/>
        <a:p>
          <a:endParaRPr lang="en-US"/>
        </a:p>
      </dgm:t>
    </dgm:pt>
    <dgm:pt modelId="{48ED6742-86AC-4681-B55C-9E77F9FFFC3B}" type="pres">
      <dgm:prSet presAssocID="{3D16E3AC-49DC-496F-AA66-7BB6A44C21D2}" presName="sibTrans" presStyleLbl="sibTrans2D1" presStyleIdx="3" presStyleCnt="5"/>
      <dgm:spPr/>
      <dgm:t>
        <a:bodyPr/>
        <a:lstStyle/>
        <a:p>
          <a:endParaRPr lang="en-US"/>
        </a:p>
      </dgm:t>
    </dgm:pt>
    <dgm:pt modelId="{E0451A56-ADB4-4FC5-AF42-B9DBAFBE692C}" type="pres">
      <dgm:prSet presAssocID="{3D16E3AC-49DC-496F-AA66-7BB6A44C21D2}" presName="connectorText" presStyleLbl="sibTrans2D1" presStyleIdx="3" presStyleCnt="5"/>
      <dgm:spPr/>
      <dgm:t>
        <a:bodyPr/>
        <a:lstStyle/>
        <a:p>
          <a:endParaRPr lang="en-US"/>
        </a:p>
      </dgm:t>
    </dgm:pt>
    <dgm:pt modelId="{53DCA218-71BF-492E-B049-DB227CAC2E39}" type="pres">
      <dgm:prSet presAssocID="{F60C7EA1-6543-4D19-B29B-8F7EDE5443C4}" presName="node" presStyleLbl="node1" presStyleIdx="4" presStyleCnt="5">
        <dgm:presLayoutVars>
          <dgm:bulletEnabled val="1"/>
        </dgm:presLayoutVars>
      </dgm:prSet>
      <dgm:spPr/>
      <dgm:t>
        <a:bodyPr/>
        <a:lstStyle/>
        <a:p>
          <a:endParaRPr lang="en-US"/>
        </a:p>
      </dgm:t>
    </dgm:pt>
    <dgm:pt modelId="{E4DA1896-8751-41B7-A704-80C5F06E39A0}" type="pres">
      <dgm:prSet presAssocID="{2D7D7D49-86B8-42AB-8988-9001B6F6A162}" presName="sibTrans" presStyleLbl="sibTrans2D1" presStyleIdx="4" presStyleCnt="5"/>
      <dgm:spPr/>
      <dgm:t>
        <a:bodyPr/>
        <a:lstStyle/>
        <a:p>
          <a:endParaRPr lang="en-US"/>
        </a:p>
      </dgm:t>
    </dgm:pt>
    <dgm:pt modelId="{BAEF4F02-02B6-4019-9BCE-A75033CF7704}" type="pres">
      <dgm:prSet presAssocID="{2D7D7D49-86B8-42AB-8988-9001B6F6A162}" presName="connectorText" presStyleLbl="sibTrans2D1" presStyleIdx="4" presStyleCnt="5"/>
      <dgm:spPr/>
      <dgm:t>
        <a:bodyPr/>
        <a:lstStyle/>
        <a:p>
          <a:endParaRPr lang="en-US"/>
        </a:p>
      </dgm:t>
    </dgm:pt>
  </dgm:ptLst>
  <dgm:cxnLst>
    <dgm:cxn modelId="{AAD5977B-DD23-D84E-ACF1-4CDE4C6D8B64}" type="presOf" srcId="{51F99275-CE32-4566-BD77-8312007160E3}" destId="{DD130E74-4DD2-4D37-800E-4BFF64CD3AEB}" srcOrd="1" destOrd="0" presId="urn:microsoft.com/office/officeart/2005/8/layout/cycle2"/>
    <dgm:cxn modelId="{91056AC0-097B-496C-9B2E-59A305ACAFD8}" srcId="{8FC4730C-8DA7-4F8F-96D0-7A4F450701E9}" destId="{0D485041-C731-4CE5-9C97-69D33E09671D}" srcOrd="3" destOrd="0" parTransId="{AB977B65-9B86-48D0-8401-386EDA772D28}" sibTransId="{3D16E3AC-49DC-496F-AA66-7BB6A44C21D2}"/>
    <dgm:cxn modelId="{D8BD74DF-064D-4E61-8B32-C9D01E5ACB78}" srcId="{8FC4730C-8DA7-4F8F-96D0-7A4F450701E9}" destId="{44D5CD3A-9407-4EF7-B352-29500BF84179}" srcOrd="2" destOrd="0" parTransId="{246E724C-78F4-41F1-B5B1-AEA04FBB49A0}" sibTransId="{51F99275-CE32-4566-BD77-8312007160E3}"/>
    <dgm:cxn modelId="{99BD3543-3EF4-1F4B-82A4-FD42C20EA639}" type="presOf" srcId="{0D485041-C731-4CE5-9C97-69D33E09671D}" destId="{FAC99380-3E7A-4003-B8CC-F3E4132304B8}" srcOrd="0" destOrd="0" presId="urn:microsoft.com/office/officeart/2005/8/layout/cycle2"/>
    <dgm:cxn modelId="{99E0F102-7C98-9545-A385-3DFC5264690E}" type="presOf" srcId="{6AB1176D-CA52-47F6-AAC9-222E70A4855E}" destId="{DCFD50BE-7286-4A57-AB03-8DCE03E58228}" srcOrd="0" destOrd="0" presId="urn:microsoft.com/office/officeart/2005/8/layout/cycle2"/>
    <dgm:cxn modelId="{C429E341-1120-E142-999C-95A3267AD2D1}" type="presOf" srcId="{2D7D7D49-86B8-42AB-8988-9001B6F6A162}" destId="{BAEF4F02-02B6-4019-9BCE-A75033CF7704}" srcOrd="1" destOrd="0" presId="urn:microsoft.com/office/officeart/2005/8/layout/cycle2"/>
    <dgm:cxn modelId="{A148EEA0-BF44-4D82-87DC-20D9733A3BB3}" srcId="{8FC4730C-8DA7-4F8F-96D0-7A4F450701E9}" destId="{91EB9154-2DB9-4195-8995-CBB860F5F2FB}" srcOrd="1" destOrd="0" parTransId="{917F4227-B75A-43A1-994E-F07A85C05E07}" sibTransId="{2F676315-CA85-47A3-B23B-7B7CB30B3956}"/>
    <dgm:cxn modelId="{C955EBD0-2A8B-9F4A-A6B8-D327F128E6C0}" type="presOf" srcId="{8FC4730C-8DA7-4F8F-96D0-7A4F450701E9}" destId="{5E066CF2-7F67-47C6-BE2B-187495066DD0}" srcOrd="0" destOrd="0" presId="urn:microsoft.com/office/officeart/2005/8/layout/cycle2"/>
    <dgm:cxn modelId="{02ED1576-BDEF-DC42-968B-3699F89B1082}" type="presOf" srcId="{2F676315-CA85-47A3-B23B-7B7CB30B3956}" destId="{311F0059-238E-492D-8264-ED095BEF360B}" srcOrd="1" destOrd="0" presId="urn:microsoft.com/office/officeart/2005/8/layout/cycle2"/>
    <dgm:cxn modelId="{31E43146-70A5-7342-873A-12B5D956EEF2}" type="presOf" srcId="{3D16E3AC-49DC-496F-AA66-7BB6A44C21D2}" destId="{E0451A56-ADB4-4FC5-AF42-B9DBAFBE692C}" srcOrd="1" destOrd="0" presId="urn:microsoft.com/office/officeart/2005/8/layout/cycle2"/>
    <dgm:cxn modelId="{82D5557A-8A3E-CD48-882D-A755B208C5BF}" type="presOf" srcId="{91EB9154-2DB9-4195-8995-CBB860F5F2FB}" destId="{E3257681-5CF4-4128-910C-F0CA60D879D5}" srcOrd="0" destOrd="0" presId="urn:microsoft.com/office/officeart/2005/8/layout/cycle2"/>
    <dgm:cxn modelId="{5FD2D2BF-8FED-3540-8369-8405813C7F91}" type="presOf" srcId="{2D7D7D49-86B8-42AB-8988-9001B6F6A162}" destId="{E4DA1896-8751-41B7-A704-80C5F06E39A0}" srcOrd="0" destOrd="0" presId="urn:microsoft.com/office/officeart/2005/8/layout/cycle2"/>
    <dgm:cxn modelId="{931278A8-9034-014E-BA4C-A61BFB7D2323}" type="presOf" srcId="{DE8B796B-4ADE-46FD-AAC0-4366BE697EE0}" destId="{4CE7D83C-FE88-4D8A-B494-2473EF0FE556}" srcOrd="0" destOrd="0" presId="urn:microsoft.com/office/officeart/2005/8/layout/cycle2"/>
    <dgm:cxn modelId="{A120CF64-37E7-064B-9403-E4E9F7C8D45A}" type="presOf" srcId="{44D5CD3A-9407-4EF7-B352-29500BF84179}" destId="{142B141B-9773-4079-B404-C788358B14C4}" srcOrd="0" destOrd="0" presId="urn:microsoft.com/office/officeart/2005/8/layout/cycle2"/>
    <dgm:cxn modelId="{D5734276-AF81-C445-8EDE-70E212F49CA2}" type="presOf" srcId="{51F99275-CE32-4566-BD77-8312007160E3}" destId="{7A578634-82F8-436F-9EEB-760F4DF16946}" srcOrd="0" destOrd="0" presId="urn:microsoft.com/office/officeart/2005/8/layout/cycle2"/>
    <dgm:cxn modelId="{65CD7559-A274-524D-B61F-3AF4460C980A}" type="presOf" srcId="{DE8B796B-4ADE-46FD-AAC0-4366BE697EE0}" destId="{4BF2CB27-C903-47B6-8560-394AFD44B9DE}" srcOrd="1" destOrd="0" presId="urn:microsoft.com/office/officeart/2005/8/layout/cycle2"/>
    <dgm:cxn modelId="{77CE3134-E1B9-A949-8C70-F5C020D8EB7F}" type="presOf" srcId="{2F676315-CA85-47A3-B23B-7B7CB30B3956}" destId="{17C16E23-94A2-429E-88FD-09153CD72BC3}" srcOrd="0" destOrd="0" presId="urn:microsoft.com/office/officeart/2005/8/layout/cycle2"/>
    <dgm:cxn modelId="{66BF63A2-40D0-4E1B-80ED-1BAAB3449985}" srcId="{8FC4730C-8DA7-4F8F-96D0-7A4F450701E9}" destId="{F60C7EA1-6543-4D19-B29B-8F7EDE5443C4}" srcOrd="4" destOrd="0" parTransId="{6915C346-38AC-4F86-B047-9F8F1EB02A86}" sibTransId="{2D7D7D49-86B8-42AB-8988-9001B6F6A162}"/>
    <dgm:cxn modelId="{FAA63F7F-90B1-7F47-8C17-013B827046CC}" type="presOf" srcId="{F60C7EA1-6543-4D19-B29B-8F7EDE5443C4}" destId="{53DCA218-71BF-492E-B049-DB227CAC2E39}" srcOrd="0" destOrd="0" presId="urn:microsoft.com/office/officeart/2005/8/layout/cycle2"/>
    <dgm:cxn modelId="{8295EBB6-FA67-4F65-94A5-D8FF5368FD9C}" srcId="{8FC4730C-8DA7-4F8F-96D0-7A4F450701E9}" destId="{6AB1176D-CA52-47F6-AAC9-222E70A4855E}" srcOrd="0" destOrd="0" parTransId="{7B722EB7-E525-4889-BA4F-5CD357BD0299}" sibTransId="{DE8B796B-4ADE-46FD-AAC0-4366BE697EE0}"/>
    <dgm:cxn modelId="{DD2F60DF-C9B3-9A4A-9133-41CB8F362E6D}" type="presOf" srcId="{3D16E3AC-49DC-496F-AA66-7BB6A44C21D2}" destId="{48ED6742-86AC-4681-B55C-9E77F9FFFC3B}" srcOrd="0" destOrd="0" presId="urn:microsoft.com/office/officeart/2005/8/layout/cycle2"/>
    <dgm:cxn modelId="{B9D1D7A8-B8B7-634F-A80A-E27480579725}" type="presParOf" srcId="{5E066CF2-7F67-47C6-BE2B-187495066DD0}" destId="{DCFD50BE-7286-4A57-AB03-8DCE03E58228}" srcOrd="0" destOrd="0" presId="urn:microsoft.com/office/officeart/2005/8/layout/cycle2"/>
    <dgm:cxn modelId="{296FAB6A-F236-CA4B-A100-0EAE131DD53D}" type="presParOf" srcId="{5E066CF2-7F67-47C6-BE2B-187495066DD0}" destId="{4CE7D83C-FE88-4D8A-B494-2473EF0FE556}" srcOrd="1" destOrd="0" presId="urn:microsoft.com/office/officeart/2005/8/layout/cycle2"/>
    <dgm:cxn modelId="{BC3F11A3-FD66-944A-9920-F47576BD6D9E}" type="presParOf" srcId="{4CE7D83C-FE88-4D8A-B494-2473EF0FE556}" destId="{4BF2CB27-C903-47B6-8560-394AFD44B9DE}" srcOrd="0" destOrd="0" presId="urn:microsoft.com/office/officeart/2005/8/layout/cycle2"/>
    <dgm:cxn modelId="{7A999941-50B0-3D40-B984-63E794B538EB}" type="presParOf" srcId="{5E066CF2-7F67-47C6-BE2B-187495066DD0}" destId="{E3257681-5CF4-4128-910C-F0CA60D879D5}" srcOrd="2" destOrd="0" presId="urn:microsoft.com/office/officeart/2005/8/layout/cycle2"/>
    <dgm:cxn modelId="{1A2D9B01-A7E8-E04F-8256-2C7844AE4E32}" type="presParOf" srcId="{5E066CF2-7F67-47C6-BE2B-187495066DD0}" destId="{17C16E23-94A2-429E-88FD-09153CD72BC3}" srcOrd="3" destOrd="0" presId="urn:microsoft.com/office/officeart/2005/8/layout/cycle2"/>
    <dgm:cxn modelId="{B9C7E2AD-0129-554D-A58C-4E9F4EEA7B11}" type="presParOf" srcId="{17C16E23-94A2-429E-88FD-09153CD72BC3}" destId="{311F0059-238E-492D-8264-ED095BEF360B}" srcOrd="0" destOrd="0" presId="urn:microsoft.com/office/officeart/2005/8/layout/cycle2"/>
    <dgm:cxn modelId="{169D83FB-44C0-0742-AECB-F932755FC54D}" type="presParOf" srcId="{5E066CF2-7F67-47C6-BE2B-187495066DD0}" destId="{142B141B-9773-4079-B404-C788358B14C4}" srcOrd="4" destOrd="0" presId="urn:microsoft.com/office/officeart/2005/8/layout/cycle2"/>
    <dgm:cxn modelId="{0B3559D4-4567-2D4A-9EB0-D71FA22B999F}" type="presParOf" srcId="{5E066CF2-7F67-47C6-BE2B-187495066DD0}" destId="{7A578634-82F8-436F-9EEB-760F4DF16946}" srcOrd="5" destOrd="0" presId="urn:microsoft.com/office/officeart/2005/8/layout/cycle2"/>
    <dgm:cxn modelId="{3678813D-D5B8-7B48-9BB6-103F2D17C216}" type="presParOf" srcId="{7A578634-82F8-436F-9EEB-760F4DF16946}" destId="{DD130E74-4DD2-4D37-800E-4BFF64CD3AEB}" srcOrd="0" destOrd="0" presId="urn:microsoft.com/office/officeart/2005/8/layout/cycle2"/>
    <dgm:cxn modelId="{13D98A23-C608-FE4B-B524-505898AF30F3}" type="presParOf" srcId="{5E066CF2-7F67-47C6-BE2B-187495066DD0}" destId="{FAC99380-3E7A-4003-B8CC-F3E4132304B8}" srcOrd="6" destOrd="0" presId="urn:microsoft.com/office/officeart/2005/8/layout/cycle2"/>
    <dgm:cxn modelId="{14815595-9B9C-374C-9DA2-9D52217EE43C}" type="presParOf" srcId="{5E066CF2-7F67-47C6-BE2B-187495066DD0}" destId="{48ED6742-86AC-4681-B55C-9E77F9FFFC3B}" srcOrd="7" destOrd="0" presId="urn:microsoft.com/office/officeart/2005/8/layout/cycle2"/>
    <dgm:cxn modelId="{B188D715-63FB-D54A-9EA8-5C03A2878FB7}" type="presParOf" srcId="{48ED6742-86AC-4681-B55C-9E77F9FFFC3B}" destId="{E0451A56-ADB4-4FC5-AF42-B9DBAFBE692C}" srcOrd="0" destOrd="0" presId="urn:microsoft.com/office/officeart/2005/8/layout/cycle2"/>
    <dgm:cxn modelId="{8AD12117-4AB2-4B42-A610-700F99C74512}" type="presParOf" srcId="{5E066CF2-7F67-47C6-BE2B-187495066DD0}" destId="{53DCA218-71BF-492E-B049-DB227CAC2E39}" srcOrd="8" destOrd="0" presId="urn:microsoft.com/office/officeart/2005/8/layout/cycle2"/>
    <dgm:cxn modelId="{2A569E02-7E5B-D142-91BD-B7F02154ECAB}" type="presParOf" srcId="{5E066CF2-7F67-47C6-BE2B-187495066DD0}" destId="{E4DA1896-8751-41B7-A704-80C5F06E39A0}" srcOrd="9" destOrd="0" presId="urn:microsoft.com/office/officeart/2005/8/layout/cycle2"/>
    <dgm:cxn modelId="{B79ECCD8-4C91-2D43-8B90-7AF02368A103}" type="presParOf" srcId="{E4DA1896-8751-41B7-A704-80C5F06E39A0}" destId="{BAEF4F02-02B6-4019-9BCE-A75033CF7704}"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6EFD03-B2F4-4AAA-99D5-8A0842F23CE3}"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AU"/>
        </a:p>
      </dgm:t>
    </dgm:pt>
    <dgm:pt modelId="{497AF7AC-14E2-46E3-8374-12AE1B9A05AA}">
      <dgm:prSet phldrT="[Text]">
        <dgm:style>
          <a:lnRef idx="0">
            <a:schemeClr val="accent4"/>
          </a:lnRef>
          <a:fillRef idx="3">
            <a:schemeClr val="accent4"/>
          </a:fillRef>
          <a:effectRef idx="3">
            <a:schemeClr val="accent4"/>
          </a:effectRef>
          <a:fontRef idx="minor">
            <a:schemeClr val="lt1"/>
          </a:fontRef>
        </dgm:style>
      </dgm:prSet>
      <dgm:spPr/>
      <dgm:t>
        <a:bodyPr/>
        <a:lstStyle/>
        <a:p>
          <a:r>
            <a:rPr lang="en-AU" dirty="0" smtClean="0"/>
            <a:t>EQUELLA Institution</a:t>
          </a:r>
          <a:endParaRPr lang="en-AU" dirty="0"/>
        </a:p>
      </dgm:t>
    </dgm:pt>
    <dgm:pt modelId="{9F856622-092F-40A1-8F0E-452300DAA40F}" type="parTrans" cxnId="{F8A9EA7D-CBAA-4503-B192-29077B59E501}">
      <dgm:prSet/>
      <dgm:spPr/>
      <dgm:t>
        <a:bodyPr/>
        <a:lstStyle/>
        <a:p>
          <a:endParaRPr lang="en-AU"/>
        </a:p>
      </dgm:t>
    </dgm:pt>
    <dgm:pt modelId="{D346A7EE-536F-46E2-9458-FF119EBD4575}" type="sibTrans" cxnId="{F8A9EA7D-CBAA-4503-B192-29077B59E501}">
      <dgm:prSet/>
      <dgm:spPr/>
      <dgm:t>
        <a:bodyPr/>
        <a:lstStyle/>
        <a:p>
          <a:endParaRPr lang="en-AU"/>
        </a:p>
      </dgm:t>
    </dgm:pt>
    <dgm:pt modelId="{F5BC8DC0-5E7F-4624-BBE0-26AE8557DC0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AU" sz="1600" b="1" dirty="0" smtClean="0"/>
            <a:t>Multiple Collections</a:t>
          </a:r>
          <a:endParaRPr lang="en-AU" sz="1600" b="1" dirty="0"/>
        </a:p>
      </dgm:t>
    </dgm:pt>
    <dgm:pt modelId="{6A8EC6DA-7F75-4F08-AFFC-6E3F49BF7004}" type="parTrans" cxnId="{C146C534-19A2-47E6-898F-8EC26291457B}">
      <dgm:prSet/>
      <dgm:spPr/>
      <dgm:t>
        <a:bodyPr/>
        <a:lstStyle/>
        <a:p>
          <a:endParaRPr lang="en-AU"/>
        </a:p>
      </dgm:t>
    </dgm:pt>
    <dgm:pt modelId="{14608360-65F3-4F1D-92B6-A8C9E4B349CE}" type="sibTrans" cxnId="{C146C534-19A2-47E6-898F-8EC26291457B}">
      <dgm:prSet/>
      <dgm:spPr/>
      <dgm:t>
        <a:bodyPr/>
        <a:lstStyle/>
        <a:p>
          <a:endParaRPr lang="en-AU"/>
        </a:p>
      </dgm:t>
    </dgm:pt>
    <dgm:pt modelId="{40776262-7921-43D6-A982-A3C55852DC02}">
      <dgm:prSet phldrT="[Text]">
        <dgm:style>
          <a:lnRef idx="0">
            <a:schemeClr val="accent3"/>
          </a:lnRef>
          <a:fillRef idx="3">
            <a:schemeClr val="accent3"/>
          </a:fillRef>
          <a:effectRef idx="3">
            <a:schemeClr val="accent3"/>
          </a:effectRef>
          <a:fontRef idx="minor">
            <a:schemeClr val="lt1"/>
          </a:fontRef>
        </dgm:style>
      </dgm:prSet>
      <dgm:spPr/>
      <dgm:t>
        <a:bodyPr/>
        <a:lstStyle/>
        <a:p>
          <a:r>
            <a:rPr lang="en-AU" dirty="0" smtClean="0">
              <a:solidFill>
                <a:schemeClr val="tx1"/>
              </a:solidFill>
            </a:rPr>
            <a:t>Collection</a:t>
          </a:r>
          <a:endParaRPr lang="en-AU" dirty="0">
            <a:solidFill>
              <a:schemeClr val="tx1"/>
            </a:solidFill>
          </a:endParaRPr>
        </a:p>
      </dgm:t>
    </dgm:pt>
    <dgm:pt modelId="{DF0C7BB6-50E2-4020-836F-5A91264EFB4F}" type="parTrans" cxnId="{3430B6A0-250C-4111-AAAC-14BAB9F4BC2C}">
      <dgm:prSet/>
      <dgm:spPr/>
      <dgm:t>
        <a:bodyPr/>
        <a:lstStyle/>
        <a:p>
          <a:endParaRPr lang="en-AU"/>
        </a:p>
      </dgm:t>
    </dgm:pt>
    <dgm:pt modelId="{2423DABA-F2E1-472A-9A11-9F9DA0A4DDC8}" type="sibTrans" cxnId="{3430B6A0-250C-4111-AAAC-14BAB9F4BC2C}">
      <dgm:prSet/>
      <dgm:spPr/>
      <dgm:t>
        <a:bodyPr/>
        <a:lstStyle/>
        <a:p>
          <a:endParaRPr lang="en-AU"/>
        </a:p>
      </dgm:t>
    </dgm:pt>
    <dgm:pt modelId="{8E9C26F1-1249-42A3-80FF-1FA39DD3512C}">
      <dgm:prSet phldrT="[Text]" custT="1"/>
      <dgm:spPr>
        <a:ln>
          <a:solidFill>
            <a:schemeClr val="accent3">
              <a:lumMod val="40000"/>
              <a:lumOff val="60000"/>
            </a:schemeClr>
          </a:solidFill>
        </a:ln>
      </dgm:spPr>
      <dgm:t>
        <a:bodyPr/>
        <a:lstStyle/>
        <a:p>
          <a:r>
            <a:rPr lang="en-AU" sz="1400" dirty="0" smtClean="0"/>
            <a:t>Workflow</a:t>
          </a:r>
          <a:endParaRPr lang="en-AU" sz="1400" dirty="0"/>
        </a:p>
      </dgm:t>
    </dgm:pt>
    <dgm:pt modelId="{F9ED3122-F084-4789-AB8E-2A8A975AB694}" type="parTrans" cxnId="{4A405B6A-860E-47FE-9C48-095B4A05AFE6}">
      <dgm:prSet/>
      <dgm:spPr/>
      <dgm:t>
        <a:bodyPr/>
        <a:lstStyle/>
        <a:p>
          <a:endParaRPr lang="en-AU"/>
        </a:p>
      </dgm:t>
    </dgm:pt>
    <dgm:pt modelId="{37F5F78E-23C8-421D-9C02-619345C8168D}" type="sibTrans" cxnId="{4A405B6A-860E-47FE-9C48-095B4A05AFE6}">
      <dgm:prSet/>
      <dgm:spPr/>
      <dgm:t>
        <a:bodyPr/>
        <a:lstStyle/>
        <a:p>
          <a:endParaRPr lang="en-AU"/>
        </a:p>
      </dgm:t>
    </dgm:pt>
    <dgm:pt modelId="{A42C9624-1E21-4CF7-9B7B-1019DDDC8A92}">
      <dgm:prSet phldrT="[Text]">
        <dgm:style>
          <a:lnRef idx="0">
            <a:schemeClr val="accent1"/>
          </a:lnRef>
          <a:fillRef idx="3">
            <a:schemeClr val="accent1"/>
          </a:fillRef>
          <a:effectRef idx="3">
            <a:schemeClr val="accent1"/>
          </a:effectRef>
          <a:fontRef idx="minor">
            <a:schemeClr val="lt1"/>
          </a:fontRef>
        </dgm:style>
      </dgm:prSet>
      <dgm:spPr/>
      <dgm:t>
        <a:bodyPr/>
        <a:lstStyle/>
        <a:p>
          <a:r>
            <a:rPr lang="en-AU" dirty="0" smtClean="0"/>
            <a:t>Item</a:t>
          </a:r>
          <a:endParaRPr lang="en-AU" dirty="0"/>
        </a:p>
      </dgm:t>
    </dgm:pt>
    <dgm:pt modelId="{3FD964D0-9C7E-43F6-AE39-7C9360141811}" type="parTrans" cxnId="{E7EDAE9A-9778-4FDC-8DBD-8342C2707273}">
      <dgm:prSet/>
      <dgm:spPr/>
      <dgm:t>
        <a:bodyPr/>
        <a:lstStyle/>
        <a:p>
          <a:endParaRPr lang="en-AU"/>
        </a:p>
      </dgm:t>
    </dgm:pt>
    <dgm:pt modelId="{4B748497-3A29-400F-A009-7098BC66F417}" type="sibTrans" cxnId="{E7EDAE9A-9778-4FDC-8DBD-8342C2707273}">
      <dgm:prSet/>
      <dgm:spPr/>
      <dgm:t>
        <a:bodyPr/>
        <a:lstStyle/>
        <a:p>
          <a:endParaRPr lang="en-AU"/>
        </a:p>
      </dgm:t>
    </dgm:pt>
    <dgm:pt modelId="{F5617CA4-ACC8-466D-A6D0-B0BBA49D4E36}">
      <dgm:prSet phldrT="[Text]" custT="1"/>
      <dgm:spPr/>
      <dgm:t>
        <a:bodyPr/>
        <a:lstStyle/>
        <a:p>
          <a:r>
            <a:rPr lang="en-AU" sz="1800" dirty="0" smtClean="0"/>
            <a:t>Attachment(s)</a:t>
          </a:r>
          <a:endParaRPr lang="en-AU" sz="1800" dirty="0"/>
        </a:p>
      </dgm:t>
    </dgm:pt>
    <dgm:pt modelId="{78E2E324-2811-4056-B64C-EAC200D8C171}" type="parTrans" cxnId="{9BE7E8B7-E6EF-4587-AB3D-66D25A26BBD2}">
      <dgm:prSet/>
      <dgm:spPr/>
      <dgm:t>
        <a:bodyPr/>
        <a:lstStyle/>
        <a:p>
          <a:endParaRPr lang="en-AU"/>
        </a:p>
      </dgm:t>
    </dgm:pt>
    <dgm:pt modelId="{B5CBF87C-190F-4519-AE0D-A82F384BD2E8}" type="sibTrans" cxnId="{9BE7E8B7-E6EF-4587-AB3D-66D25A26BBD2}">
      <dgm:prSet/>
      <dgm:spPr/>
      <dgm:t>
        <a:bodyPr/>
        <a:lstStyle/>
        <a:p>
          <a:endParaRPr lang="en-AU"/>
        </a:p>
      </dgm:t>
    </dgm:pt>
    <dgm:pt modelId="{A529051C-E4E5-4D9E-A5B5-902022113A68}">
      <dgm:prSet phldrT="[Text]" custT="1"/>
      <dgm:spPr/>
      <dgm:t>
        <a:bodyPr/>
        <a:lstStyle/>
        <a:p>
          <a:r>
            <a:rPr lang="en-AU" sz="1800" dirty="0" smtClean="0"/>
            <a:t>Metadata</a:t>
          </a:r>
          <a:endParaRPr lang="en-AU" sz="1800" dirty="0"/>
        </a:p>
      </dgm:t>
    </dgm:pt>
    <dgm:pt modelId="{18A020CD-4EDA-445A-B88B-6154367CE14A}" type="parTrans" cxnId="{766EA77D-69BB-40A3-8D41-875A2283ACC9}">
      <dgm:prSet/>
      <dgm:spPr/>
      <dgm:t>
        <a:bodyPr/>
        <a:lstStyle/>
        <a:p>
          <a:endParaRPr lang="en-AU"/>
        </a:p>
      </dgm:t>
    </dgm:pt>
    <dgm:pt modelId="{7CF8B02F-5DFD-4532-A752-2155EA38C004}" type="sibTrans" cxnId="{766EA77D-69BB-40A3-8D41-875A2283ACC9}">
      <dgm:prSet/>
      <dgm:spPr/>
      <dgm:t>
        <a:bodyPr/>
        <a:lstStyle/>
        <a:p>
          <a:endParaRPr lang="en-AU"/>
        </a:p>
      </dgm:t>
    </dgm:pt>
    <dgm:pt modelId="{24116420-E3D1-4F86-94D1-E0819C936D17}">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AU" sz="1400" b="1" dirty="0" smtClean="0"/>
            <a:t>Multiple Items</a:t>
          </a:r>
          <a:endParaRPr lang="en-AU" sz="1400" b="1" dirty="0"/>
        </a:p>
      </dgm:t>
    </dgm:pt>
    <dgm:pt modelId="{F9F4C956-024B-4EC9-9795-3CF04E9F1DC7}" type="parTrans" cxnId="{0FAE7B4E-A0AC-4D5F-831D-E2446A250D6F}">
      <dgm:prSet/>
      <dgm:spPr/>
      <dgm:t>
        <a:bodyPr/>
        <a:lstStyle/>
        <a:p>
          <a:endParaRPr lang="en-AU"/>
        </a:p>
      </dgm:t>
    </dgm:pt>
    <dgm:pt modelId="{E2087969-C855-4734-9BDA-541948355325}" type="sibTrans" cxnId="{0FAE7B4E-A0AC-4D5F-831D-E2446A250D6F}">
      <dgm:prSet/>
      <dgm:spPr/>
      <dgm:t>
        <a:bodyPr/>
        <a:lstStyle/>
        <a:p>
          <a:endParaRPr lang="en-AU"/>
        </a:p>
      </dgm:t>
    </dgm:pt>
    <dgm:pt modelId="{27D8720F-1F53-4DD2-9F48-50335DFBB639}">
      <dgm:prSet phldrT="[Text]" custT="1"/>
      <dgm:spPr>
        <a:ln>
          <a:solidFill>
            <a:schemeClr val="accent3">
              <a:lumMod val="40000"/>
              <a:lumOff val="60000"/>
            </a:schemeClr>
          </a:solidFill>
        </a:ln>
      </dgm:spPr>
      <dgm:t>
        <a:bodyPr/>
        <a:lstStyle/>
        <a:p>
          <a:r>
            <a:rPr lang="en-AU" sz="1400" dirty="0" smtClean="0"/>
            <a:t>Contribution Wizard</a:t>
          </a:r>
          <a:endParaRPr lang="en-AU" sz="1400" dirty="0"/>
        </a:p>
      </dgm:t>
    </dgm:pt>
    <dgm:pt modelId="{1C56581F-3250-4EBC-B2E6-1AEF7707F581}" type="parTrans" cxnId="{A2B71010-27A8-4B20-9DAA-030FDCADBD1D}">
      <dgm:prSet/>
      <dgm:spPr/>
      <dgm:t>
        <a:bodyPr/>
        <a:lstStyle/>
        <a:p>
          <a:endParaRPr lang="en-AU"/>
        </a:p>
      </dgm:t>
    </dgm:pt>
    <dgm:pt modelId="{C327531E-B797-4198-A0F7-43D3A106D163}" type="sibTrans" cxnId="{A2B71010-27A8-4B20-9DAA-030FDCADBD1D}">
      <dgm:prSet/>
      <dgm:spPr/>
      <dgm:t>
        <a:bodyPr/>
        <a:lstStyle/>
        <a:p>
          <a:endParaRPr lang="en-AU"/>
        </a:p>
      </dgm:t>
    </dgm:pt>
    <dgm:pt modelId="{C8C8F046-6A17-40EF-9E34-20DEAC5E7823}">
      <dgm:prSet phldrT="[Text]" custT="1"/>
      <dgm:spPr>
        <a:ln>
          <a:solidFill>
            <a:schemeClr val="accent3">
              <a:lumMod val="40000"/>
              <a:lumOff val="60000"/>
            </a:schemeClr>
          </a:solidFill>
        </a:ln>
      </dgm:spPr>
      <dgm:t>
        <a:bodyPr/>
        <a:lstStyle/>
        <a:p>
          <a:r>
            <a:rPr lang="en-AU" sz="1400" dirty="0" smtClean="0"/>
            <a:t>Security</a:t>
          </a:r>
          <a:endParaRPr lang="en-AU" sz="1400" dirty="0"/>
        </a:p>
      </dgm:t>
    </dgm:pt>
    <dgm:pt modelId="{85F297D1-0CC7-4D5C-8F4B-66BC75B58CDE}" type="parTrans" cxnId="{1915EC73-68F2-4757-B2E2-23870A7E492E}">
      <dgm:prSet/>
      <dgm:spPr/>
      <dgm:t>
        <a:bodyPr/>
        <a:lstStyle/>
        <a:p>
          <a:endParaRPr lang="en-AU"/>
        </a:p>
      </dgm:t>
    </dgm:pt>
    <dgm:pt modelId="{9F58065D-982A-4532-9381-4C0FC855FC15}" type="sibTrans" cxnId="{1915EC73-68F2-4757-B2E2-23870A7E492E}">
      <dgm:prSet/>
      <dgm:spPr/>
      <dgm:t>
        <a:bodyPr/>
        <a:lstStyle/>
        <a:p>
          <a:endParaRPr lang="en-AU"/>
        </a:p>
      </dgm:t>
    </dgm:pt>
    <dgm:pt modelId="{AEFDEB24-E0A7-4523-A31F-E4E8736419D2}">
      <dgm:prSet phldrT="[Text]" custT="1">
        <dgm:style>
          <a:lnRef idx="2">
            <a:schemeClr val="accent4"/>
          </a:lnRef>
          <a:fillRef idx="1">
            <a:schemeClr val="lt1"/>
          </a:fillRef>
          <a:effectRef idx="0">
            <a:schemeClr val="accent4"/>
          </a:effectRef>
          <a:fontRef idx="minor">
            <a:schemeClr val="dk1"/>
          </a:fontRef>
        </dgm:style>
      </dgm:prSet>
      <dgm:spPr/>
      <dgm:t>
        <a:bodyPr/>
        <a:lstStyle/>
        <a:p>
          <a:r>
            <a:rPr lang="en-AU" sz="1400" b="0" dirty="0" smtClean="0"/>
            <a:t>User Management</a:t>
          </a:r>
          <a:endParaRPr lang="en-AU" sz="1400" b="0" dirty="0"/>
        </a:p>
      </dgm:t>
    </dgm:pt>
    <dgm:pt modelId="{B97B99EB-13DA-4C42-AD1B-05D2B8CF4E3D}" type="parTrans" cxnId="{DB351102-D3B8-46CF-8E17-8D839681EA81}">
      <dgm:prSet/>
      <dgm:spPr/>
      <dgm:t>
        <a:bodyPr/>
        <a:lstStyle/>
        <a:p>
          <a:endParaRPr lang="en-AU"/>
        </a:p>
      </dgm:t>
    </dgm:pt>
    <dgm:pt modelId="{300CFF1D-C4C9-4859-A6DF-6D205A1ED936}" type="sibTrans" cxnId="{DB351102-D3B8-46CF-8E17-8D839681EA81}">
      <dgm:prSet/>
      <dgm:spPr/>
      <dgm:t>
        <a:bodyPr/>
        <a:lstStyle/>
        <a:p>
          <a:endParaRPr lang="en-AU"/>
        </a:p>
      </dgm:t>
    </dgm:pt>
    <dgm:pt modelId="{5D46DCCB-4432-459D-822C-B667A92F5979}">
      <dgm:prSet phldrT="[Text]" custT="1">
        <dgm:style>
          <a:lnRef idx="2">
            <a:schemeClr val="accent4"/>
          </a:lnRef>
          <a:fillRef idx="1">
            <a:schemeClr val="lt1"/>
          </a:fillRef>
          <a:effectRef idx="0">
            <a:schemeClr val="accent4"/>
          </a:effectRef>
          <a:fontRef idx="minor">
            <a:schemeClr val="dk1"/>
          </a:fontRef>
        </dgm:style>
      </dgm:prSet>
      <dgm:spPr/>
      <dgm:t>
        <a:bodyPr/>
        <a:lstStyle/>
        <a:p>
          <a:r>
            <a:rPr lang="en-AU" sz="1400" b="0" dirty="0" smtClean="0"/>
            <a:t>Security</a:t>
          </a:r>
          <a:endParaRPr lang="en-AU" sz="1400" b="0" dirty="0"/>
        </a:p>
      </dgm:t>
    </dgm:pt>
    <dgm:pt modelId="{7AE9F3B6-9D9C-4284-BF41-B105B0061906}" type="parTrans" cxnId="{D2DBF5BC-330F-4DB0-8BF8-CD646BBAD948}">
      <dgm:prSet/>
      <dgm:spPr/>
      <dgm:t>
        <a:bodyPr/>
        <a:lstStyle/>
        <a:p>
          <a:endParaRPr lang="en-AU"/>
        </a:p>
      </dgm:t>
    </dgm:pt>
    <dgm:pt modelId="{1BF23BDE-B6BF-461A-A70A-EF07074E89F0}" type="sibTrans" cxnId="{D2DBF5BC-330F-4DB0-8BF8-CD646BBAD948}">
      <dgm:prSet/>
      <dgm:spPr/>
      <dgm:t>
        <a:bodyPr/>
        <a:lstStyle/>
        <a:p>
          <a:endParaRPr lang="en-AU"/>
        </a:p>
      </dgm:t>
    </dgm:pt>
    <dgm:pt modelId="{F0DA9E4C-C1B6-47E1-B985-2472C1261A8C}">
      <dgm:prSet phldrT="[Text]" custT="1">
        <dgm:style>
          <a:lnRef idx="2">
            <a:schemeClr val="accent4"/>
          </a:lnRef>
          <a:fillRef idx="1">
            <a:schemeClr val="lt1"/>
          </a:fillRef>
          <a:effectRef idx="0">
            <a:schemeClr val="accent4"/>
          </a:effectRef>
          <a:fontRef idx="minor">
            <a:schemeClr val="dk1"/>
          </a:fontRef>
        </dgm:style>
      </dgm:prSet>
      <dgm:spPr/>
      <dgm:t>
        <a:bodyPr/>
        <a:lstStyle/>
        <a:p>
          <a:r>
            <a:rPr lang="en-AU" sz="1400" b="0" dirty="0" smtClean="0"/>
            <a:t>Unique URL</a:t>
          </a:r>
          <a:endParaRPr lang="en-AU" sz="1400" b="0" dirty="0"/>
        </a:p>
      </dgm:t>
    </dgm:pt>
    <dgm:pt modelId="{844817CE-3C2E-4483-8065-7FFFBD688824}" type="parTrans" cxnId="{3EA30FCB-5302-42E7-BBD3-09A5F6A9C4D6}">
      <dgm:prSet/>
      <dgm:spPr/>
      <dgm:t>
        <a:bodyPr/>
        <a:lstStyle/>
        <a:p>
          <a:endParaRPr lang="en-AU"/>
        </a:p>
      </dgm:t>
    </dgm:pt>
    <dgm:pt modelId="{DF1A2125-E762-4360-BC50-9AD896174166}" type="sibTrans" cxnId="{3EA30FCB-5302-42E7-BBD3-09A5F6A9C4D6}">
      <dgm:prSet/>
      <dgm:spPr/>
      <dgm:t>
        <a:bodyPr/>
        <a:lstStyle/>
        <a:p>
          <a:endParaRPr lang="en-AU"/>
        </a:p>
      </dgm:t>
    </dgm:pt>
    <dgm:pt modelId="{15A942A1-61D2-4890-A1C3-5267976E08E5}">
      <dgm:prSet phldrT="[Text]" custT="1">
        <dgm:style>
          <a:lnRef idx="2">
            <a:schemeClr val="accent4"/>
          </a:lnRef>
          <a:fillRef idx="1">
            <a:schemeClr val="lt1"/>
          </a:fillRef>
          <a:effectRef idx="0">
            <a:schemeClr val="accent4"/>
          </a:effectRef>
          <a:fontRef idx="minor">
            <a:schemeClr val="dk1"/>
          </a:fontRef>
        </dgm:style>
      </dgm:prSet>
      <dgm:spPr/>
      <dgm:t>
        <a:bodyPr/>
        <a:lstStyle/>
        <a:p>
          <a:r>
            <a:rPr lang="en-AU" sz="1400" b="0" dirty="0" smtClean="0"/>
            <a:t>Admin Console</a:t>
          </a:r>
          <a:endParaRPr lang="en-AU" sz="1400" b="0" dirty="0"/>
        </a:p>
      </dgm:t>
    </dgm:pt>
    <dgm:pt modelId="{7591C93C-E294-4107-9A04-FE9B5F90E862}" type="parTrans" cxnId="{DE99CC01-139D-4CF8-89F9-B2244F4D473D}">
      <dgm:prSet/>
      <dgm:spPr/>
      <dgm:t>
        <a:bodyPr/>
        <a:lstStyle/>
        <a:p>
          <a:endParaRPr lang="en-AU"/>
        </a:p>
      </dgm:t>
    </dgm:pt>
    <dgm:pt modelId="{E9F29D3A-5025-45BD-A838-7DD5609BB3F9}" type="sibTrans" cxnId="{DE99CC01-139D-4CF8-89F9-B2244F4D473D}">
      <dgm:prSet/>
      <dgm:spPr/>
      <dgm:t>
        <a:bodyPr/>
        <a:lstStyle/>
        <a:p>
          <a:endParaRPr lang="en-AU"/>
        </a:p>
      </dgm:t>
    </dgm:pt>
    <dgm:pt modelId="{04402EA5-ED6B-4329-828E-CDAC1DCB525D}">
      <dgm:prSet phldrT="[Text]"/>
      <dgm:spPr>
        <a:ln>
          <a:solidFill>
            <a:schemeClr val="accent3">
              <a:lumMod val="40000"/>
              <a:lumOff val="60000"/>
            </a:schemeClr>
          </a:solidFill>
        </a:ln>
      </dgm:spPr>
      <dgm:t>
        <a:bodyPr/>
        <a:lstStyle/>
        <a:p>
          <a:r>
            <a:rPr lang="en-AU" dirty="0" smtClean="0"/>
            <a:t>Metadata Schema</a:t>
          </a:r>
          <a:endParaRPr lang="en-AU" dirty="0"/>
        </a:p>
      </dgm:t>
    </dgm:pt>
    <dgm:pt modelId="{7B413F92-8C06-48C2-9E36-412E232BC926}" type="parTrans" cxnId="{699A940F-3BEA-4F30-840E-4CAF72C24BCA}">
      <dgm:prSet/>
      <dgm:spPr/>
      <dgm:t>
        <a:bodyPr/>
        <a:lstStyle/>
        <a:p>
          <a:endParaRPr lang="en-AU"/>
        </a:p>
      </dgm:t>
    </dgm:pt>
    <dgm:pt modelId="{1BB582E3-D297-4610-8211-DE3E823A938B}" type="sibTrans" cxnId="{699A940F-3BEA-4F30-840E-4CAF72C24BCA}">
      <dgm:prSet/>
      <dgm:spPr/>
      <dgm:t>
        <a:bodyPr/>
        <a:lstStyle/>
        <a:p>
          <a:endParaRPr lang="en-AU"/>
        </a:p>
      </dgm:t>
    </dgm:pt>
    <dgm:pt modelId="{086A883F-70C1-46F1-8558-41471AAF524C}" type="pres">
      <dgm:prSet presAssocID="{696EFD03-B2F4-4AAA-99D5-8A0842F23CE3}" presName="Name0" presStyleCnt="0">
        <dgm:presLayoutVars>
          <dgm:chMax val="3"/>
          <dgm:chPref val="1"/>
          <dgm:dir/>
          <dgm:animLvl val="lvl"/>
          <dgm:resizeHandles/>
        </dgm:presLayoutVars>
      </dgm:prSet>
      <dgm:spPr/>
      <dgm:t>
        <a:bodyPr/>
        <a:lstStyle/>
        <a:p>
          <a:endParaRPr lang="en-AU"/>
        </a:p>
      </dgm:t>
    </dgm:pt>
    <dgm:pt modelId="{D701025F-45FC-459C-A682-799F923390E0}" type="pres">
      <dgm:prSet presAssocID="{696EFD03-B2F4-4AAA-99D5-8A0842F23CE3}" presName="outerBox" presStyleCnt="0"/>
      <dgm:spPr/>
    </dgm:pt>
    <dgm:pt modelId="{C7488A86-F35F-499E-AB7E-FE2BC94D5E04}" type="pres">
      <dgm:prSet presAssocID="{696EFD03-B2F4-4AAA-99D5-8A0842F23CE3}" presName="outerBoxParent" presStyleLbl="node1" presStyleIdx="0" presStyleCnt="3"/>
      <dgm:spPr/>
      <dgm:t>
        <a:bodyPr/>
        <a:lstStyle/>
        <a:p>
          <a:endParaRPr lang="en-AU"/>
        </a:p>
      </dgm:t>
    </dgm:pt>
    <dgm:pt modelId="{FF67D555-6F4F-480C-A9AC-A4FEC1D52374}" type="pres">
      <dgm:prSet presAssocID="{696EFD03-B2F4-4AAA-99D5-8A0842F23CE3}" presName="outerBoxChildren" presStyleCnt="0"/>
      <dgm:spPr/>
    </dgm:pt>
    <dgm:pt modelId="{5D12D19A-911A-46EC-A97D-3803DE9C15FB}" type="pres">
      <dgm:prSet presAssocID="{AEFDEB24-E0A7-4523-A31F-E4E8736419D2}" presName="oChild" presStyleLbl="fgAcc1" presStyleIdx="0" presStyleCnt="12">
        <dgm:presLayoutVars>
          <dgm:bulletEnabled val="1"/>
        </dgm:presLayoutVars>
      </dgm:prSet>
      <dgm:spPr/>
      <dgm:t>
        <a:bodyPr/>
        <a:lstStyle/>
        <a:p>
          <a:endParaRPr lang="en-AU"/>
        </a:p>
      </dgm:t>
    </dgm:pt>
    <dgm:pt modelId="{120FE68B-D486-4D7C-88B7-93E9C7D23516}" type="pres">
      <dgm:prSet presAssocID="{300CFF1D-C4C9-4859-A6DF-6D205A1ED936}" presName="outerSibTrans" presStyleCnt="0"/>
      <dgm:spPr/>
    </dgm:pt>
    <dgm:pt modelId="{51AA9400-9B7E-4E47-8F30-F2B93D004269}" type="pres">
      <dgm:prSet presAssocID="{5D46DCCB-4432-459D-822C-B667A92F5979}" presName="oChild" presStyleLbl="fgAcc1" presStyleIdx="1" presStyleCnt="12">
        <dgm:presLayoutVars>
          <dgm:bulletEnabled val="1"/>
        </dgm:presLayoutVars>
      </dgm:prSet>
      <dgm:spPr/>
      <dgm:t>
        <a:bodyPr/>
        <a:lstStyle/>
        <a:p>
          <a:endParaRPr lang="en-AU"/>
        </a:p>
      </dgm:t>
    </dgm:pt>
    <dgm:pt modelId="{81E59C40-20A7-4060-A2CB-BD32C7C48205}" type="pres">
      <dgm:prSet presAssocID="{1BF23BDE-B6BF-461A-A70A-EF07074E89F0}" presName="outerSibTrans" presStyleCnt="0"/>
      <dgm:spPr/>
    </dgm:pt>
    <dgm:pt modelId="{791E17CA-A49E-43C6-89BD-99FEE7A082B5}" type="pres">
      <dgm:prSet presAssocID="{F0DA9E4C-C1B6-47E1-B985-2472C1261A8C}" presName="oChild" presStyleLbl="fgAcc1" presStyleIdx="2" presStyleCnt="12">
        <dgm:presLayoutVars>
          <dgm:bulletEnabled val="1"/>
        </dgm:presLayoutVars>
      </dgm:prSet>
      <dgm:spPr/>
      <dgm:t>
        <a:bodyPr/>
        <a:lstStyle/>
        <a:p>
          <a:endParaRPr lang="en-AU"/>
        </a:p>
      </dgm:t>
    </dgm:pt>
    <dgm:pt modelId="{16E126AF-6A60-4F01-9545-336423A396AC}" type="pres">
      <dgm:prSet presAssocID="{DF1A2125-E762-4360-BC50-9AD896174166}" presName="outerSibTrans" presStyleCnt="0"/>
      <dgm:spPr/>
    </dgm:pt>
    <dgm:pt modelId="{4DBC0190-376E-469E-AB2C-74AC0438CC29}" type="pres">
      <dgm:prSet presAssocID="{15A942A1-61D2-4890-A1C3-5267976E08E5}" presName="oChild" presStyleLbl="fgAcc1" presStyleIdx="3" presStyleCnt="12">
        <dgm:presLayoutVars>
          <dgm:bulletEnabled val="1"/>
        </dgm:presLayoutVars>
      </dgm:prSet>
      <dgm:spPr/>
      <dgm:t>
        <a:bodyPr/>
        <a:lstStyle/>
        <a:p>
          <a:endParaRPr lang="en-AU"/>
        </a:p>
      </dgm:t>
    </dgm:pt>
    <dgm:pt modelId="{B977050C-8B80-4EA3-A453-2FF3BEBE6795}" type="pres">
      <dgm:prSet presAssocID="{E9F29D3A-5025-45BD-A838-7DD5609BB3F9}" presName="outerSibTrans" presStyleCnt="0"/>
      <dgm:spPr/>
    </dgm:pt>
    <dgm:pt modelId="{2EBDAD46-95E9-4F5E-85D5-17204FDFA529}" type="pres">
      <dgm:prSet presAssocID="{F5BC8DC0-5E7F-4624-BBE0-26AE8557DC0F}" presName="oChild" presStyleLbl="fgAcc1" presStyleIdx="4" presStyleCnt="12">
        <dgm:presLayoutVars>
          <dgm:bulletEnabled val="1"/>
        </dgm:presLayoutVars>
      </dgm:prSet>
      <dgm:spPr/>
      <dgm:t>
        <a:bodyPr/>
        <a:lstStyle/>
        <a:p>
          <a:endParaRPr lang="en-AU"/>
        </a:p>
      </dgm:t>
    </dgm:pt>
    <dgm:pt modelId="{04664742-1C64-457E-BD8B-E5BB774AE56E}" type="pres">
      <dgm:prSet presAssocID="{696EFD03-B2F4-4AAA-99D5-8A0842F23CE3}" presName="middleBox" presStyleCnt="0"/>
      <dgm:spPr/>
    </dgm:pt>
    <dgm:pt modelId="{E15362AA-38BA-4329-90F6-DC708F5FA7E0}" type="pres">
      <dgm:prSet presAssocID="{696EFD03-B2F4-4AAA-99D5-8A0842F23CE3}" presName="middleBoxParent" presStyleLbl="node1" presStyleIdx="1" presStyleCnt="3" custLinFactNeighborX="1452" custLinFactNeighborY="0"/>
      <dgm:spPr/>
      <dgm:t>
        <a:bodyPr/>
        <a:lstStyle/>
        <a:p>
          <a:endParaRPr lang="en-AU"/>
        </a:p>
      </dgm:t>
    </dgm:pt>
    <dgm:pt modelId="{C777B4B2-8796-4998-97CA-31292E84B9B2}" type="pres">
      <dgm:prSet presAssocID="{696EFD03-B2F4-4AAA-99D5-8A0842F23CE3}" presName="middleBoxChildren" presStyleCnt="0"/>
      <dgm:spPr/>
    </dgm:pt>
    <dgm:pt modelId="{F72FFDD7-D68C-431A-B749-94FB8A508B6B}" type="pres">
      <dgm:prSet presAssocID="{27D8720F-1F53-4DD2-9F48-50335DFBB639}" presName="mChild" presStyleLbl="fgAcc1" presStyleIdx="5" presStyleCnt="12" custScaleX="160485" custScaleY="160485" custLinFactNeighborX="39516">
        <dgm:presLayoutVars>
          <dgm:bulletEnabled val="1"/>
        </dgm:presLayoutVars>
      </dgm:prSet>
      <dgm:spPr/>
      <dgm:t>
        <a:bodyPr/>
        <a:lstStyle/>
        <a:p>
          <a:endParaRPr lang="en-AU"/>
        </a:p>
      </dgm:t>
    </dgm:pt>
    <dgm:pt modelId="{89ABC088-9264-4C95-BC7F-901A2BAC02A7}" type="pres">
      <dgm:prSet presAssocID="{C327531E-B797-4198-A0F7-43D3A106D163}" presName="middleSibTrans" presStyleCnt="0"/>
      <dgm:spPr/>
    </dgm:pt>
    <dgm:pt modelId="{C3126538-CB37-4980-B228-1C85126B0052}" type="pres">
      <dgm:prSet presAssocID="{04402EA5-ED6B-4329-828E-CDAC1DCB525D}" presName="mChild" presStyleLbl="fgAcc1" presStyleIdx="6" presStyleCnt="12" custScaleX="160485" custScaleY="160485" custLinFactNeighborX="39516">
        <dgm:presLayoutVars>
          <dgm:bulletEnabled val="1"/>
        </dgm:presLayoutVars>
      </dgm:prSet>
      <dgm:spPr/>
      <dgm:t>
        <a:bodyPr/>
        <a:lstStyle/>
        <a:p>
          <a:endParaRPr lang="en-AU"/>
        </a:p>
      </dgm:t>
    </dgm:pt>
    <dgm:pt modelId="{34F5374C-5F74-4CAE-B195-BD763AB06639}" type="pres">
      <dgm:prSet presAssocID="{1BB582E3-D297-4610-8211-DE3E823A938B}" presName="middleSibTrans" presStyleCnt="0"/>
      <dgm:spPr/>
    </dgm:pt>
    <dgm:pt modelId="{38C7164E-7267-474C-9906-F30C924CE648}" type="pres">
      <dgm:prSet presAssocID="{8E9C26F1-1249-42A3-80FF-1FA39DD3512C}" presName="mChild" presStyleLbl="fgAcc1" presStyleIdx="7" presStyleCnt="12" custScaleX="160485" custScaleY="160485" custLinFactNeighborX="39516">
        <dgm:presLayoutVars>
          <dgm:bulletEnabled val="1"/>
        </dgm:presLayoutVars>
      </dgm:prSet>
      <dgm:spPr/>
      <dgm:t>
        <a:bodyPr/>
        <a:lstStyle/>
        <a:p>
          <a:endParaRPr lang="en-AU"/>
        </a:p>
      </dgm:t>
    </dgm:pt>
    <dgm:pt modelId="{D9CAADCC-9971-4EBA-9807-864E0788B2EA}" type="pres">
      <dgm:prSet presAssocID="{37F5F78E-23C8-421D-9C02-619345C8168D}" presName="middleSibTrans" presStyleCnt="0"/>
      <dgm:spPr/>
    </dgm:pt>
    <dgm:pt modelId="{D3E20646-05C1-4261-A8F6-12706BE4B17E}" type="pres">
      <dgm:prSet presAssocID="{C8C8F046-6A17-40EF-9E34-20DEAC5E7823}" presName="mChild" presStyleLbl="fgAcc1" presStyleIdx="8" presStyleCnt="12" custScaleX="160485" custScaleY="160485" custLinFactNeighborX="39516">
        <dgm:presLayoutVars>
          <dgm:bulletEnabled val="1"/>
        </dgm:presLayoutVars>
      </dgm:prSet>
      <dgm:spPr/>
      <dgm:t>
        <a:bodyPr/>
        <a:lstStyle/>
        <a:p>
          <a:endParaRPr lang="en-AU"/>
        </a:p>
      </dgm:t>
    </dgm:pt>
    <dgm:pt modelId="{657338D4-82C2-4D07-A886-9D48AD8CC039}" type="pres">
      <dgm:prSet presAssocID="{9F58065D-982A-4532-9381-4C0FC855FC15}" presName="middleSibTrans" presStyleCnt="0"/>
      <dgm:spPr/>
    </dgm:pt>
    <dgm:pt modelId="{9F735823-D5EC-41BF-8EA4-2F7D31C7973D}" type="pres">
      <dgm:prSet presAssocID="{24116420-E3D1-4F86-94D1-E0819C936D17}" presName="mChild" presStyleLbl="fgAcc1" presStyleIdx="9" presStyleCnt="12" custScaleX="160485" custScaleY="160485" custLinFactNeighborX="39516">
        <dgm:presLayoutVars>
          <dgm:bulletEnabled val="1"/>
        </dgm:presLayoutVars>
      </dgm:prSet>
      <dgm:spPr/>
      <dgm:t>
        <a:bodyPr/>
        <a:lstStyle/>
        <a:p>
          <a:endParaRPr lang="en-AU"/>
        </a:p>
      </dgm:t>
    </dgm:pt>
    <dgm:pt modelId="{2AFAFA6F-E65E-49F8-8959-11319B882E07}" type="pres">
      <dgm:prSet presAssocID="{696EFD03-B2F4-4AAA-99D5-8A0842F23CE3}" presName="centerBox" presStyleCnt="0"/>
      <dgm:spPr/>
    </dgm:pt>
    <dgm:pt modelId="{110C1D8E-1D48-412D-B73B-53D4DFF2698B}" type="pres">
      <dgm:prSet presAssocID="{696EFD03-B2F4-4AAA-99D5-8A0842F23CE3}" presName="centerBoxParent" presStyleLbl="node1" presStyleIdx="2" presStyleCnt="3" custScaleX="83440" custLinFactNeighborX="13411"/>
      <dgm:spPr/>
      <dgm:t>
        <a:bodyPr/>
        <a:lstStyle/>
        <a:p>
          <a:endParaRPr lang="en-AU"/>
        </a:p>
      </dgm:t>
    </dgm:pt>
    <dgm:pt modelId="{81F18474-D386-4159-9AF7-1D462E1CAE9C}" type="pres">
      <dgm:prSet presAssocID="{696EFD03-B2F4-4AAA-99D5-8A0842F23CE3}" presName="centerBoxChildren" presStyleCnt="0"/>
      <dgm:spPr/>
    </dgm:pt>
    <dgm:pt modelId="{8F48BAC7-2863-41E8-8BEE-6D102F300882}" type="pres">
      <dgm:prSet presAssocID="{F5617CA4-ACC8-466D-A6D0-B0BBA49D4E36}" presName="cChild" presStyleLbl="fgAcc1" presStyleIdx="10" presStyleCnt="12" custScaleX="42016" custLinFactX="20364" custLinFactNeighborX="100000">
        <dgm:presLayoutVars>
          <dgm:bulletEnabled val="1"/>
        </dgm:presLayoutVars>
      </dgm:prSet>
      <dgm:spPr/>
      <dgm:t>
        <a:bodyPr/>
        <a:lstStyle/>
        <a:p>
          <a:endParaRPr lang="en-AU"/>
        </a:p>
      </dgm:t>
    </dgm:pt>
    <dgm:pt modelId="{28DF5199-7159-4471-9EBE-71DF6D682F7E}" type="pres">
      <dgm:prSet presAssocID="{B5CBF87C-190F-4519-AE0D-A82F384BD2E8}" presName="centerSibTrans" presStyleCnt="0"/>
      <dgm:spPr/>
    </dgm:pt>
    <dgm:pt modelId="{ABE1C84B-FAA4-43E0-ACE9-1E61FFE31CFA}" type="pres">
      <dgm:prSet presAssocID="{A529051C-E4E5-4D9E-A5B5-902022113A68}" presName="cChild" presStyleLbl="fgAcc1" presStyleIdx="11" presStyleCnt="12" custScaleX="37253" custLinFactX="20364" custLinFactNeighborX="100000">
        <dgm:presLayoutVars>
          <dgm:bulletEnabled val="1"/>
        </dgm:presLayoutVars>
      </dgm:prSet>
      <dgm:spPr/>
      <dgm:t>
        <a:bodyPr/>
        <a:lstStyle/>
        <a:p>
          <a:endParaRPr lang="en-AU"/>
        </a:p>
      </dgm:t>
    </dgm:pt>
  </dgm:ptLst>
  <dgm:cxnLst>
    <dgm:cxn modelId="{8F631FE8-443B-B146-8CD0-FCCCF18BAAEB}" type="presOf" srcId="{8E9C26F1-1249-42A3-80FF-1FA39DD3512C}" destId="{38C7164E-7267-474C-9906-F30C924CE648}" srcOrd="0" destOrd="0" presId="urn:microsoft.com/office/officeart/2005/8/layout/target2"/>
    <dgm:cxn modelId="{699A940F-3BEA-4F30-840E-4CAF72C24BCA}" srcId="{40776262-7921-43D6-A982-A3C55852DC02}" destId="{04402EA5-ED6B-4329-828E-CDAC1DCB525D}" srcOrd="1" destOrd="0" parTransId="{7B413F92-8C06-48C2-9E36-412E232BC926}" sibTransId="{1BB582E3-D297-4610-8211-DE3E823A938B}"/>
    <dgm:cxn modelId="{78C38D23-DB2B-0943-9B59-391993DD757C}" type="presOf" srcId="{A529051C-E4E5-4D9E-A5B5-902022113A68}" destId="{ABE1C84B-FAA4-43E0-ACE9-1E61FFE31CFA}" srcOrd="0" destOrd="0" presId="urn:microsoft.com/office/officeart/2005/8/layout/target2"/>
    <dgm:cxn modelId="{0FAE7B4E-A0AC-4D5F-831D-E2446A250D6F}" srcId="{40776262-7921-43D6-A982-A3C55852DC02}" destId="{24116420-E3D1-4F86-94D1-E0819C936D17}" srcOrd="4" destOrd="0" parTransId="{F9F4C956-024B-4EC9-9795-3CF04E9F1DC7}" sibTransId="{E2087969-C855-4734-9BDA-541948355325}"/>
    <dgm:cxn modelId="{9127EC54-0270-B342-B930-0CED48C14AB8}" type="presOf" srcId="{696EFD03-B2F4-4AAA-99D5-8A0842F23CE3}" destId="{086A883F-70C1-46F1-8558-41471AAF524C}" srcOrd="0" destOrd="0" presId="urn:microsoft.com/office/officeart/2005/8/layout/target2"/>
    <dgm:cxn modelId="{F8A9EA7D-CBAA-4503-B192-29077B59E501}" srcId="{696EFD03-B2F4-4AAA-99D5-8A0842F23CE3}" destId="{497AF7AC-14E2-46E3-8374-12AE1B9A05AA}" srcOrd="0" destOrd="0" parTransId="{9F856622-092F-40A1-8F0E-452300DAA40F}" sibTransId="{D346A7EE-536F-46E2-9458-FF119EBD4575}"/>
    <dgm:cxn modelId="{E7EDAE9A-9778-4FDC-8DBD-8342C2707273}" srcId="{696EFD03-B2F4-4AAA-99D5-8A0842F23CE3}" destId="{A42C9624-1E21-4CF7-9B7B-1019DDDC8A92}" srcOrd="2" destOrd="0" parTransId="{3FD964D0-9C7E-43F6-AE39-7C9360141811}" sibTransId="{4B748497-3A29-400F-A009-7098BC66F417}"/>
    <dgm:cxn modelId="{D6B9F634-B5B1-464E-8EA3-2B2746617207}" type="presOf" srcId="{04402EA5-ED6B-4329-828E-CDAC1DCB525D}" destId="{C3126538-CB37-4980-B228-1C85126B0052}" srcOrd="0" destOrd="0" presId="urn:microsoft.com/office/officeart/2005/8/layout/target2"/>
    <dgm:cxn modelId="{D1D3E0DA-426A-4F43-A903-12E87E971B0C}" type="presOf" srcId="{497AF7AC-14E2-46E3-8374-12AE1B9A05AA}" destId="{C7488A86-F35F-499E-AB7E-FE2BC94D5E04}" srcOrd="0" destOrd="0" presId="urn:microsoft.com/office/officeart/2005/8/layout/target2"/>
    <dgm:cxn modelId="{DE99CC01-139D-4CF8-89F9-B2244F4D473D}" srcId="{497AF7AC-14E2-46E3-8374-12AE1B9A05AA}" destId="{15A942A1-61D2-4890-A1C3-5267976E08E5}" srcOrd="3" destOrd="0" parTransId="{7591C93C-E294-4107-9A04-FE9B5F90E862}" sibTransId="{E9F29D3A-5025-45BD-A838-7DD5609BB3F9}"/>
    <dgm:cxn modelId="{079F2CEC-DC10-1F4F-90EE-CAA5E9CF0A8D}" type="presOf" srcId="{A42C9624-1E21-4CF7-9B7B-1019DDDC8A92}" destId="{110C1D8E-1D48-412D-B73B-53D4DFF2698B}" srcOrd="0" destOrd="0" presId="urn:microsoft.com/office/officeart/2005/8/layout/target2"/>
    <dgm:cxn modelId="{9735DE1D-9DD7-7B41-96BF-109B0540685E}" type="presOf" srcId="{15A942A1-61D2-4890-A1C3-5267976E08E5}" destId="{4DBC0190-376E-469E-AB2C-74AC0438CC29}" srcOrd="0" destOrd="0" presId="urn:microsoft.com/office/officeart/2005/8/layout/target2"/>
    <dgm:cxn modelId="{9BE7E8B7-E6EF-4587-AB3D-66D25A26BBD2}" srcId="{A42C9624-1E21-4CF7-9B7B-1019DDDC8A92}" destId="{F5617CA4-ACC8-466D-A6D0-B0BBA49D4E36}" srcOrd="0" destOrd="0" parTransId="{78E2E324-2811-4056-B64C-EAC200D8C171}" sibTransId="{B5CBF87C-190F-4519-AE0D-A82F384BD2E8}"/>
    <dgm:cxn modelId="{DB351102-D3B8-46CF-8E17-8D839681EA81}" srcId="{497AF7AC-14E2-46E3-8374-12AE1B9A05AA}" destId="{AEFDEB24-E0A7-4523-A31F-E4E8736419D2}" srcOrd="0" destOrd="0" parTransId="{B97B99EB-13DA-4C42-AD1B-05D2B8CF4E3D}" sibTransId="{300CFF1D-C4C9-4859-A6DF-6D205A1ED936}"/>
    <dgm:cxn modelId="{3EA30FCB-5302-42E7-BBD3-09A5F6A9C4D6}" srcId="{497AF7AC-14E2-46E3-8374-12AE1B9A05AA}" destId="{F0DA9E4C-C1B6-47E1-B985-2472C1261A8C}" srcOrd="2" destOrd="0" parTransId="{844817CE-3C2E-4483-8065-7FFFBD688824}" sibTransId="{DF1A2125-E762-4360-BC50-9AD896174166}"/>
    <dgm:cxn modelId="{AC065B72-2BDF-8A4C-9AAD-16D3D90EFF5B}" type="presOf" srcId="{27D8720F-1F53-4DD2-9F48-50335DFBB639}" destId="{F72FFDD7-D68C-431A-B749-94FB8A508B6B}" srcOrd="0" destOrd="0" presId="urn:microsoft.com/office/officeart/2005/8/layout/target2"/>
    <dgm:cxn modelId="{8548F378-1DBD-7341-85DB-DC58F0266C53}" type="presOf" srcId="{C8C8F046-6A17-40EF-9E34-20DEAC5E7823}" destId="{D3E20646-05C1-4261-A8F6-12706BE4B17E}" srcOrd="0" destOrd="0" presId="urn:microsoft.com/office/officeart/2005/8/layout/target2"/>
    <dgm:cxn modelId="{C146C534-19A2-47E6-898F-8EC26291457B}" srcId="{497AF7AC-14E2-46E3-8374-12AE1B9A05AA}" destId="{F5BC8DC0-5E7F-4624-BBE0-26AE8557DC0F}" srcOrd="4" destOrd="0" parTransId="{6A8EC6DA-7F75-4F08-AFFC-6E3F49BF7004}" sibTransId="{14608360-65F3-4F1D-92B6-A8C9E4B349CE}"/>
    <dgm:cxn modelId="{07D6E512-BF4F-1F4B-8D98-B07539FC6D2F}" type="presOf" srcId="{AEFDEB24-E0A7-4523-A31F-E4E8736419D2}" destId="{5D12D19A-911A-46EC-A97D-3803DE9C15FB}" srcOrd="0" destOrd="0" presId="urn:microsoft.com/office/officeart/2005/8/layout/target2"/>
    <dgm:cxn modelId="{3BECAE0C-33CF-7240-B0A5-216FF37F4132}" type="presOf" srcId="{40776262-7921-43D6-A982-A3C55852DC02}" destId="{E15362AA-38BA-4329-90F6-DC708F5FA7E0}" srcOrd="0" destOrd="0" presId="urn:microsoft.com/office/officeart/2005/8/layout/target2"/>
    <dgm:cxn modelId="{7C55B2D7-C29C-C34D-811F-F912E36DB95D}" type="presOf" srcId="{F5617CA4-ACC8-466D-A6D0-B0BBA49D4E36}" destId="{8F48BAC7-2863-41E8-8BEE-6D102F300882}" srcOrd="0" destOrd="0" presId="urn:microsoft.com/office/officeart/2005/8/layout/target2"/>
    <dgm:cxn modelId="{4A405B6A-860E-47FE-9C48-095B4A05AFE6}" srcId="{40776262-7921-43D6-A982-A3C55852DC02}" destId="{8E9C26F1-1249-42A3-80FF-1FA39DD3512C}" srcOrd="2" destOrd="0" parTransId="{F9ED3122-F084-4789-AB8E-2A8A975AB694}" sibTransId="{37F5F78E-23C8-421D-9C02-619345C8168D}"/>
    <dgm:cxn modelId="{D2DBF5BC-330F-4DB0-8BF8-CD646BBAD948}" srcId="{497AF7AC-14E2-46E3-8374-12AE1B9A05AA}" destId="{5D46DCCB-4432-459D-822C-B667A92F5979}" srcOrd="1" destOrd="0" parTransId="{7AE9F3B6-9D9C-4284-BF41-B105B0061906}" sibTransId="{1BF23BDE-B6BF-461A-A70A-EF07074E89F0}"/>
    <dgm:cxn modelId="{1915EC73-68F2-4757-B2E2-23870A7E492E}" srcId="{40776262-7921-43D6-A982-A3C55852DC02}" destId="{C8C8F046-6A17-40EF-9E34-20DEAC5E7823}" srcOrd="3" destOrd="0" parTransId="{85F297D1-0CC7-4D5C-8F4B-66BC75B58CDE}" sibTransId="{9F58065D-982A-4532-9381-4C0FC855FC15}"/>
    <dgm:cxn modelId="{281C55FA-917F-0F4E-98EC-40B4D0FA763F}" type="presOf" srcId="{24116420-E3D1-4F86-94D1-E0819C936D17}" destId="{9F735823-D5EC-41BF-8EA4-2F7D31C7973D}" srcOrd="0" destOrd="0" presId="urn:microsoft.com/office/officeart/2005/8/layout/target2"/>
    <dgm:cxn modelId="{854A6352-7869-3741-8E75-6619CFA27148}" type="presOf" srcId="{F5BC8DC0-5E7F-4624-BBE0-26AE8557DC0F}" destId="{2EBDAD46-95E9-4F5E-85D5-17204FDFA529}" srcOrd="0" destOrd="0" presId="urn:microsoft.com/office/officeart/2005/8/layout/target2"/>
    <dgm:cxn modelId="{CFC4FC88-85D2-294E-969D-1A0B09D6C35C}" type="presOf" srcId="{5D46DCCB-4432-459D-822C-B667A92F5979}" destId="{51AA9400-9B7E-4E47-8F30-F2B93D004269}" srcOrd="0" destOrd="0" presId="urn:microsoft.com/office/officeart/2005/8/layout/target2"/>
    <dgm:cxn modelId="{766EA77D-69BB-40A3-8D41-875A2283ACC9}" srcId="{A42C9624-1E21-4CF7-9B7B-1019DDDC8A92}" destId="{A529051C-E4E5-4D9E-A5B5-902022113A68}" srcOrd="1" destOrd="0" parTransId="{18A020CD-4EDA-445A-B88B-6154367CE14A}" sibTransId="{7CF8B02F-5DFD-4532-A752-2155EA38C004}"/>
    <dgm:cxn modelId="{D4999784-25DD-BD4A-9092-715090056B1E}" type="presOf" srcId="{F0DA9E4C-C1B6-47E1-B985-2472C1261A8C}" destId="{791E17CA-A49E-43C6-89BD-99FEE7A082B5}" srcOrd="0" destOrd="0" presId="urn:microsoft.com/office/officeart/2005/8/layout/target2"/>
    <dgm:cxn modelId="{3430B6A0-250C-4111-AAAC-14BAB9F4BC2C}" srcId="{696EFD03-B2F4-4AAA-99D5-8A0842F23CE3}" destId="{40776262-7921-43D6-A982-A3C55852DC02}" srcOrd="1" destOrd="0" parTransId="{DF0C7BB6-50E2-4020-836F-5A91264EFB4F}" sibTransId="{2423DABA-F2E1-472A-9A11-9F9DA0A4DDC8}"/>
    <dgm:cxn modelId="{A2B71010-27A8-4B20-9DAA-030FDCADBD1D}" srcId="{40776262-7921-43D6-A982-A3C55852DC02}" destId="{27D8720F-1F53-4DD2-9F48-50335DFBB639}" srcOrd="0" destOrd="0" parTransId="{1C56581F-3250-4EBC-B2E6-1AEF7707F581}" sibTransId="{C327531E-B797-4198-A0F7-43D3A106D163}"/>
    <dgm:cxn modelId="{F6B2B31C-1E50-8540-855F-F920AD2E48EF}" type="presParOf" srcId="{086A883F-70C1-46F1-8558-41471AAF524C}" destId="{D701025F-45FC-459C-A682-799F923390E0}" srcOrd="0" destOrd="0" presId="urn:microsoft.com/office/officeart/2005/8/layout/target2"/>
    <dgm:cxn modelId="{A191172B-2374-464E-92BF-29F337F45D47}" type="presParOf" srcId="{D701025F-45FC-459C-A682-799F923390E0}" destId="{C7488A86-F35F-499E-AB7E-FE2BC94D5E04}" srcOrd="0" destOrd="0" presId="urn:microsoft.com/office/officeart/2005/8/layout/target2"/>
    <dgm:cxn modelId="{6774F978-6258-EA44-A557-457F8598FE3A}" type="presParOf" srcId="{D701025F-45FC-459C-A682-799F923390E0}" destId="{FF67D555-6F4F-480C-A9AC-A4FEC1D52374}" srcOrd="1" destOrd="0" presId="urn:microsoft.com/office/officeart/2005/8/layout/target2"/>
    <dgm:cxn modelId="{44B95982-BF2E-1543-AF51-FC83E17DBDC0}" type="presParOf" srcId="{FF67D555-6F4F-480C-A9AC-A4FEC1D52374}" destId="{5D12D19A-911A-46EC-A97D-3803DE9C15FB}" srcOrd="0" destOrd="0" presId="urn:microsoft.com/office/officeart/2005/8/layout/target2"/>
    <dgm:cxn modelId="{7579A1BA-4A3A-2645-ACBC-0CD68F996F5D}" type="presParOf" srcId="{FF67D555-6F4F-480C-A9AC-A4FEC1D52374}" destId="{120FE68B-D486-4D7C-88B7-93E9C7D23516}" srcOrd="1" destOrd="0" presId="urn:microsoft.com/office/officeart/2005/8/layout/target2"/>
    <dgm:cxn modelId="{A35F0EEC-0EB0-C944-9F1C-121611202FBD}" type="presParOf" srcId="{FF67D555-6F4F-480C-A9AC-A4FEC1D52374}" destId="{51AA9400-9B7E-4E47-8F30-F2B93D004269}" srcOrd="2" destOrd="0" presId="urn:microsoft.com/office/officeart/2005/8/layout/target2"/>
    <dgm:cxn modelId="{72C58855-B247-C141-9C51-C517863A1116}" type="presParOf" srcId="{FF67D555-6F4F-480C-A9AC-A4FEC1D52374}" destId="{81E59C40-20A7-4060-A2CB-BD32C7C48205}" srcOrd="3" destOrd="0" presId="urn:microsoft.com/office/officeart/2005/8/layout/target2"/>
    <dgm:cxn modelId="{20F4FBA4-D0E9-BD42-B092-CD0D80EE8C9C}" type="presParOf" srcId="{FF67D555-6F4F-480C-A9AC-A4FEC1D52374}" destId="{791E17CA-A49E-43C6-89BD-99FEE7A082B5}" srcOrd="4" destOrd="0" presId="urn:microsoft.com/office/officeart/2005/8/layout/target2"/>
    <dgm:cxn modelId="{28256782-4CC8-3441-A884-42D51935EEE9}" type="presParOf" srcId="{FF67D555-6F4F-480C-A9AC-A4FEC1D52374}" destId="{16E126AF-6A60-4F01-9545-336423A396AC}" srcOrd="5" destOrd="0" presId="urn:microsoft.com/office/officeart/2005/8/layout/target2"/>
    <dgm:cxn modelId="{69333E34-9793-B544-8B10-FEB2EA9628AA}" type="presParOf" srcId="{FF67D555-6F4F-480C-A9AC-A4FEC1D52374}" destId="{4DBC0190-376E-469E-AB2C-74AC0438CC29}" srcOrd="6" destOrd="0" presId="urn:microsoft.com/office/officeart/2005/8/layout/target2"/>
    <dgm:cxn modelId="{4EF1E9D3-8442-4649-8DF4-96CA4C52D531}" type="presParOf" srcId="{FF67D555-6F4F-480C-A9AC-A4FEC1D52374}" destId="{B977050C-8B80-4EA3-A453-2FF3BEBE6795}" srcOrd="7" destOrd="0" presId="urn:microsoft.com/office/officeart/2005/8/layout/target2"/>
    <dgm:cxn modelId="{88660AEF-10AD-2E4B-96B2-E677DD6A831F}" type="presParOf" srcId="{FF67D555-6F4F-480C-A9AC-A4FEC1D52374}" destId="{2EBDAD46-95E9-4F5E-85D5-17204FDFA529}" srcOrd="8" destOrd="0" presId="urn:microsoft.com/office/officeart/2005/8/layout/target2"/>
    <dgm:cxn modelId="{EF24E72E-F7BC-744A-8C81-1D2E2A06ACEA}" type="presParOf" srcId="{086A883F-70C1-46F1-8558-41471AAF524C}" destId="{04664742-1C64-457E-BD8B-E5BB774AE56E}" srcOrd="1" destOrd="0" presId="urn:microsoft.com/office/officeart/2005/8/layout/target2"/>
    <dgm:cxn modelId="{99C27807-51AD-A74F-A0D6-8415BF99ADBD}" type="presParOf" srcId="{04664742-1C64-457E-BD8B-E5BB774AE56E}" destId="{E15362AA-38BA-4329-90F6-DC708F5FA7E0}" srcOrd="0" destOrd="0" presId="urn:microsoft.com/office/officeart/2005/8/layout/target2"/>
    <dgm:cxn modelId="{637BD6F1-A924-5E42-AF0C-9C1D6C9C4876}" type="presParOf" srcId="{04664742-1C64-457E-BD8B-E5BB774AE56E}" destId="{C777B4B2-8796-4998-97CA-31292E84B9B2}" srcOrd="1" destOrd="0" presId="urn:microsoft.com/office/officeart/2005/8/layout/target2"/>
    <dgm:cxn modelId="{C8E2CB06-6348-3847-A8F5-7C6B2ED27DE7}" type="presParOf" srcId="{C777B4B2-8796-4998-97CA-31292E84B9B2}" destId="{F72FFDD7-D68C-431A-B749-94FB8A508B6B}" srcOrd="0" destOrd="0" presId="urn:microsoft.com/office/officeart/2005/8/layout/target2"/>
    <dgm:cxn modelId="{4C8C2A6C-903F-C344-801F-C6BDA4DCB4A6}" type="presParOf" srcId="{C777B4B2-8796-4998-97CA-31292E84B9B2}" destId="{89ABC088-9264-4C95-BC7F-901A2BAC02A7}" srcOrd="1" destOrd="0" presId="urn:microsoft.com/office/officeart/2005/8/layout/target2"/>
    <dgm:cxn modelId="{F2CBCEC2-D939-2346-8197-F886BA4C9224}" type="presParOf" srcId="{C777B4B2-8796-4998-97CA-31292E84B9B2}" destId="{C3126538-CB37-4980-B228-1C85126B0052}" srcOrd="2" destOrd="0" presId="urn:microsoft.com/office/officeart/2005/8/layout/target2"/>
    <dgm:cxn modelId="{2563CAC9-012E-3E42-9B9B-F0A4C0C6684B}" type="presParOf" srcId="{C777B4B2-8796-4998-97CA-31292E84B9B2}" destId="{34F5374C-5F74-4CAE-B195-BD763AB06639}" srcOrd="3" destOrd="0" presId="urn:microsoft.com/office/officeart/2005/8/layout/target2"/>
    <dgm:cxn modelId="{A06D4575-1479-7C44-9238-93AA58212708}" type="presParOf" srcId="{C777B4B2-8796-4998-97CA-31292E84B9B2}" destId="{38C7164E-7267-474C-9906-F30C924CE648}" srcOrd="4" destOrd="0" presId="urn:microsoft.com/office/officeart/2005/8/layout/target2"/>
    <dgm:cxn modelId="{DE446F98-B694-A046-97B7-5C921CE60E1B}" type="presParOf" srcId="{C777B4B2-8796-4998-97CA-31292E84B9B2}" destId="{D9CAADCC-9971-4EBA-9807-864E0788B2EA}" srcOrd="5" destOrd="0" presId="urn:microsoft.com/office/officeart/2005/8/layout/target2"/>
    <dgm:cxn modelId="{CF56DAF7-8620-444C-AE47-47F5416086A6}" type="presParOf" srcId="{C777B4B2-8796-4998-97CA-31292E84B9B2}" destId="{D3E20646-05C1-4261-A8F6-12706BE4B17E}" srcOrd="6" destOrd="0" presId="urn:microsoft.com/office/officeart/2005/8/layout/target2"/>
    <dgm:cxn modelId="{26B446EC-BF2C-B64B-9555-EFD3B58236A7}" type="presParOf" srcId="{C777B4B2-8796-4998-97CA-31292E84B9B2}" destId="{657338D4-82C2-4D07-A886-9D48AD8CC039}" srcOrd="7" destOrd="0" presId="urn:microsoft.com/office/officeart/2005/8/layout/target2"/>
    <dgm:cxn modelId="{9758AE46-EA49-B848-97C6-0369BF13ABBE}" type="presParOf" srcId="{C777B4B2-8796-4998-97CA-31292E84B9B2}" destId="{9F735823-D5EC-41BF-8EA4-2F7D31C7973D}" srcOrd="8" destOrd="0" presId="urn:microsoft.com/office/officeart/2005/8/layout/target2"/>
    <dgm:cxn modelId="{4EDEEE63-1B5C-BE4E-B5EA-FB8CEC23E431}" type="presParOf" srcId="{086A883F-70C1-46F1-8558-41471AAF524C}" destId="{2AFAFA6F-E65E-49F8-8959-11319B882E07}" srcOrd="2" destOrd="0" presId="urn:microsoft.com/office/officeart/2005/8/layout/target2"/>
    <dgm:cxn modelId="{1EDFE757-7413-4543-80E4-24418043B3F9}" type="presParOf" srcId="{2AFAFA6F-E65E-49F8-8959-11319B882E07}" destId="{110C1D8E-1D48-412D-B73B-53D4DFF2698B}" srcOrd="0" destOrd="0" presId="urn:microsoft.com/office/officeart/2005/8/layout/target2"/>
    <dgm:cxn modelId="{17ACCCEB-071D-FC4C-B1E0-93EAAB9DE60D}" type="presParOf" srcId="{2AFAFA6F-E65E-49F8-8959-11319B882E07}" destId="{81F18474-D386-4159-9AF7-1D462E1CAE9C}" srcOrd="1" destOrd="0" presId="urn:microsoft.com/office/officeart/2005/8/layout/target2"/>
    <dgm:cxn modelId="{A2A8EFB7-4A08-444F-A645-0ED668CBA546}" type="presParOf" srcId="{81F18474-D386-4159-9AF7-1D462E1CAE9C}" destId="{8F48BAC7-2863-41E8-8BEE-6D102F300882}" srcOrd="0" destOrd="0" presId="urn:microsoft.com/office/officeart/2005/8/layout/target2"/>
    <dgm:cxn modelId="{A26852AD-2F00-CF47-8EA5-3B55B363B088}" type="presParOf" srcId="{81F18474-D386-4159-9AF7-1D462E1CAE9C}" destId="{28DF5199-7159-4471-9EBE-71DF6D682F7E}" srcOrd="1" destOrd="0" presId="urn:microsoft.com/office/officeart/2005/8/layout/target2"/>
    <dgm:cxn modelId="{231648A2-EB9B-6E48-8F22-A75536AEEC5D}" type="presParOf" srcId="{81F18474-D386-4159-9AF7-1D462E1CAE9C}" destId="{ABE1C84B-FAA4-43E0-ACE9-1E61FFE31CFA}" srcOrd="2"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5E6EC5-1EA2-4CFF-B092-05702F267213}"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DCFC20CB-158C-467B-A2B0-7B8A59E7909B}">
      <dgm:prSet/>
      <dgm:spPr>
        <a:solidFill>
          <a:srgbClr val="1082E0"/>
        </a:solidFill>
      </dgm:spPr>
      <dgm:t>
        <a:bodyPr/>
        <a:lstStyle/>
        <a:p>
          <a:pPr rtl="0"/>
          <a:r>
            <a:rPr lang="en-US" dirty="0" smtClean="0"/>
            <a:t>Data Source</a:t>
          </a:r>
          <a:endParaRPr lang="en-US" dirty="0"/>
        </a:p>
      </dgm:t>
    </dgm:pt>
    <dgm:pt modelId="{BE7D87BE-BB33-4730-81B2-6ED5952C7092}" type="parTrans" cxnId="{EFE67294-3E6D-4C66-AD2E-503C193F0A8E}">
      <dgm:prSet/>
      <dgm:spPr/>
      <dgm:t>
        <a:bodyPr/>
        <a:lstStyle/>
        <a:p>
          <a:endParaRPr lang="en-US"/>
        </a:p>
      </dgm:t>
    </dgm:pt>
    <dgm:pt modelId="{EB267AAB-0C67-44AF-97E1-F7AB9BC3D86B}" type="sibTrans" cxnId="{EFE67294-3E6D-4C66-AD2E-503C193F0A8E}">
      <dgm:prSet/>
      <dgm:spPr/>
      <dgm:t>
        <a:bodyPr/>
        <a:lstStyle/>
        <a:p>
          <a:endParaRPr lang="en-US"/>
        </a:p>
      </dgm:t>
    </dgm:pt>
    <dgm:pt modelId="{BEBFB79A-FA9C-49B7-9D6F-54ED8CE7F59D}">
      <dgm:prSet/>
      <dgm:spPr>
        <a:solidFill>
          <a:srgbClr val="1082E0"/>
        </a:solidFill>
      </dgm:spPr>
      <dgm:t>
        <a:bodyPr/>
        <a:lstStyle/>
        <a:p>
          <a:pPr rtl="0"/>
          <a:r>
            <a:rPr lang="en-US" dirty="0" smtClean="0"/>
            <a:t>Data Sets</a:t>
          </a:r>
          <a:endParaRPr lang="en-US" dirty="0"/>
        </a:p>
      </dgm:t>
    </dgm:pt>
    <dgm:pt modelId="{815358D8-AE0B-476D-A74A-134F87E4FB52}" type="parTrans" cxnId="{83BE48B4-B788-4F59-B0BD-73F38C7B66D8}">
      <dgm:prSet/>
      <dgm:spPr/>
      <dgm:t>
        <a:bodyPr/>
        <a:lstStyle/>
        <a:p>
          <a:endParaRPr lang="en-US"/>
        </a:p>
      </dgm:t>
    </dgm:pt>
    <dgm:pt modelId="{1BA7571E-FC01-4D7E-9BB4-74546B7BB93A}" type="sibTrans" cxnId="{83BE48B4-B788-4F59-B0BD-73F38C7B66D8}">
      <dgm:prSet/>
      <dgm:spPr/>
      <dgm:t>
        <a:bodyPr/>
        <a:lstStyle/>
        <a:p>
          <a:endParaRPr lang="en-US"/>
        </a:p>
      </dgm:t>
    </dgm:pt>
    <dgm:pt modelId="{DF0A0722-78BA-4C62-BC81-235C4B2E8399}">
      <dgm:prSet/>
      <dgm:spPr>
        <a:solidFill>
          <a:srgbClr val="1082E0"/>
        </a:solidFill>
      </dgm:spPr>
      <dgm:t>
        <a:bodyPr/>
        <a:lstStyle/>
        <a:p>
          <a:pPr rtl="0"/>
          <a:r>
            <a:rPr lang="en-US" dirty="0" smtClean="0"/>
            <a:t>Reports</a:t>
          </a:r>
          <a:endParaRPr lang="en-US" dirty="0"/>
        </a:p>
      </dgm:t>
    </dgm:pt>
    <dgm:pt modelId="{8BFC263D-482C-47C7-AFD1-0D193FADC374}" type="parTrans" cxnId="{C3F1395D-3F88-4546-AA0F-630F6F251BC3}">
      <dgm:prSet/>
      <dgm:spPr/>
      <dgm:t>
        <a:bodyPr/>
        <a:lstStyle/>
        <a:p>
          <a:endParaRPr lang="en-US"/>
        </a:p>
      </dgm:t>
    </dgm:pt>
    <dgm:pt modelId="{708CDC63-423D-4D12-82FD-A351ABCF3811}" type="sibTrans" cxnId="{C3F1395D-3F88-4546-AA0F-630F6F251BC3}">
      <dgm:prSet/>
      <dgm:spPr/>
      <dgm:t>
        <a:bodyPr/>
        <a:lstStyle/>
        <a:p>
          <a:endParaRPr lang="en-US"/>
        </a:p>
      </dgm:t>
    </dgm:pt>
    <dgm:pt modelId="{7AD4A26F-A210-43C0-A7C6-C4856FB686F1}" type="pres">
      <dgm:prSet presAssocID="{695E6EC5-1EA2-4CFF-B092-05702F267213}" presName="CompostProcess" presStyleCnt="0">
        <dgm:presLayoutVars>
          <dgm:dir/>
          <dgm:resizeHandles val="exact"/>
        </dgm:presLayoutVars>
      </dgm:prSet>
      <dgm:spPr/>
      <dgm:t>
        <a:bodyPr/>
        <a:lstStyle/>
        <a:p>
          <a:endParaRPr lang="en-AU"/>
        </a:p>
      </dgm:t>
    </dgm:pt>
    <dgm:pt modelId="{6CCF4B6C-4DC2-49ED-98B9-61B53C9F997E}" type="pres">
      <dgm:prSet presAssocID="{695E6EC5-1EA2-4CFF-B092-05702F267213}" presName="arrow" presStyleLbl="bgShp" presStyleIdx="0" presStyleCnt="1"/>
      <dgm:spPr>
        <a:solidFill>
          <a:srgbClr val="003399"/>
        </a:solidFill>
      </dgm:spPr>
    </dgm:pt>
    <dgm:pt modelId="{50F6FE51-9EDE-4231-860C-159641C67EA6}" type="pres">
      <dgm:prSet presAssocID="{695E6EC5-1EA2-4CFF-B092-05702F267213}" presName="linearProcess" presStyleCnt="0"/>
      <dgm:spPr/>
    </dgm:pt>
    <dgm:pt modelId="{26B2D574-86D9-4708-8C9D-2D7E0162A79C}" type="pres">
      <dgm:prSet presAssocID="{DCFC20CB-158C-467B-A2B0-7B8A59E7909B}" presName="textNode" presStyleLbl="node1" presStyleIdx="0" presStyleCnt="3">
        <dgm:presLayoutVars>
          <dgm:bulletEnabled val="1"/>
        </dgm:presLayoutVars>
      </dgm:prSet>
      <dgm:spPr/>
      <dgm:t>
        <a:bodyPr/>
        <a:lstStyle/>
        <a:p>
          <a:endParaRPr lang="en-US"/>
        </a:p>
      </dgm:t>
    </dgm:pt>
    <dgm:pt modelId="{CC95306E-FAC5-4995-8B91-EE7AF5DDAA0A}" type="pres">
      <dgm:prSet presAssocID="{EB267AAB-0C67-44AF-97E1-F7AB9BC3D86B}" presName="sibTrans" presStyleCnt="0"/>
      <dgm:spPr/>
    </dgm:pt>
    <dgm:pt modelId="{1533A05B-62F3-48DC-B452-01ED97BEB0FE}" type="pres">
      <dgm:prSet presAssocID="{BEBFB79A-FA9C-49B7-9D6F-54ED8CE7F59D}" presName="textNode" presStyleLbl="node1" presStyleIdx="1" presStyleCnt="3">
        <dgm:presLayoutVars>
          <dgm:bulletEnabled val="1"/>
        </dgm:presLayoutVars>
      </dgm:prSet>
      <dgm:spPr/>
      <dgm:t>
        <a:bodyPr/>
        <a:lstStyle/>
        <a:p>
          <a:endParaRPr lang="en-AU"/>
        </a:p>
      </dgm:t>
    </dgm:pt>
    <dgm:pt modelId="{85B3D5EB-0AD0-4234-9712-20DE46F3A9B2}" type="pres">
      <dgm:prSet presAssocID="{1BA7571E-FC01-4D7E-9BB4-74546B7BB93A}" presName="sibTrans" presStyleCnt="0"/>
      <dgm:spPr/>
    </dgm:pt>
    <dgm:pt modelId="{F6A60E4F-ABCB-4A96-AD19-0B5F585EB08B}" type="pres">
      <dgm:prSet presAssocID="{DF0A0722-78BA-4C62-BC81-235C4B2E8399}" presName="textNode" presStyleLbl="node1" presStyleIdx="2" presStyleCnt="3">
        <dgm:presLayoutVars>
          <dgm:bulletEnabled val="1"/>
        </dgm:presLayoutVars>
      </dgm:prSet>
      <dgm:spPr/>
      <dgm:t>
        <a:bodyPr/>
        <a:lstStyle/>
        <a:p>
          <a:endParaRPr lang="en-US"/>
        </a:p>
      </dgm:t>
    </dgm:pt>
  </dgm:ptLst>
  <dgm:cxnLst>
    <dgm:cxn modelId="{D443A6B1-041D-AB4F-ACD3-06D1D7E6DE18}" type="presOf" srcId="{DCFC20CB-158C-467B-A2B0-7B8A59E7909B}" destId="{26B2D574-86D9-4708-8C9D-2D7E0162A79C}" srcOrd="0" destOrd="0" presId="urn:microsoft.com/office/officeart/2005/8/layout/hProcess9"/>
    <dgm:cxn modelId="{02AA35A5-7C7C-2C4D-B903-20134CCEC350}" type="presOf" srcId="{BEBFB79A-FA9C-49B7-9D6F-54ED8CE7F59D}" destId="{1533A05B-62F3-48DC-B452-01ED97BEB0FE}" srcOrd="0" destOrd="0" presId="urn:microsoft.com/office/officeart/2005/8/layout/hProcess9"/>
    <dgm:cxn modelId="{356FD5AF-251F-DE41-B6BA-2B7F1D680056}" type="presOf" srcId="{DF0A0722-78BA-4C62-BC81-235C4B2E8399}" destId="{F6A60E4F-ABCB-4A96-AD19-0B5F585EB08B}" srcOrd="0" destOrd="0" presId="urn:microsoft.com/office/officeart/2005/8/layout/hProcess9"/>
    <dgm:cxn modelId="{EFE67294-3E6D-4C66-AD2E-503C193F0A8E}" srcId="{695E6EC5-1EA2-4CFF-B092-05702F267213}" destId="{DCFC20CB-158C-467B-A2B0-7B8A59E7909B}" srcOrd="0" destOrd="0" parTransId="{BE7D87BE-BB33-4730-81B2-6ED5952C7092}" sibTransId="{EB267AAB-0C67-44AF-97E1-F7AB9BC3D86B}"/>
    <dgm:cxn modelId="{C3F1395D-3F88-4546-AA0F-630F6F251BC3}" srcId="{695E6EC5-1EA2-4CFF-B092-05702F267213}" destId="{DF0A0722-78BA-4C62-BC81-235C4B2E8399}" srcOrd="2" destOrd="0" parTransId="{8BFC263D-482C-47C7-AFD1-0D193FADC374}" sibTransId="{708CDC63-423D-4D12-82FD-A351ABCF3811}"/>
    <dgm:cxn modelId="{78C251DD-114A-884A-9CBE-79C8E271AE90}" type="presOf" srcId="{695E6EC5-1EA2-4CFF-B092-05702F267213}" destId="{7AD4A26F-A210-43C0-A7C6-C4856FB686F1}" srcOrd="0" destOrd="0" presId="urn:microsoft.com/office/officeart/2005/8/layout/hProcess9"/>
    <dgm:cxn modelId="{83BE48B4-B788-4F59-B0BD-73F38C7B66D8}" srcId="{695E6EC5-1EA2-4CFF-B092-05702F267213}" destId="{BEBFB79A-FA9C-49B7-9D6F-54ED8CE7F59D}" srcOrd="1" destOrd="0" parTransId="{815358D8-AE0B-476D-A74A-134F87E4FB52}" sibTransId="{1BA7571E-FC01-4D7E-9BB4-74546B7BB93A}"/>
    <dgm:cxn modelId="{BBF18AFF-4FF1-7940-8FAC-1A7E14AF05ED}" type="presParOf" srcId="{7AD4A26F-A210-43C0-A7C6-C4856FB686F1}" destId="{6CCF4B6C-4DC2-49ED-98B9-61B53C9F997E}" srcOrd="0" destOrd="0" presId="urn:microsoft.com/office/officeart/2005/8/layout/hProcess9"/>
    <dgm:cxn modelId="{F623281A-5E04-A649-9142-684F55C2CAA1}" type="presParOf" srcId="{7AD4A26F-A210-43C0-A7C6-C4856FB686F1}" destId="{50F6FE51-9EDE-4231-860C-159641C67EA6}" srcOrd="1" destOrd="0" presId="urn:microsoft.com/office/officeart/2005/8/layout/hProcess9"/>
    <dgm:cxn modelId="{98A9046C-FBF0-D041-A2EB-3944CF26EA73}" type="presParOf" srcId="{50F6FE51-9EDE-4231-860C-159641C67EA6}" destId="{26B2D574-86D9-4708-8C9D-2D7E0162A79C}" srcOrd="0" destOrd="0" presId="urn:microsoft.com/office/officeart/2005/8/layout/hProcess9"/>
    <dgm:cxn modelId="{E868FEDE-1860-9B4E-847B-98E80EF0B03B}" type="presParOf" srcId="{50F6FE51-9EDE-4231-860C-159641C67EA6}" destId="{CC95306E-FAC5-4995-8B91-EE7AF5DDAA0A}" srcOrd="1" destOrd="0" presId="urn:microsoft.com/office/officeart/2005/8/layout/hProcess9"/>
    <dgm:cxn modelId="{2F0F6F5B-FF4F-4E43-8BAD-5D73D4CA5813}" type="presParOf" srcId="{50F6FE51-9EDE-4231-860C-159641C67EA6}" destId="{1533A05B-62F3-48DC-B452-01ED97BEB0FE}" srcOrd="2" destOrd="0" presId="urn:microsoft.com/office/officeart/2005/8/layout/hProcess9"/>
    <dgm:cxn modelId="{C2BB4AA7-3CAB-7A4A-B319-7AC89B9519A8}" type="presParOf" srcId="{50F6FE51-9EDE-4231-860C-159641C67EA6}" destId="{85B3D5EB-0AD0-4234-9712-20DE46F3A9B2}" srcOrd="3" destOrd="0" presId="urn:microsoft.com/office/officeart/2005/8/layout/hProcess9"/>
    <dgm:cxn modelId="{DE165CAC-B255-8043-B1A8-91F76DD279EE}" type="presParOf" srcId="{50F6FE51-9EDE-4231-860C-159641C67EA6}" destId="{F6A60E4F-ABCB-4A96-AD19-0B5F585EB08B}"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431687-A0BD-464A-BA9A-53ED6D95CE62}"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US"/>
        </a:p>
      </dgm:t>
    </dgm:pt>
    <dgm:pt modelId="{CB241CAA-AD6F-463F-B5EE-4A2756B8713A}">
      <dgm:prSet/>
      <dgm:spPr/>
      <dgm:t>
        <a:bodyPr/>
        <a:lstStyle/>
        <a:p>
          <a:pPr rtl="0"/>
          <a:r>
            <a:rPr lang="en-US" dirty="0" smtClean="0"/>
            <a:t>JDBC</a:t>
          </a:r>
          <a:endParaRPr lang="en-US" dirty="0"/>
        </a:p>
      </dgm:t>
    </dgm:pt>
    <dgm:pt modelId="{C9AAFBDB-CEAB-4300-9028-D056A86FFBA6}" type="parTrans" cxnId="{83DB6855-9B11-48D4-93E4-9C6C656B82EC}">
      <dgm:prSet/>
      <dgm:spPr/>
      <dgm:t>
        <a:bodyPr/>
        <a:lstStyle/>
        <a:p>
          <a:endParaRPr lang="en-US"/>
        </a:p>
      </dgm:t>
    </dgm:pt>
    <dgm:pt modelId="{A8191F25-6AF3-4D9C-8E68-D9C38BE04244}" type="sibTrans" cxnId="{83DB6855-9B11-48D4-93E4-9C6C656B82EC}">
      <dgm:prSet/>
      <dgm:spPr/>
      <dgm:t>
        <a:bodyPr/>
        <a:lstStyle/>
        <a:p>
          <a:endParaRPr lang="en-US"/>
        </a:p>
      </dgm:t>
    </dgm:pt>
    <dgm:pt modelId="{A6F22920-0EF1-416E-ADB4-D475EB988271}">
      <dgm:prSet/>
      <dgm:spPr/>
      <dgm:t>
        <a:bodyPr/>
        <a:lstStyle/>
        <a:p>
          <a:pPr rtl="0"/>
          <a:r>
            <a:rPr lang="en-US" dirty="0" smtClean="0"/>
            <a:t>Free Text</a:t>
          </a:r>
          <a:endParaRPr lang="en-US" dirty="0"/>
        </a:p>
      </dgm:t>
    </dgm:pt>
    <dgm:pt modelId="{5D6AF0EC-961A-4643-B3B8-CAC69CCE0CD1}" type="parTrans" cxnId="{B8C84AC9-F591-4290-954A-9D37BFD999BE}">
      <dgm:prSet/>
      <dgm:spPr/>
      <dgm:t>
        <a:bodyPr/>
        <a:lstStyle/>
        <a:p>
          <a:endParaRPr lang="en-US"/>
        </a:p>
      </dgm:t>
    </dgm:pt>
    <dgm:pt modelId="{CCC41B5E-6A4E-488F-B968-BACDC1C96742}" type="sibTrans" cxnId="{B8C84AC9-F591-4290-954A-9D37BFD999BE}">
      <dgm:prSet/>
      <dgm:spPr/>
      <dgm:t>
        <a:bodyPr/>
        <a:lstStyle/>
        <a:p>
          <a:endParaRPr lang="en-US"/>
        </a:p>
      </dgm:t>
    </dgm:pt>
    <dgm:pt modelId="{62C2AB21-B915-4585-BB6E-5945B1424810}">
      <dgm:prSet/>
      <dgm:spPr/>
      <dgm:t>
        <a:bodyPr/>
        <a:lstStyle/>
        <a:p>
          <a:pPr rtl="0"/>
          <a:r>
            <a:rPr lang="en-US" dirty="0" smtClean="0"/>
            <a:t>User Management</a:t>
          </a:r>
          <a:endParaRPr lang="en-US" dirty="0"/>
        </a:p>
      </dgm:t>
    </dgm:pt>
    <dgm:pt modelId="{6DAD7E62-D1AD-4B5A-B3A8-F362A18FE06E}" type="parTrans" cxnId="{3B3433B4-6ECB-47CA-B0C1-1B532345CD69}">
      <dgm:prSet/>
      <dgm:spPr/>
      <dgm:t>
        <a:bodyPr/>
        <a:lstStyle/>
        <a:p>
          <a:endParaRPr lang="en-US"/>
        </a:p>
      </dgm:t>
    </dgm:pt>
    <dgm:pt modelId="{9F0D8571-D2FD-4C19-97F4-96BE03275C4A}" type="sibTrans" cxnId="{3B3433B4-6ECB-47CA-B0C1-1B532345CD69}">
      <dgm:prSet/>
      <dgm:spPr/>
      <dgm:t>
        <a:bodyPr/>
        <a:lstStyle/>
        <a:p>
          <a:endParaRPr lang="en-US"/>
        </a:p>
      </dgm:t>
    </dgm:pt>
    <dgm:pt modelId="{6D0184CF-C594-471E-8CD9-237D3592DBD6}">
      <dgm:prSet/>
      <dgm:spPr/>
      <dgm:t>
        <a:bodyPr/>
        <a:lstStyle/>
        <a:p>
          <a:pPr rtl="0"/>
          <a:r>
            <a:rPr lang="en-US" dirty="0" smtClean="0"/>
            <a:t>Joint Data Set</a:t>
          </a:r>
          <a:endParaRPr lang="en-US" dirty="0"/>
        </a:p>
      </dgm:t>
    </dgm:pt>
    <dgm:pt modelId="{5968AE34-D3A1-44FD-A976-B645C4A67FD1}" type="parTrans" cxnId="{AAD0B60F-FE40-4224-9A9C-D1B977AFCD80}">
      <dgm:prSet/>
      <dgm:spPr/>
      <dgm:t>
        <a:bodyPr/>
        <a:lstStyle/>
        <a:p>
          <a:endParaRPr lang="en-US"/>
        </a:p>
      </dgm:t>
    </dgm:pt>
    <dgm:pt modelId="{CAFD2EB9-54E8-4980-8CBD-F9E3BDCE70CB}" type="sibTrans" cxnId="{AAD0B60F-FE40-4224-9A9C-D1B977AFCD80}">
      <dgm:prSet/>
      <dgm:spPr/>
      <dgm:t>
        <a:bodyPr/>
        <a:lstStyle/>
        <a:p>
          <a:endParaRPr lang="en-US"/>
        </a:p>
      </dgm:t>
    </dgm:pt>
    <dgm:pt modelId="{6A87FDEC-174D-4C9F-9E14-B43875180BD7}" type="pres">
      <dgm:prSet presAssocID="{7F431687-A0BD-464A-BA9A-53ED6D95CE62}" presName="compositeShape" presStyleCnt="0">
        <dgm:presLayoutVars>
          <dgm:dir/>
          <dgm:resizeHandles/>
        </dgm:presLayoutVars>
      </dgm:prSet>
      <dgm:spPr/>
      <dgm:t>
        <a:bodyPr/>
        <a:lstStyle/>
        <a:p>
          <a:endParaRPr lang="en-AU"/>
        </a:p>
      </dgm:t>
    </dgm:pt>
    <dgm:pt modelId="{3CD18E4B-2DCD-46D7-9083-7336B6BDB060}" type="pres">
      <dgm:prSet presAssocID="{7F431687-A0BD-464A-BA9A-53ED6D95CE62}" presName="pyramid" presStyleLbl="node1" presStyleIdx="0" presStyleCnt="1" custLinFactNeighborX="-304" custLinFactNeighborY="1013"/>
      <dgm:spPr>
        <a:solidFill>
          <a:schemeClr val="tx1">
            <a:lumMod val="50000"/>
            <a:lumOff val="50000"/>
          </a:schemeClr>
        </a:solidFill>
      </dgm:spPr>
    </dgm:pt>
    <dgm:pt modelId="{080EF046-AED2-4F3B-86EF-4C760652C29A}" type="pres">
      <dgm:prSet presAssocID="{7F431687-A0BD-464A-BA9A-53ED6D95CE62}" presName="theList" presStyleCnt="0"/>
      <dgm:spPr/>
    </dgm:pt>
    <dgm:pt modelId="{79947E70-5ADE-401E-B977-2498B3E5B5CC}" type="pres">
      <dgm:prSet presAssocID="{CB241CAA-AD6F-463F-B5EE-4A2756B8713A}" presName="aNode" presStyleLbl="fgAcc1" presStyleIdx="0" presStyleCnt="4">
        <dgm:presLayoutVars>
          <dgm:bulletEnabled val="1"/>
        </dgm:presLayoutVars>
      </dgm:prSet>
      <dgm:spPr/>
      <dgm:t>
        <a:bodyPr/>
        <a:lstStyle/>
        <a:p>
          <a:endParaRPr lang="en-AU"/>
        </a:p>
      </dgm:t>
    </dgm:pt>
    <dgm:pt modelId="{6282936E-FE5D-425C-89DC-9679FD035441}" type="pres">
      <dgm:prSet presAssocID="{CB241CAA-AD6F-463F-B5EE-4A2756B8713A}" presName="aSpace" presStyleCnt="0"/>
      <dgm:spPr/>
    </dgm:pt>
    <dgm:pt modelId="{F706C1F2-0BBE-493B-B365-F4316A5F1595}" type="pres">
      <dgm:prSet presAssocID="{A6F22920-0EF1-416E-ADB4-D475EB988271}" presName="aNode" presStyleLbl="fgAcc1" presStyleIdx="1" presStyleCnt="4">
        <dgm:presLayoutVars>
          <dgm:bulletEnabled val="1"/>
        </dgm:presLayoutVars>
      </dgm:prSet>
      <dgm:spPr/>
      <dgm:t>
        <a:bodyPr/>
        <a:lstStyle/>
        <a:p>
          <a:endParaRPr lang="en-AU"/>
        </a:p>
      </dgm:t>
    </dgm:pt>
    <dgm:pt modelId="{93B3FC0E-E2FC-40ED-9717-DCD66CB87D1B}" type="pres">
      <dgm:prSet presAssocID="{A6F22920-0EF1-416E-ADB4-D475EB988271}" presName="aSpace" presStyleCnt="0"/>
      <dgm:spPr/>
    </dgm:pt>
    <dgm:pt modelId="{5AF53C49-C8ED-49A9-9C48-F8EB800F151F}" type="pres">
      <dgm:prSet presAssocID="{62C2AB21-B915-4585-BB6E-5945B1424810}" presName="aNode" presStyleLbl="fgAcc1" presStyleIdx="2" presStyleCnt="4">
        <dgm:presLayoutVars>
          <dgm:bulletEnabled val="1"/>
        </dgm:presLayoutVars>
      </dgm:prSet>
      <dgm:spPr/>
      <dgm:t>
        <a:bodyPr/>
        <a:lstStyle/>
        <a:p>
          <a:endParaRPr lang="en-AU"/>
        </a:p>
      </dgm:t>
    </dgm:pt>
    <dgm:pt modelId="{49BEDF2A-FC6E-4854-8C2D-51AC8031F7D8}" type="pres">
      <dgm:prSet presAssocID="{62C2AB21-B915-4585-BB6E-5945B1424810}" presName="aSpace" presStyleCnt="0"/>
      <dgm:spPr/>
    </dgm:pt>
    <dgm:pt modelId="{80892CAD-A0AA-4C39-8EDE-7A864590408E}" type="pres">
      <dgm:prSet presAssocID="{6D0184CF-C594-471E-8CD9-237D3592DBD6}" presName="aNode" presStyleLbl="fgAcc1" presStyleIdx="3" presStyleCnt="4">
        <dgm:presLayoutVars>
          <dgm:bulletEnabled val="1"/>
        </dgm:presLayoutVars>
      </dgm:prSet>
      <dgm:spPr/>
      <dgm:t>
        <a:bodyPr/>
        <a:lstStyle/>
        <a:p>
          <a:endParaRPr lang="en-AU"/>
        </a:p>
      </dgm:t>
    </dgm:pt>
    <dgm:pt modelId="{236A0D0C-C62A-44AB-930D-ADBDD9219835}" type="pres">
      <dgm:prSet presAssocID="{6D0184CF-C594-471E-8CD9-237D3592DBD6}" presName="aSpace" presStyleCnt="0"/>
      <dgm:spPr/>
    </dgm:pt>
  </dgm:ptLst>
  <dgm:cxnLst>
    <dgm:cxn modelId="{10CF94F1-9ED1-AE47-B79C-8D478A3735F5}" type="presOf" srcId="{CB241CAA-AD6F-463F-B5EE-4A2756B8713A}" destId="{79947E70-5ADE-401E-B977-2498B3E5B5CC}" srcOrd="0" destOrd="0" presId="urn:microsoft.com/office/officeart/2005/8/layout/pyramid2"/>
    <dgm:cxn modelId="{83DB6855-9B11-48D4-93E4-9C6C656B82EC}" srcId="{7F431687-A0BD-464A-BA9A-53ED6D95CE62}" destId="{CB241CAA-AD6F-463F-B5EE-4A2756B8713A}" srcOrd="0" destOrd="0" parTransId="{C9AAFBDB-CEAB-4300-9028-D056A86FFBA6}" sibTransId="{A8191F25-6AF3-4D9C-8E68-D9C38BE04244}"/>
    <dgm:cxn modelId="{15BC0145-1F6F-FA46-8A56-CCF0A5B8067D}" type="presOf" srcId="{7F431687-A0BD-464A-BA9A-53ED6D95CE62}" destId="{6A87FDEC-174D-4C9F-9E14-B43875180BD7}" srcOrd="0" destOrd="0" presId="urn:microsoft.com/office/officeart/2005/8/layout/pyramid2"/>
    <dgm:cxn modelId="{146DF665-C559-AB40-A758-D4A7F5A80D0B}" type="presOf" srcId="{6D0184CF-C594-471E-8CD9-237D3592DBD6}" destId="{80892CAD-A0AA-4C39-8EDE-7A864590408E}" srcOrd="0" destOrd="0" presId="urn:microsoft.com/office/officeart/2005/8/layout/pyramid2"/>
    <dgm:cxn modelId="{94ABFCFD-6E92-AB45-9E64-343AA4836446}" type="presOf" srcId="{62C2AB21-B915-4585-BB6E-5945B1424810}" destId="{5AF53C49-C8ED-49A9-9C48-F8EB800F151F}" srcOrd="0" destOrd="0" presId="urn:microsoft.com/office/officeart/2005/8/layout/pyramid2"/>
    <dgm:cxn modelId="{B8C84AC9-F591-4290-954A-9D37BFD999BE}" srcId="{7F431687-A0BD-464A-BA9A-53ED6D95CE62}" destId="{A6F22920-0EF1-416E-ADB4-D475EB988271}" srcOrd="1" destOrd="0" parTransId="{5D6AF0EC-961A-4643-B3B8-CAC69CCE0CD1}" sibTransId="{CCC41B5E-6A4E-488F-B968-BACDC1C96742}"/>
    <dgm:cxn modelId="{AAD0B60F-FE40-4224-9A9C-D1B977AFCD80}" srcId="{7F431687-A0BD-464A-BA9A-53ED6D95CE62}" destId="{6D0184CF-C594-471E-8CD9-237D3592DBD6}" srcOrd="3" destOrd="0" parTransId="{5968AE34-D3A1-44FD-A976-B645C4A67FD1}" sibTransId="{CAFD2EB9-54E8-4980-8CBD-F9E3BDCE70CB}"/>
    <dgm:cxn modelId="{3B3433B4-6ECB-47CA-B0C1-1B532345CD69}" srcId="{7F431687-A0BD-464A-BA9A-53ED6D95CE62}" destId="{62C2AB21-B915-4585-BB6E-5945B1424810}" srcOrd="2" destOrd="0" parTransId="{6DAD7E62-D1AD-4B5A-B3A8-F362A18FE06E}" sibTransId="{9F0D8571-D2FD-4C19-97F4-96BE03275C4A}"/>
    <dgm:cxn modelId="{D16B6494-298F-F343-8328-566EB08CFC39}" type="presOf" srcId="{A6F22920-0EF1-416E-ADB4-D475EB988271}" destId="{F706C1F2-0BBE-493B-B365-F4316A5F1595}" srcOrd="0" destOrd="0" presId="urn:microsoft.com/office/officeart/2005/8/layout/pyramid2"/>
    <dgm:cxn modelId="{F62854E9-5AA5-B44B-83EE-D391F4019B09}" type="presParOf" srcId="{6A87FDEC-174D-4C9F-9E14-B43875180BD7}" destId="{3CD18E4B-2DCD-46D7-9083-7336B6BDB060}" srcOrd="0" destOrd="0" presId="urn:microsoft.com/office/officeart/2005/8/layout/pyramid2"/>
    <dgm:cxn modelId="{2806A9FC-D219-B141-ADCF-B10229C8CC79}" type="presParOf" srcId="{6A87FDEC-174D-4C9F-9E14-B43875180BD7}" destId="{080EF046-AED2-4F3B-86EF-4C760652C29A}" srcOrd="1" destOrd="0" presId="urn:microsoft.com/office/officeart/2005/8/layout/pyramid2"/>
    <dgm:cxn modelId="{1B0CF873-1E73-DC46-83AF-E8A83A7AD582}" type="presParOf" srcId="{080EF046-AED2-4F3B-86EF-4C760652C29A}" destId="{79947E70-5ADE-401E-B977-2498B3E5B5CC}" srcOrd="0" destOrd="0" presId="urn:microsoft.com/office/officeart/2005/8/layout/pyramid2"/>
    <dgm:cxn modelId="{B6FFFDC5-A2E4-C044-A409-50643338F3DE}" type="presParOf" srcId="{080EF046-AED2-4F3B-86EF-4C760652C29A}" destId="{6282936E-FE5D-425C-89DC-9679FD035441}" srcOrd="1" destOrd="0" presId="urn:microsoft.com/office/officeart/2005/8/layout/pyramid2"/>
    <dgm:cxn modelId="{9BE3651B-DC8C-9D4E-9DDA-24A3497B3924}" type="presParOf" srcId="{080EF046-AED2-4F3B-86EF-4C760652C29A}" destId="{F706C1F2-0BBE-493B-B365-F4316A5F1595}" srcOrd="2" destOrd="0" presId="urn:microsoft.com/office/officeart/2005/8/layout/pyramid2"/>
    <dgm:cxn modelId="{27FF6995-1875-6645-BD43-B11BB167B9F0}" type="presParOf" srcId="{080EF046-AED2-4F3B-86EF-4C760652C29A}" destId="{93B3FC0E-E2FC-40ED-9717-DCD66CB87D1B}" srcOrd="3" destOrd="0" presId="urn:microsoft.com/office/officeart/2005/8/layout/pyramid2"/>
    <dgm:cxn modelId="{4E4E657F-A5F9-FE4C-9F5A-700CFF4624C9}" type="presParOf" srcId="{080EF046-AED2-4F3B-86EF-4C760652C29A}" destId="{5AF53C49-C8ED-49A9-9C48-F8EB800F151F}" srcOrd="4" destOrd="0" presId="urn:microsoft.com/office/officeart/2005/8/layout/pyramid2"/>
    <dgm:cxn modelId="{4A457C90-A4C6-1D45-969F-8ACE44BF4E4B}" type="presParOf" srcId="{080EF046-AED2-4F3B-86EF-4C760652C29A}" destId="{49BEDF2A-FC6E-4854-8C2D-51AC8031F7D8}" srcOrd="5" destOrd="0" presId="urn:microsoft.com/office/officeart/2005/8/layout/pyramid2"/>
    <dgm:cxn modelId="{0AB4377B-68A9-684A-94A3-093C6BA9938D}" type="presParOf" srcId="{080EF046-AED2-4F3B-86EF-4C760652C29A}" destId="{80892CAD-A0AA-4C39-8EDE-7A864590408E}" srcOrd="6" destOrd="0" presId="urn:microsoft.com/office/officeart/2005/8/layout/pyramid2"/>
    <dgm:cxn modelId="{AD88FF00-6287-A543-8708-79C44F71C4AC}" type="presParOf" srcId="{080EF046-AED2-4F3B-86EF-4C760652C29A}" destId="{236A0D0C-C62A-44AB-930D-ADBDD9219835}"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1E4C9-B462-493F-9340-AA9C923AAD8E}">
      <dsp:nvSpPr>
        <dsp:cNvPr id="0" name=""/>
        <dsp:cNvSpPr/>
      </dsp:nvSpPr>
      <dsp:spPr>
        <a:xfrm>
          <a:off x="1465404" y="24906"/>
          <a:ext cx="3649057" cy="1267269"/>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D31FEA-F801-4FEB-9889-5F5DEE83DA47}">
      <dsp:nvSpPr>
        <dsp:cNvPr id="0" name=""/>
        <dsp:cNvSpPr/>
      </dsp:nvSpPr>
      <dsp:spPr>
        <a:xfrm>
          <a:off x="2989812" y="2592286"/>
          <a:ext cx="707181" cy="45259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E0A81A-D511-4941-85AE-A1D645809D17}">
      <dsp:nvSpPr>
        <dsp:cNvPr id="0" name=""/>
        <dsp:cNvSpPr/>
      </dsp:nvSpPr>
      <dsp:spPr>
        <a:xfrm>
          <a:off x="2269747" y="3096347"/>
          <a:ext cx="2142726" cy="1173299"/>
        </a:xfrm>
        <a:prstGeom prst="rec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AU" sz="2800" kern="1200" dirty="0" smtClean="0">
              <a:solidFill>
                <a:srgbClr val="00B0F0"/>
              </a:solidFill>
              <a:effectLst>
                <a:outerShdw blurRad="38100" dist="38100" dir="2700000" algn="tl">
                  <a:srgbClr val="000000">
                    <a:alpha val="43137"/>
                  </a:srgbClr>
                </a:outerShdw>
              </a:effectLst>
              <a:latin typeface="Eras Bold ITC" pitchFamily="34" charset="0"/>
            </a:rPr>
            <a:t>EQUELLA Item</a:t>
          </a:r>
          <a:endParaRPr lang="en-AU" sz="2800" kern="1200" dirty="0">
            <a:solidFill>
              <a:srgbClr val="00B0F0"/>
            </a:solidFill>
            <a:effectLst>
              <a:outerShdw blurRad="38100" dist="38100" dir="2700000" algn="tl">
                <a:srgbClr val="000000">
                  <a:alpha val="43137"/>
                </a:srgbClr>
              </a:outerShdw>
            </a:effectLst>
            <a:latin typeface="Eras Bold ITC" pitchFamily="34" charset="0"/>
          </a:endParaRPr>
        </a:p>
      </dsp:txBody>
      <dsp:txXfrm>
        <a:off x="2269747" y="3096347"/>
        <a:ext cx="2142726" cy="1173299"/>
      </dsp:txXfrm>
    </dsp:sp>
    <dsp:sp modelId="{E578F0CB-B2FF-4C16-A5FB-9A1A97E3918E}">
      <dsp:nvSpPr>
        <dsp:cNvPr id="0" name=""/>
        <dsp:cNvSpPr/>
      </dsp:nvSpPr>
      <dsp:spPr>
        <a:xfrm>
          <a:off x="2773785" y="1064728"/>
          <a:ext cx="1272927" cy="1272927"/>
        </a:xfrm>
        <a:prstGeom prst="ellipse">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AU" sz="1700" kern="1200" dirty="0" smtClean="0"/>
            <a:t>Content</a:t>
          </a:r>
          <a:endParaRPr lang="en-AU" sz="1700" kern="1200" dirty="0"/>
        </a:p>
      </dsp:txBody>
      <dsp:txXfrm>
        <a:off x="2960201" y="1251144"/>
        <a:ext cx="900095" cy="900095"/>
      </dsp:txXfrm>
    </dsp:sp>
    <dsp:sp modelId="{D94C5920-4FD3-4B83-BDC9-E5E3FE802BB0}">
      <dsp:nvSpPr>
        <dsp:cNvPr id="0" name=""/>
        <dsp:cNvSpPr/>
      </dsp:nvSpPr>
      <dsp:spPr>
        <a:xfrm>
          <a:off x="1837680" y="272646"/>
          <a:ext cx="1272927" cy="1272927"/>
        </a:xfrm>
        <a:prstGeom prst="ellipse">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6350" cap="flat" cmpd="sng" algn="ctr">
          <a:solidFill>
            <a:schemeClr val="accent6"/>
          </a:solidFill>
          <a:prstDash val="solid"/>
          <a:miter lim="800000"/>
        </a:ln>
        <a:effectLst/>
      </dsp:spPr>
      <dsp:style>
        <a:lnRef idx="1">
          <a:schemeClr val="accent6"/>
        </a:lnRef>
        <a:fillRef idx="3">
          <a:schemeClr val="accent6"/>
        </a:fillRef>
        <a:effectRef idx="2">
          <a:schemeClr val="accent6"/>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AU" sz="1700" kern="1200" dirty="0" smtClean="0"/>
            <a:t>Metadata</a:t>
          </a:r>
          <a:endParaRPr lang="en-AU" sz="1700" kern="1200" dirty="0"/>
        </a:p>
      </dsp:txBody>
      <dsp:txXfrm>
        <a:off x="2024096" y="459062"/>
        <a:ext cx="900095" cy="900095"/>
      </dsp:txXfrm>
    </dsp:sp>
    <dsp:sp modelId="{7D2CA185-AF56-4ADE-B80D-02774DD65C8F}">
      <dsp:nvSpPr>
        <dsp:cNvPr id="0" name=""/>
        <dsp:cNvSpPr/>
      </dsp:nvSpPr>
      <dsp:spPr>
        <a:xfrm>
          <a:off x="3205838" y="56621"/>
          <a:ext cx="1272927" cy="1272927"/>
        </a:xfrm>
        <a:prstGeom prst="ellipse">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AU" sz="1700" kern="1200" dirty="0" smtClean="0"/>
            <a:t>Content</a:t>
          </a:r>
          <a:endParaRPr lang="en-AU" sz="1700" kern="1200" dirty="0"/>
        </a:p>
      </dsp:txBody>
      <dsp:txXfrm>
        <a:off x="3392254" y="243037"/>
        <a:ext cx="900095" cy="900095"/>
      </dsp:txXfrm>
    </dsp:sp>
    <dsp:sp modelId="{51FBCB3E-749E-49BC-A57A-CCDF0DF6E3D4}">
      <dsp:nvSpPr>
        <dsp:cNvPr id="0" name=""/>
        <dsp:cNvSpPr/>
      </dsp:nvSpPr>
      <dsp:spPr>
        <a:xfrm>
          <a:off x="1333619" y="216020"/>
          <a:ext cx="3960692" cy="23044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FD50BE-7286-4A57-AB03-8DCE03E58228}">
      <dsp:nvSpPr>
        <dsp:cNvPr id="0" name=""/>
        <dsp:cNvSpPr/>
      </dsp:nvSpPr>
      <dsp:spPr>
        <a:xfrm>
          <a:off x="2194823" y="1277"/>
          <a:ext cx="1478497" cy="1478497"/>
        </a:xfrm>
        <a:prstGeom prst="ellipse">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AU" sz="1600" kern="1200" dirty="0" smtClean="0"/>
            <a:t>Edit and</a:t>
          </a:r>
          <a:br>
            <a:rPr lang="en-AU" sz="1600" kern="1200" dirty="0" smtClean="0"/>
          </a:br>
          <a:r>
            <a:rPr lang="en-AU" sz="1600" kern="1200" dirty="0" smtClean="0"/>
            <a:t>Collaborate</a:t>
          </a:r>
          <a:endParaRPr lang="en-AU" sz="1600" kern="1200" dirty="0"/>
        </a:p>
      </dsp:txBody>
      <dsp:txXfrm>
        <a:off x="2411344" y="217798"/>
        <a:ext cx="1045455" cy="1045455"/>
      </dsp:txXfrm>
    </dsp:sp>
    <dsp:sp modelId="{4CE7D83C-FE88-4D8A-B494-2473EF0FE556}">
      <dsp:nvSpPr>
        <dsp:cNvPr id="0" name=""/>
        <dsp:cNvSpPr/>
      </dsp:nvSpPr>
      <dsp:spPr>
        <a:xfrm rot="2160000">
          <a:off x="3626523" y="1136796"/>
          <a:ext cx="392742" cy="498992"/>
        </a:xfrm>
        <a:prstGeom prst="rightArrow">
          <a:avLst>
            <a:gd name="adj1" fmla="val 60000"/>
            <a:gd name="adj2" fmla="val 5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AU" sz="1300" kern="1200"/>
        </a:p>
      </dsp:txBody>
      <dsp:txXfrm>
        <a:off x="3637774" y="1201967"/>
        <a:ext cx="274919" cy="299396"/>
      </dsp:txXfrm>
    </dsp:sp>
    <dsp:sp modelId="{E3257681-5CF4-4128-910C-F0CA60D879D5}">
      <dsp:nvSpPr>
        <dsp:cNvPr id="0" name=""/>
        <dsp:cNvSpPr/>
      </dsp:nvSpPr>
      <dsp:spPr>
        <a:xfrm>
          <a:off x="3990454" y="1305879"/>
          <a:ext cx="1478497" cy="1478497"/>
        </a:xfrm>
        <a:prstGeom prst="ellipse">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AU" sz="1600" kern="1200" dirty="0" smtClean="0"/>
            <a:t>Approve </a:t>
          </a:r>
          <a:br>
            <a:rPr lang="en-AU" sz="1600" kern="1200" dirty="0" smtClean="0"/>
          </a:br>
          <a:r>
            <a:rPr lang="en-AU" sz="1600" kern="1200" dirty="0" smtClean="0"/>
            <a:t>(Moderate)</a:t>
          </a:r>
          <a:endParaRPr lang="en-AU" sz="1600" kern="1200" dirty="0"/>
        </a:p>
      </dsp:txBody>
      <dsp:txXfrm>
        <a:off x="4206975" y="1522400"/>
        <a:ext cx="1045455" cy="1045455"/>
      </dsp:txXfrm>
    </dsp:sp>
    <dsp:sp modelId="{17C16E23-94A2-429E-88FD-09153CD72BC3}">
      <dsp:nvSpPr>
        <dsp:cNvPr id="0" name=""/>
        <dsp:cNvSpPr/>
      </dsp:nvSpPr>
      <dsp:spPr>
        <a:xfrm rot="6480000">
          <a:off x="4193831" y="2840505"/>
          <a:ext cx="392742" cy="498992"/>
        </a:xfrm>
        <a:prstGeom prst="rightArrow">
          <a:avLst>
            <a:gd name="adj1" fmla="val 60000"/>
            <a:gd name="adj2" fmla="val 5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AU" sz="1300" kern="1200"/>
        </a:p>
      </dsp:txBody>
      <dsp:txXfrm rot="10800000">
        <a:off x="4270947" y="2884275"/>
        <a:ext cx="274919" cy="299396"/>
      </dsp:txXfrm>
    </dsp:sp>
    <dsp:sp modelId="{142B141B-9773-4079-B404-C788358B14C4}">
      <dsp:nvSpPr>
        <dsp:cNvPr id="0" name=""/>
        <dsp:cNvSpPr/>
      </dsp:nvSpPr>
      <dsp:spPr>
        <a:xfrm>
          <a:off x="3304584" y="3416769"/>
          <a:ext cx="1478497" cy="1478497"/>
        </a:xfrm>
        <a:prstGeom prst="ellipse">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AU" sz="1600" kern="1200" dirty="0" smtClean="0"/>
            <a:t>Publish</a:t>
          </a:r>
          <a:br>
            <a:rPr lang="en-AU" sz="1600" kern="1200" dirty="0" smtClean="0"/>
          </a:br>
          <a:r>
            <a:rPr lang="en-AU" sz="1600" kern="1200" dirty="0" smtClean="0"/>
            <a:t>(Share, Link to Course)</a:t>
          </a:r>
          <a:endParaRPr lang="en-AU" sz="1600" kern="1200" dirty="0"/>
        </a:p>
      </dsp:txBody>
      <dsp:txXfrm>
        <a:off x="3521105" y="3633290"/>
        <a:ext cx="1045455" cy="1045455"/>
      </dsp:txXfrm>
    </dsp:sp>
    <dsp:sp modelId="{7A578634-82F8-436F-9EEB-760F4DF16946}">
      <dsp:nvSpPr>
        <dsp:cNvPr id="0" name=""/>
        <dsp:cNvSpPr/>
      </dsp:nvSpPr>
      <dsp:spPr>
        <a:xfrm rot="10800000">
          <a:off x="2748815" y="3906521"/>
          <a:ext cx="392742" cy="498992"/>
        </a:xfrm>
        <a:prstGeom prst="rightArrow">
          <a:avLst>
            <a:gd name="adj1" fmla="val 60000"/>
            <a:gd name="adj2" fmla="val 5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AU" sz="1300" kern="1200"/>
        </a:p>
      </dsp:txBody>
      <dsp:txXfrm rot="10800000">
        <a:off x="2866638" y="4006319"/>
        <a:ext cx="274919" cy="299396"/>
      </dsp:txXfrm>
    </dsp:sp>
    <dsp:sp modelId="{FAC99380-3E7A-4003-B8CC-F3E4132304B8}">
      <dsp:nvSpPr>
        <dsp:cNvPr id="0" name=""/>
        <dsp:cNvSpPr/>
      </dsp:nvSpPr>
      <dsp:spPr>
        <a:xfrm>
          <a:off x="1085062" y="3416769"/>
          <a:ext cx="1478497" cy="1478497"/>
        </a:xfrm>
        <a:prstGeom prst="ellipse">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AU" sz="1600" kern="1200" dirty="0" smtClean="0"/>
            <a:t>Expire</a:t>
          </a:r>
          <a:br>
            <a:rPr lang="en-AU" sz="1600" kern="1200" dirty="0" smtClean="0"/>
          </a:br>
          <a:r>
            <a:rPr lang="en-AU" sz="1600" kern="1200" dirty="0" smtClean="0"/>
            <a:t>(Review)</a:t>
          </a:r>
          <a:endParaRPr lang="en-AU" sz="1600" kern="1200" dirty="0"/>
        </a:p>
      </dsp:txBody>
      <dsp:txXfrm>
        <a:off x="1301583" y="3633290"/>
        <a:ext cx="1045455" cy="1045455"/>
      </dsp:txXfrm>
    </dsp:sp>
    <dsp:sp modelId="{48ED6742-86AC-4681-B55C-9E77F9FFFC3B}">
      <dsp:nvSpPr>
        <dsp:cNvPr id="0" name=""/>
        <dsp:cNvSpPr/>
      </dsp:nvSpPr>
      <dsp:spPr>
        <a:xfrm rot="15120000">
          <a:off x="1288439" y="2861647"/>
          <a:ext cx="392742" cy="498992"/>
        </a:xfrm>
        <a:prstGeom prst="rightArrow">
          <a:avLst>
            <a:gd name="adj1" fmla="val 60000"/>
            <a:gd name="adj2" fmla="val 5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AU" sz="1300" kern="1200"/>
        </a:p>
      </dsp:txBody>
      <dsp:txXfrm rot="10800000">
        <a:off x="1365555" y="3017473"/>
        <a:ext cx="274919" cy="299396"/>
      </dsp:txXfrm>
    </dsp:sp>
    <dsp:sp modelId="{53DCA218-71BF-492E-B049-DB227CAC2E39}">
      <dsp:nvSpPr>
        <dsp:cNvPr id="0" name=""/>
        <dsp:cNvSpPr/>
      </dsp:nvSpPr>
      <dsp:spPr>
        <a:xfrm>
          <a:off x="399192" y="1305879"/>
          <a:ext cx="1478497" cy="1478497"/>
        </a:xfrm>
        <a:prstGeom prst="ellipse">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AU" sz="1600" kern="1200" dirty="0" smtClean="0"/>
            <a:t>Re-Version</a:t>
          </a:r>
          <a:endParaRPr lang="en-AU" sz="1600" kern="1200" dirty="0"/>
        </a:p>
      </dsp:txBody>
      <dsp:txXfrm>
        <a:off x="615713" y="1522400"/>
        <a:ext cx="1045455" cy="1045455"/>
      </dsp:txXfrm>
    </dsp:sp>
    <dsp:sp modelId="{E4DA1896-8751-41B7-A704-80C5F06E39A0}">
      <dsp:nvSpPr>
        <dsp:cNvPr id="0" name=""/>
        <dsp:cNvSpPr/>
      </dsp:nvSpPr>
      <dsp:spPr>
        <a:xfrm rot="19440000">
          <a:off x="1830892" y="1149863"/>
          <a:ext cx="392742" cy="498992"/>
        </a:xfrm>
        <a:prstGeom prst="rightArrow">
          <a:avLst>
            <a:gd name="adj1" fmla="val 60000"/>
            <a:gd name="adj2" fmla="val 5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AU" sz="1300" kern="1200"/>
        </a:p>
      </dsp:txBody>
      <dsp:txXfrm>
        <a:off x="1842143" y="1284288"/>
        <a:ext cx="274919" cy="29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88A86-F35F-499E-AB7E-FE2BC94D5E04}">
      <dsp:nvSpPr>
        <dsp:cNvPr id="0" name=""/>
        <dsp:cNvSpPr/>
      </dsp:nvSpPr>
      <dsp:spPr>
        <a:xfrm>
          <a:off x="0" y="0"/>
          <a:ext cx="9361040" cy="4032449"/>
        </a:xfrm>
        <a:prstGeom prst="roundRect">
          <a:avLst>
            <a:gd name="adj" fmla="val 8500"/>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25730" tIns="125730" rIns="125730" bIns="3129628" numCol="1" spcCol="1270" anchor="t" anchorCtr="0">
          <a:noAutofit/>
        </a:bodyPr>
        <a:lstStyle/>
        <a:p>
          <a:pPr lvl="0" algn="l" defTabSz="1466850">
            <a:lnSpc>
              <a:spcPct val="90000"/>
            </a:lnSpc>
            <a:spcBef>
              <a:spcPct val="0"/>
            </a:spcBef>
            <a:spcAft>
              <a:spcPct val="35000"/>
            </a:spcAft>
          </a:pPr>
          <a:r>
            <a:rPr lang="en-AU" sz="3300" kern="1200" dirty="0" smtClean="0"/>
            <a:t>EQUELLA Institution</a:t>
          </a:r>
          <a:endParaRPr lang="en-AU" sz="3300" kern="1200" dirty="0"/>
        </a:p>
      </dsp:txBody>
      <dsp:txXfrm>
        <a:off x="100390" y="100390"/>
        <a:ext cx="9160260" cy="3831669"/>
      </dsp:txXfrm>
    </dsp:sp>
    <dsp:sp modelId="{5D12D19A-911A-46EC-A97D-3803DE9C15FB}">
      <dsp:nvSpPr>
        <dsp:cNvPr id="0" name=""/>
        <dsp:cNvSpPr/>
      </dsp:nvSpPr>
      <dsp:spPr>
        <a:xfrm>
          <a:off x="234026" y="1008112"/>
          <a:ext cx="1404156" cy="542352"/>
        </a:xfrm>
        <a:prstGeom prst="roundRect">
          <a:avLst>
            <a:gd name="adj" fmla="val 10500"/>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AU" sz="1400" b="0" kern="1200" dirty="0" smtClean="0"/>
            <a:t>User Management</a:t>
          </a:r>
          <a:endParaRPr lang="en-AU" sz="1400" b="0" kern="1200" dirty="0"/>
        </a:p>
      </dsp:txBody>
      <dsp:txXfrm>
        <a:off x="250705" y="1024791"/>
        <a:ext cx="1370798" cy="508994"/>
      </dsp:txXfrm>
    </dsp:sp>
    <dsp:sp modelId="{51AA9400-9B7E-4E47-8F30-F2B93D004269}">
      <dsp:nvSpPr>
        <dsp:cNvPr id="0" name=""/>
        <dsp:cNvSpPr/>
      </dsp:nvSpPr>
      <dsp:spPr>
        <a:xfrm>
          <a:off x="234026" y="1577444"/>
          <a:ext cx="1404156" cy="542352"/>
        </a:xfrm>
        <a:prstGeom prst="roundRect">
          <a:avLst>
            <a:gd name="adj" fmla="val 10500"/>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AU" sz="1400" b="0" kern="1200" dirty="0" smtClean="0"/>
            <a:t>Security</a:t>
          </a:r>
          <a:endParaRPr lang="en-AU" sz="1400" b="0" kern="1200" dirty="0"/>
        </a:p>
      </dsp:txBody>
      <dsp:txXfrm>
        <a:off x="250705" y="1594123"/>
        <a:ext cx="1370798" cy="508994"/>
      </dsp:txXfrm>
    </dsp:sp>
    <dsp:sp modelId="{791E17CA-A49E-43C6-89BD-99FEE7A082B5}">
      <dsp:nvSpPr>
        <dsp:cNvPr id="0" name=""/>
        <dsp:cNvSpPr/>
      </dsp:nvSpPr>
      <dsp:spPr>
        <a:xfrm>
          <a:off x="234026" y="2146775"/>
          <a:ext cx="1404156" cy="542352"/>
        </a:xfrm>
        <a:prstGeom prst="roundRect">
          <a:avLst>
            <a:gd name="adj" fmla="val 10500"/>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AU" sz="1400" b="0" kern="1200" dirty="0" smtClean="0"/>
            <a:t>Unique URL</a:t>
          </a:r>
          <a:endParaRPr lang="en-AU" sz="1400" b="0" kern="1200" dirty="0"/>
        </a:p>
      </dsp:txBody>
      <dsp:txXfrm>
        <a:off x="250705" y="2163454"/>
        <a:ext cx="1370798" cy="508994"/>
      </dsp:txXfrm>
    </dsp:sp>
    <dsp:sp modelId="{4DBC0190-376E-469E-AB2C-74AC0438CC29}">
      <dsp:nvSpPr>
        <dsp:cNvPr id="0" name=""/>
        <dsp:cNvSpPr/>
      </dsp:nvSpPr>
      <dsp:spPr>
        <a:xfrm>
          <a:off x="234026" y="2716107"/>
          <a:ext cx="1404156" cy="542352"/>
        </a:xfrm>
        <a:prstGeom prst="roundRect">
          <a:avLst>
            <a:gd name="adj" fmla="val 10500"/>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AU" sz="1400" b="0" kern="1200" dirty="0" smtClean="0"/>
            <a:t>Admin Console</a:t>
          </a:r>
          <a:endParaRPr lang="en-AU" sz="1400" b="0" kern="1200" dirty="0"/>
        </a:p>
      </dsp:txBody>
      <dsp:txXfrm>
        <a:off x="250705" y="2732786"/>
        <a:ext cx="1370798" cy="508994"/>
      </dsp:txXfrm>
    </dsp:sp>
    <dsp:sp modelId="{2EBDAD46-95E9-4F5E-85D5-17204FDFA529}">
      <dsp:nvSpPr>
        <dsp:cNvPr id="0" name=""/>
        <dsp:cNvSpPr/>
      </dsp:nvSpPr>
      <dsp:spPr>
        <a:xfrm>
          <a:off x="234026" y="3285439"/>
          <a:ext cx="1404156" cy="542352"/>
        </a:xfrm>
        <a:prstGeom prst="roundRect">
          <a:avLst>
            <a:gd name="adj" fmla="val 10500"/>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b="1" kern="1200" dirty="0" smtClean="0"/>
            <a:t>Multiple Collections</a:t>
          </a:r>
          <a:endParaRPr lang="en-AU" sz="1600" b="1" kern="1200" dirty="0"/>
        </a:p>
      </dsp:txBody>
      <dsp:txXfrm>
        <a:off x="250705" y="3302118"/>
        <a:ext cx="1370798" cy="508994"/>
      </dsp:txXfrm>
    </dsp:sp>
    <dsp:sp modelId="{E15362AA-38BA-4329-90F6-DC708F5FA7E0}">
      <dsp:nvSpPr>
        <dsp:cNvPr id="0" name=""/>
        <dsp:cNvSpPr/>
      </dsp:nvSpPr>
      <dsp:spPr>
        <a:xfrm>
          <a:off x="1977547" y="1008112"/>
          <a:ext cx="7254806" cy="2822714"/>
        </a:xfrm>
        <a:prstGeom prst="roundRect">
          <a:avLst>
            <a:gd name="adj" fmla="val 10500"/>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25730" tIns="125730" rIns="125730" bIns="1792424" numCol="1" spcCol="1270" anchor="t" anchorCtr="0">
          <a:noAutofit/>
        </a:bodyPr>
        <a:lstStyle/>
        <a:p>
          <a:pPr lvl="0" algn="l" defTabSz="1466850">
            <a:lnSpc>
              <a:spcPct val="90000"/>
            </a:lnSpc>
            <a:spcBef>
              <a:spcPct val="0"/>
            </a:spcBef>
            <a:spcAft>
              <a:spcPct val="35000"/>
            </a:spcAft>
          </a:pPr>
          <a:r>
            <a:rPr lang="en-AU" sz="3300" kern="1200" dirty="0" smtClean="0">
              <a:solidFill>
                <a:schemeClr val="tx1"/>
              </a:solidFill>
            </a:rPr>
            <a:t>Collection</a:t>
          </a:r>
          <a:endParaRPr lang="en-AU" sz="3300" kern="1200" dirty="0">
            <a:solidFill>
              <a:schemeClr val="tx1"/>
            </a:solidFill>
          </a:endParaRPr>
        </a:p>
      </dsp:txBody>
      <dsp:txXfrm>
        <a:off x="2064355" y="1094920"/>
        <a:ext cx="7081190" cy="2649098"/>
      </dsp:txXfrm>
    </dsp:sp>
    <dsp:sp modelId="{F72FFDD7-D68C-431A-B749-94FB8A508B6B}">
      <dsp:nvSpPr>
        <dsp:cNvPr id="0" name=""/>
        <dsp:cNvSpPr/>
      </dsp:nvSpPr>
      <dsp:spPr>
        <a:xfrm>
          <a:off x="2188133" y="1996062"/>
          <a:ext cx="2328575" cy="310969"/>
        </a:xfrm>
        <a:prstGeom prst="roundRect">
          <a:avLst>
            <a:gd name="adj" fmla="val 10500"/>
          </a:avLst>
        </a:prstGeom>
        <a:solidFill>
          <a:schemeClr val="lt1">
            <a:alpha val="90000"/>
            <a:hueOff val="0"/>
            <a:satOff val="0"/>
            <a:lumOff val="0"/>
            <a:alphaOff val="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AU" sz="1400" kern="1200" dirty="0" smtClean="0"/>
            <a:t>Contribution Wizard</a:t>
          </a:r>
          <a:endParaRPr lang="en-AU" sz="1400" kern="1200" dirty="0"/>
        </a:p>
      </dsp:txBody>
      <dsp:txXfrm>
        <a:off x="2197696" y="2005625"/>
        <a:ext cx="2309449" cy="291843"/>
      </dsp:txXfrm>
    </dsp:sp>
    <dsp:sp modelId="{C3126538-CB37-4980-B228-1C85126B0052}">
      <dsp:nvSpPr>
        <dsp:cNvPr id="0" name=""/>
        <dsp:cNvSpPr/>
      </dsp:nvSpPr>
      <dsp:spPr>
        <a:xfrm>
          <a:off x="2188133" y="2323795"/>
          <a:ext cx="2328575" cy="310969"/>
        </a:xfrm>
        <a:prstGeom prst="roundRect">
          <a:avLst>
            <a:gd name="adj" fmla="val 10500"/>
          </a:avLst>
        </a:prstGeom>
        <a:solidFill>
          <a:schemeClr val="lt1">
            <a:alpha val="90000"/>
            <a:hueOff val="0"/>
            <a:satOff val="0"/>
            <a:lumOff val="0"/>
            <a:alphaOff val="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AU" sz="1300" kern="1200" dirty="0" smtClean="0"/>
            <a:t>Metadata Schema</a:t>
          </a:r>
          <a:endParaRPr lang="en-AU" sz="1300" kern="1200" dirty="0"/>
        </a:p>
      </dsp:txBody>
      <dsp:txXfrm>
        <a:off x="2197696" y="2333358"/>
        <a:ext cx="2309449" cy="291843"/>
      </dsp:txXfrm>
    </dsp:sp>
    <dsp:sp modelId="{38C7164E-7267-474C-9906-F30C924CE648}">
      <dsp:nvSpPr>
        <dsp:cNvPr id="0" name=""/>
        <dsp:cNvSpPr/>
      </dsp:nvSpPr>
      <dsp:spPr>
        <a:xfrm>
          <a:off x="2188133" y="2651528"/>
          <a:ext cx="2328575" cy="310969"/>
        </a:xfrm>
        <a:prstGeom prst="roundRect">
          <a:avLst>
            <a:gd name="adj" fmla="val 10500"/>
          </a:avLst>
        </a:prstGeom>
        <a:solidFill>
          <a:schemeClr val="lt1">
            <a:alpha val="90000"/>
            <a:hueOff val="0"/>
            <a:satOff val="0"/>
            <a:lumOff val="0"/>
            <a:alphaOff val="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AU" sz="1400" kern="1200" dirty="0" smtClean="0"/>
            <a:t>Workflow</a:t>
          </a:r>
          <a:endParaRPr lang="en-AU" sz="1400" kern="1200" dirty="0"/>
        </a:p>
      </dsp:txBody>
      <dsp:txXfrm>
        <a:off x="2197696" y="2661091"/>
        <a:ext cx="2309449" cy="291843"/>
      </dsp:txXfrm>
    </dsp:sp>
    <dsp:sp modelId="{D3E20646-05C1-4261-A8F6-12706BE4B17E}">
      <dsp:nvSpPr>
        <dsp:cNvPr id="0" name=""/>
        <dsp:cNvSpPr/>
      </dsp:nvSpPr>
      <dsp:spPr>
        <a:xfrm>
          <a:off x="2188133" y="2979261"/>
          <a:ext cx="2328575" cy="310969"/>
        </a:xfrm>
        <a:prstGeom prst="roundRect">
          <a:avLst>
            <a:gd name="adj" fmla="val 10500"/>
          </a:avLst>
        </a:prstGeom>
        <a:solidFill>
          <a:schemeClr val="lt1">
            <a:alpha val="90000"/>
            <a:hueOff val="0"/>
            <a:satOff val="0"/>
            <a:lumOff val="0"/>
            <a:alphaOff val="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AU" sz="1400" kern="1200" dirty="0" smtClean="0"/>
            <a:t>Security</a:t>
          </a:r>
          <a:endParaRPr lang="en-AU" sz="1400" kern="1200" dirty="0"/>
        </a:p>
      </dsp:txBody>
      <dsp:txXfrm>
        <a:off x="2197696" y="2988824"/>
        <a:ext cx="2309449" cy="291843"/>
      </dsp:txXfrm>
    </dsp:sp>
    <dsp:sp modelId="{9F735823-D5EC-41BF-8EA4-2F7D31C7973D}">
      <dsp:nvSpPr>
        <dsp:cNvPr id="0" name=""/>
        <dsp:cNvSpPr/>
      </dsp:nvSpPr>
      <dsp:spPr>
        <a:xfrm>
          <a:off x="2188133" y="3306995"/>
          <a:ext cx="2328575" cy="310969"/>
        </a:xfrm>
        <a:prstGeom prst="roundRect">
          <a:avLst>
            <a:gd name="adj" fmla="val 105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AU" sz="1400" b="1" kern="1200" dirty="0" smtClean="0"/>
            <a:t>Multiple Items</a:t>
          </a:r>
          <a:endParaRPr lang="en-AU" sz="1400" b="1" kern="1200" dirty="0"/>
        </a:p>
      </dsp:txBody>
      <dsp:txXfrm>
        <a:off x="2197696" y="3316558"/>
        <a:ext cx="2309449" cy="291843"/>
      </dsp:txXfrm>
    </dsp:sp>
    <dsp:sp modelId="{110C1D8E-1D48-412D-B73B-53D4DFF2698B}">
      <dsp:nvSpPr>
        <dsp:cNvPr id="0" name=""/>
        <dsp:cNvSpPr/>
      </dsp:nvSpPr>
      <dsp:spPr>
        <a:xfrm>
          <a:off x="4824540" y="2016224"/>
          <a:ext cx="4335022" cy="1612979"/>
        </a:xfrm>
        <a:prstGeom prst="roundRect">
          <a:avLst>
            <a:gd name="adj" fmla="val 105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25730" tIns="125730" rIns="125730" bIns="910437" numCol="1" spcCol="1270" anchor="t" anchorCtr="0">
          <a:noAutofit/>
        </a:bodyPr>
        <a:lstStyle/>
        <a:p>
          <a:pPr lvl="0" algn="l" defTabSz="1466850">
            <a:lnSpc>
              <a:spcPct val="90000"/>
            </a:lnSpc>
            <a:spcBef>
              <a:spcPct val="0"/>
            </a:spcBef>
            <a:spcAft>
              <a:spcPct val="35000"/>
            </a:spcAft>
          </a:pPr>
          <a:r>
            <a:rPr lang="en-AU" sz="3300" kern="1200" dirty="0" smtClean="0"/>
            <a:t>Item</a:t>
          </a:r>
          <a:endParaRPr lang="en-AU" sz="3300" kern="1200" dirty="0"/>
        </a:p>
      </dsp:txBody>
      <dsp:txXfrm>
        <a:off x="4874145" y="2065829"/>
        <a:ext cx="4235812" cy="1513769"/>
      </dsp:txXfrm>
    </dsp:sp>
    <dsp:sp modelId="{8F48BAC7-2863-41E8-8BEE-6D102F300882}">
      <dsp:nvSpPr>
        <dsp:cNvPr id="0" name=""/>
        <dsp:cNvSpPr/>
      </dsp:nvSpPr>
      <dsp:spPr>
        <a:xfrm>
          <a:off x="4972998" y="2742065"/>
          <a:ext cx="2073745" cy="725840"/>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AU" sz="1800" kern="1200" dirty="0" smtClean="0"/>
            <a:t>Attachment(s)</a:t>
          </a:r>
          <a:endParaRPr lang="en-AU" sz="1800" kern="1200" dirty="0"/>
        </a:p>
      </dsp:txBody>
      <dsp:txXfrm>
        <a:off x="4995320" y="2764387"/>
        <a:ext cx="2029101" cy="681196"/>
      </dsp:txXfrm>
    </dsp:sp>
    <dsp:sp modelId="{ABE1C84B-FAA4-43E0-ACE9-1E61FFE31CFA}">
      <dsp:nvSpPr>
        <dsp:cNvPr id="0" name=""/>
        <dsp:cNvSpPr/>
      </dsp:nvSpPr>
      <dsp:spPr>
        <a:xfrm>
          <a:off x="7187158" y="2742065"/>
          <a:ext cx="1838662" cy="725840"/>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AU" sz="1800" kern="1200" dirty="0" smtClean="0"/>
            <a:t>Metadata</a:t>
          </a:r>
          <a:endParaRPr lang="en-AU" sz="1800" kern="1200" dirty="0"/>
        </a:p>
      </dsp:txBody>
      <dsp:txXfrm>
        <a:off x="7209480" y="2764387"/>
        <a:ext cx="1794018" cy="6811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F4B6C-4DC2-49ED-98B9-61B53C9F997E}">
      <dsp:nvSpPr>
        <dsp:cNvPr id="0" name=""/>
        <dsp:cNvSpPr/>
      </dsp:nvSpPr>
      <dsp:spPr>
        <a:xfrm>
          <a:off x="683180" y="0"/>
          <a:ext cx="7742713" cy="4525963"/>
        </a:xfrm>
        <a:prstGeom prst="rightArrow">
          <a:avLst/>
        </a:prstGeom>
        <a:solidFill>
          <a:srgbClr val="003399"/>
        </a:solidFill>
        <a:ln>
          <a:noFill/>
        </a:ln>
        <a:effectLst/>
      </dsp:spPr>
      <dsp:style>
        <a:lnRef idx="0">
          <a:scrgbClr r="0" g="0" b="0"/>
        </a:lnRef>
        <a:fillRef idx="1">
          <a:scrgbClr r="0" g="0" b="0"/>
        </a:fillRef>
        <a:effectRef idx="0">
          <a:scrgbClr r="0" g="0" b="0"/>
        </a:effectRef>
        <a:fontRef idx="minor"/>
      </dsp:style>
    </dsp:sp>
    <dsp:sp modelId="{26B2D574-86D9-4708-8C9D-2D7E0162A79C}">
      <dsp:nvSpPr>
        <dsp:cNvPr id="0" name=""/>
        <dsp:cNvSpPr/>
      </dsp:nvSpPr>
      <dsp:spPr>
        <a:xfrm>
          <a:off x="180580" y="1357788"/>
          <a:ext cx="2732722" cy="1810385"/>
        </a:xfrm>
        <a:prstGeom prst="roundRect">
          <a:avLst/>
        </a:prstGeom>
        <a:solidFill>
          <a:srgbClr val="1082E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rtl="0">
            <a:lnSpc>
              <a:spcPct val="90000"/>
            </a:lnSpc>
            <a:spcBef>
              <a:spcPct val="0"/>
            </a:spcBef>
            <a:spcAft>
              <a:spcPct val="35000"/>
            </a:spcAft>
          </a:pPr>
          <a:r>
            <a:rPr lang="en-US" sz="4500" kern="1200" dirty="0" smtClean="0"/>
            <a:t>Data Source</a:t>
          </a:r>
          <a:endParaRPr lang="en-US" sz="4500" kern="1200" dirty="0"/>
        </a:p>
      </dsp:txBody>
      <dsp:txXfrm>
        <a:off x="268956" y="1446164"/>
        <a:ext cx="2555970" cy="1633633"/>
      </dsp:txXfrm>
    </dsp:sp>
    <dsp:sp modelId="{1533A05B-62F3-48DC-B452-01ED97BEB0FE}">
      <dsp:nvSpPr>
        <dsp:cNvPr id="0" name=""/>
        <dsp:cNvSpPr/>
      </dsp:nvSpPr>
      <dsp:spPr>
        <a:xfrm>
          <a:off x="3188176" y="1357788"/>
          <a:ext cx="2732722" cy="1810385"/>
        </a:xfrm>
        <a:prstGeom prst="roundRect">
          <a:avLst/>
        </a:prstGeom>
        <a:solidFill>
          <a:srgbClr val="1082E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rtl="0">
            <a:lnSpc>
              <a:spcPct val="90000"/>
            </a:lnSpc>
            <a:spcBef>
              <a:spcPct val="0"/>
            </a:spcBef>
            <a:spcAft>
              <a:spcPct val="35000"/>
            </a:spcAft>
          </a:pPr>
          <a:r>
            <a:rPr lang="en-US" sz="4500" kern="1200" dirty="0" smtClean="0"/>
            <a:t>Data Sets</a:t>
          </a:r>
          <a:endParaRPr lang="en-US" sz="4500" kern="1200" dirty="0"/>
        </a:p>
      </dsp:txBody>
      <dsp:txXfrm>
        <a:off x="3276552" y="1446164"/>
        <a:ext cx="2555970" cy="1633633"/>
      </dsp:txXfrm>
    </dsp:sp>
    <dsp:sp modelId="{F6A60E4F-ABCB-4A96-AD19-0B5F585EB08B}">
      <dsp:nvSpPr>
        <dsp:cNvPr id="0" name=""/>
        <dsp:cNvSpPr/>
      </dsp:nvSpPr>
      <dsp:spPr>
        <a:xfrm>
          <a:off x="6195772" y="1357788"/>
          <a:ext cx="2732722" cy="1810385"/>
        </a:xfrm>
        <a:prstGeom prst="roundRect">
          <a:avLst/>
        </a:prstGeom>
        <a:solidFill>
          <a:srgbClr val="1082E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rtl="0">
            <a:lnSpc>
              <a:spcPct val="90000"/>
            </a:lnSpc>
            <a:spcBef>
              <a:spcPct val="0"/>
            </a:spcBef>
            <a:spcAft>
              <a:spcPct val="35000"/>
            </a:spcAft>
          </a:pPr>
          <a:r>
            <a:rPr lang="en-US" sz="4500" kern="1200" dirty="0" smtClean="0"/>
            <a:t>Reports</a:t>
          </a:r>
          <a:endParaRPr lang="en-US" sz="4500" kern="1200" dirty="0"/>
        </a:p>
      </dsp:txBody>
      <dsp:txXfrm>
        <a:off x="6284148" y="1446164"/>
        <a:ext cx="2555970" cy="16336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18E4B-2DCD-46D7-9083-7336B6BDB060}">
      <dsp:nvSpPr>
        <dsp:cNvPr id="0" name=""/>
        <dsp:cNvSpPr/>
      </dsp:nvSpPr>
      <dsp:spPr>
        <a:xfrm>
          <a:off x="2193885" y="0"/>
          <a:ext cx="3916363" cy="3916363"/>
        </a:xfrm>
        <a:prstGeom prst="triangl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947E70-5ADE-401E-B977-2498B3E5B5CC}">
      <dsp:nvSpPr>
        <dsp:cNvPr id="0" name=""/>
        <dsp:cNvSpPr/>
      </dsp:nvSpPr>
      <dsp:spPr>
        <a:xfrm>
          <a:off x="4163972" y="392018"/>
          <a:ext cx="2545635" cy="69607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JDBC</a:t>
          </a:r>
          <a:endParaRPr lang="en-US" sz="2300" kern="1200" dirty="0"/>
        </a:p>
      </dsp:txBody>
      <dsp:txXfrm>
        <a:off x="4197951" y="425997"/>
        <a:ext cx="2477677" cy="628114"/>
      </dsp:txXfrm>
    </dsp:sp>
    <dsp:sp modelId="{F706C1F2-0BBE-493B-B365-F4316A5F1595}">
      <dsp:nvSpPr>
        <dsp:cNvPr id="0" name=""/>
        <dsp:cNvSpPr/>
      </dsp:nvSpPr>
      <dsp:spPr>
        <a:xfrm>
          <a:off x="4163972" y="1175100"/>
          <a:ext cx="2545635" cy="69607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Free Text</a:t>
          </a:r>
          <a:endParaRPr lang="en-US" sz="2300" kern="1200" dirty="0"/>
        </a:p>
      </dsp:txBody>
      <dsp:txXfrm>
        <a:off x="4197951" y="1209079"/>
        <a:ext cx="2477677" cy="628114"/>
      </dsp:txXfrm>
    </dsp:sp>
    <dsp:sp modelId="{5AF53C49-C8ED-49A9-9C48-F8EB800F151F}">
      <dsp:nvSpPr>
        <dsp:cNvPr id="0" name=""/>
        <dsp:cNvSpPr/>
      </dsp:nvSpPr>
      <dsp:spPr>
        <a:xfrm>
          <a:off x="4163972" y="1958181"/>
          <a:ext cx="2545635" cy="69607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User Management</a:t>
          </a:r>
          <a:endParaRPr lang="en-US" sz="2300" kern="1200" dirty="0"/>
        </a:p>
      </dsp:txBody>
      <dsp:txXfrm>
        <a:off x="4197951" y="1992160"/>
        <a:ext cx="2477677" cy="628114"/>
      </dsp:txXfrm>
    </dsp:sp>
    <dsp:sp modelId="{80892CAD-A0AA-4C39-8EDE-7A864590408E}">
      <dsp:nvSpPr>
        <dsp:cNvPr id="0" name=""/>
        <dsp:cNvSpPr/>
      </dsp:nvSpPr>
      <dsp:spPr>
        <a:xfrm>
          <a:off x="4163972" y="2741262"/>
          <a:ext cx="2545635" cy="69607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Joint Data Set</a:t>
          </a:r>
          <a:endParaRPr lang="en-US" sz="2300" kern="1200" dirty="0"/>
        </a:p>
      </dsp:txBody>
      <dsp:txXfrm>
        <a:off x="4197951" y="2775241"/>
        <a:ext cx="2477677" cy="628114"/>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3ED67-A132-434F-B419-F2993D39430D}" type="datetimeFigureOut">
              <a:rPr lang="en-US" smtClean="0"/>
              <a:t>5/25/18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006DAB-680D-AE4E-A8B7-BFD798A0B09F}" type="slidenum">
              <a:rPr lang="en-US" smtClean="0"/>
              <a:t>‹#›</a:t>
            </a:fld>
            <a:endParaRPr lang="en-US"/>
          </a:p>
        </p:txBody>
      </p:sp>
    </p:spTree>
    <p:extLst>
      <p:ext uri="{BB962C8B-B14F-4D97-AF65-F5344CB8AC3E}">
        <p14:creationId xmlns:p14="http://schemas.microsoft.com/office/powerpoint/2010/main" val="115234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a:spcBef>
                <a:spcPct val="0"/>
              </a:spcBef>
            </a:pPr>
            <a:r>
              <a:rPr lang="en-AU" sz="1600" smtClean="0"/>
              <a:t>Presenter note: Introduce yourself</a:t>
            </a:r>
          </a:p>
          <a:p>
            <a:pPr>
              <a:spcBef>
                <a:spcPct val="0"/>
              </a:spcBef>
            </a:pPr>
            <a:endParaRPr lang="en-AU" sz="1600" smtClean="0"/>
          </a:p>
          <a:p>
            <a:pPr>
              <a:spcBef>
                <a:spcPct val="0"/>
              </a:spcBef>
            </a:pPr>
            <a:r>
              <a:rPr lang="en-AU" sz="1600" smtClean="0"/>
              <a:t>Go around the group letting each person introduce themself.</a:t>
            </a:r>
          </a:p>
          <a:p>
            <a:pPr>
              <a:spcBef>
                <a:spcPct val="0"/>
              </a:spcBef>
            </a:pPr>
            <a:r>
              <a:rPr lang="en-AU" sz="1600" smtClean="0"/>
              <a:t>Note names, roles and expectations.</a:t>
            </a:r>
          </a:p>
        </p:txBody>
      </p:sp>
      <p:sp>
        <p:nvSpPr>
          <p:cNvPr id="27652" name="Slide Number Placeholder 3"/>
          <p:cNvSpPr>
            <a:spLocks noGrp="1"/>
          </p:cNvSpPr>
          <p:nvPr>
            <p:ph type="sldNum" sz="quarter" idx="5"/>
          </p:nvPr>
        </p:nvSpPr>
        <p:spPr>
          <a:noFill/>
        </p:spPr>
        <p:txBody>
          <a:bodyPr/>
          <a:lstStyle/>
          <a:p>
            <a:pPr defTabSz="912813"/>
            <a:fld id="{AA67627C-AF9A-4D3C-93FB-8855190037CD}" type="slidenum">
              <a:rPr lang="en-AU" smtClean="0"/>
              <a:pPr defTabSz="912813"/>
              <a:t>1</a:t>
            </a:fld>
            <a:endParaRPr lang="en-AU" smtClean="0"/>
          </a:p>
        </p:txBody>
      </p:sp>
    </p:spTree>
    <p:extLst>
      <p:ext uri="{BB962C8B-B14F-4D97-AF65-F5344CB8AC3E}">
        <p14:creationId xmlns:p14="http://schemas.microsoft.com/office/powerpoint/2010/main" val="1593995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AU" smtClean="0"/>
          </a:p>
        </p:txBody>
      </p:sp>
      <p:sp>
        <p:nvSpPr>
          <p:cNvPr id="36868" name="Slide Number Placeholder 3"/>
          <p:cNvSpPr>
            <a:spLocks noGrp="1"/>
          </p:cNvSpPr>
          <p:nvPr>
            <p:ph type="sldNum" sz="quarter" idx="5"/>
          </p:nvPr>
        </p:nvSpPr>
        <p:spPr>
          <a:noFill/>
        </p:spPr>
        <p:txBody>
          <a:bodyPr/>
          <a:lstStyle/>
          <a:p>
            <a:pPr defTabSz="912813"/>
            <a:fld id="{3CCA967B-9D05-43DC-8779-85DCEC7C6633}" type="slidenum">
              <a:rPr lang="en-GB" smtClean="0"/>
              <a:pPr defTabSz="912813"/>
              <a:t>14</a:t>
            </a:fld>
            <a:endParaRPr lang="en-GB" smtClean="0"/>
          </a:p>
        </p:txBody>
      </p:sp>
    </p:spTree>
    <p:extLst>
      <p:ext uri="{BB962C8B-B14F-4D97-AF65-F5344CB8AC3E}">
        <p14:creationId xmlns:p14="http://schemas.microsoft.com/office/powerpoint/2010/main" val="1231623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r>
              <a:rPr lang="en-AU" sz="1500" smtClean="0"/>
              <a:t>Try to give them an example for their institute </a:t>
            </a:r>
          </a:p>
        </p:txBody>
      </p:sp>
      <p:sp>
        <p:nvSpPr>
          <p:cNvPr id="37892" name="Slide Number Placeholder 3"/>
          <p:cNvSpPr>
            <a:spLocks noGrp="1"/>
          </p:cNvSpPr>
          <p:nvPr>
            <p:ph type="sldNum" sz="quarter" idx="5"/>
          </p:nvPr>
        </p:nvSpPr>
        <p:spPr>
          <a:noFill/>
        </p:spPr>
        <p:txBody>
          <a:bodyPr/>
          <a:lstStyle/>
          <a:p>
            <a:pPr defTabSz="912813"/>
            <a:fld id="{2B244E27-546A-4C07-ABEA-12FB49FA2429}" type="slidenum">
              <a:rPr lang="en-GB" smtClean="0"/>
              <a:pPr defTabSz="912813"/>
              <a:t>15</a:t>
            </a:fld>
            <a:endParaRPr lang="en-GB" smtClean="0"/>
          </a:p>
        </p:txBody>
      </p:sp>
    </p:spTree>
    <p:extLst>
      <p:ext uri="{BB962C8B-B14F-4D97-AF65-F5344CB8AC3E}">
        <p14:creationId xmlns:p14="http://schemas.microsoft.com/office/powerpoint/2010/main" val="403805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AU" smtClean="0"/>
          </a:p>
        </p:txBody>
      </p:sp>
      <p:sp>
        <p:nvSpPr>
          <p:cNvPr id="29700" name="Slide Number Placeholder 3"/>
          <p:cNvSpPr>
            <a:spLocks noGrp="1"/>
          </p:cNvSpPr>
          <p:nvPr>
            <p:ph type="sldNum" sz="quarter" idx="5"/>
          </p:nvPr>
        </p:nvSpPr>
        <p:spPr>
          <a:noFill/>
        </p:spPr>
        <p:txBody>
          <a:bodyPr/>
          <a:lstStyle/>
          <a:p>
            <a:pPr defTabSz="912813"/>
            <a:fld id="{6BF5F7B7-739E-4A72-BCDD-7D4B81A77BE7}" type="slidenum">
              <a:rPr lang="en-GB" smtClean="0"/>
              <a:pPr defTabSz="912813"/>
              <a:t>18</a:t>
            </a:fld>
            <a:endParaRPr lang="en-GB" smtClean="0"/>
          </a:p>
        </p:txBody>
      </p:sp>
    </p:spTree>
    <p:extLst>
      <p:ext uri="{BB962C8B-B14F-4D97-AF65-F5344CB8AC3E}">
        <p14:creationId xmlns:p14="http://schemas.microsoft.com/office/powerpoint/2010/main" val="2070870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CONTEXTUALIZATION:</a:t>
            </a:r>
          </a:p>
          <a:p>
            <a:endParaRPr lang="en-AU" dirty="0" smtClean="0"/>
          </a:p>
          <a:p>
            <a:r>
              <a:rPr lang="en-AU" dirty="0" smtClean="0"/>
              <a:t>Explain</a:t>
            </a:r>
            <a:r>
              <a:rPr lang="en-AU" baseline="0" dirty="0" smtClean="0"/>
              <a:t> this architecture and how all pieces fit together. Refer to the client’s infrastructure and how their environment is setup for contextualization. </a:t>
            </a:r>
          </a:p>
          <a:p>
            <a:r>
              <a:rPr lang="en-AU" baseline="0" dirty="0" smtClean="0"/>
              <a:t>For example, this means:</a:t>
            </a:r>
          </a:p>
          <a:p>
            <a:endParaRPr lang="en-AU" baseline="0" dirty="0" smtClean="0"/>
          </a:p>
          <a:p>
            <a:pPr>
              <a:buFontTx/>
              <a:buChar char="-"/>
            </a:pPr>
            <a:r>
              <a:rPr lang="en-AU" baseline="0" dirty="0" smtClean="0"/>
              <a:t> Clustered environment (multiple EQUELLA application servers)</a:t>
            </a:r>
          </a:p>
          <a:p>
            <a:pPr>
              <a:buFontTx/>
              <a:buChar char="-"/>
            </a:pPr>
            <a:r>
              <a:rPr lang="en-AU" baseline="0" dirty="0" smtClean="0"/>
              <a:t> LMS integration (</a:t>
            </a:r>
            <a:r>
              <a:rPr lang="en-AU" baseline="0" dirty="0" err="1" smtClean="0"/>
              <a:t>Moodle</a:t>
            </a:r>
            <a:r>
              <a:rPr lang="en-AU" baseline="0" dirty="0" smtClean="0"/>
              <a:t> x9 &amp; Sakai x1)</a:t>
            </a:r>
          </a:p>
          <a:p>
            <a:pPr>
              <a:buFontTx/>
              <a:buChar char="-"/>
            </a:pPr>
            <a:r>
              <a:rPr lang="en-AU" baseline="0" dirty="0" smtClean="0"/>
              <a:t> File Store on a SAN</a:t>
            </a:r>
          </a:p>
          <a:p>
            <a:pPr>
              <a:buFontTx/>
              <a:buChar char="-"/>
            </a:pPr>
            <a:r>
              <a:rPr lang="en-AU" baseline="0" dirty="0" smtClean="0"/>
              <a:t> Database Server (Oracle)</a:t>
            </a:r>
          </a:p>
          <a:p>
            <a:pPr>
              <a:buFontTx/>
              <a:buChar char="-"/>
            </a:pPr>
            <a:r>
              <a:rPr lang="en-AU" baseline="0" dirty="0" smtClean="0"/>
              <a:t> Scripts / Tools: </a:t>
            </a:r>
            <a:r>
              <a:rPr lang="en-AU" baseline="0" dirty="0" err="1" smtClean="0"/>
              <a:t>Equellaizer</a:t>
            </a:r>
            <a:r>
              <a:rPr lang="en-AU" baseline="0" dirty="0" smtClean="0"/>
              <a:t>, TAFE LDAP fix script, Content migration (done with SOAP and EBI)</a:t>
            </a:r>
          </a:p>
          <a:p>
            <a:pPr>
              <a:buFontTx/>
              <a:buChar char="-"/>
            </a:pPr>
            <a:endParaRPr lang="en-AU" dirty="0"/>
          </a:p>
        </p:txBody>
      </p:sp>
      <p:sp>
        <p:nvSpPr>
          <p:cNvPr id="4" name="Slide Number Placeholder 3"/>
          <p:cNvSpPr>
            <a:spLocks noGrp="1"/>
          </p:cNvSpPr>
          <p:nvPr>
            <p:ph type="sldNum" sz="quarter" idx="10"/>
          </p:nvPr>
        </p:nvSpPr>
        <p:spPr/>
        <p:txBody>
          <a:bodyPr/>
          <a:lstStyle/>
          <a:p>
            <a:pPr>
              <a:defRPr/>
            </a:pPr>
            <a:fld id="{A625A708-5528-404B-B6D3-FBC920F58949}" type="slidenum">
              <a:rPr lang="en-GB" smtClean="0"/>
              <a:pPr>
                <a:defRPr/>
              </a:pPr>
              <a:t>21</a:t>
            </a:fld>
            <a:endParaRPr lang="en-GB"/>
          </a:p>
        </p:txBody>
      </p:sp>
    </p:spTree>
    <p:extLst>
      <p:ext uri="{BB962C8B-B14F-4D97-AF65-F5344CB8AC3E}">
        <p14:creationId xmlns:p14="http://schemas.microsoft.com/office/powerpoint/2010/main" val="596032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A625A708-5528-404B-B6D3-FBC920F58949}" type="slidenum">
              <a:rPr lang="en-GB" smtClean="0"/>
              <a:pPr>
                <a:defRPr/>
              </a:pPr>
              <a:t>24</a:t>
            </a:fld>
            <a:endParaRPr lang="en-GB"/>
          </a:p>
        </p:txBody>
      </p:sp>
    </p:spTree>
    <p:extLst>
      <p:ext uri="{BB962C8B-B14F-4D97-AF65-F5344CB8AC3E}">
        <p14:creationId xmlns:p14="http://schemas.microsoft.com/office/powerpoint/2010/main" val="347948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When</a:t>
            </a:r>
            <a:r>
              <a:rPr lang="en-AU" baseline="0" dirty="0" smtClean="0"/>
              <a:t> demonstrating shared secrets, show them also, if possible, how their current LIVE integration looks (shared secret configuration in the admin console, user management) and advise them of the different roles that are available, for example, in </a:t>
            </a:r>
            <a:r>
              <a:rPr lang="en-AU" baseline="0" dirty="0" err="1" smtClean="0"/>
              <a:t>Moodle</a:t>
            </a:r>
            <a:r>
              <a:rPr lang="en-AU" baseline="0" dirty="0" smtClean="0"/>
              <a:t>, when configuring the shared secret.</a:t>
            </a:r>
            <a:endParaRPr lang="en-AU" dirty="0"/>
          </a:p>
        </p:txBody>
      </p:sp>
      <p:sp>
        <p:nvSpPr>
          <p:cNvPr id="4" name="Slide Number Placeholder 3"/>
          <p:cNvSpPr>
            <a:spLocks noGrp="1"/>
          </p:cNvSpPr>
          <p:nvPr>
            <p:ph type="sldNum" sz="quarter" idx="10"/>
          </p:nvPr>
        </p:nvSpPr>
        <p:spPr/>
        <p:txBody>
          <a:bodyPr/>
          <a:lstStyle/>
          <a:p>
            <a:pPr>
              <a:defRPr/>
            </a:pPr>
            <a:fld id="{A625A708-5528-404B-B6D3-FBC920F58949}" type="slidenum">
              <a:rPr lang="en-GB" smtClean="0"/>
              <a:pPr>
                <a:defRPr/>
              </a:pPr>
              <a:t>45</a:t>
            </a:fld>
            <a:endParaRPr lang="en-GB"/>
          </a:p>
        </p:txBody>
      </p:sp>
    </p:spTree>
    <p:extLst>
      <p:ext uri="{BB962C8B-B14F-4D97-AF65-F5344CB8AC3E}">
        <p14:creationId xmlns:p14="http://schemas.microsoft.com/office/powerpoint/2010/main" val="1702047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exercise</a:t>
            </a:r>
            <a:r>
              <a:rPr lang="en-AU" baseline="0" dirty="0" smtClean="0"/>
              <a:t> is used to explain the permissions while the participants do the exercise. Go through the steps one by one, especially from point 8 onwards.</a:t>
            </a:r>
            <a:endParaRPr lang="en-AU" dirty="0"/>
          </a:p>
        </p:txBody>
      </p:sp>
      <p:sp>
        <p:nvSpPr>
          <p:cNvPr id="4" name="Slide Number Placeholder 3"/>
          <p:cNvSpPr>
            <a:spLocks noGrp="1"/>
          </p:cNvSpPr>
          <p:nvPr>
            <p:ph type="sldNum" sz="quarter" idx="10"/>
          </p:nvPr>
        </p:nvSpPr>
        <p:spPr/>
        <p:txBody>
          <a:bodyPr/>
          <a:lstStyle/>
          <a:p>
            <a:pPr>
              <a:defRPr/>
            </a:pPr>
            <a:fld id="{A625A708-5528-404B-B6D3-FBC920F58949}" type="slidenum">
              <a:rPr lang="en-GB" smtClean="0"/>
              <a:pPr>
                <a:defRPr/>
              </a:pPr>
              <a:t>61</a:t>
            </a:fld>
            <a:endParaRPr lang="en-GB"/>
          </a:p>
        </p:txBody>
      </p:sp>
    </p:spTree>
    <p:extLst>
      <p:ext uri="{BB962C8B-B14F-4D97-AF65-F5344CB8AC3E}">
        <p14:creationId xmlns:p14="http://schemas.microsoft.com/office/powerpoint/2010/main" val="1865398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Explain the</a:t>
            </a:r>
            <a:r>
              <a:rPr lang="en-AU" baseline="0" dirty="0" smtClean="0"/>
              <a:t> item XML by looking at one in the VM (~). </a:t>
            </a:r>
            <a:endParaRPr lang="en-AU" dirty="0"/>
          </a:p>
        </p:txBody>
      </p:sp>
      <p:sp>
        <p:nvSpPr>
          <p:cNvPr id="4" name="Slide Number Placeholder 3"/>
          <p:cNvSpPr>
            <a:spLocks noGrp="1"/>
          </p:cNvSpPr>
          <p:nvPr>
            <p:ph type="sldNum" sz="quarter" idx="10"/>
          </p:nvPr>
        </p:nvSpPr>
        <p:spPr/>
        <p:txBody>
          <a:bodyPr/>
          <a:lstStyle/>
          <a:p>
            <a:pPr>
              <a:defRPr/>
            </a:pPr>
            <a:fld id="{A625A708-5528-404B-B6D3-FBC920F58949}" type="slidenum">
              <a:rPr lang="en-GB" smtClean="0"/>
              <a:pPr>
                <a:defRPr/>
              </a:pPr>
              <a:t>71</a:t>
            </a:fld>
            <a:endParaRPr lang="en-GB"/>
          </a:p>
        </p:txBody>
      </p:sp>
    </p:spTree>
    <p:extLst>
      <p:ext uri="{BB962C8B-B14F-4D97-AF65-F5344CB8AC3E}">
        <p14:creationId xmlns:p14="http://schemas.microsoft.com/office/powerpoint/2010/main" val="1092888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AU" smtClean="0"/>
          </a:p>
        </p:txBody>
      </p:sp>
      <p:sp>
        <p:nvSpPr>
          <p:cNvPr id="18125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22DB1C03-3ACF-4AA0-AFAF-47050B2720A4}" type="slidenum">
              <a:rPr lang="en-US" sz="1100" smtClean="0">
                <a:latin typeface="Arial" charset="0"/>
              </a:rPr>
              <a:pPr eaLnBrk="1" hangingPunct="1"/>
              <a:t>72</a:t>
            </a:fld>
            <a:endParaRPr lang="en-US" sz="1100" smtClean="0">
              <a:latin typeface="Arial" charset="0"/>
            </a:endParaRPr>
          </a:p>
        </p:txBody>
      </p:sp>
    </p:spTree>
    <p:extLst>
      <p:ext uri="{BB962C8B-B14F-4D97-AF65-F5344CB8AC3E}">
        <p14:creationId xmlns:p14="http://schemas.microsoft.com/office/powerpoint/2010/main" val="893039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a:ln/>
        </p:spPr>
      </p:sp>
      <p:sp>
        <p:nvSpPr>
          <p:cNvPr id="18227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AU" smtClean="0"/>
          </a:p>
        </p:txBody>
      </p:sp>
      <p:sp>
        <p:nvSpPr>
          <p:cNvPr id="18227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F23C52B1-AFFF-4658-A46E-7F9517DDC4B2}" type="slidenum">
              <a:rPr lang="en-US" sz="1100" smtClean="0">
                <a:latin typeface="Arial" charset="0"/>
              </a:rPr>
              <a:pPr eaLnBrk="1" hangingPunct="1"/>
              <a:t>73</a:t>
            </a:fld>
            <a:endParaRPr lang="en-US" sz="1100" smtClean="0">
              <a:latin typeface="Arial" charset="0"/>
            </a:endParaRPr>
          </a:p>
        </p:txBody>
      </p:sp>
    </p:spTree>
    <p:extLst>
      <p:ext uri="{BB962C8B-B14F-4D97-AF65-F5344CB8AC3E}">
        <p14:creationId xmlns:p14="http://schemas.microsoft.com/office/powerpoint/2010/main" val="1037371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a:spcBef>
                <a:spcPct val="0"/>
              </a:spcBef>
            </a:pPr>
            <a:endParaRPr lang="en-AU" sz="1400" smtClean="0">
              <a:solidFill>
                <a:srgbClr val="FF0000"/>
              </a:solidFill>
            </a:endParaRPr>
          </a:p>
        </p:txBody>
      </p:sp>
      <p:sp>
        <p:nvSpPr>
          <p:cNvPr id="28676" name="Slide Number Placeholder 3"/>
          <p:cNvSpPr>
            <a:spLocks noGrp="1"/>
          </p:cNvSpPr>
          <p:nvPr>
            <p:ph type="sldNum" sz="quarter" idx="5"/>
          </p:nvPr>
        </p:nvSpPr>
        <p:spPr>
          <a:noFill/>
        </p:spPr>
        <p:txBody>
          <a:bodyPr/>
          <a:lstStyle/>
          <a:p>
            <a:pPr defTabSz="912813"/>
            <a:fld id="{BC5D7E3D-56A0-46FB-A75A-FE07F20BAA72}" type="slidenum">
              <a:rPr lang="en-AU" smtClean="0"/>
              <a:pPr defTabSz="912813"/>
              <a:t>2</a:t>
            </a:fld>
            <a:endParaRPr lang="en-AU" smtClean="0"/>
          </a:p>
        </p:txBody>
      </p:sp>
    </p:spTree>
    <p:extLst>
      <p:ext uri="{BB962C8B-B14F-4D97-AF65-F5344CB8AC3E}">
        <p14:creationId xmlns:p14="http://schemas.microsoft.com/office/powerpoint/2010/main" val="159271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a:ln/>
        </p:spPr>
      </p:sp>
      <p:sp>
        <p:nvSpPr>
          <p:cNvPr id="18329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AU" sz="1600" b="1" smtClean="0"/>
              <a:t>Demonstrate ~ and &lt;XML&gt;</a:t>
            </a:r>
          </a:p>
        </p:txBody>
      </p:sp>
      <p:sp>
        <p:nvSpPr>
          <p:cNvPr id="18330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4ADB8EA8-E742-4E40-B8A6-A9F165B94699}" type="slidenum">
              <a:rPr lang="en-US" sz="1100" smtClean="0">
                <a:latin typeface="Arial" charset="0"/>
              </a:rPr>
              <a:pPr eaLnBrk="1" hangingPunct="1"/>
              <a:t>74</a:t>
            </a:fld>
            <a:endParaRPr lang="en-US" sz="1100" smtClean="0">
              <a:latin typeface="Arial" charset="0"/>
            </a:endParaRPr>
          </a:p>
        </p:txBody>
      </p:sp>
    </p:spTree>
    <p:extLst>
      <p:ext uri="{BB962C8B-B14F-4D97-AF65-F5344CB8AC3E}">
        <p14:creationId xmlns:p14="http://schemas.microsoft.com/office/powerpoint/2010/main" val="1191589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5A708-5528-404B-B6D3-FBC920F58949}" type="slidenum">
              <a:rPr lang="en-GB" smtClean="0"/>
              <a:pPr>
                <a:defRPr/>
              </a:pPr>
              <a:t>119</a:t>
            </a:fld>
            <a:endParaRPr lang="en-GB"/>
          </a:p>
        </p:txBody>
      </p:sp>
    </p:spTree>
    <p:extLst>
      <p:ext uri="{BB962C8B-B14F-4D97-AF65-F5344CB8AC3E}">
        <p14:creationId xmlns:p14="http://schemas.microsoft.com/office/powerpoint/2010/main" val="1972706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AU" smtClean="0"/>
          </a:p>
        </p:txBody>
      </p:sp>
      <p:sp>
        <p:nvSpPr>
          <p:cNvPr id="29700" name="Slide Number Placeholder 3"/>
          <p:cNvSpPr>
            <a:spLocks noGrp="1"/>
          </p:cNvSpPr>
          <p:nvPr>
            <p:ph type="sldNum" sz="quarter" idx="5"/>
          </p:nvPr>
        </p:nvSpPr>
        <p:spPr>
          <a:noFill/>
        </p:spPr>
        <p:txBody>
          <a:bodyPr/>
          <a:lstStyle/>
          <a:p>
            <a:pPr defTabSz="912813"/>
            <a:fld id="{6BF5F7B7-739E-4A72-BCDD-7D4B81A77BE7}" type="slidenum">
              <a:rPr lang="en-GB" smtClean="0"/>
              <a:pPr defTabSz="912813"/>
              <a:t>7</a:t>
            </a:fld>
            <a:endParaRPr lang="en-GB" smtClean="0"/>
          </a:p>
        </p:txBody>
      </p:sp>
    </p:spTree>
    <p:extLst>
      <p:ext uri="{BB962C8B-B14F-4D97-AF65-F5344CB8AC3E}">
        <p14:creationId xmlns:p14="http://schemas.microsoft.com/office/powerpoint/2010/main" val="487633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194563" name="Notes Placeholder 2"/>
          <p:cNvSpPr>
            <a:spLocks noGrp="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AU" sz="1600" dirty="0" smtClean="0"/>
              <a:t> An EQUELLA item is:</a:t>
            </a:r>
          </a:p>
          <a:p>
            <a:pPr>
              <a:defRPr/>
            </a:pPr>
            <a:endParaRPr lang="en-AU" sz="1600" dirty="0" smtClean="0"/>
          </a:p>
          <a:p>
            <a:pPr>
              <a:buFont typeface="Arial" pitchFamily="34" charset="0"/>
              <a:buChar char="•"/>
              <a:defRPr/>
            </a:pPr>
            <a:r>
              <a:rPr lang="en-AU" sz="1600" dirty="0" smtClean="0"/>
              <a:t> Digital content with metadata.</a:t>
            </a:r>
          </a:p>
          <a:p>
            <a:pPr>
              <a:defRPr/>
            </a:pPr>
            <a:endParaRPr lang="en-AU" sz="1600" dirty="0" smtClean="0"/>
          </a:p>
          <a:p>
            <a:pPr>
              <a:defRPr/>
            </a:pPr>
            <a:r>
              <a:rPr lang="en-AU" sz="1600" dirty="0" smtClean="0"/>
              <a:t>Metadata is simply information about the item. Metadata is entered during item contribution and content is attached to the item.</a:t>
            </a:r>
          </a:p>
          <a:p>
            <a:pPr>
              <a:defRPr/>
            </a:pPr>
            <a:endParaRPr lang="en-AU" sz="1600" dirty="0" smtClean="0"/>
          </a:p>
          <a:p>
            <a:pPr>
              <a:defRPr/>
            </a:pPr>
            <a:r>
              <a:rPr lang="en-AU" sz="1600" dirty="0" smtClean="0"/>
              <a:t>Metadata is used to organise and manage EQUELLA items.</a:t>
            </a:r>
          </a:p>
          <a:p>
            <a:pPr>
              <a:defRPr/>
            </a:pPr>
            <a:endParaRPr lang="en-AU" sz="1600" dirty="0" smtClean="0"/>
          </a:p>
          <a:p>
            <a:pPr>
              <a:defRPr/>
            </a:pPr>
            <a:r>
              <a:rPr lang="en-AU" sz="1600" dirty="0" smtClean="0"/>
              <a:t>What can be contributed as an item is controlled by the collection.  </a:t>
            </a:r>
          </a:p>
          <a:p>
            <a:pPr marL="685800">
              <a:defRPr/>
            </a:pPr>
            <a:endParaRPr lang="en-AU" sz="1600" dirty="0" smtClean="0"/>
          </a:p>
        </p:txBody>
      </p:sp>
      <p:sp>
        <p:nvSpPr>
          <p:cNvPr id="30724" name="Slide Number Placeholder 3"/>
          <p:cNvSpPr>
            <a:spLocks noGrp="1"/>
          </p:cNvSpPr>
          <p:nvPr>
            <p:ph type="sldNum" sz="quarter" idx="5"/>
          </p:nvPr>
        </p:nvSpPr>
        <p:spPr>
          <a:noFill/>
        </p:spPr>
        <p:txBody>
          <a:bodyPr/>
          <a:lstStyle/>
          <a:p>
            <a:pPr defTabSz="912813"/>
            <a:fld id="{144C8DEC-C35A-4EF7-8D76-C8EE7D8A7C18}" type="slidenum">
              <a:rPr lang="en-AU" smtClean="0"/>
              <a:pPr defTabSz="912813"/>
              <a:t>8</a:t>
            </a:fld>
            <a:endParaRPr lang="en-AU" smtClean="0"/>
          </a:p>
        </p:txBody>
      </p:sp>
    </p:spTree>
    <p:extLst>
      <p:ext uri="{BB962C8B-B14F-4D97-AF65-F5344CB8AC3E}">
        <p14:creationId xmlns:p14="http://schemas.microsoft.com/office/powerpoint/2010/main" val="119129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r>
              <a:rPr lang="en-AU" sz="1600" smtClean="0"/>
              <a:t>Each wizard control is linked to a schema node where the information entered in the control during contribution is stored.</a:t>
            </a:r>
          </a:p>
        </p:txBody>
      </p:sp>
      <p:sp>
        <p:nvSpPr>
          <p:cNvPr id="31748" name="Slide Number Placeholder 3"/>
          <p:cNvSpPr>
            <a:spLocks noGrp="1"/>
          </p:cNvSpPr>
          <p:nvPr>
            <p:ph type="sldNum" sz="quarter" idx="5"/>
          </p:nvPr>
        </p:nvSpPr>
        <p:spPr>
          <a:noFill/>
        </p:spPr>
        <p:txBody>
          <a:bodyPr/>
          <a:lstStyle/>
          <a:p>
            <a:pPr defTabSz="912813"/>
            <a:fld id="{0653FC36-0807-4FE3-A20F-5F1D8C122C42}" type="slidenum">
              <a:rPr lang="en-US" smtClean="0"/>
              <a:pPr defTabSz="912813"/>
              <a:t>9</a:t>
            </a:fld>
            <a:endParaRPr lang="en-US" smtClean="0"/>
          </a:p>
        </p:txBody>
      </p:sp>
    </p:spTree>
    <p:extLst>
      <p:ext uri="{BB962C8B-B14F-4D97-AF65-F5344CB8AC3E}">
        <p14:creationId xmlns:p14="http://schemas.microsoft.com/office/powerpoint/2010/main" val="17512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a:spcBef>
                <a:spcPct val="0"/>
              </a:spcBef>
            </a:pPr>
            <a:r>
              <a:rPr lang="en-AU" smtClean="0"/>
              <a:t>The item lifecycle is controlled by the item metadata, collection and workflow.</a:t>
            </a:r>
          </a:p>
        </p:txBody>
      </p:sp>
      <p:sp>
        <p:nvSpPr>
          <p:cNvPr id="32772" name="Slide Number Placeholder 3"/>
          <p:cNvSpPr>
            <a:spLocks noGrp="1"/>
          </p:cNvSpPr>
          <p:nvPr>
            <p:ph type="sldNum" sz="quarter" idx="5"/>
          </p:nvPr>
        </p:nvSpPr>
        <p:spPr>
          <a:noFill/>
        </p:spPr>
        <p:txBody>
          <a:bodyPr/>
          <a:lstStyle/>
          <a:p>
            <a:pPr defTabSz="912813"/>
            <a:fld id="{A63A3057-61E6-49B6-B71D-EBDD31C17888}" type="slidenum">
              <a:rPr lang="en-AU" smtClean="0"/>
              <a:pPr defTabSz="912813"/>
              <a:t>10</a:t>
            </a:fld>
            <a:endParaRPr lang="en-AU" smtClean="0"/>
          </a:p>
        </p:txBody>
      </p:sp>
    </p:spTree>
    <p:extLst>
      <p:ext uri="{BB962C8B-B14F-4D97-AF65-F5344CB8AC3E}">
        <p14:creationId xmlns:p14="http://schemas.microsoft.com/office/powerpoint/2010/main" val="811993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pPr algn="just"/>
            <a:r>
              <a:rPr lang="en-AU" sz="1600" smtClean="0"/>
              <a:t>Participants will get to see how detailed the institution security model is in this course.</a:t>
            </a:r>
          </a:p>
          <a:p>
            <a:endParaRPr lang="en-AU" sz="1400" i="1" smtClean="0"/>
          </a:p>
          <a:p>
            <a:endParaRPr lang="en-AU" sz="1600" smtClean="0"/>
          </a:p>
        </p:txBody>
      </p:sp>
      <p:sp>
        <p:nvSpPr>
          <p:cNvPr id="33796" name="Slide Number Placeholder 3"/>
          <p:cNvSpPr>
            <a:spLocks noGrp="1"/>
          </p:cNvSpPr>
          <p:nvPr>
            <p:ph type="sldNum" sz="quarter" idx="5"/>
          </p:nvPr>
        </p:nvSpPr>
        <p:spPr>
          <a:noFill/>
        </p:spPr>
        <p:txBody>
          <a:bodyPr/>
          <a:lstStyle/>
          <a:p>
            <a:pPr defTabSz="912813"/>
            <a:fld id="{3FD9E10E-4DBC-4E8B-8A19-7D6A65F511B4}" type="slidenum">
              <a:rPr lang="en-US" smtClean="0"/>
              <a:pPr defTabSz="912813"/>
              <a:t>11</a:t>
            </a:fld>
            <a:endParaRPr lang="en-US" smtClean="0"/>
          </a:p>
        </p:txBody>
      </p:sp>
    </p:spTree>
    <p:extLst>
      <p:ext uri="{BB962C8B-B14F-4D97-AF65-F5344CB8AC3E}">
        <p14:creationId xmlns:p14="http://schemas.microsoft.com/office/powerpoint/2010/main" val="980826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AU" smtClean="0"/>
          </a:p>
        </p:txBody>
      </p:sp>
      <p:sp>
        <p:nvSpPr>
          <p:cNvPr id="34820" name="Slide Number Placeholder 3"/>
          <p:cNvSpPr>
            <a:spLocks noGrp="1"/>
          </p:cNvSpPr>
          <p:nvPr>
            <p:ph type="sldNum" sz="quarter" idx="5"/>
          </p:nvPr>
        </p:nvSpPr>
        <p:spPr>
          <a:noFill/>
        </p:spPr>
        <p:txBody>
          <a:bodyPr/>
          <a:lstStyle/>
          <a:p>
            <a:pPr defTabSz="912813"/>
            <a:fld id="{2CC99F40-E599-4FDA-A366-D53EC983BB73}" type="slidenum">
              <a:rPr lang="en-US" smtClean="0"/>
              <a:pPr defTabSz="912813"/>
              <a:t>12</a:t>
            </a:fld>
            <a:endParaRPr lang="en-US" smtClean="0"/>
          </a:p>
        </p:txBody>
      </p:sp>
    </p:spTree>
    <p:extLst>
      <p:ext uri="{BB962C8B-B14F-4D97-AF65-F5344CB8AC3E}">
        <p14:creationId xmlns:p14="http://schemas.microsoft.com/office/powerpoint/2010/main" val="744237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AU" sz="2400" dirty="0" smtClean="0"/>
              <a:t>Institutions provide:</a:t>
            </a:r>
          </a:p>
          <a:p>
            <a:pPr marL="171450" indent="-171450">
              <a:buFont typeface="Arial" pitchFamily="34" charset="0"/>
              <a:buChar char="•"/>
              <a:defRPr/>
            </a:pPr>
            <a:r>
              <a:rPr lang="en-AU" dirty="0" smtClean="0"/>
              <a:t>Access to stored content for</a:t>
            </a:r>
          </a:p>
          <a:p>
            <a:pPr marL="628650" lvl="1" indent="-171450">
              <a:buFont typeface="Arial" pitchFamily="34" charset="0"/>
              <a:buChar char="•"/>
              <a:defRPr/>
            </a:pPr>
            <a:r>
              <a:rPr lang="en-AU" dirty="0" smtClean="0"/>
              <a:t>Users</a:t>
            </a:r>
          </a:p>
          <a:p>
            <a:pPr marL="628650" lvl="1" indent="-171450">
              <a:buFont typeface="Arial" pitchFamily="34" charset="0"/>
              <a:buChar char="•"/>
              <a:defRPr/>
            </a:pPr>
            <a:r>
              <a:rPr lang="en-AU" dirty="0" smtClean="0"/>
              <a:t>External applications and repositories</a:t>
            </a:r>
          </a:p>
          <a:p>
            <a:pPr marL="628650" lvl="1" indent="-171450">
              <a:buFont typeface="Arial" pitchFamily="34" charset="0"/>
              <a:buChar char="•"/>
              <a:defRPr/>
            </a:pPr>
            <a:endParaRPr lang="en-AU" dirty="0" smtClean="0"/>
          </a:p>
          <a:p>
            <a:pPr marL="171450" indent="-171450">
              <a:buFont typeface="Arial" pitchFamily="34" charset="0"/>
              <a:buChar char="•"/>
              <a:defRPr/>
            </a:pPr>
            <a:r>
              <a:rPr lang="en-AU" dirty="0" smtClean="0"/>
              <a:t>Infrastructure for managing</a:t>
            </a:r>
          </a:p>
          <a:p>
            <a:pPr marL="628650" lvl="1" indent="-171450">
              <a:buFont typeface="Arial" pitchFamily="34" charset="0"/>
              <a:buChar char="•"/>
              <a:defRPr/>
            </a:pPr>
            <a:r>
              <a:rPr lang="en-AU" dirty="0" smtClean="0"/>
              <a:t>Users</a:t>
            </a:r>
          </a:p>
          <a:p>
            <a:pPr marL="628650" lvl="1" indent="-171450">
              <a:buFont typeface="Arial" pitchFamily="34" charset="0"/>
              <a:buChar char="•"/>
              <a:defRPr/>
            </a:pPr>
            <a:r>
              <a:rPr lang="en-AU" dirty="0" smtClean="0"/>
              <a:t>Digital content</a:t>
            </a:r>
          </a:p>
          <a:p>
            <a:pPr marL="628650" lvl="1" indent="-171450">
              <a:buFont typeface="Arial" pitchFamily="34" charset="0"/>
              <a:buChar char="•"/>
              <a:defRPr/>
            </a:pPr>
            <a:endParaRPr lang="en-AU" dirty="0" smtClean="0"/>
          </a:p>
          <a:p>
            <a:pPr marL="171450" indent="-171450">
              <a:buFont typeface="Arial" pitchFamily="34" charset="0"/>
              <a:buChar char="•"/>
              <a:defRPr/>
            </a:pPr>
            <a:r>
              <a:rPr lang="en-AU" dirty="0" smtClean="0"/>
              <a:t>Provides tools for administrators via the Administration Console for managing all aspects of EQUELLA.</a:t>
            </a:r>
          </a:p>
        </p:txBody>
      </p:sp>
      <p:sp>
        <p:nvSpPr>
          <p:cNvPr id="35844" name="Slide Number Placeholder 3"/>
          <p:cNvSpPr>
            <a:spLocks noGrp="1"/>
          </p:cNvSpPr>
          <p:nvPr>
            <p:ph type="sldNum" sz="quarter" idx="5"/>
          </p:nvPr>
        </p:nvSpPr>
        <p:spPr>
          <a:noFill/>
        </p:spPr>
        <p:txBody>
          <a:bodyPr/>
          <a:lstStyle/>
          <a:p>
            <a:pPr defTabSz="912813"/>
            <a:fld id="{FEDA0070-97CF-4BAE-95E7-FDBA334D76DD}" type="slidenum">
              <a:rPr lang="en-AU" smtClean="0"/>
              <a:pPr defTabSz="912813"/>
              <a:t>13</a:t>
            </a:fld>
            <a:endParaRPr lang="en-AU" smtClean="0"/>
          </a:p>
        </p:txBody>
      </p:sp>
    </p:spTree>
    <p:extLst>
      <p:ext uri="{BB962C8B-B14F-4D97-AF65-F5344CB8AC3E}">
        <p14:creationId xmlns:p14="http://schemas.microsoft.com/office/powerpoint/2010/main" val="1945760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07A3DD-251A-EA4C-9F97-173A89182E9E}" type="datetimeFigureOut">
              <a:rPr lang="en-US" smtClean="0"/>
              <a:t>5/25/18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C4793-F2FA-364F-98CB-F09A03271E30}" type="slidenum">
              <a:rPr lang="en-US" smtClean="0"/>
              <a:t>‹#›</a:t>
            </a:fld>
            <a:endParaRPr lang="en-US"/>
          </a:p>
        </p:txBody>
      </p:sp>
    </p:spTree>
    <p:extLst>
      <p:ext uri="{BB962C8B-B14F-4D97-AF65-F5344CB8AC3E}">
        <p14:creationId xmlns:p14="http://schemas.microsoft.com/office/powerpoint/2010/main" val="12234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7A3DD-251A-EA4C-9F97-173A89182E9E}" type="datetimeFigureOut">
              <a:rPr lang="en-US" smtClean="0"/>
              <a:t>5/25/18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C4793-F2FA-364F-98CB-F09A03271E30}" type="slidenum">
              <a:rPr lang="en-US" smtClean="0"/>
              <a:t>‹#›</a:t>
            </a:fld>
            <a:endParaRPr lang="en-US"/>
          </a:p>
        </p:txBody>
      </p:sp>
    </p:spTree>
    <p:extLst>
      <p:ext uri="{BB962C8B-B14F-4D97-AF65-F5344CB8AC3E}">
        <p14:creationId xmlns:p14="http://schemas.microsoft.com/office/powerpoint/2010/main" val="2128867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7A3DD-251A-EA4C-9F97-173A89182E9E}" type="datetimeFigureOut">
              <a:rPr lang="en-US" smtClean="0"/>
              <a:t>5/25/18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C4793-F2FA-364F-98CB-F09A03271E30}" type="slidenum">
              <a:rPr lang="en-US" smtClean="0"/>
              <a:t>‹#›</a:t>
            </a:fld>
            <a:endParaRPr lang="en-US"/>
          </a:p>
        </p:txBody>
      </p:sp>
    </p:spTree>
    <p:extLst>
      <p:ext uri="{BB962C8B-B14F-4D97-AF65-F5344CB8AC3E}">
        <p14:creationId xmlns:p14="http://schemas.microsoft.com/office/powerpoint/2010/main" val="64474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7A3DD-251A-EA4C-9F97-173A89182E9E}" type="datetimeFigureOut">
              <a:rPr lang="en-US" smtClean="0"/>
              <a:t>5/25/18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C4793-F2FA-364F-98CB-F09A03271E30}" type="slidenum">
              <a:rPr lang="en-US" smtClean="0"/>
              <a:t>‹#›</a:t>
            </a:fld>
            <a:endParaRPr lang="en-US"/>
          </a:p>
        </p:txBody>
      </p:sp>
    </p:spTree>
    <p:extLst>
      <p:ext uri="{BB962C8B-B14F-4D97-AF65-F5344CB8AC3E}">
        <p14:creationId xmlns:p14="http://schemas.microsoft.com/office/powerpoint/2010/main" val="112061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07A3DD-251A-EA4C-9F97-173A89182E9E}" type="datetimeFigureOut">
              <a:rPr lang="en-US" smtClean="0"/>
              <a:t>5/25/18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C4793-F2FA-364F-98CB-F09A03271E30}" type="slidenum">
              <a:rPr lang="en-US" smtClean="0"/>
              <a:t>‹#›</a:t>
            </a:fld>
            <a:endParaRPr lang="en-US"/>
          </a:p>
        </p:txBody>
      </p:sp>
    </p:spTree>
    <p:extLst>
      <p:ext uri="{BB962C8B-B14F-4D97-AF65-F5344CB8AC3E}">
        <p14:creationId xmlns:p14="http://schemas.microsoft.com/office/powerpoint/2010/main" val="75156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07A3DD-251A-EA4C-9F97-173A89182E9E}" type="datetimeFigureOut">
              <a:rPr lang="en-US" smtClean="0"/>
              <a:t>5/25/18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C4793-F2FA-364F-98CB-F09A03271E30}" type="slidenum">
              <a:rPr lang="en-US" smtClean="0"/>
              <a:t>‹#›</a:t>
            </a:fld>
            <a:endParaRPr lang="en-US"/>
          </a:p>
        </p:txBody>
      </p:sp>
    </p:spTree>
    <p:extLst>
      <p:ext uri="{BB962C8B-B14F-4D97-AF65-F5344CB8AC3E}">
        <p14:creationId xmlns:p14="http://schemas.microsoft.com/office/powerpoint/2010/main" val="2138752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07A3DD-251A-EA4C-9F97-173A89182E9E}" type="datetimeFigureOut">
              <a:rPr lang="en-US" smtClean="0"/>
              <a:t>5/25/18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C4793-F2FA-364F-98CB-F09A03271E30}" type="slidenum">
              <a:rPr lang="en-US" smtClean="0"/>
              <a:t>‹#›</a:t>
            </a:fld>
            <a:endParaRPr lang="en-US"/>
          </a:p>
        </p:txBody>
      </p:sp>
    </p:spTree>
    <p:extLst>
      <p:ext uri="{BB962C8B-B14F-4D97-AF65-F5344CB8AC3E}">
        <p14:creationId xmlns:p14="http://schemas.microsoft.com/office/powerpoint/2010/main" val="1423681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07A3DD-251A-EA4C-9F97-173A89182E9E}" type="datetimeFigureOut">
              <a:rPr lang="en-US" smtClean="0"/>
              <a:t>5/25/18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C4793-F2FA-364F-98CB-F09A03271E30}" type="slidenum">
              <a:rPr lang="en-US" smtClean="0"/>
              <a:t>‹#›</a:t>
            </a:fld>
            <a:endParaRPr lang="en-US"/>
          </a:p>
        </p:txBody>
      </p:sp>
    </p:spTree>
    <p:extLst>
      <p:ext uri="{BB962C8B-B14F-4D97-AF65-F5344CB8AC3E}">
        <p14:creationId xmlns:p14="http://schemas.microsoft.com/office/powerpoint/2010/main" val="549755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7A3DD-251A-EA4C-9F97-173A89182E9E}" type="datetimeFigureOut">
              <a:rPr lang="en-US" smtClean="0"/>
              <a:t>5/25/18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C4793-F2FA-364F-98CB-F09A03271E30}" type="slidenum">
              <a:rPr lang="en-US" smtClean="0"/>
              <a:t>‹#›</a:t>
            </a:fld>
            <a:endParaRPr lang="en-US"/>
          </a:p>
        </p:txBody>
      </p:sp>
    </p:spTree>
    <p:extLst>
      <p:ext uri="{BB962C8B-B14F-4D97-AF65-F5344CB8AC3E}">
        <p14:creationId xmlns:p14="http://schemas.microsoft.com/office/powerpoint/2010/main" val="126466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7A3DD-251A-EA4C-9F97-173A89182E9E}" type="datetimeFigureOut">
              <a:rPr lang="en-US" smtClean="0"/>
              <a:t>5/25/18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C4793-F2FA-364F-98CB-F09A03271E30}" type="slidenum">
              <a:rPr lang="en-US" smtClean="0"/>
              <a:t>‹#›</a:t>
            </a:fld>
            <a:endParaRPr lang="en-US"/>
          </a:p>
        </p:txBody>
      </p:sp>
    </p:spTree>
    <p:extLst>
      <p:ext uri="{BB962C8B-B14F-4D97-AF65-F5344CB8AC3E}">
        <p14:creationId xmlns:p14="http://schemas.microsoft.com/office/powerpoint/2010/main" val="151062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7A3DD-251A-EA4C-9F97-173A89182E9E}" type="datetimeFigureOut">
              <a:rPr lang="en-US" smtClean="0"/>
              <a:t>5/25/18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C4793-F2FA-364F-98CB-F09A03271E30}" type="slidenum">
              <a:rPr lang="en-US" smtClean="0"/>
              <a:t>‹#›</a:t>
            </a:fld>
            <a:endParaRPr lang="en-US"/>
          </a:p>
        </p:txBody>
      </p:sp>
    </p:spTree>
    <p:extLst>
      <p:ext uri="{BB962C8B-B14F-4D97-AF65-F5344CB8AC3E}">
        <p14:creationId xmlns:p14="http://schemas.microsoft.com/office/powerpoint/2010/main" val="16027855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07A3DD-251A-EA4C-9F97-173A89182E9E}" type="datetimeFigureOut">
              <a:rPr lang="en-US" smtClean="0"/>
              <a:t>5/25/18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C4793-F2FA-364F-98CB-F09A03271E30}" type="slidenum">
              <a:rPr lang="en-US" smtClean="0"/>
              <a:t>‹#›</a:t>
            </a:fld>
            <a:endParaRPr lang="en-US"/>
          </a:p>
        </p:txBody>
      </p:sp>
    </p:spTree>
    <p:extLst>
      <p:ext uri="{BB962C8B-B14F-4D97-AF65-F5344CB8AC3E}">
        <p14:creationId xmlns:p14="http://schemas.microsoft.com/office/powerpoint/2010/main" val="435074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lms.utas.edu.au/erl/" TargetMode="External"/><Relationship Id="rId3" Type="http://schemas.openxmlformats.org/officeDocument/2006/relationships/hyperlink" Target="http://ereadinglist.cit.edu.au/index.php"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cliplse.org/bit/phoenix/"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06322" y="2414778"/>
            <a:ext cx="9361488" cy="3240088"/>
          </a:xfrm>
        </p:spPr>
        <p:txBody>
          <a:bodyPr>
            <a:normAutofit fontScale="90000"/>
          </a:bodyPr>
          <a:lstStyle/>
          <a:p>
            <a:pPr>
              <a:defRPr/>
            </a:pPr>
            <a:r>
              <a:rPr lang="en-AU" dirty="0" smtClean="0"/>
              <a:t>EQ302</a:t>
            </a:r>
            <a:r>
              <a:rPr lang="en-AU" sz="3200" dirty="0"/>
              <a:t/>
            </a:r>
            <a:br>
              <a:rPr lang="en-AU" sz="3200" dirty="0"/>
            </a:br>
            <a:r>
              <a:rPr lang="en-AU" sz="2400" dirty="0"/>
              <a:t>EQUELLA Advanced Application Administration </a:t>
            </a:r>
            <a:r>
              <a:rPr lang="en-AU" sz="4000" dirty="0"/>
              <a:t/>
            </a:r>
            <a:br>
              <a:rPr lang="en-AU" sz="4000" dirty="0"/>
            </a:br>
            <a:r>
              <a:rPr lang="en-AU" sz="2400" dirty="0"/>
              <a:t>    Welcome to EQ302</a:t>
            </a:r>
            <a:br>
              <a:rPr lang="en-AU" sz="2400" dirty="0"/>
            </a:br>
            <a:r>
              <a:rPr lang="en-AU" sz="2400" dirty="0"/>
              <a:t/>
            </a:r>
            <a:br>
              <a:rPr lang="en-AU" sz="2400" dirty="0"/>
            </a:br>
            <a:r>
              <a:rPr lang="en-AU" sz="2400" dirty="0"/>
              <a:t>	Instructor: </a:t>
            </a:r>
            <a:br>
              <a:rPr lang="en-AU" sz="2400" dirty="0"/>
            </a:br>
            <a:r>
              <a:rPr lang="en-AU" sz="2400" dirty="0"/>
              <a:t/>
            </a:r>
            <a:br>
              <a:rPr lang="en-AU" sz="2400" dirty="0"/>
            </a:br>
            <a:r>
              <a:rPr lang="en-AU" sz="2400" dirty="0"/>
              <a:t/>
            </a:r>
            <a:br>
              <a:rPr lang="en-AU" sz="2400" dirty="0"/>
            </a:br>
            <a:r>
              <a:rPr lang="en-AU" sz="2400" dirty="0"/>
              <a:t>	Who are you?</a:t>
            </a:r>
            <a:br>
              <a:rPr lang="en-AU" sz="2400" dirty="0"/>
            </a:br>
            <a:r>
              <a:rPr lang="en-AU" sz="2400" dirty="0"/>
              <a:t/>
            </a:r>
            <a:br>
              <a:rPr lang="en-AU" sz="2400" dirty="0"/>
            </a:br>
            <a:r>
              <a:rPr lang="en-AU" sz="2400" dirty="0"/>
              <a:t/>
            </a:r>
            <a:br>
              <a:rPr lang="en-AU" sz="2400" dirty="0"/>
            </a:br>
            <a:r>
              <a:rPr lang="en-AU" sz="2400" dirty="0"/>
              <a:t/>
            </a:r>
            <a:br>
              <a:rPr lang="en-AU" sz="2400" dirty="0"/>
            </a:br>
            <a:r>
              <a:rPr lang="en-AU" sz="2400" dirty="0"/>
              <a:t>	</a:t>
            </a:r>
            <a:br>
              <a:rPr lang="en-AU" sz="2400" dirty="0"/>
            </a:br>
            <a:r>
              <a:rPr lang="en-AU" sz="4000" dirty="0">
                <a:solidFill>
                  <a:schemeClr val="accent1">
                    <a:lumMod val="75000"/>
                  </a:schemeClr>
                </a:solidFill>
              </a:rPr>
              <a:t/>
            </a:r>
            <a:br>
              <a:rPr lang="en-AU" sz="4000" dirty="0">
                <a:solidFill>
                  <a:schemeClr val="accent1">
                    <a:lumMod val="75000"/>
                  </a:schemeClr>
                </a:solidFill>
              </a:rPr>
            </a:br>
            <a:r>
              <a:rPr lang="en-AU" sz="3200" dirty="0"/>
              <a:t/>
            </a:r>
            <a:br>
              <a:rPr lang="en-AU" sz="3200" dirty="0"/>
            </a:br>
            <a:r>
              <a:rPr lang="en-AU" sz="800" dirty="0"/>
              <a:t> </a:t>
            </a:r>
            <a:r>
              <a:rPr lang="en-AU" sz="3200" dirty="0"/>
              <a:t/>
            </a:r>
            <a:br>
              <a:rPr lang="en-AU" sz="3200" dirty="0"/>
            </a:br>
            <a:endParaRPr lang="en-AU" sz="3200" dirty="0"/>
          </a:p>
        </p:txBody>
      </p:sp>
    </p:spTree>
    <p:extLst>
      <p:ext uri="{BB962C8B-B14F-4D97-AF65-F5344CB8AC3E}">
        <p14:creationId xmlns:p14="http://schemas.microsoft.com/office/powerpoint/2010/main" val="19634573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638300" y="274638"/>
            <a:ext cx="8915400" cy="850900"/>
          </a:xfrm>
        </p:spPr>
        <p:txBody>
          <a:bodyPr/>
          <a:lstStyle/>
          <a:p>
            <a:r>
              <a:rPr lang="en-AU" sz="3600"/>
              <a:t>EQUELLA item lifecycle</a:t>
            </a:r>
            <a:endParaRPr lang="en-AU" sz="3600" i="1"/>
          </a:p>
        </p:txBody>
      </p:sp>
      <p:sp>
        <p:nvSpPr>
          <p:cNvPr id="13315" name="Footer Placeholder 3"/>
          <p:cNvSpPr>
            <a:spLocks noGrp="1"/>
          </p:cNvSpPr>
          <p:nvPr>
            <p:ph type="ftr" sz="quarter" idx="10"/>
          </p:nvPr>
        </p:nvSpPr>
        <p:spPr>
          <a:noFill/>
        </p:spPr>
        <p:txBody>
          <a:bodyPr/>
          <a:lstStyle/>
          <a:p>
            <a:endParaRPr lang="en-US" dirty="0" smtClean="0">
              <a:solidFill>
                <a:srgbClr val="FFFFFF"/>
              </a:solidFill>
            </a:endParaRPr>
          </a:p>
        </p:txBody>
      </p:sp>
      <p:grpSp>
        <p:nvGrpSpPr>
          <p:cNvPr id="13317" name="Group 33"/>
          <p:cNvGrpSpPr>
            <a:grpSpLocks/>
          </p:cNvGrpSpPr>
          <p:nvPr/>
        </p:nvGrpSpPr>
        <p:grpSpPr bwMode="auto">
          <a:xfrm>
            <a:off x="1962150" y="1196976"/>
            <a:ext cx="8345488" cy="4104233"/>
            <a:chOff x="467544" y="1115121"/>
            <a:chExt cx="8208912" cy="5431955"/>
          </a:xfrm>
        </p:grpSpPr>
        <p:sp>
          <p:nvSpPr>
            <p:cNvPr id="7" name="Rectangle 6"/>
            <p:cNvSpPr/>
            <p:nvPr/>
          </p:nvSpPr>
          <p:spPr>
            <a:xfrm>
              <a:off x="467544" y="1506639"/>
              <a:ext cx="8208912" cy="5040437"/>
            </a:xfrm>
            <a:prstGeom prst="rect">
              <a:avLst/>
            </a:prstGeom>
            <a:solidFill>
              <a:schemeClr val="bg2">
                <a:lumMod val="7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p>
          </p:txBody>
        </p:sp>
        <p:grpSp>
          <p:nvGrpSpPr>
            <p:cNvPr id="13319" name="Group 29"/>
            <p:cNvGrpSpPr>
              <a:grpSpLocks/>
            </p:cNvGrpSpPr>
            <p:nvPr/>
          </p:nvGrpSpPr>
          <p:grpSpPr bwMode="auto">
            <a:xfrm>
              <a:off x="1081295" y="1772816"/>
              <a:ext cx="6920152" cy="4464496"/>
              <a:chOff x="1338131" y="1484784"/>
              <a:chExt cx="7589845" cy="4896544"/>
            </a:xfrm>
          </p:grpSpPr>
          <p:sp>
            <p:nvSpPr>
              <p:cNvPr id="10" name="Oval 9"/>
              <p:cNvSpPr/>
              <p:nvPr/>
            </p:nvSpPr>
            <p:spPr>
              <a:xfrm>
                <a:off x="1491192" y="1697252"/>
                <a:ext cx="1625423" cy="936104"/>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AU" b="1" dirty="0">
                    <a:solidFill>
                      <a:schemeClr val="tx1"/>
                    </a:solidFill>
                  </a:rPr>
                  <a:t>Create</a:t>
                </a:r>
              </a:p>
            </p:txBody>
          </p:sp>
          <p:sp>
            <p:nvSpPr>
              <p:cNvPr id="11" name="Oval 10"/>
              <p:cNvSpPr/>
              <p:nvPr/>
            </p:nvSpPr>
            <p:spPr>
              <a:xfrm>
                <a:off x="1338131" y="5229200"/>
                <a:ext cx="1793709" cy="936104"/>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AU" b="1" dirty="0"/>
                  <a:t>Archive</a:t>
                </a:r>
              </a:p>
            </p:txBody>
          </p:sp>
          <p:graphicFrame>
            <p:nvGraphicFramePr>
              <p:cNvPr id="12" name="Diagram 11"/>
              <p:cNvGraphicFramePr/>
              <p:nvPr/>
            </p:nvGraphicFramePr>
            <p:xfrm>
              <a:off x="3059832" y="1484784"/>
              <a:ext cx="5868144"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328" name="Group 21"/>
              <p:cNvGrpSpPr>
                <a:grpSpLocks/>
              </p:cNvGrpSpPr>
              <p:nvPr/>
            </p:nvGrpSpPr>
            <p:grpSpPr bwMode="auto">
              <a:xfrm>
                <a:off x="3563888" y="5445224"/>
                <a:ext cx="392742" cy="498992"/>
                <a:chOff x="2748815" y="3906521"/>
                <a:chExt cx="392742" cy="498992"/>
              </a:xfrm>
            </p:grpSpPr>
            <p:sp>
              <p:nvSpPr>
                <p:cNvPr id="17" name="Right Arrow 16"/>
                <p:cNvSpPr/>
                <p:nvPr/>
              </p:nvSpPr>
              <p:spPr>
                <a:xfrm rot="10800000">
                  <a:off x="2748815" y="3906521"/>
                  <a:ext cx="392742" cy="498992"/>
                </a:xfrm>
                <a:prstGeom prst="rightArrow">
                  <a:avLst>
                    <a:gd name="adj1" fmla="val 60000"/>
                    <a:gd name="adj2" fmla="val 50000"/>
                  </a:avLst>
                </a:prstGeom>
              </p:spPr>
              <p:style>
                <a:lnRef idx="0">
                  <a:schemeClr val="accent1"/>
                </a:lnRef>
                <a:fillRef idx="3">
                  <a:schemeClr val="accent1"/>
                </a:fillRef>
                <a:effectRef idx="3">
                  <a:schemeClr val="accent1"/>
                </a:effectRef>
                <a:fontRef idx="minor">
                  <a:schemeClr val="lt1"/>
                </a:fontRef>
              </p:style>
            </p:sp>
            <p:sp>
              <p:nvSpPr>
                <p:cNvPr id="18" name="Right Arrow 4"/>
                <p:cNvSpPr/>
                <p:nvPr/>
              </p:nvSpPr>
              <p:spPr>
                <a:xfrm rot="21600000">
                  <a:off x="2867575" y="4006339"/>
                  <a:ext cx="274022" cy="299570"/>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577850">
                    <a:lnSpc>
                      <a:spcPct val="90000"/>
                    </a:lnSpc>
                    <a:spcAft>
                      <a:spcPct val="35000"/>
                    </a:spcAft>
                    <a:defRPr/>
                  </a:pPr>
                  <a:endParaRPr lang="en-AU" sz="1300"/>
                </a:p>
              </p:txBody>
            </p:sp>
          </p:grpSp>
          <p:grpSp>
            <p:nvGrpSpPr>
              <p:cNvPr id="13329" name="Group 25"/>
              <p:cNvGrpSpPr>
                <a:grpSpLocks/>
              </p:cNvGrpSpPr>
              <p:nvPr/>
            </p:nvGrpSpPr>
            <p:grpSpPr bwMode="auto">
              <a:xfrm flipH="1">
                <a:off x="3563888" y="1916832"/>
                <a:ext cx="471354" cy="498992"/>
                <a:chOff x="2748815" y="3906521"/>
                <a:chExt cx="392742" cy="498992"/>
              </a:xfrm>
            </p:grpSpPr>
            <p:sp>
              <p:nvSpPr>
                <p:cNvPr id="15" name="Right Arrow 14"/>
                <p:cNvSpPr/>
                <p:nvPr/>
              </p:nvSpPr>
              <p:spPr>
                <a:xfrm rot="10800000">
                  <a:off x="2748815" y="3906521"/>
                  <a:ext cx="392742" cy="498992"/>
                </a:xfrm>
                <a:prstGeom prst="rightArrow">
                  <a:avLst>
                    <a:gd name="adj1" fmla="val 60000"/>
                    <a:gd name="adj2" fmla="val 50000"/>
                  </a:avLst>
                </a:prstGeom>
              </p:spPr>
              <p:style>
                <a:lnRef idx="0">
                  <a:schemeClr val="accent1"/>
                </a:lnRef>
                <a:fillRef idx="3">
                  <a:schemeClr val="accent1"/>
                </a:fillRef>
                <a:effectRef idx="3">
                  <a:schemeClr val="accent1"/>
                </a:effectRef>
                <a:fontRef idx="minor">
                  <a:schemeClr val="lt1"/>
                </a:fontRef>
              </p:style>
            </p:sp>
            <p:sp>
              <p:nvSpPr>
                <p:cNvPr id="16" name="Right Arrow 4"/>
                <p:cNvSpPr/>
                <p:nvPr/>
              </p:nvSpPr>
              <p:spPr>
                <a:xfrm rot="21600000">
                  <a:off x="2865655" y="4004411"/>
                  <a:ext cx="275411" cy="301873"/>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577850">
                    <a:lnSpc>
                      <a:spcPct val="90000"/>
                    </a:lnSpc>
                    <a:spcAft>
                      <a:spcPct val="35000"/>
                    </a:spcAft>
                    <a:defRPr/>
                  </a:pPr>
                  <a:endParaRPr lang="en-AU" sz="1300"/>
                </a:p>
              </p:txBody>
            </p:sp>
          </p:grpSp>
        </p:grpSp>
        <p:sp>
          <p:nvSpPr>
            <p:cNvPr id="9" name="Rectangle 8"/>
            <p:cNvSpPr/>
            <p:nvPr/>
          </p:nvSpPr>
          <p:spPr>
            <a:xfrm>
              <a:off x="6084333" y="1115121"/>
              <a:ext cx="2446902" cy="73747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000" b="1" dirty="0"/>
                <a:t>EQUELLA Repository</a:t>
              </a:r>
            </a:p>
          </p:txBody>
        </p:sp>
      </p:grpSp>
      <p:sp>
        <p:nvSpPr>
          <p:cNvPr id="2" name="Slide Number Placeholder 1"/>
          <p:cNvSpPr>
            <a:spLocks noGrp="1"/>
          </p:cNvSpPr>
          <p:nvPr>
            <p:ph type="sldNum" sz="quarter" idx="11"/>
          </p:nvPr>
        </p:nvSpPr>
        <p:spPr/>
        <p:txBody>
          <a:bodyPr/>
          <a:lstStyle/>
          <a:p>
            <a:pPr>
              <a:defRPr/>
            </a:pPr>
            <a:fld id="{B69610D2-9DEC-4DE7-A76C-3D04FA2F151F}" type="slidenum">
              <a:rPr lang="en-GB" smtClean="0"/>
              <a:pPr>
                <a:defRPr/>
              </a:pPr>
              <a:t>10</a:t>
            </a:fld>
            <a:r>
              <a:rPr lang="en-GB" smtClean="0"/>
              <a:t> </a:t>
            </a:r>
            <a:endParaRPr lang="en-GB"/>
          </a:p>
        </p:txBody>
      </p:sp>
    </p:spTree>
    <p:extLst>
      <p:ext uri="{BB962C8B-B14F-4D97-AF65-F5344CB8AC3E}">
        <p14:creationId xmlns:p14="http://schemas.microsoft.com/office/powerpoint/2010/main" val="126551377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9" y="395288"/>
            <a:ext cx="9109075" cy="441424"/>
          </a:xfrm>
        </p:spPr>
        <p:txBody>
          <a:bodyPr>
            <a:normAutofit fontScale="90000"/>
          </a:bodyPr>
          <a:lstStyle/>
          <a:p>
            <a:r>
              <a:rPr lang="en-AU" dirty="0" smtClean="0"/>
              <a:t>HARVESTER &amp; DYNAMIC COLLECTIONS in EQUELLA</a:t>
            </a:r>
            <a:endParaRPr lang="en-AU" dirty="0"/>
          </a:p>
        </p:txBody>
      </p:sp>
      <p:sp>
        <p:nvSpPr>
          <p:cNvPr id="3" name="Content Placeholder 2"/>
          <p:cNvSpPr>
            <a:spLocks noGrp="1"/>
          </p:cNvSpPr>
          <p:nvPr>
            <p:ph idx="1"/>
          </p:nvPr>
        </p:nvSpPr>
        <p:spPr>
          <a:xfrm>
            <a:off x="1538289" y="980729"/>
            <a:ext cx="9109075" cy="5091461"/>
          </a:xfrm>
        </p:spPr>
        <p:txBody>
          <a:bodyPr>
            <a:normAutofit lnSpcReduction="10000"/>
          </a:bodyPr>
          <a:lstStyle/>
          <a:p>
            <a:pPr>
              <a:buFont typeface="Arial"/>
              <a:buChar char="•"/>
            </a:pPr>
            <a:r>
              <a:rPr lang="en-AU" dirty="0" smtClean="0"/>
              <a:t>EQUELLA can harvest from external sources (OAI &amp; LORAX) using the Harvester functionality or can be harvested by external applications (other EQUELLAs) using Dynamic Collections</a:t>
            </a:r>
          </a:p>
          <a:p>
            <a:pPr>
              <a:buFont typeface="Arial"/>
              <a:buChar char="•"/>
            </a:pPr>
            <a:endParaRPr lang="en-AU" dirty="0"/>
          </a:p>
          <a:p>
            <a:pPr>
              <a:buFont typeface="Arial"/>
              <a:buChar char="•"/>
            </a:pPr>
            <a:r>
              <a:rPr lang="en-AU" dirty="0" smtClean="0"/>
              <a:t>OAI</a:t>
            </a:r>
          </a:p>
          <a:p>
            <a:pPr lvl="3">
              <a:buFont typeface="Arial"/>
              <a:buChar char="•"/>
            </a:pPr>
            <a:r>
              <a:rPr lang="en-AU" dirty="0" smtClean="0"/>
              <a:t>based on Dublin Core XML nodes </a:t>
            </a:r>
          </a:p>
          <a:p>
            <a:pPr lvl="3">
              <a:buFont typeface="Arial"/>
              <a:buChar char="•"/>
            </a:pPr>
            <a:r>
              <a:rPr lang="en-AU" dirty="0" smtClean="0"/>
              <a:t>Open Archives Initiative (http://</a:t>
            </a:r>
            <a:r>
              <a:rPr lang="en-AU" dirty="0" err="1" smtClean="0"/>
              <a:t>www.openarchives.org</a:t>
            </a:r>
            <a:r>
              <a:rPr lang="en-AU" dirty="0" smtClean="0"/>
              <a:t>)</a:t>
            </a:r>
          </a:p>
          <a:p>
            <a:pPr lvl="3">
              <a:buFont typeface="Arial"/>
              <a:buChar char="•"/>
            </a:pPr>
            <a:r>
              <a:rPr lang="en-AU" dirty="0" smtClean="0"/>
              <a:t>Open standard for harvesting world-wide</a:t>
            </a:r>
          </a:p>
          <a:p>
            <a:pPr>
              <a:buFont typeface="Arial"/>
              <a:buChar char="•"/>
            </a:pPr>
            <a:endParaRPr lang="en-AU" dirty="0" smtClean="0"/>
          </a:p>
          <a:p>
            <a:pPr>
              <a:buFont typeface="Arial"/>
              <a:buChar char="•"/>
            </a:pPr>
            <a:r>
              <a:rPr lang="en-AU" dirty="0" smtClean="0"/>
              <a:t>LORAX</a:t>
            </a:r>
          </a:p>
          <a:p>
            <a:pPr lvl="3">
              <a:buFont typeface="Arial"/>
              <a:buChar char="•"/>
            </a:pPr>
            <a:r>
              <a:rPr lang="en-AU" dirty="0" smtClean="0"/>
              <a:t>Learning Object Repository Access and </a:t>
            </a:r>
            <a:r>
              <a:rPr lang="en-AU" dirty="0" err="1" smtClean="0"/>
              <a:t>eXchange</a:t>
            </a:r>
            <a:endParaRPr lang="en-AU" dirty="0" smtClean="0"/>
          </a:p>
          <a:p>
            <a:pPr lvl="3">
              <a:buFont typeface="Arial"/>
              <a:buChar char="•"/>
            </a:pPr>
            <a:r>
              <a:rPr lang="en-AU" dirty="0" smtClean="0"/>
              <a:t>SOAP interface developed by The Learning Federation</a:t>
            </a:r>
          </a:p>
          <a:p>
            <a:pPr lvl="3">
              <a:buFont typeface="Arial"/>
              <a:buChar char="•"/>
            </a:pPr>
            <a:r>
              <a:rPr lang="en-AU" dirty="0" smtClean="0"/>
              <a:t>Used to harvest The Learning Federation repositories</a:t>
            </a:r>
          </a:p>
          <a:p>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100</a:t>
            </a:fld>
            <a:r>
              <a:rPr lang="en-GB" smtClean="0"/>
              <a:t> </a:t>
            </a:r>
            <a:endParaRPr lang="en-GB"/>
          </a:p>
        </p:txBody>
      </p:sp>
    </p:spTree>
    <p:extLst>
      <p:ext uri="{BB962C8B-B14F-4D97-AF65-F5344CB8AC3E}">
        <p14:creationId xmlns:p14="http://schemas.microsoft.com/office/powerpoint/2010/main" val="118033165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9" y="395288"/>
            <a:ext cx="9109075" cy="585440"/>
          </a:xfrm>
        </p:spPr>
        <p:txBody>
          <a:bodyPr>
            <a:normAutofit fontScale="90000"/>
          </a:bodyPr>
          <a:lstStyle/>
          <a:p>
            <a:r>
              <a:rPr lang="en-AU" dirty="0" smtClean="0"/>
              <a:t>HARVESTER in EQUELLA</a:t>
            </a:r>
            <a:endParaRPr lang="en-AU" dirty="0"/>
          </a:p>
        </p:txBody>
      </p:sp>
      <p:sp>
        <p:nvSpPr>
          <p:cNvPr id="3" name="Content Placeholder 2"/>
          <p:cNvSpPr>
            <a:spLocks noGrp="1"/>
          </p:cNvSpPr>
          <p:nvPr>
            <p:ph idx="1"/>
          </p:nvPr>
        </p:nvSpPr>
        <p:spPr>
          <a:xfrm>
            <a:off x="1538289" y="1124745"/>
            <a:ext cx="9109075" cy="4947444"/>
          </a:xfrm>
        </p:spPr>
        <p:txBody>
          <a:bodyPr>
            <a:normAutofit fontScale="92500" lnSpcReduction="10000"/>
          </a:bodyPr>
          <a:lstStyle/>
          <a:p>
            <a:pPr>
              <a:buFont typeface="Arial"/>
              <a:buChar char="•"/>
            </a:pPr>
            <a:r>
              <a:rPr lang="en-AU" dirty="0" smtClean="0"/>
              <a:t>Allows content from third-party sources to be collected and uploaded to the local EQUELLA repository</a:t>
            </a:r>
          </a:p>
          <a:p>
            <a:pPr marL="0" indent="0"/>
            <a:endParaRPr lang="en-AU" dirty="0" smtClean="0"/>
          </a:p>
          <a:p>
            <a:pPr marL="0" indent="0"/>
            <a:r>
              <a:rPr lang="en-AU" dirty="0" smtClean="0"/>
              <a:t>Requirements:</a:t>
            </a:r>
          </a:p>
          <a:p>
            <a:pPr marL="0" indent="0"/>
            <a:endParaRPr lang="en-AU" dirty="0" smtClean="0"/>
          </a:p>
          <a:p>
            <a:pPr>
              <a:buFont typeface="Arial"/>
              <a:buChar char="•"/>
            </a:pPr>
            <a:r>
              <a:rPr lang="en-AU" dirty="0" smtClean="0"/>
              <a:t>Access to Harvester Profiles tool (set permissions in Admin Console)</a:t>
            </a:r>
          </a:p>
          <a:p>
            <a:pPr>
              <a:buFont typeface="Arial"/>
              <a:buChar char="•"/>
            </a:pPr>
            <a:r>
              <a:rPr lang="en-AU" dirty="0" smtClean="0"/>
              <a:t>Know type of Harvester (OAI, LORAX, EQUELLA) and server details</a:t>
            </a:r>
          </a:p>
          <a:p>
            <a:pPr>
              <a:buFont typeface="Arial"/>
              <a:buChar char="•"/>
            </a:pPr>
            <a:r>
              <a:rPr lang="en-AU" dirty="0" smtClean="0"/>
              <a:t>Collection you want to harvest into</a:t>
            </a:r>
          </a:p>
          <a:p>
            <a:pPr>
              <a:buFont typeface="Arial"/>
              <a:buChar char="•"/>
            </a:pPr>
            <a:r>
              <a:rPr lang="en-AU" dirty="0" smtClean="0"/>
              <a:t>Import Transformation XSLT (show code) to convert OAI set to local schema nodes</a:t>
            </a:r>
          </a:p>
          <a:p>
            <a:pPr>
              <a:buFont typeface="Arial"/>
              <a:buChar char="•"/>
            </a:pPr>
            <a:endParaRPr lang="en-AU" dirty="0" smtClean="0"/>
          </a:p>
          <a:p>
            <a:pPr lvl="4">
              <a:buFont typeface="Arial"/>
              <a:buChar char="•"/>
            </a:pPr>
            <a:endParaRPr lang="en-AU" dirty="0" smtClean="0"/>
          </a:p>
          <a:p>
            <a:pPr>
              <a:buFont typeface="Arial"/>
              <a:buChar char="•"/>
            </a:pPr>
            <a:endParaRPr lang="en-AU" dirty="0" smtClean="0"/>
          </a:p>
          <a:p>
            <a:endParaRPr lang="en-AU" dirty="0" smtClean="0"/>
          </a:p>
          <a:p>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101</a:t>
            </a:fld>
            <a:r>
              <a:rPr lang="en-GB" smtClean="0"/>
              <a:t> </a:t>
            </a:r>
            <a:endParaRPr lang="en-GB"/>
          </a:p>
        </p:txBody>
      </p:sp>
    </p:spTree>
    <p:extLst>
      <p:ext uri="{BB962C8B-B14F-4D97-AF65-F5344CB8AC3E}">
        <p14:creationId xmlns:p14="http://schemas.microsoft.com/office/powerpoint/2010/main" val="167385489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9" y="395288"/>
            <a:ext cx="9109075" cy="585440"/>
          </a:xfrm>
        </p:spPr>
        <p:txBody>
          <a:bodyPr>
            <a:normAutofit fontScale="90000"/>
          </a:bodyPr>
          <a:lstStyle/>
          <a:p>
            <a:r>
              <a:rPr lang="en-AU" dirty="0" smtClean="0"/>
              <a:t>Dynamic Collections in EQUELLA (outgoing)</a:t>
            </a:r>
            <a:endParaRPr lang="en-AU" dirty="0"/>
          </a:p>
        </p:txBody>
      </p:sp>
      <p:sp>
        <p:nvSpPr>
          <p:cNvPr id="3" name="Content Placeholder 2"/>
          <p:cNvSpPr>
            <a:spLocks noGrp="1"/>
          </p:cNvSpPr>
          <p:nvPr>
            <p:ph idx="1"/>
          </p:nvPr>
        </p:nvSpPr>
        <p:spPr>
          <a:xfrm>
            <a:off x="1538289" y="1124745"/>
            <a:ext cx="9109075" cy="4947444"/>
          </a:xfrm>
        </p:spPr>
        <p:txBody>
          <a:bodyPr/>
          <a:lstStyle/>
          <a:p>
            <a:pPr>
              <a:buFont typeface="Arial"/>
              <a:buChar char="•"/>
            </a:pPr>
            <a:r>
              <a:rPr lang="en-AU" sz="2400" dirty="0"/>
              <a:t>Access to Dynamic Collections (set permissions in Admin Console)</a:t>
            </a:r>
          </a:p>
          <a:p>
            <a:pPr>
              <a:buFont typeface="Arial"/>
              <a:buChar char="•"/>
            </a:pPr>
            <a:r>
              <a:rPr lang="en-AU" sz="2400" dirty="0"/>
              <a:t>Dynamic Collection can be set up as a harvestable collection</a:t>
            </a:r>
          </a:p>
          <a:p>
            <a:pPr>
              <a:buFont typeface="Arial"/>
              <a:buChar char="•"/>
            </a:pPr>
            <a:r>
              <a:rPr lang="en-AU" sz="2400" dirty="0"/>
              <a:t>Specific filtering can be applied to the collection(s) to only harvest certain types</a:t>
            </a:r>
          </a:p>
          <a:p>
            <a:pPr>
              <a:buFont typeface="Arial"/>
              <a:buChar char="•"/>
            </a:pPr>
            <a:endParaRPr lang="en-AU" dirty="0" smtClean="0"/>
          </a:p>
          <a:p>
            <a:pPr lvl="4">
              <a:buFont typeface="Arial"/>
              <a:buChar char="•"/>
            </a:pPr>
            <a:endParaRPr lang="en-AU" dirty="0" smtClean="0"/>
          </a:p>
          <a:p>
            <a:pPr>
              <a:buFont typeface="Arial"/>
              <a:buChar char="•"/>
            </a:pPr>
            <a:endParaRPr lang="en-AU" dirty="0" smtClean="0"/>
          </a:p>
          <a:p>
            <a:endParaRPr lang="en-AU" dirty="0" smtClean="0"/>
          </a:p>
          <a:p>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102</a:t>
            </a:fld>
            <a:r>
              <a:rPr lang="en-GB" smtClean="0"/>
              <a:t> </a:t>
            </a:r>
            <a:endParaRPr lang="en-GB"/>
          </a:p>
        </p:txBody>
      </p:sp>
    </p:spTree>
    <p:extLst>
      <p:ext uri="{BB962C8B-B14F-4D97-AF65-F5344CB8AC3E}">
        <p14:creationId xmlns:p14="http://schemas.microsoft.com/office/powerpoint/2010/main" val="44336053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SOAP Web services</a:t>
            </a:r>
            <a:endParaRPr lang="en-AU" dirty="0"/>
          </a:p>
        </p:txBody>
      </p:sp>
      <p:sp>
        <p:nvSpPr>
          <p:cNvPr id="4" name="Footer Placeholder 3"/>
          <p:cNvSpPr>
            <a:spLocks noGrp="1"/>
          </p:cNvSpPr>
          <p:nvPr>
            <p:ph type="ftr" sz="quarter" idx="10"/>
          </p:nvPr>
        </p:nvSpPr>
        <p:spPr/>
        <p:txBody>
          <a:bodyPr/>
          <a:lstStyle/>
          <a:p>
            <a:pPr>
              <a:defRPr/>
            </a:pPr>
            <a:endParaRPr lang="en-GB" dirty="0" smtClean="0"/>
          </a:p>
        </p:txBody>
      </p:sp>
      <p:sp>
        <p:nvSpPr>
          <p:cNvPr id="3" name="Slide Number Placeholder 2"/>
          <p:cNvSpPr>
            <a:spLocks noGrp="1"/>
          </p:cNvSpPr>
          <p:nvPr>
            <p:ph type="sldNum" sz="quarter" idx="11"/>
          </p:nvPr>
        </p:nvSpPr>
        <p:spPr/>
        <p:txBody>
          <a:bodyPr/>
          <a:lstStyle/>
          <a:p>
            <a:pPr>
              <a:defRPr/>
            </a:pPr>
            <a:fld id="{4379A4CB-DC89-4446-BC37-FC085CFF7036}" type="slidenum">
              <a:rPr lang="en-GB" smtClean="0"/>
              <a:pPr>
                <a:defRPr/>
              </a:pPr>
              <a:t>103</a:t>
            </a:fld>
            <a:r>
              <a:rPr lang="en-GB" smtClean="0"/>
              <a:t> </a:t>
            </a:r>
            <a:endParaRPr lang="en-GB"/>
          </a:p>
        </p:txBody>
      </p:sp>
    </p:spTree>
    <p:extLst>
      <p:ext uri="{BB962C8B-B14F-4D97-AF65-F5344CB8AC3E}">
        <p14:creationId xmlns:p14="http://schemas.microsoft.com/office/powerpoint/2010/main" val="193965626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1538552" y="395290"/>
            <a:ext cx="8915400" cy="909637"/>
          </a:xfrm>
        </p:spPr>
        <p:txBody>
          <a:bodyPr>
            <a:normAutofit fontScale="90000"/>
          </a:bodyPr>
          <a:lstStyle/>
          <a:p>
            <a:r>
              <a:rPr lang="en-GB" dirty="0" smtClean="0"/>
              <a:t>SOAP</a:t>
            </a:r>
            <a:br>
              <a:rPr lang="en-GB" dirty="0" smtClean="0"/>
            </a:br>
            <a:r>
              <a:rPr lang="en-GB" b="0" dirty="0" smtClean="0">
                <a:solidFill>
                  <a:schemeClr val="tx1"/>
                </a:solidFill>
              </a:rPr>
              <a:t>What is it?</a:t>
            </a:r>
            <a:endParaRPr lang="en-US" b="0" dirty="0">
              <a:solidFill>
                <a:schemeClr val="tx1"/>
              </a:solidFill>
            </a:endParaRPr>
          </a:p>
        </p:txBody>
      </p:sp>
      <p:pic>
        <p:nvPicPr>
          <p:cNvPr id="6" name="Content Placeholder 5" descr="No_soap_operas.jpg"/>
          <p:cNvPicPr>
            <a:picLocks noGrp="1" noChangeAspect="1"/>
          </p:cNvPicPr>
          <p:nvPr>
            <p:ph idx="1"/>
          </p:nvPr>
        </p:nvPicPr>
        <p:blipFill>
          <a:blip r:embed="rId2" cstate="print"/>
          <a:stretch>
            <a:fillRect/>
          </a:stretch>
        </p:blipFill>
        <p:spPr>
          <a:xfrm>
            <a:off x="2195380" y="1400177"/>
            <a:ext cx="7601747" cy="4672013"/>
          </a:xfrm>
        </p:spPr>
      </p:pic>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E06348C-BCFB-4BB4-B62C-0DC00F14A6F4}" type="slidenum">
              <a:rPr lang="en-US"/>
              <a:pPr/>
              <a:t>104</a:t>
            </a:fld>
            <a:endParaRPr lang="en-US"/>
          </a:p>
        </p:txBody>
      </p:sp>
    </p:spTree>
    <p:extLst>
      <p:ext uri="{BB962C8B-B14F-4D97-AF65-F5344CB8AC3E}">
        <p14:creationId xmlns:p14="http://schemas.microsoft.com/office/powerpoint/2010/main" val="100111800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38289" y="395288"/>
            <a:ext cx="9109075" cy="441424"/>
          </a:xfrm>
        </p:spPr>
        <p:txBody>
          <a:bodyPr>
            <a:normAutofit fontScale="90000"/>
          </a:bodyPr>
          <a:lstStyle/>
          <a:p>
            <a:r>
              <a:rPr lang="en-AU" dirty="0" smtClean="0"/>
              <a:t>SOAP API		</a:t>
            </a:r>
            <a:endParaRPr lang="en-AU" dirty="0"/>
          </a:p>
        </p:txBody>
      </p:sp>
      <p:sp>
        <p:nvSpPr>
          <p:cNvPr id="6" name="Content Placeholder 5"/>
          <p:cNvSpPr>
            <a:spLocks noGrp="1"/>
          </p:cNvSpPr>
          <p:nvPr>
            <p:ph idx="1"/>
          </p:nvPr>
        </p:nvSpPr>
        <p:spPr>
          <a:xfrm>
            <a:off x="1538289" y="1196753"/>
            <a:ext cx="9109075" cy="4875436"/>
          </a:xfrm>
        </p:spPr>
        <p:txBody>
          <a:bodyPr>
            <a:normAutofit fontScale="92500" lnSpcReduction="20000"/>
          </a:bodyPr>
          <a:lstStyle/>
          <a:p>
            <a:r>
              <a:rPr lang="en-AU" dirty="0" smtClean="0"/>
              <a:t>Used to provide a thin application layer on top of EQUELLA</a:t>
            </a:r>
          </a:p>
          <a:p>
            <a:r>
              <a:rPr lang="en-AU" dirty="0" smtClean="0"/>
              <a:t>Documentation available from the Institution manager OR from the Support site</a:t>
            </a:r>
          </a:p>
          <a:p>
            <a:r>
              <a:rPr lang="en-AU" dirty="0" smtClean="0"/>
              <a:t>API walk-through</a:t>
            </a:r>
          </a:p>
          <a:p>
            <a:r>
              <a:rPr lang="en-AU" dirty="0" smtClean="0"/>
              <a:t>SOAP API examples (LDAP script, </a:t>
            </a:r>
            <a:r>
              <a:rPr lang="en-AU" dirty="0" err="1" smtClean="0"/>
              <a:t>EQUELLAizer</a:t>
            </a:r>
            <a:r>
              <a:rPr lang="en-AU" dirty="0" smtClean="0"/>
              <a:t>, Bulk-upload of course material, Reading List Applications (UTAS, CIT))</a:t>
            </a:r>
          </a:p>
          <a:p>
            <a:r>
              <a:rPr lang="en-AU" dirty="0" smtClean="0"/>
              <a:t>Hands-on show and tell (upload an item, search and display)</a:t>
            </a:r>
          </a:p>
          <a:p>
            <a:r>
              <a:rPr lang="en-AU" dirty="0" smtClean="0"/>
              <a:t>Explain touch scripts !!! What are they, why are they useful?</a:t>
            </a:r>
          </a:p>
          <a:p>
            <a:endParaRPr lang="en-AU" i="1" u="sng" dirty="0" smtClean="0"/>
          </a:p>
          <a:p>
            <a:r>
              <a:rPr lang="en-AU" i="1" u="sng" dirty="0" smtClean="0"/>
              <a:t>User exercise:</a:t>
            </a:r>
          </a:p>
          <a:p>
            <a:r>
              <a:rPr lang="en-AU" dirty="0" smtClean="0"/>
              <a:t>Develop a python SOAP API script that uploads a file to the Image collection.</a:t>
            </a:r>
          </a:p>
          <a:p>
            <a:endParaRPr lang="en-AU" dirty="0" smtClean="0"/>
          </a:p>
          <a:p>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2" name="Slide Number Placeholder 1"/>
          <p:cNvSpPr>
            <a:spLocks noGrp="1"/>
          </p:cNvSpPr>
          <p:nvPr>
            <p:ph type="sldNum" sz="quarter" idx="11"/>
          </p:nvPr>
        </p:nvSpPr>
        <p:spPr/>
        <p:txBody>
          <a:bodyPr/>
          <a:lstStyle/>
          <a:p>
            <a:pPr>
              <a:defRPr/>
            </a:pPr>
            <a:fld id="{B69610D2-9DEC-4DE7-A76C-3D04FA2F151F}" type="slidenum">
              <a:rPr lang="en-GB" smtClean="0"/>
              <a:pPr>
                <a:defRPr/>
              </a:pPr>
              <a:t>105</a:t>
            </a:fld>
            <a:r>
              <a:rPr lang="en-GB" smtClean="0"/>
              <a:t> </a:t>
            </a:r>
            <a:endParaRPr lang="en-GB"/>
          </a:p>
        </p:txBody>
      </p:sp>
    </p:spTree>
    <p:extLst>
      <p:ext uri="{BB962C8B-B14F-4D97-AF65-F5344CB8AC3E}">
        <p14:creationId xmlns:p14="http://schemas.microsoft.com/office/powerpoint/2010/main" val="25600301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Simple Object Access Protocol</a:t>
            </a:r>
            <a:endParaRPr lang="en-US" dirty="0"/>
          </a:p>
        </p:txBody>
      </p:sp>
      <p:sp>
        <p:nvSpPr>
          <p:cNvPr id="3" name="Content Placeholder 2"/>
          <p:cNvSpPr>
            <a:spLocks noGrp="1"/>
          </p:cNvSpPr>
          <p:nvPr>
            <p:ph idx="1"/>
          </p:nvPr>
        </p:nvSpPr>
        <p:spPr/>
        <p:txBody>
          <a:bodyPr/>
          <a:lstStyle/>
          <a:p>
            <a:pPr lvl="1">
              <a:buFont typeface="Arial" pitchFamily="34" charset="0"/>
              <a:buChar char="•"/>
            </a:pPr>
            <a:r>
              <a:rPr lang="en-GB" dirty="0" smtClean="0"/>
              <a:t>Computer centric interface to application, an API.</a:t>
            </a:r>
          </a:p>
          <a:p>
            <a:pPr lvl="1">
              <a:buFont typeface="Arial" pitchFamily="34" charset="0"/>
              <a:buChar char="•"/>
            </a:pPr>
            <a:r>
              <a:rPr lang="en-GB" dirty="0" smtClean="0"/>
              <a:t>Usually XML over the web (proxy friendly)</a:t>
            </a:r>
            <a:endParaRPr lang="en-US" dirty="0" smtClean="0"/>
          </a:p>
          <a:p>
            <a:pPr lvl="1">
              <a:buFont typeface="Arial" pitchFamily="34" charset="0"/>
              <a:buChar char="•"/>
            </a:pPr>
            <a:r>
              <a:rPr lang="en-GB" dirty="0" smtClean="0"/>
              <a:t>Language agnostic (Java, Python, PHP etc..)</a:t>
            </a:r>
            <a:endParaRPr lang="en-US" dirty="0" smtClean="0"/>
          </a:p>
          <a:p>
            <a:pPr lvl="1">
              <a:buFont typeface="Arial" pitchFamily="34" charset="0"/>
              <a:buChar char="•"/>
            </a:pPr>
            <a:r>
              <a:rPr lang="en-GB" dirty="0" smtClean="0"/>
              <a:t>WSDL describes the API</a:t>
            </a:r>
            <a:endParaRPr lang="en-US" dirty="0" smtClean="0"/>
          </a:p>
          <a:p>
            <a:pPr lvl="1">
              <a:buFont typeface="Arial" pitchFamily="34" charset="0"/>
              <a:buChar char="•"/>
            </a:pPr>
            <a:r>
              <a:rPr lang="en-GB" dirty="0" smtClean="0"/>
              <a:t>Language specific tools used to create interfaces from WSDL</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5616D82-4B67-46D2-9D6C-7D997E89D28F}" type="slidenum">
              <a:rPr lang="en-US" smtClean="0"/>
              <a:pPr/>
              <a:t>106</a:t>
            </a:fld>
            <a:endParaRPr lang="en-US"/>
          </a:p>
        </p:txBody>
      </p:sp>
    </p:spTree>
    <p:extLst>
      <p:ext uri="{BB962C8B-B14F-4D97-AF65-F5344CB8AC3E}">
        <p14:creationId xmlns:p14="http://schemas.microsoft.com/office/powerpoint/2010/main" val="123297858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in EQUELLA</a:t>
            </a:r>
            <a:endParaRPr lang="en-US" dirty="0"/>
          </a:p>
        </p:txBody>
      </p:sp>
      <p:sp>
        <p:nvSpPr>
          <p:cNvPr id="3" name="Content Placeholder 2"/>
          <p:cNvSpPr>
            <a:spLocks noGrp="1"/>
          </p:cNvSpPr>
          <p:nvPr>
            <p:ph idx="1"/>
          </p:nvPr>
        </p:nvSpPr>
        <p:spPr/>
        <p:txBody>
          <a:bodyPr/>
          <a:lstStyle/>
          <a:p>
            <a:pPr lvl="1">
              <a:buFont typeface="Arial" pitchFamily="34" charset="0"/>
              <a:buChar char="•"/>
            </a:pPr>
            <a:r>
              <a:rPr lang="en-US" dirty="0" smtClean="0"/>
              <a:t>Several “endpoints” (SoapService50, SoapService41).</a:t>
            </a:r>
          </a:p>
          <a:p>
            <a:pPr lvl="1">
              <a:buFont typeface="Arial" pitchFamily="34" charset="0"/>
              <a:buChar char="•"/>
            </a:pPr>
            <a:r>
              <a:rPr lang="en-US" dirty="0" smtClean="0"/>
              <a:t>Most functionality in latest </a:t>
            </a:r>
            <a:r>
              <a:rPr lang="en-US" dirty="0" err="1" smtClean="0"/>
              <a:t>SoapServiceXX</a:t>
            </a:r>
            <a:r>
              <a:rPr lang="en-US" dirty="0" smtClean="0"/>
              <a:t>.</a:t>
            </a:r>
          </a:p>
          <a:p>
            <a:pPr lvl="1">
              <a:buFont typeface="Arial" pitchFamily="34" charset="0"/>
              <a:buChar char="•"/>
            </a:pPr>
            <a:r>
              <a:rPr lang="en-US" dirty="0" smtClean="0"/>
              <a:t>Endpoints remain compatible in newer versions. E.g. SoapService41 still works in 5.1</a:t>
            </a:r>
          </a:p>
          <a:p>
            <a:pPr lvl="1">
              <a:buFont typeface="Arial" pitchFamily="34" charset="0"/>
              <a:buChar char="•"/>
            </a:pPr>
            <a:r>
              <a:rPr lang="en-US" dirty="0" smtClean="0"/>
              <a:t>Major additions to the API get new endpoint.</a:t>
            </a:r>
          </a:p>
          <a:p>
            <a:pPr lvl="2"/>
            <a:r>
              <a:rPr lang="en-US" dirty="0" smtClean="0"/>
              <a:t>EQUELLA Specifics</a:t>
            </a:r>
          </a:p>
          <a:p>
            <a:pPr lvl="3"/>
            <a:r>
              <a:rPr lang="en-US" dirty="0" smtClean="0"/>
              <a:t>Session is maintained by http cookie.</a:t>
            </a:r>
          </a:p>
          <a:p>
            <a:pPr lvl="3"/>
            <a:r>
              <a:rPr lang="en-US" dirty="0" smtClean="0"/>
              <a:t>We try to use basic types.</a:t>
            </a:r>
          </a:p>
          <a:p>
            <a:pPr lvl="3"/>
            <a:r>
              <a:rPr lang="en-US" dirty="0" smtClean="0"/>
              <a:t>Structured data is usually sent as strings containing XML.</a:t>
            </a:r>
          </a:p>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5616D82-4B67-46D2-9D6C-7D997E89D28F}" type="slidenum">
              <a:rPr lang="en-US" smtClean="0"/>
              <a:pPr/>
              <a:t>107</a:t>
            </a:fld>
            <a:endParaRPr lang="en-US"/>
          </a:p>
        </p:txBody>
      </p:sp>
    </p:spTree>
    <p:extLst>
      <p:ext uri="{BB962C8B-B14F-4D97-AF65-F5344CB8AC3E}">
        <p14:creationId xmlns:p14="http://schemas.microsoft.com/office/powerpoint/2010/main" val="160136819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552" y="385763"/>
            <a:ext cx="8915400" cy="900112"/>
          </a:xfrm>
        </p:spPr>
        <p:txBody>
          <a:bodyPr/>
          <a:lstStyle/>
          <a:p>
            <a:r>
              <a:rPr lang="en-US" dirty="0" smtClean="0"/>
              <a:t>What can you do?</a:t>
            </a:r>
            <a:endParaRPr lang="en-US" dirty="0"/>
          </a:p>
        </p:txBody>
      </p:sp>
      <p:sp>
        <p:nvSpPr>
          <p:cNvPr id="3" name="Content Placeholder 2"/>
          <p:cNvSpPr>
            <a:spLocks noGrp="1"/>
          </p:cNvSpPr>
          <p:nvPr>
            <p:ph idx="1"/>
          </p:nvPr>
        </p:nvSpPr>
        <p:spPr>
          <a:xfrm>
            <a:off x="1569508" y="1057276"/>
            <a:ext cx="8915400" cy="4948238"/>
          </a:xfrm>
        </p:spPr>
        <p:txBody>
          <a:bodyPr/>
          <a:lstStyle/>
          <a:p>
            <a:pPr lvl="1"/>
            <a:r>
              <a:rPr lang="en-US" sz="1800" dirty="0"/>
              <a:t>Items</a:t>
            </a:r>
          </a:p>
          <a:p>
            <a:pPr lvl="2"/>
            <a:r>
              <a:rPr lang="en-US" sz="1800" dirty="0"/>
              <a:t>Create/Edit/Delete/Archive</a:t>
            </a:r>
          </a:p>
          <a:p>
            <a:pPr lvl="2"/>
            <a:r>
              <a:rPr lang="en-US" sz="1800" dirty="0"/>
              <a:t>Manipulate attachments</a:t>
            </a:r>
          </a:p>
          <a:p>
            <a:pPr lvl="2"/>
            <a:r>
              <a:rPr lang="en-US" sz="1800" dirty="0"/>
              <a:t>Some workflow (accept/reject, task list)</a:t>
            </a:r>
          </a:p>
          <a:p>
            <a:pPr lvl="2"/>
            <a:r>
              <a:rPr lang="en-US" sz="1800" dirty="0"/>
              <a:t>Comments</a:t>
            </a:r>
          </a:p>
          <a:p>
            <a:pPr lvl="2"/>
            <a:endParaRPr lang="en-US" sz="1800" dirty="0"/>
          </a:p>
          <a:p>
            <a:pPr lvl="1"/>
            <a:r>
              <a:rPr lang="en-US" sz="1800" dirty="0"/>
              <a:t>Taxonomy editing</a:t>
            </a:r>
          </a:p>
          <a:p>
            <a:pPr lvl="1"/>
            <a:r>
              <a:rPr lang="en-US" sz="1800" dirty="0"/>
              <a:t>Searching</a:t>
            </a:r>
          </a:p>
          <a:p>
            <a:pPr lvl="2"/>
            <a:r>
              <a:rPr lang="en-US" sz="1800" dirty="0"/>
              <a:t>Raw queries (e.g. text and </a:t>
            </a:r>
            <a:r>
              <a:rPr lang="en-US" sz="1800" dirty="0" err="1"/>
              <a:t>xpath</a:t>
            </a:r>
            <a:r>
              <a:rPr lang="en-US" sz="1800" dirty="0"/>
              <a:t> queries)</a:t>
            </a:r>
          </a:p>
          <a:p>
            <a:pPr lvl="2"/>
            <a:r>
              <a:rPr lang="en-US" sz="1800" dirty="0"/>
              <a:t>Manipulate hierarchies</a:t>
            </a:r>
          </a:p>
          <a:p>
            <a:pPr lvl="2">
              <a:buNone/>
            </a:pPr>
            <a:endParaRPr lang="en-US" sz="1800" dirty="0"/>
          </a:p>
          <a:p>
            <a:pPr lvl="1"/>
            <a:r>
              <a:rPr lang="en-US" sz="1800" dirty="0"/>
              <a:t>User management</a:t>
            </a:r>
          </a:p>
          <a:p>
            <a:pPr lvl="2"/>
            <a:r>
              <a:rPr lang="en-US" sz="1800" dirty="0"/>
              <a:t>Editing internal users/groups</a:t>
            </a:r>
          </a:p>
          <a:p>
            <a:pPr lvl="2"/>
            <a:endParaRPr lang="en-US" sz="1800" dirty="0"/>
          </a:p>
          <a:p>
            <a:pPr lvl="2">
              <a:buNone/>
            </a:pPr>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5616D82-4B67-46D2-9D6C-7D997E89D28F}" type="slidenum">
              <a:rPr lang="en-US" smtClean="0"/>
              <a:pPr/>
              <a:t>108</a:t>
            </a:fld>
            <a:endParaRPr lang="en-US"/>
          </a:p>
        </p:txBody>
      </p:sp>
    </p:spTree>
    <p:extLst>
      <p:ext uri="{BB962C8B-B14F-4D97-AF65-F5344CB8AC3E}">
        <p14:creationId xmlns:p14="http://schemas.microsoft.com/office/powerpoint/2010/main" val="193013874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EQUELLA Soap Clients</a:t>
            </a:r>
            <a:endParaRPr lang="en-US" dirty="0"/>
          </a:p>
        </p:txBody>
      </p:sp>
      <p:sp>
        <p:nvSpPr>
          <p:cNvPr id="6" name="Content Placeholder 5"/>
          <p:cNvSpPr>
            <a:spLocks noGrp="1"/>
          </p:cNvSpPr>
          <p:nvPr>
            <p:ph idx="1"/>
          </p:nvPr>
        </p:nvSpPr>
        <p:spPr>
          <a:xfrm>
            <a:off x="1538552" y="1287781"/>
            <a:ext cx="8915400" cy="4784408"/>
          </a:xfrm>
        </p:spPr>
        <p:txBody>
          <a:bodyPr/>
          <a:lstStyle/>
          <a:p>
            <a:pPr marL="277812" indent="-457200">
              <a:buFont typeface="Arial" pitchFamily="34" charset="0"/>
              <a:buChar char="•"/>
            </a:pPr>
            <a:r>
              <a:rPr lang="en-US" dirty="0" smtClean="0"/>
              <a:t>Clients in 4 different languages; Java, PHP, Python and C#</a:t>
            </a:r>
          </a:p>
          <a:p>
            <a:pPr marL="277812" indent="-457200">
              <a:buFont typeface="Arial" pitchFamily="34" charset="0"/>
              <a:buChar char="•"/>
            </a:pPr>
            <a:r>
              <a:rPr lang="en-US" dirty="0" smtClean="0"/>
              <a:t>Downloadable from the “Downloads” tab of the Institution Management page.</a:t>
            </a:r>
          </a:p>
          <a:p>
            <a:pPr marL="277812" indent="-457200">
              <a:buFont typeface="Arial" pitchFamily="34" charset="0"/>
              <a:buChar char="•"/>
            </a:pPr>
            <a:r>
              <a:rPr lang="en-US" dirty="0" smtClean="0"/>
              <a:t>Thin layer on top of raw SOAP calls.</a:t>
            </a:r>
          </a:p>
          <a:p>
            <a:pPr marL="277812" indent="-457200">
              <a:buFont typeface="Arial" pitchFamily="34" charset="0"/>
              <a:buChar char="•"/>
            </a:pPr>
            <a:r>
              <a:rPr lang="en-US" dirty="0" smtClean="0"/>
              <a:t>Not a direct one-to-one mapping of the WSDL.</a:t>
            </a:r>
          </a:p>
          <a:p>
            <a:endParaRPr lang="en-US" dirty="0" smtClean="0"/>
          </a:p>
          <a:p>
            <a:r>
              <a:rPr lang="en-US" dirty="0" smtClean="0"/>
              <a:t>Let’s look at the sample Python code…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2FF2C119-CE3E-4032-A8DA-7821F52B44D4}" type="slidenum">
              <a:rPr lang="en-US" smtClean="0"/>
              <a:pPr/>
              <a:t>109</a:t>
            </a:fld>
            <a:endParaRPr lang="en-US"/>
          </a:p>
        </p:txBody>
      </p:sp>
    </p:spTree>
    <p:extLst>
      <p:ext uri="{BB962C8B-B14F-4D97-AF65-F5344CB8AC3E}">
        <p14:creationId xmlns:p14="http://schemas.microsoft.com/office/powerpoint/2010/main" val="2101315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638300" y="274639"/>
            <a:ext cx="8915400" cy="922337"/>
          </a:xfrm>
        </p:spPr>
        <p:txBody>
          <a:bodyPr/>
          <a:lstStyle/>
          <a:p>
            <a:r>
              <a:rPr lang="en-AU" sz="3600" dirty="0"/>
              <a:t>Access control lists (ACL)</a:t>
            </a:r>
            <a:endParaRPr lang="en-AU" sz="3600" i="1" dirty="0"/>
          </a:p>
        </p:txBody>
      </p:sp>
      <p:sp>
        <p:nvSpPr>
          <p:cNvPr id="3" name="Content Placeholder 2"/>
          <p:cNvSpPr>
            <a:spLocks noGrp="1"/>
          </p:cNvSpPr>
          <p:nvPr>
            <p:ph idx="1"/>
          </p:nvPr>
        </p:nvSpPr>
        <p:spPr>
          <a:xfrm>
            <a:off x="1638300" y="1052513"/>
            <a:ext cx="8915400" cy="3816350"/>
          </a:xfrm>
        </p:spPr>
        <p:txBody>
          <a:bodyPr>
            <a:normAutofit lnSpcReduction="10000"/>
          </a:bodyPr>
          <a:lstStyle/>
          <a:p>
            <a:pPr marL="0" indent="0">
              <a:buNone/>
              <a:defRPr/>
            </a:pPr>
            <a:r>
              <a:rPr lang="en-AU" sz="2400" dirty="0"/>
              <a:t>ACL configure the items and functionality available to EQUELLA users by granting or revoking privileges.</a:t>
            </a:r>
          </a:p>
          <a:p>
            <a:pPr marL="0" indent="0">
              <a:buNone/>
              <a:defRPr/>
            </a:pPr>
            <a:endParaRPr lang="en-AU" sz="2400" dirty="0"/>
          </a:p>
          <a:p>
            <a:pPr marL="0" indent="0">
              <a:buNone/>
              <a:defRPr/>
            </a:pPr>
            <a:r>
              <a:rPr lang="en-AU" sz="2400" dirty="0"/>
              <a:t>ACL provide a hierarchy of inherited privileges enabling:</a:t>
            </a:r>
          </a:p>
          <a:p>
            <a:pPr>
              <a:buFont typeface="Arial" charset="0"/>
              <a:buChar char="•"/>
              <a:defRPr/>
            </a:pPr>
            <a:r>
              <a:rPr lang="en-AU" sz="2400" dirty="0"/>
              <a:t>Institution ACL to be applied to all collections, items or users.</a:t>
            </a:r>
          </a:p>
          <a:p>
            <a:pPr>
              <a:buFont typeface="Arial" charset="0"/>
              <a:buChar char="•"/>
              <a:defRPr/>
            </a:pPr>
            <a:r>
              <a:rPr lang="en-AU" sz="2400" dirty="0"/>
              <a:t>Collection ACL to be applied to all items in the collection.</a:t>
            </a:r>
          </a:p>
          <a:p>
            <a:pPr>
              <a:buFont typeface="Arial" charset="0"/>
              <a:buChar char="•"/>
              <a:defRPr/>
            </a:pPr>
            <a:r>
              <a:rPr lang="en-AU" sz="2400" dirty="0"/>
              <a:t>Item ACL to be applied to specific items.</a:t>
            </a:r>
          </a:p>
          <a:p>
            <a:pPr>
              <a:buFont typeface="Arial" charset="0"/>
              <a:buChar char="•"/>
              <a:defRPr/>
            </a:pPr>
            <a:r>
              <a:rPr lang="en-AU" sz="2400" dirty="0"/>
              <a:t>Role ACL to be applied to all users associated with that role.</a:t>
            </a:r>
          </a:p>
          <a:p>
            <a:pPr>
              <a:buFont typeface="Arial" charset="0"/>
              <a:buChar char="•"/>
              <a:defRPr/>
            </a:pPr>
            <a:r>
              <a:rPr lang="en-AU" sz="2400" dirty="0"/>
              <a:t>Simple and powerful control over items and users.</a:t>
            </a:r>
          </a:p>
          <a:p>
            <a:pPr>
              <a:buFont typeface="Arial" charset="0"/>
              <a:buChar char="•"/>
              <a:defRPr/>
            </a:pPr>
            <a:endParaRPr lang="en-AU" dirty="0" smtClean="0"/>
          </a:p>
        </p:txBody>
      </p:sp>
      <p:sp>
        <p:nvSpPr>
          <p:cNvPr id="14340" name="Footer Placeholder 3"/>
          <p:cNvSpPr>
            <a:spLocks noGrp="1"/>
          </p:cNvSpPr>
          <p:nvPr>
            <p:ph type="ftr" sz="quarter" idx="10"/>
          </p:nvPr>
        </p:nvSpPr>
        <p:spPr>
          <a:noFill/>
        </p:spPr>
        <p:txBody>
          <a:bodyPr/>
          <a:lstStyle/>
          <a:p>
            <a:endParaRPr lang="en-GB" dirty="0" smtClean="0"/>
          </a:p>
        </p:txBody>
      </p:sp>
      <p:sp>
        <p:nvSpPr>
          <p:cNvPr id="2" name="Slide Number Placeholder 1"/>
          <p:cNvSpPr>
            <a:spLocks noGrp="1"/>
          </p:cNvSpPr>
          <p:nvPr>
            <p:ph type="sldNum" sz="quarter" idx="11"/>
          </p:nvPr>
        </p:nvSpPr>
        <p:spPr/>
        <p:txBody>
          <a:bodyPr/>
          <a:lstStyle/>
          <a:p>
            <a:pPr>
              <a:defRPr/>
            </a:pPr>
            <a:fld id="{B69610D2-9DEC-4DE7-A76C-3D04FA2F151F}" type="slidenum">
              <a:rPr lang="en-GB" smtClean="0"/>
              <a:pPr>
                <a:defRPr/>
              </a:pPr>
              <a:t>11</a:t>
            </a:fld>
            <a:r>
              <a:rPr lang="en-GB" smtClean="0"/>
              <a:t> </a:t>
            </a:r>
            <a:endParaRPr lang="en-GB"/>
          </a:p>
        </p:txBody>
      </p:sp>
    </p:spTree>
    <p:extLst>
      <p:ext uri="{BB962C8B-B14F-4D97-AF65-F5344CB8AC3E}">
        <p14:creationId xmlns:p14="http://schemas.microsoft.com/office/powerpoint/2010/main" val="206103957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EQUELLA Python Client</a:t>
            </a:r>
            <a:endParaRPr lang="en-US" dirty="0"/>
          </a:p>
        </p:txBody>
      </p:sp>
      <p:sp>
        <p:nvSpPr>
          <p:cNvPr id="3" name="Content Placeholder 2"/>
          <p:cNvSpPr>
            <a:spLocks noGrp="1"/>
          </p:cNvSpPr>
          <p:nvPr>
            <p:ph idx="1"/>
          </p:nvPr>
        </p:nvSpPr>
        <p:spPr>
          <a:xfrm>
            <a:off x="1492057" y="1457325"/>
            <a:ext cx="8915400" cy="5400675"/>
          </a:xfrm>
        </p:spPr>
        <p:txBody>
          <a:bodyPr/>
          <a:lstStyle/>
          <a:p>
            <a:pPr lvl="1">
              <a:buFont typeface="Arial" pitchFamily="34" charset="0"/>
              <a:buChar char="•"/>
            </a:pPr>
            <a:r>
              <a:rPr lang="en-US" dirty="0" smtClean="0"/>
              <a:t>Library code </a:t>
            </a:r>
          </a:p>
          <a:p>
            <a:pPr lvl="2">
              <a:buFont typeface="Verdana" pitchFamily="34" charset="0"/>
              <a:buChar char="−"/>
            </a:pPr>
            <a:r>
              <a:rPr lang="en-US" dirty="0" smtClean="0">
                <a:solidFill>
                  <a:srgbClr val="00B0F0"/>
                </a:solidFill>
              </a:rPr>
              <a:t>equellasoap.py</a:t>
            </a:r>
          </a:p>
          <a:p>
            <a:pPr lvl="3">
              <a:buFont typeface="Verdana" pitchFamily="34" charset="0"/>
              <a:buChar char="−"/>
            </a:pPr>
            <a:r>
              <a:rPr lang="en-US" dirty="0" smtClean="0"/>
              <a:t>SOAP request code, wrapper code</a:t>
            </a:r>
          </a:p>
          <a:p>
            <a:pPr lvl="2">
              <a:buFont typeface="Verdana" pitchFamily="34" charset="0"/>
              <a:buChar char="−"/>
            </a:pPr>
            <a:r>
              <a:rPr lang="en-US" dirty="0" smtClean="0">
                <a:solidFill>
                  <a:srgbClr val="00B0F0"/>
                </a:solidFill>
              </a:rPr>
              <a:t>util.py</a:t>
            </a:r>
          </a:p>
          <a:p>
            <a:pPr lvl="3">
              <a:buFont typeface="Verdana" pitchFamily="34" charset="0"/>
              <a:buChar char="−"/>
            </a:pPr>
            <a:r>
              <a:rPr lang="en-US" dirty="0" smtClean="0"/>
              <a:t>Utility code (generate tokens, encode </a:t>
            </a:r>
            <a:r>
              <a:rPr lang="en-US" dirty="0" err="1" smtClean="0"/>
              <a:t>urls</a:t>
            </a:r>
            <a:r>
              <a:rPr lang="en-US" dirty="0" smtClean="0"/>
              <a:t>)</a:t>
            </a:r>
          </a:p>
          <a:p>
            <a:pPr lvl="2">
              <a:buNone/>
            </a:pPr>
            <a:endParaRPr lang="en-US" dirty="0" smtClean="0"/>
          </a:p>
          <a:p>
            <a:pPr lvl="1">
              <a:buFont typeface="Arial" pitchFamily="34" charset="0"/>
              <a:buChar char="•"/>
            </a:pPr>
            <a:r>
              <a:rPr lang="en-US" dirty="0" smtClean="0"/>
              <a:t>Sample apps</a:t>
            </a:r>
          </a:p>
          <a:p>
            <a:pPr lvl="2">
              <a:buFont typeface="Verdana" pitchFamily="34" charset="0"/>
              <a:buChar char="−"/>
            </a:pPr>
            <a:r>
              <a:rPr lang="en-US" dirty="0" smtClean="0">
                <a:solidFill>
                  <a:srgbClr val="00B0F0"/>
                </a:solidFill>
              </a:rPr>
              <a:t>settings.py</a:t>
            </a:r>
          </a:p>
          <a:p>
            <a:pPr lvl="3">
              <a:buFont typeface="Verdana" pitchFamily="34" charset="0"/>
              <a:buChar char="−"/>
            </a:pPr>
            <a:r>
              <a:rPr lang="en-US" dirty="0" smtClean="0"/>
              <a:t>Settings shared by the apps (Institution URL, Username/Password)</a:t>
            </a:r>
          </a:p>
          <a:p>
            <a:pPr lvl="2">
              <a:buFont typeface="Verdana" pitchFamily="34" charset="0"/>
              <a:buChar char="−"/>
            </a:pPr>
            <a:r>
              <a:rPr lang="en-US" dirty="0" smtClean="0">
                <a:solidFill>
                  <a:srgbClr val="00B0F0"/>
                </a:solidFill>
              </a:rPr>
              <a:t>search.py</a:t>
            </a:r>
          </a:p>
          <a:p>
            <a:pPr lvl="3">
              <a:buFont typeface="Verdana" pitchFamily="34" charset="0"/>
              <a:buChar char="−"/>
            </a:pPr>
            <a:r>
              <a:rPr lang="en-US" dirty="0" smtClean="0"/>
              <a:t>Search for items and display their names/URLs</a:t>
            </a:r>
          </a:p>
          <a:p>
            <a:pPr lvl="2">
              <a:buFont typeface="Verdana" pitchFamily="34" charset="0"/>
              <a:buChar char="−"/>
            </a:pPr>
            <a:r>
              <a:rPr lang="en-US" dirty="0" smtClean="0">
                <a:solidFill>
                  <a:srgbClr val="00B0F0"/>
                </a:solidFill>
              </a:rPr>
              <a:t>contribute.py</a:t>
            </a:r>
          </a:p>
          <a:p>
            <a:pPr lvl="3">
              <a:buFont typeface="Verdana" pitchFamily="34" charset="0"/>
              <a:buChar char="−"/>
            </a:pPr>
            <a:r>
              <a:rPr lang="en-US" dirty="0" smtClean="0"/>
              <a:t>Contribute items with an attachment</a:t>
            </a:r>
          </a:p>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5616D82-4B67-46D2-9D6C-7D997E89D28F}" type="slidenum">
              <a:rPr lang="en-US" smtClean="0"/>
              <a:pPr/>
              <a:t>110</a:t>
            </a:fld>
            <a:endParaRPr lang="en-US"/>
          </a:p>
        </p:txBody>
      </p:sp>
    </p:spTree>
    <p:extLst>
      <p:ext uri="{BB962C8B-B14F-4D97-AF65-F5344CB8AC3E}">
        <p14:creationId xmlns:p14="http://schemas.microsoft.com/office/powerpoint/2010/main" val="143674780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settings.py</a:t>
            </a:r>
            <a:endParaRPr lang="en-US" dirty="0"/>
          </a:p>
        </p:txBody>
      </p:sp>
      <p:sp>
        <p:nvSpPr>
          <p:cNvPr id="3" name="Content Placeholder 2"/>
          <p:cNvSpPr>
            <a:spLocks noGrp="1"/>
          </p:cNvSpPr>
          <p:nvPr>
            <p:ph idx="1"/>
          </p:nvPr>
        </p:nvSpPr>
        <p:spPr>
          <a:xfrm>
            <a:off x="1538552" y="1028701"/>
            <a:ext cx="8915400" cy="5043488"/>
          </a:xfrm>
        </p:spPr>
        <p:txBody>
          <a:bodyPr>
            <a:normAutofit fontScale="92500" lnSpcReduction="10000"/>
          </a:bodyPr>
          <a:lstStyle/>
          <a:p>
            <a:r>
              <a:rPr lang="en-US" sz="1200" dirty="0">
                <a:solidFill>
                  <a:srgbClr val="007F00"/>
                </a:solidFill>
                <a:latin typeface="Courier New" pitchFamily="49" charset="0"/>
                <a:cs typeface="Courier New" pitchFamily="49" charset="0"/>
              </a:rPr>
              <a:t>#An example institution URL of http://www.myhost.com/path/to/institution/ will be broken down us such:</a:t>
            </a:r>
            <a:endParaRPr lang="en-US" sz="1200" dirty="0">
              <a:solidFill>
                <a:srgbClr val="808080"/>
              </a:solidFill>
              <a:latin typeface="Courier New" pitchFamily="49" charset="0"/>
              <a:cs typeface="Courier New" pitchFamily="49" charset="0"/>
            </a:endParaRPr>
          </a:p>
          <a:p>
            <a:endParaRPr lang="en-US" sz="1200" dirty="0">
              <a:solidFill>
                <a:srgbClr val="808080"/>
              </a:solidFill>
              <a:latin typeface="Courier New" pitchFamily="49" charset="0"/>
              <a:cs typeface="Courier New" pitchFamily="49" charset="0"/>
            </a:endParaRPr>
          </a:p>
          <a:p>
            <a:r>
              <a:rPr lang="en-US" sz="1200" dirty="0" err="1">
                <a:solidFill>
                  <a:srgbClr val="000000"/>
                </a:solidFill>
                <a:latin typeface="Courier New" pitchFamily="49" charset="0"/>
                <a:cs typeface="Courier New" pitchFamily="49" charset="0"/>
              </a:rPr>
              <a:t>institutionUrl</a:t>
            </a:r>
            <a:r>
              <a:rPr lang="en-US" sz="1200" dirty="0">
                <a:solidFill>
                  <a:srgbClr val="808080"/>
                </a:solidFill>
                <a:latin typeface="Courier New" pitchFamily="49" charset="0"/>
                <a:cs typeface="Courier New" pitchFamily="49" charset="0"/>
              </a:rPr>
              <a:t> </a:t>
            </a:r>
            <a:r>
              <a:rPr lang="en-US" sz="1200" b="1" dirty="0">
                <a:solidFill>
                  <a:srgbClr val="000000"/>
                </a:solidFill>
                <a:latin typeface="Courier New" pitchFamily="49" charset="0"/>
                <a:cs typeface="Courier New" pitchFamily="49" charset="0"/>
              </a:rPr>
              <a:t>=</a:t>
            </a:r>
            <a:r>
              <a:rPr lang="en-US" sz="1200" b="1" dirty="0">
                <a:solidFill>
                  <a:srgbClr val="808080"/>
                </a:solidFill>
                <a:latin typeface="Courier New" pitchFamily="49" charset="0"/>
                <a:cs typeface="Courier New" pitchFamily="49" charset="0"/>
              </a:rPr>
              <a:t> </a:t>
            </a:r>
            <a:r>
              <a:rPr lang="en-US" sz="1200" b="1" dirty="0">
                <a:solidFill>
                  <a:srgbClr val="7F007F"/>
                </a:solidFill>
                <a:latin typeface="Courier New" pitchFamily="49" charset="0"/>
                <a:cs typeface="Courier New" pitchFamily="49" charset="0"/>
              </a:rPr>
              <a:t>'http://host:port/context/'</a:t>
            </a:r>
            <a:endParaRPr lang="en-US" sz="1200" b="1" dirty="0">
              <a:solidFill>
                <a:srgbClr val="808080"/>
              </a:solidFill>
              <a:latin typeface="Courier New" pitchFamily="49" charset="0"/>
              <a:cs typeface="Courier New" pitchFamily="49" charset="0"/>
            </a:endParaRPr>
          </a:p>
          <a:p>
            <a:r>
              <a:rPr lang="en-US" sz="1200" dirty="0">
                <a:solidFill>
                  <a:srgbClr val="000000"/>
                </a:solidFill>
                <a:latin typeface="Courier New" pitchFamily="49" charset="0"/>
                <a:cs typeface="Courier New" pitchFamily="49" charset="0"/>
              </a:rPr>
              <a:t>username</a:t>
            </a:r>
            <a:r>
              <a:rPr lang="en-US" sz="1200" dirty="0">
                <a:solidFill>
                  <a:srgbClr val="808080"/>
                </a:solidFill>
                <a:latin typeface="Courier New" pitchFamily="49" charset="0"/>
                <a:cs typeface="Courier New" pitchFamily="49" charset="0"/>
              </a:rPr>
              <a:t> </a:t>
            </a:r>
            <a:r>
              <a:rPr lang="en-US" sz="1200" b="1" dirty="0">
                <a:solidFill>
                  <a:srgbClr val="000000"/>
                </a:solidFill>
                <a:latin typeface="Courier New" pitchFamily="49" charset="0"/>
                <a:cs typeface="Courier New" pitchFamily="49" charset="0"/>
              </a:rPr>
              <a:t>=</a:t>
            </a:r>
            <a:r>
              <a:rPr lang="en-US" sz="1200" b="1" dirty="0">
                <a:solidFill>
                  <a:srgbClr val="808080"/>
                </a:solidFill>
                <a:latin typeface="Courier New" pitchFamily="49" charset="0"/>
                <a:cs typeface="Courier New" pitchFamily="49" charset="0"/>
              </a:rPr>
              <a:t> </a:t>
            </a:r>
            <a:r>
              <a:rPr lang="en-US" sz="1200" b="1" dirty="0">
                <a:solidFill>
                  <a:srgbClr val="7F007F"/>
                </a:solidFill>
                <a:latin typeface="Courier New" pitchFamily="49" charset="0"/>
                <a:cs typeface="Courier New" pitchFamily="49" charset="0"/>
              </a:rPr>
              <a:t>'username'</a:t>
            </a:r>
            <a:endParaRPr lang="en-US" sz="1200" b="1" dirty="0">
              <a:solidFill>
                <a:srgbClr val="808080"/>
              </a:solidFill>
              <a:latin typeface="Courier New" pitchFamily="49" charset="0"/>
              <a:cs typeface="Courier New" pitchFamily="49" charset="0"/>
            </a:endParaRPr>
          </a:p>
          <a:p>
            <a:r>
              <a:rPr lang="en-US" sz="1200" dirty="0">
                <a:solidFill>
                  <a:srgbClr val="000000"/>
                </a:solidFill>
                <a:latin typeface="Courier New" pitchFamily="49" charset="0"/>
                <a:cs typeface="Courier New" pitchFamily="49" charset="0"/>
              </a:rPr>
              <a:t>password</a:t>
            </a:r>
            <a:r>
              <a:rPr lang="en-US" sz="1200" dirty="0">
                <a:solidFill>
                  <a:srgbClr val="808080"/>
                </a:solidFill>
                <a:latin typeface="Courier New" pitchFamily="49" charset="0"/>
                <a:cs typeface="Courier New" pitchFamily="49" charset="0"/>
              </a:rPr>
              <a:t> </a:t>
            </a:r>
            <a:r>
              <a:rPr lang="en-US" sz="1200" b="1" dirty="0">
                <a:solidFill>
                  <a:srgbClr val="000000"/>
                </a:solidFill>
                <a:latin typeface="Courier New" pitchFamily="49" charset="0"/>
                <a:cs typeface="Courier New" pitchFamily="49" charset="0"/>
              </a:rPr>
              <a:t>=</a:t>
            </a:r>
            <a:r>
              <a:rPr lang="en-US" sz="1200" b="1" dirty="0">
                <a:solidFill>
                  <a:srgbClr val="808080"/>
                </a:solidFill>
                <a:latin typeface="Courier New" pitchFamily="49" charset="0"/>
                <a:cs typeface="Courier New" pitchFamily="49" charset="0"/>
              </a:rPr>
              <a:t> </a:t>
            </a:r>
            <a:r>
              <a:rPr lang="en-US" sz="1200" b="1" dirty="0">
                <a:solidFill>
                  <a:srgbClr val="7F007F"/>
                </a:solidFill>
                <a:latin typeface="Courier New" pitchFamily="49" charset="0"/>
                <a:cs typeface="Courier New" pitchFamily="49" charset="0"/>
              </a:rPr>
              <a:t>'password'</a:t>
            </a:r>
            <a:endParaRPr lang="en-US" sz="1200" b="1" dirty="0">
              <a:solidFill>
                <a:srgbClr val="808080"/>
              </a:solidFill>
              <a:latin typeface="Courier New" pitchFamily="49" charset="0"/>
              <a:cs typeface="Courier New" pitchFamily="49" charset="0"/>
            </a:endParaRPr>
          </a:p>
          <a:p>
            <a:endParaRPr lang="en-US" sz="1200" dirty="0">
              <a:solidFill>
                <a:srgbClr val="808080"/>
              </a:solidFill>
              <a:latin typeface="Courier New" pitchFamily="49" charset="0"/>
              <a:cs typeface="Courier New" pitchFamily="49" charset="0"/>
            </a:endParaRPr>
          </a:p>
          <a:p>
            <a:r>
              <a:rPr lang="en-US" sz="1200" dirty="0">
                <a:solidFill>
                  <a:srgbClr val="007F00"/>
                </a:solidFill>
                <a:latin typeface="Courier New" pitchFamily="49" charset="0"/>
                <a:cs typeface="Courier New" pitchFamily="49" charset="0"/>
              </a:rPr>
              <a:t>#use this if your network connection requires use of proxy.  if the proxy requires authentication the </a:t>
            </a:r>
            <a:r>
              <a:rPr lang="en-US" sz="1200" dirty="0" err="1">
                <a:solidFill>
                  <a:srgbClr val="007F00"/>
                </a:solidFill>
                <a:latin typeface="Courier New" pitchFamily="49" charset="0"/>
                <a:cs typeface="Courier New" pitchFamily="49" charset="0"/>
              </a:rPr>
              <a:t>url</a:t>
            </a:r>
            <a:r>
              <a:rPr lang="en-US" sz="1200" dirty="0">
                <a:solidFill>
                  <a:srgbClr val="007F00"/>
                </a:solidFill>
                <a:latin typeface="Courier New" pitchFamily="49" charset="0"/>
                <a:cs typeface="Courier New" pitchFamily="49" charset="0"/>
              </a:rPr>
              <a:t> will of the form http://username:password@proxyurl:proxyport</a:t>
            </a:r>
            <a:endParaRPr lang="en-US" sz="1200" dirty="0">
              <a:solidFill>
                <a:srgbClr val="808080"/>
              </a:solidFill>
              <a:latin typeface="Courier New" pitchFamily="49" charset="0"/>
              <a:cs typeface="Courier New" pitchFamily="49" charset="0"/>
            </a:endParaRPr>
          </a:p>
          <a:p>
            <a:r>
              <a:rPr lang="en-US" sz="1200" dirty="0" err="1">
                <a:solidFill>
                  <a:srgbClr val="000000"/>
                </a:solidFill>
                <a:latin typeface="Courier New" pitchFamily="49" charset="0"/>
                <a:cs typeface="Courier New" pitchFamily="49" charset="0"/>
              </a:rPr>
              <a:t>proxyUrl</a:t>
            </a:r>
            <a:r>
              <a:rPr lang="en-US" sz="1200" dirty="0">
                <a:solidFill>
                  <a:srgbClr val="808080"/>
                </a:solidFill>
                <a:latin typeface="Courier New" pitchFamily="49" charset="0"/>
                <a:cs typeface="Courier New" pitchFamily="49" charset="0"/>
              </a:rPr>
              <a:t> </a:t>
            </a:r>
            <a:r>
              <a:rPr lang="en-US" sz="1200" b="1" dirty="0">
                <a:solidFill>
                  <a:srgbClr val="000000"/>
                </a:solidFill>
                <a:latin typeface="Courier New" pitchFamily="49" charset="0"/>
                <a:cs typeface="Courier New" pitchFamily="49" charset="0"/>
              </a:rPr>
              <a:t>=</a:t>
            </a:r>
            <a:r>
              <a:rPr lang="en-US" sz="1200" b="1" dirty="0">
                <a:solidFill>
                  <a:srgbClr val="808080"/>
                </a:solidFill>
                <a:latin typeface="Courier New" pitchFamily="49" charset="0"/>
                <a:cs typeface="Courier New" pitchFamily="49" charset="0"/>
              </a:rPr>
              <a:t> </a:t>
            </a:r>
            <a:r>
              <a:rPr lang="en-US" sz="1200" b="1" dirty="0">
                <a:solidFill>
                  <a:srgbClr val="00007F"/>
                </a:solidFill>
                <a:latin typeface="Courier New" pitchFamily="49" charset="0"/>
                <a:cs typeface="Courier New" pitchFamily="49" charset="0"/>
              </a:rPr>
              <a:t>None</a:t>
            </a:r>
            <a:endParaRPr lang="en-US" sz="1200" b="1" dirty="0">
              <a:solidFill>
                <a:srgbClr val="808080"/>
              </a:solidFill>
              <a:latin typeface="Courier New" pitchFamily="49" charset="0"/>
              <a:cs typeface="Courier New" pitchFamily="49" charset="0"/>
            </a:endParaRPr>
          </a:p>
          <a:p>
            <a:endParaRPr lang="en-US" sz="1200" dirty="0">
              <a:solidFill>
                <a:srgbClr val="808080"/>
              </a:solidFill>
              <a:latin typeface="Courier New" pitchFamily="49" charset="0"/>
              <a:cs typeface="Courier New" pitchFamily="49" charset="0"/>
            </a:endParaRPr>
          </a:p>
          <a:p>
            <a:r>
              <a:rPr lang="en-US" sz="1200" dirty="0">
                <a:solidFill>
                  <a:srgbClr val="007F00"/>
                </a:solidFill>
                <a:latin typeface="Courier New" pitchFamily="49" charset="0"/>
                <a:cs typeface="Courier New" pitchFamily="49" charset="0"/>
              </a:rPr>
              <a:t>#You can specify </a:t>
            </a:r>
            <a:r>
              <a:rPr lang="en-US" sz="1200" dirty="0" err="1">
                <a:solidFill>
                  <a:srgbClr val="007F00"/>
                </a:solidFill>
                <a:latin typeface="Courier New" pitchFamily="49" charset="0"/>
                <a:cs typeface="Courier New" pitchFamily="49" charset="0"/>
              </a:rPr>
              <a:t>useTokens</a:t>
            </a:r>
            <a:r>
              <a:rPr lang="en-US" sz="1200" dirty="0">
                <a:solidFill>
                  <a:srgbClr val="007F00"/>
                </a:solidFill>
                <a:latin typeface="Courier New" pitchFamily="49" charset="0"/>
                <a:cs typeface="Courier New" pitchFamily="49" charset="0"/>
              </a:rPr>
              <a:t> = True to append a single-sign-on token to the results of the search result URLs.  </a:t>
            </a:r>
            <a:endParaRPr lang="en-US" sz="1200" dirty="0">
              <a:solidFill>
                <a:srgbClr val="808080"/>
              </a:solidFill>
              <a:latin typeface="Courier New" pitchFamily="49" charset="0"/>
              <a:cs typeface="Courier New" pitchFamily="49" charset="0"/>
            </a:endParaRPr>
          </a:p>
          <a:p>
            <a:r>
              <a:rPr lang="en-US" sz="1200" dirty="0">
                <a:solidFill>
                  <a:srgbClr val="007F00"/>
                </a:solidFill>
                <a:latin typeface="Courier New" pitchFamily="49" charset="0"/>
                <a:cs typeface="Courier New" pitchFamily="49" charset="0"/>
              </a:rPr>
              <a:t>#Note that to use this functionality, the Shared Secrets user management </a:t>
            </a:r>
            <a:r>
              <a:rPr lang="en-US" sz="1200" dirty="0" err="1">
                <a:solidFill>
                  <a:srgbClr val="007F00"/>
                </a:solidFill>
                <a:latin typeface="Courier New" pitchFamily="49" charset="0"/>
                <a:cs typeface="Courier New" pitchFamily="49" charset="0"/>
              </a:rPr>
              <a:t>plugin</a:t>
            </a:r>
            <a:r>
              <a:rPr lang="en-US" sz="1200" dirty="0">
                <a:solidFill>
                  <a:srgbClr val="007F00"/>
                </a:solidFill>
                <a:latin typeface="Courier New" pitchFamily="49" charset="0"/>
                <a:cs typeface="Courier New" pitchFamily="49" charset="0"/>
              </a:rPr>
              <a:t> must be enabled (see User Management in the EQUELLA Administration Console)</a:t>
            </a:r>
            <a:endParaRPr lang="en-US" sz="1200" dirty="0">
              <a:solidFill>
                <a:srgbClr val="808080"/>
              </a:solidFill>
              <a:latin typeface="Courier New" pitchFamily="49" charset="0"/>
              <a:cs typeface="Courier New" pitchFamily="49" charset="0"/>
            </a:endParaRPr>
          </a:p>
          <a:p>
            <a:r>
              <a:rPr lang="en-US" sz="1200" dirty="0">
                <a:solidFill>
                  <a:srgbClr val="007F00"/>
                </a:solidFill>
                <a:latin typeface="Courier New" pitchFamily="49" charset="0"/>
                <a:cs typeface="Courier New" pitchFamily="49" charset="0"/>
              </a:rPr>
              <a:t>#and a shared secret must be configured.</a:t>
            </a:r>
            <a:endParaRPr lang="en-US" sz="1200" dirty="0">
              <a:solidFill>
                <a:srgbClr val="808080"/>
              </a:solidFill>
              <a:latin typeface="Courier New" pitchFamily="49" charset="0"/>
              <a:cs typeface="Courier New" pitchFamily="49" charset="0"/>
            </a:endParaRPr>
          </a:p>
          <a:p>
            <a:endParaRPr lang="en-US" sz="1200" dirty="0">
              <a:solidFill>
                <a:srgbClr val="808080"/>
              </a:solidFill>
              <a:latin typeface="Courier New" pitchFamily="49" charset="0"/>
              <a:cs typeface="Courier New" pitchFamily="49" charset="0"/>
            </a:endParaRPr>
          </a:p>
          <a:p>
            <a:r>
              <a:rPr lang="en-US" sz="1200" dirty="0" err="1">
                <a:solidFill>
                  <a:srgbClr val="000000"/>
                </a:solidFill>
                <a:latin typeface="Courier New" pitchFamily="49" charset="0"/>
                <a:cs typeface="Courier New" pitchFamily="49" charset="0"/>
              </a:rPr>
              <a:t>useTokens</a:t>
            </a:r>
            <a:r>
              <a:rPr lang="en-US" sz="1200" dirty="0">
                <a:solidFill>
                  <a:srgbClr val="808080"/>
                </a:solidFill>
                <a:latin typeface="Courier New" pitchFamily="49" charset="0"/>
                <a:cs typeface="Courier New" pitchFamily="49" charset="0"/>
              </a:rPr>
              <a:t> </a:t>
            </a:r>
            <a:r>
              <a:rPr lang="en-US" sz="1200" b="1" dirty="0">
                <a:solidFill>
                  <a:srgbClr val="000000"/>
                </a:solidFill>
                <a:latin typeface="Courier New" pitchFamily="49" charset="0"/>
                <a:cs typeface="Courier New" pitchFamily="49" charset="0"/>
              </a:rPr>
              <a:t>=</a:t>
            </a:r>
            <a:r>
              <a:rPr lang="en-US" sz="1200" b="1" dirty="0">
                <a:solidFill>
                  <a:srgbClr val="808080"/>
                </a:solidFill>
                <a:latin typeface="Courier New" pitchFamily="49" charset="0"/>
                <a:cs typeface="Courier New" pitchFamily="49" charset="0"/>
              </a:rPr>
              <a:t> </a:t>
            </a:r>
            <a:r>
              <a:rPr lang="en-US" sz="1200" b="1" dirty="0">
                <a:solidFill>
                  <a:srgbClr val="000000"/>
                </a:solidFill>
                <a:latin typeface="Courier New" pitchFamily="49" charset="0"/>
                <a:cs typeface="Courier New" pitchFamily="49" charset="0"/>
              </a:rPr>
              <a:t>False</a:t>
            </a:r>
            <a:endParaRPr lang="en-US" sz="1200" b="1" dirty="0">
              <a:solidFill>
                <a:srgbClr val="808080"/>
              </a:solidFill>
              <a:latin typeface="Courier New" pitchFamily="49" charset="0"/>
              <a:cs typeface="Courier New" pitchFamily="49" charset="0"/>
            </a:endParaRPr>
          </a:p>
          <a:p>
            <a:r>
              <a:rPr lang="en-US" sz="1200" dirty="0" err="1">
                <a:solidFill>
                  <a:srgbClr val="000000"/>
                </a:solidFill>
                <a:latin typeface="Courier New" pitchFamily="49" charset="0"/>
                <a:cs typeface="Courier New" pitchFamily="49" charset="0"/>
              </a:rPr>
              <a:t>tokenUser</a:t>
            </a:r>
            <a:r>
              <a:rPr lang="en-US" sz="1200" dirty="0">
                <a:solidFill>
                  <a:srgbClr val="808080"/>
                </a:solidFill>
                <a:latin typeface="Courier New" pitchFamily="49" charset="0"/>
                <a:cs typeface="Courier New" pitchFamily="49" charset="0"/>
              </a:rPr>
              <a:t> </a:t>
            </a:r>
            <a:r>
              <a:rPr lang="en-US" sz="1200" b="1" dirty="0">
                <a:solidFill>
                  <a:srgbClr val="000000"/>
                </a:solidFill>
                <a:latin typeface="Courier New" pitchFamily="49" charset="0"/>
                <a:cs typeface="Courier New" pitchFamily="49" charset="0"/>
              </a:rPr>
              <a:t>=</a:t>
            </a:r>
            <a:r>
              <a:rPr lang="en-US" sz="1200" b="1" dirty="0">
                <a:solidFill>
                  <a:srgbClr val="808080"/>
                </a:solidFill>
                <a:latin typeface="Courier New" pitchFamily="49" charset="0"/>
                <a:cs typeface="Courier New" pitchFamily="49" charset="0"/>
              </a:rPr>
              <a:t> </a:t>
            </a:r>
            <a:r>
              <a:rPr lang="en-US" sz="1200" b="1" dirty="0">
                <a:solidFill>
                  <a:srgbClr val="7F007F"/>
                </a:solidFill>
                <a:latin typeface="Courier New" pitchFamily="49" charset="0"/>
                <a:cs typeface="Courier New" pitchFamily="49" charset="0"/>
              </a:rPr>
              <a:t>'</a:t>
            </a:r>
            <a:r>
              <a:rPr lang="en-US" sz="1200" b="1" dirty="0" err="1">
                <a:solidFill>
                  <a:srgbClr val="7F007F"/>
                </a:solidFill>
                <a:latin typeface="Courier New" pitchFamily="49" charset="0"/>
                <a:cs typeface="Courier New" pitchFamily="49" charset="0"/>
              </a:rPr>
              <a:t>someUsername</a:t>
            </a:r>
            <a:r>
              <a:rPr lang="en-US" sz="1200" b="1" dirty="0">
                <a:solidFill>
                  <a:srgbClr val="7F007F"/>
                </a:solidFill>
                <a:latin typeface="Courier New" pitchFamily="49" charset="0"/>
                <a:cs typeface="Courier New" pitchFamily="49" charset="0"/>
              </a:rPr>
              <a:t>'</a:t>
            </a:r>
            <a:endParaRPr lang="en-US" sz="1200" b="1" dirty="0">
              <a:solidFill>
                <a:srgbClr val="808080"/>
              </a:solidFill>
              <a:latin typeface="Courier New" pitchFamily="49" charset="0"/>
              <a:cs typeface="Courier New" pitchFamily="49" charset="0"/>
            </a:endParaRPr>
          </a:p>
          <a:p>
            <a:r>
              <a:rPr lang="en-US" sz="1200" dirty="0" err="1">
                <a:solidFill>
                  <a:srgbClr val="000000"/>
                </a:solidFill>
                <a:latin typeface="Courier New" pitchFamily="49" charset="0"/>
                <a:cs typeface="Courier New" pitchFamily="49" charset="0"/>
              </a:rPr>
              <a:t>sharedSecretId</a:t>
            </a:r>
            <a:r>
              <a:rPr lang="en-US" sz="1200" dirty="0">
                <a:solidFill>
                  <a:srgbClr val="808080"/>
                </a:solidFill>
                <a:latin typeface="Courier New" pitchFamily="49" charset="0"/>
                <a:cs typeface="Courier New" pitchFamily="49" charset="0"/>
              </a:rPr>
              <a:t> </a:t>
            </a:r>
            <a:r>
              <a:rPr lang="en-US" sz="1200" b="1" dirty="0">
                <a:solidFill>
                  <a:srgbClr val="000000"/>
                </a:solidFill>
                <a:latin typeface="Courier New" pitchFamily="49" charset="0"/>
                <a:cs typeface="Courier New" pitchFamily="49" charset="0"/>
              </a:rPr>
              <a:t>=</a:t>
            </a:r>
            <a:r>
              <a:rPr lang="en-US" sz="1200" b="1" dirty="0">
                <a:solidFill>
                  <a:srgbClr val="808080"/>
                </a:solidFill>
                <a:latin typeface="Courier New" pitchFamily="49" charset="0"/>
                <a:cs typeface="Courier New" pitchFamily="49" charset="0"/>
              </a:rPr>
              <a:t> </a:t>
            </a:r>
            <a:r>
              <a:rPr lang="en-US" sz="1200" b="1" dirty="0">
                <a:solidFill>
                  <a:srgbClr val="7F007F"/>
                </a:solidFill>
                <a:latin typeface="Courier New" pitchFamily="49" charset="0"/>
                <a:cs typeface="Courier New" pitchFamily="49" charset="0"/>
              </a:rPr>
              <a:t>'</a:t>
            </a:r>
            <a:r>
              <a:rPr lang="en-US" sz="1200" b="1" dirty="0" err="1">
                <a:solidFill>
                  <a:srgbClr val="7F007F"/>
                </a:solidFill>
                <a:latin typeface="Courier New" pitchFamily="49" charset="0"/>
                <a:cs typeface="Courier New" pitchFamily="49" charset="0"/>
              </a:rPr>
              <a:t>someSecretId</a:t>
            </a:r>
            <a:r>
              <a:rPr lang="en-US" sz="1200" b="1" dirty="0">
                <a:solidFill>
                  <a:srgbClr val="7F007F"/>
                </a:solidFill>
                <a:latin typeface="Courier New" pitchFamily="49" charset="0"/>
                <a:cs typeface="Courier New" pitchFamily="49" charset="0"/>
              </a:rPr>
              <a:t>'</a:t>
            </a:r>
            <a:endParaRPr lang="en-US" sz="1200" b="1" dirty="0">
              <a:solidFill>
                <a:srgbClr val="808080"/>
              </a:solidFill>
              <a:latin typeface="Courier New" pitchFamily="49" charset="0"/>
              <a:cs typeface="Courier New" pitchFamily="49" charset="0"/>
            </a:endParaRPr>
          </a:p>
          <a:p>
            <a:r>
              <a:rPr lang="en-US" sz="1200" dirty="0" err="1">
                <a:solidFill>
                  <a:srgbClr val="000000"/>
                </a:solidFill>
                <a:latin typeface="Courier New" pitchFamily="49" charset="0"/>
                <a:cs typeface="Courier New" pitchFamily="49" charset="0"/>
              </a:rPr>
              <a:t>sharedSecretValue</a:t>
            </a:r>
            <a:r>
              <a:rPr lang="en-US" sz="1200" dirty="0">
                <a:solidFill>
                  <a:srgbClr val="808080"/>
                </a:solidFill>
                <a:latin typeface="Courier New" pitchFamily="49" charset="0"/>
                <a:cs typeface="Courier New" pitchFamily="49" charset="0"/>
              </a:rPr>
              <a:t> </a:t>
            </a:r>
            <a:r>
              <a:rPr lang="en-US" sz="1200" b="1" dirty="0">
                <a:solidFill>
                  <a:srgbClr val="000000"/>
                </a:solidFill>
                <a:latin typeface="Courier New" pitchFamily="49" charset="0"/>
                <a:cs typeface="Courier New" pitchFamily="49" charset="0"/>
              </a:rPr>
              <a:t>=</a:t>
            </a:r>
            <a:r>
              <a:rPr lang="en-US" sz="1200" b="1" dirty="0">
                <a:solidFill>
                  <a:srgbClr val="808080"/>
                </a:solidFill>
                <a:latin typeface="Courier New" pitchFamily="49" charset="0"/>
                <a:cs typeface="Courier New" pitchFamily="49" charset="0"/>
              </a:rPr>
              <a:t> </a:t>
            </a:r>
            <a:r>
              <a:rPr lang="en-US" sz="1200" b="1" dirty="0">
                <a:solidFill>
                  <a:srgbClr val="7F007F"/>
                </a:solidFill>
                <a:latin typeface="Courier New" pitchFamily="49" charset="0"/>
                <a:cs typeface="Courier New" pitchFamily="49" charset="0"/>
              </a:rPr>
              <a:t>'</a:t>
            </a:r>
            <a:r>
              <a:rPr lang="en-US" sz="1200" b="1" dirty="0" err="1">
                <a:solidFill>
                  <a:srgbClr val="7F007F"/>
                </a:solidFill>
                <a:latin typeface="Courier New" pitchFamily="49" charset="0"/>
                <a:cs typeface="Courier New" pitchFamily="49" charset="0"/>
              </a:rPr>
              <a:t>someSecretValue</a:t>
            </a:r>
            <a:r>
              <a:rPr lang="en-US" sz="1200" b="1" dirty="0">
                <a:solidFill>
                  <a:srgbClr val="7F007F"/>
                </a:solidFill>
                <a:latin typeface="Courier New" pitchFamily="49" charset="0"/>
                <a:cs typeface="Courier New" pitchFamily="49" charset="0"/>
              </a:rPr>
              <a:t>'</a:t>
            </a:r>
            <a:endParaRPr lang="en-US" sz="1200" b="1" dirty="0">
              <a:solidFill>
                <a:srgbClr val="808080"/>
              </a:solidFill>
              <a:latin typeface="Courier New" pitchFamily="49" charset="0"/>
              <a:cs typeface="Courier New" pitchFamily="49" charset="0"/>
            </a:endParaRPr>
          </a:p>
          <a:p>
            <a:endParaRPr lang="en-US" sz="1000"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5616D82-4B67-46D2-9D6C-7D997E89D28F}" type="slidenum">
              <a:rPr lang="en-US" smtClean="0"/>
              <a:pPr/>
              <a:t>111</a:t>
            </a:fld>
            <a:endParaRPr lang="en-US"/>
          </a:p>
        </p:txBody>
      </p:sp>
    </p:spTree>
    <p:extLst>
      <p:ext uri="{BB962C8B-B14F-4D97-AF65-F5344CB8AC3E}">
        <p14:creationId xmlns:p14="http://schemas.microsoft.com/office/powerpoint/2010/main" val="111414773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search.py</a:t>
            </a:r>
            <a:endParaRPr lang="en-US" dirty="0"/>
          </a:p>
        </p:txBody>
      </p:sp>
      <p:sp>
        <p:nvSpPr>
          <p:cNvPr id="3" name="Content Placeholder 2"/>
          <p:cNvSpPr>
            <a:spLocks noGrp="1"/>
          </p:cNvSpPr>
          <p:nvPr>
            <p:ph idx="1"/>
          </p:nvPr>
        </p:nvSpPr>
        <p:spPr>
          <a:xfrm>
            <a:off x="1538552" y="1009651"/>
            <a:ext cx="8915400" cy="5062538"/>
          </a:xfrm>
        </p:spPr>
        <p:txBody>
          <a:bodyPr/>
          <a:lstStyle/>
          <a:p>
            <a:r>
              <a:rPr lang="en-US" sz="1100" b="1" dirty="0">
                <a:solidFill>
                  <a:srgbClr val="00007F"/>
                </a:solidFill>
                <a:latin typeface="Courier New" pitchFamily="49" charset="0"/>
                <a:cs typeface="Courier New" pitchFamily="49" charset="0"/>
              </a:rPr>
              <a:t>import</a:t>
            </a:r>
            <a:r>
              <a:rPr lang="en-US" sz="1100" b="1" dirty="0">
                <a:solidFill>
                  <a:srgbClr val="808080"/>
                </a:solidFill>
                <a:latin typeface="Courier New" pitchFamily="49" charset="0"/>
                <a:cs typeface="Courier New" pitchFamily="49" charset="0"/>
              </a:rPr>
              <a:t> </a:t>
            </a:r>
            <a:r>
              <a:rPr lang="en-US" sz="1100" b="1" dirty="0">
                <a:solidFill>
                  <a:srgbClr val="000000"/>
                </a:solidFill>
                <a:latin typeface="Courier New" pitchFamily="49" charset="0"/>
                <a:cs typeface="Courier New" pitchFamily="49" charset="0"/>
              </a:rPr>
              <a:t>settings</a:t>
            </a:r>
            <a:endParaRPr lang="en-US" sz="1100" b="1" dirty="0">
              <a:solidFill>
                <a:srgbClr val="808080"/>
              </a:solidFill>
              <a:latin typeface="Courier New" pitchFamily="49" charset="0"/>
              <a:cs typeface="Courier New" pitchFamily="49" charset="0"/>
            </a:endParaRPr>
          </a:p>
          <a:p>
            <a:r>
              <a:rPr lang="en-US" sz="1100" b="1" dirty="0">
                <a:solidFill>
                  <a:srgbClr val="00007F"/>
                </a:solidFill>
                <a:latin typeface="Courier New" pitchFamily="49" charset="0"/>
                <a:cs typeface="Courier New" pitchFamily="49" charset="0"/>
              </a:rPr>
              <a:t>import</a:t>
            </a:r>
            <a:r>
              <a:rPr lang="en-US" sz="1100" b="1" dirty="0">
                <a:solidFill>
                  <a:srgbClr val="808080"/>
                </a:solidFill>
                <a:latin typeface="Courier New" pitchFamily="49" charset="0"/>
                <a:cs typeface="Courier New" pitchFamily="49" charset="0"/>
              </a:rPr>
              <a:t> </a:t>
            </a:r>
            <a:r>
              <a:rPr lang="en-US" sz="1100" b="1" dirty="0" err="1">
                <a:solidFill>
                  <a:srgbClr val="000000"/>
                </a:solidFill>
                <a:latin typeface="Courier New" pitchFamily="49" charset="0"/>
                <a:cs typeface="Courier New" pitchFamily="49" charset="0"/>
              </a:rPr>
              <a:t>equellasoap</a:t>
            </a:r>
            <a:endParaRPr lang="en-US" sz="1100" b="1" dirty="0">
              <a:solidFill>
                <a:srgbClr val="808080"/>
              </a:solidFill>
              <a:latin typeface="Courier New" pitchFamily="49" charset="0"/>
              <a:cs typeface="Courier New" pitchFamily="49" charset="0"/>
            </a:endParaRPr>
          </a:p>
          <a:p>
            <a:r>
              <a:rPr lang="en-US" sz="1100" b="1" dirty="0">
                <a:solidFill>
                  <a:srgbClr val="00007F"/>
                </a:solidFill>
                <a:latin typeface="Courier New" pitchFamily="49" charset="0"/>
                <a:cs typeface="Courier New" pitchFamily="49" charset="0"/>
              </a:rPr>
              <a:t>from</a:t>
            </a:r>
            <a:r>
              <a:rPr lang="en-US" sz="1100" b="1" dirty="0">
                <a:solidFill>
                  <a:srgbClr val="808080"/>
                </a:solidFill>
                <a:latin typeface="Courier New" pitchFamily="49" charset="0"/>
                <a:cs typeface="Courier New" pitchFamily="49" charset="0"/>
              </a:rPr>
              <a:t> </a:t>
            </a:r>
            <a:r>
              <a:rPr lang="en-US" sz="1100" b="1" dirty="0" err="1">
                <a:solidFill>
                  <a:srgbClr val="000000"/>
                </a:solidFill>
                <a:latin typeface="Courier New" pitchFamily="49" charset="0"/>
                <a:cs typeface="Courier New" pitchFamily="49" charset="0"/>
              </a:rPr>
              <a:t>util</a:t>
            </a:r>
            <a:r>
              <a:rPr lang="en-US" sz="1100" b="1" dirty="0">
                <a:solidFill>
                  <a:srgbClr val="808080"/>
                </a:solidFill>
                <a:latin typeface="Courier New" pitchFamily="49" charset="0"/>
                <a:cs typeface="Courier New" pitchFamily="49" charset="0"/>
              </a:rPr>
              <a:t> </a:t>
            </a:r>
            <a:r>
              <a:rPr lang="en-US" sz="1100" b="1" dirty="0">
                <a:solidFill>
                  <a:srgbClr val="00007F"/>
                </a:solidFill>
                <a:latin typeface="Courier New" pitchFamily="49" charset="0"/>
                <a:cs typeface="Courier New" pitchFamily="49" charset="0"/>
              </a:rPr>
              <a:t>import</a:t>
            </a:r>
            <a:r>
              <a:rPr lang="en-US" sz="1100" b="1" dirty="0">
                <a:solidFill>
                  <a:srgbClr val="808080"/>
                </a:solidFill>
                <a:latin typeface="Courier New" pitchFamily="49" charset="0"/>
                <a:cs typeface="Courier New" pitchFamily="49" charset="0"/>
              </a:rPr>
              <a:t> </a:t>
            </a:r>
            <a:r>
              <a:rPr lang="en-US" sz="1100" b="1" dirty="0" err="1">
                <a:solidFill>
                  <a:srgbClr val="000000"/>
                </a:solidFill>
                <a:latin typeface="Courier New" pitchFamily="49" charset="0"/>
                <a:cs typeface="Courier New" pitchFamily="49" charset="0"/>
              </a:rPr>
              <a:t>generateToken</a:t>
            </a:r>
            <a:endParaRPr lang="en-US" sz="1100" b="1" dirty="0">
              <a:solidFill>
                <a:srgbClr val="808080"/>
              </a:solidFill>
              <a:latin typeface="Courier New" pitchFamily="49" charset="0"/>
              <a:cs typeface="Courier New" pitchFamily="49" charset="0"/>
            </a:endParaRPr>
          </a:p>
          <a:p>
            <a:r>
              <a:rPr lang="en-US" sz="1100" b="1" dirty="0">
                <a:solidFill>
                  <a:srgbClr val="00007F"/>
                </a:solidFill>
                <a:latin typeface="Courier New" pitchFamily="49" charset="0"/>
                <a:cs typeface="Courier New" pitchFamily="49" charset="0"/>
              </a:rPr>
              <a:t>from</a:t>
            </a:r>
            <a:r>
              <a:rPr lang="en-US" sz="1100" b="1" dirty="0">
                <a:solidFill>
                  <a:srgbClr val="808080"/>
                </a:solidFill>
                <a:latin typeface="Courier New" pitchFamily="49" charset="0"/>
                <a:cs typeface="Courier New" pitchFamily="49" charset="0"/>
              </a:rPr>
              <a:t> </a:t>
            </a:r>
            <a:r>
              <a:rPr lang="en-US" sz="1100" b="1" dirty="0" err="1">
                <a:solidFill>
                  <a:srgbClr val="000000"/>
                </a:solidFill>
                <a:latin typeface="Courier New" pitchFamily="49" charset="0"/>
                <a:cs typeface="Courier New" pitchFamily="49" charset="0"/>
              </a:rPr>
              <a:t>util</a:t>
            </a:r>
            <a:r>
              <a:rPr lang="en-US" sz="1100" b="1" dirty="0">
                <a:solidFill>
                  <a:srgbClr val="808080"/>
                </a:solidFill>
                <a:latin typeface="Courier New" pitchFamily="49" charset="0"/>
                <a:cs typeface="Courier New" pitchFamily="49" charset="0"/>
              </a:rPr>
              <a:t> </a:t>
            </a:r>
            <a:r>
              <a:rPr lang="en-US" sz="1100" b="1" dirty="0">
                <a:solidFill>
                  <a:srgbClr val="00007F"/>
                </a:solidFill>
                <a:latin typeface="Courier New" pitchFamily="49" charset="0"/>
                <a:cs typeface="Courier New" pitchFamily="49" charset="0"/>
              </a:rPr>
              <a:t>import</a:t>
            </a:r>
            <a:r>
              <a:rPr lang="en-US" sz="1100" b="1" dirty="0">
                <a:solidFill>
                  <a:srgbClr val="808080"/>
                </a:solidFill>
                <a:latin typeface="Courier New" pitchFamily="49" charset="0"/>
                <a:cs typeface="Courier New" pitchFamily="49" charset="0"/>
              </a:rPr>
              <a:t> </a:t>
            </a:r>
            <a:r>
              <a:rPr lang="en-US" sz="1100" b="1" dirty="0" err="1">
                <a:solidFill>
                  <a:srgbClr val="000000"/>
                </a:solidFill>
                <a:latin typeface="Courier New" pitchFamily="49" charset="0"/>
                <a:cs typeface="Courier New" pitchFamily="49" charset="0"/>
              </a:rPr>
              <a:t>urlEncode</a:t>
            </a:r>
            <a:endParaRPr lang="en-US" sz="1100" b="1" dirty="0">
              <a:solidFill>
                <a:srgbClr val="808080"/>
              </a:solidFill>
              <a:latin typeface="Courier New" pitchFamily="49" charset="0"/>
              <a:cs typeface="Courier New" pitchFamily="49" charset="0"/>
            </a:endParaRPr>
          </a:p>
          <a:p>
            <a:endParaRPr lang="en-US" sz="1100" dirty="0">
              <a:solidFill>
                <a:srgbClr val="000000"/>
              </a:solidFill>
              <a:latin typeface="Courier New" pitchFamily="49" charset="0"/>
              <a:cs typeface="Courier New" pitchFamily="49" charset="0"/>
            </a:endParaRPr>
          </a:p>
          <a:p>
            <a:r>
              <a:rPr lang="en-US" sz="1100" dirty="0" err="1">
                <a:solidFill>
                  <a:srgbClr val="000000"/>
                </a:solidFill>
                <a:latin typeface="Courier New" pitchFamily="49" charset="0"/>
                <a:cs typeface="Courier New" pitchFamily="49" charset="0"/>
              </a:rPr>
              <a:t>equella</a:t>
            </a:r>
            <a:r>
              <a:rPr lang="en-US" sz="1100" dirty="0">
                <a:solidFill>
                  <a:srgbClr val="808080"/>
                </a:solidFill>
                <a:latin typeface="Courier New" pitchFamily="49" charset="0"/>
                <a:cs typeface="Courier New" pitchFamily="49" charset="0"/>
              </a:rPr>
              <a:t> </a:t>
            </a:r>
            <a:r>
              <a:rPr lang="en-US" sz="1100" b="1" dirty="0">
                <a:solidFill>
                  <a:srgbClr val="000000"/>
                </a:solidFill>
                <a:latin typeface="Courier New" pitchFamily="49" charset="0"/>
                <a:cs typeface="Courier New" pitchFamily="49" charset="0"/>
              </a:rPr>
              <a:t>=</a:t>
            </a:r>
            <a:r>
              <a:rPr lang="en-US" sz="1100" b="1" dirty="0">
                <a:solidFill>
                  <a:srgbClr val="808080"/>
                </a:solidFill>
                <a:latin typeface="Courier New" pitchFamily="49" charset="0"/>
                <a:cs typeface="Courier New" pitchFamily="49" charset="0"/>
              </a:rPr>
              <a:t> </a:t>
            </a:r>
            <a:r>
              <a:rPr lang="en-US" sz="1100" b="1" dirty="0" err="1">
                <a:solidFill>
                  <a:srgbClr val="000000"/>
                </a:solidFill>
                <a:latin typeface="Courier New" pitchFamily="49" charset="0"/>
                <a:cs typeface="Courier New" pitchFamily="49" charset="0"/>
              </a:rPr>
              <a:t>equellasoap.EquellaSoap</a:t>
            </a:r>
            <a:r>
              <a:rPr lang="en-US" sz="1100" b="1" dirty="0">
                <a:solidFill>
                  <a:srgbClr val="000000"/>
                </a:solidFill>
                <a:latin typeface="Courier New" pitchFamily="49" charset="0"/>
                <a:cs typeface="Courier New" pitchFamily="49" charset="0"/>
              </a:rPr>
              <a:t>(</a:t>
            </a:r>
            <a:r>
              <a:rPr lang="en-US" sz="1100" b="1" dirty="0" err="1">
                <a:solidFill>
                  <a:srgbClr val="000000"/>
                </a:solidFill>
                <a:latin typeface="Courier New" pitchFamily="49" charset="0"/>
                <a:cs typeface="Courier New" pitchFamily="49" charset="0"/>
              </a:rPr>
              <a:t>settings.institutionUrl</a:t>
            </a:r>
            <a:r>
              <a:rPr lang="en-US" sz="1100" b="1" dirty="0">
                <a:solidFill>
                  <a:srgbClr val="000000"/>
                </a:solidFill>
                <a:latin typeface="Courier New" pitchFamily="49" charset="0"/>
                <a:cs typeface="Courier New" pitchFamily="49" charset="0"/>
              </a:rPr>
              <a:t>,</a:t>
            </a:r>
            <a:r>
              <a:rPr lang="en-US" sz="1100" b="1" dirty="0">
                <a:solidFill>
                  <a:srgbClr val="808080"/>
                </a:solidFill>
                <a:latin typeface="Courier New" pitchFamily="49" charset="0"/>
                <a:cs typeface="Courier New" pitchFamily="49" charset="0"/>
              </a:rPr>
              <a:t> </a:t>
            </a:r>
            <a:r>
              <a:rPr lang="en-US" sz="1100" b="1" dirty="0" err="1">
                <a:solidFill>
                  <a:srgbClr val="000000"/>
                </a:solidFill>
                <a:latin typeface="Courier New" pitchFamily="49" charset="0"/>
                <a:cs typeface="Courier New" pitchFamily="49" charset="0"/>
              </a:rPr>
              <a:t>settings.username</a:t>
            </a:r>
            <a:r>
              <a:rPr lang="en-US" sz="1100" b="1" dirty="0">
                <a:solidFill>
                  <a:srgbClr val="000000"/>
                </a:solidFill>
                <a:latin typeface="Courier New" pitchFamily="49" charset="0"/>
                <a:cs typeface="Courier New" pitchFamily="49" charset="0"/>
              </a:rPr>
              <a:t>,</a:t>
            </a:r>
            <a:r>
              <a:rPr lang="en-US" sz="1100" b="1" dirty="0">
                <a:solidFill>
                  <a:srgbClr val="808080"/>
                </a:solidFill>
                <a:latin typeface="Courier New" pitchFamily="49" charset="0"/>
                <a:cs typeface="Courier New" pitchFamily="49" charset="0"/>
              </a:rPr>
              <a:t> </a:t>
            </a:r>
            <a:r>
              <a:rPr lang="en-US" sz="1100" b="1" dirty="0" err="1">
                <a:solidFill>
                  <a:srgbClr val="000000"/>
                </a:solidFill>
                <a:latin typeface="Courier New" pitchFamily="49" charset="0"/>
                <a:cs typeface="Courier New" pitchFamily="49" charset="0"/>
              </a:rPr>
              <a:t>settings.password</a:t>
            </a:r>
            <a:r>
              <a:rPr lang="en-US" sz="1100" b="1" dirty="0">
                <a:solidFill>
                  <a:srgbClr val="000000"/>
                </a:solidFill>
                <a:latin typeface="Courier New" pitchFamily="49" charset="0"/>
                <a:cs typeface="Courier New" pitchFamily="49" charset="0"/>
              </a:rPr>
              <a:t>,</a:t>
            </a:r>
            <a:r>
              <a:rPr lang="en-US" sz="1100" b="1" dirty="0">
                <a:solidFill>
                  <a:srgbClr val="808080"/>
                </a:solidFill>
                <a:latin typeface="Courier New" pitchFamily="49" charset="0"/>
                <a:cs typeface="Courier New" pitchFamily="49" charset="0"/>
              </a:rPr>
              <a:t> </a:t>
            </a:r>
            <a:r>
              <a:rPr lang="en-US" sz="1100" b="1" dirty="0" err="1">
                <a:solidFill>
                  <a:srgbClr val="000000"/>
                </a:solidFill>
                <a:latin typeface="Courier New" pitchFamily="49" charset="0"/>
                <a:cs typeface="Courier New" pitchFamily="49" charset="0"/>
              </a:rPr>
              <a:t>proxyUrl</a:t>
            </a:r>
            <a:r>
              <a:rPr lang="en-US" sz="1100" b="1" dirty="0">
                <a:solidFill>
                  <a:srgbClr val="808080"/>
                </a:solidFill>
                <a:latin typeface="Courier New" pitchFamily="49" charset="0"/>
                <a:cs typeface="Courier New" pitchFamily="49" charset="0"/>
              </a:rPr>
              <a:t> </a:t>
            </a:r>
            <a:r>
              <a:rPr lang="en-US" sz="1100" b="1" dirty="0">
                <a:solidFill>
                  <a:srgbClr val="000000"/>
                </a:solidFill>
                <a:latin typeface="Courier New" pitchFamily="49" charset="0"/>
                <a:cs typeface="Courier New" pitchFamily="49" charset="0"/>
              </a:rPr>
              <a:t>=</a:t>
            </a:r>
            <a:r>
              <a:rPr lang="en-US" sz="1100" b="1" dirty="0">
                <a:solidFill>
                  <a:srgbClr val="808080"/>
                </a:solidFill>
                <a:latin typeface="Courier New" pitchFamily="49" charset="0"/>
                <a:cs typeface="Courier New" pitchFamily="49" charset="0"/>
              </a:rPr>
              <a:t> </a:t>
            </a:r>
            <a:r>
              <a:rPr lang="en-US" sz="1100" b="1" dirty="0" err="1">
                <a:solidFill>
                  <a:srgbClr val="000000"/>
                </a:solidFill>
                <a:latin typeface="Courier New" pitchFamily="49" charset="0"/>
                <a:cs typeface="Courier New" pitchFamily="49" charset="0"/>
              </a:rPr>
              <a:t>settings.proxyUrl</a:t>
            </a:r>
            <a:r>
              <a:rPr lang="en-US" sz="1100" b="1" dirty="0">
                <a:solidFill>
                  <a:srgbClr val="000000"/>
                </a:solidFill>
                <a:latin typeface="Courier New" pitchFamily="49" charset="0"/>
                <a:cs typeface="Courier New" pitchFamily="49" charset="0"/>
              </a:rPr>
              <a:t>)</a:t>
            </a:r>
            <a:endParaRPr lang="en-US" sz="1100" b="1" dirty="0">
              <a:solidFill>
                <a:srgbClr val="808080"/>
              </a:solidFill>
              <a:latin typeface="Courier New" pitchFamily="49" charset="0"/>
              <a:cs typeface="Courier New" pitchFamily="49" charset="0"/>
            </a:endParaRPr>
          </a:p>
          <a:p>
            <a:endParaRPr lang="en-US" sz="1100" dirty="0">
              <a:solidFill>
                <a:srgbClr val="808080"/>
              </a:solidFill>
              <a:latin typeface="Courier New" pitchFamily="49" charset="0"/>
              <a:cs typeface="Courier New" pitchFamily="49" charset="0"/>
            </a:endParaRPr>
          </a:p>
          <a:p>
            <a:r>
              <a:rPr lang="en-US" sz="1100" dirty="0">
                <a:solidFill>
                  <a:srgbClr val="000000"/>
                </a:solidFill>
                <a:latin typeface="Courier New" pitchFamily="49" charset="0"/>
                <a:cs typeface="Courier New" pitchFamily="49" charset="0"/>
              </a:rPr>
              <a:t>results</a:t>
            </a:r>
            <a:r>
              <a:rPr lang="en-US" sz="1100" dirty="0">
                <a:solidFill>
                  <a:srgbClr val="808080"/>
                </a:solidFill>
                <a:latin typeface="Courier New" pitchFamily="49" charset="0"/>
                <a:cs typeface="Courier New" pitchFamily="49" charset="0"/>
              </a:rPr>
              <a:t> </a:t>
            </a:r>
            <a:r>
              <a:rPr lang="en-US" sz="1100" b="1" dirty="0">
                <a:solidFill>
                  <a:srgbClr val="000000"/>
                </a:solidFill>
                <a:latin typeface="Courier New" pitchFamily="49" charset="0"/>
                <a:cs typeface="Courier New" pitchFamily="49" charset="0"/>
              </a:rPr>
              <a:t>=</a:t>
            </a:r>
            <a:r>
              <a:rPr lang="en-US" sz="1100" b="1" dirty="0">
                <a:solidFill>
                  <a:srgbClr val="808080"/>
                </a:solidFill>
                <a:latin typeface="Courier New" pitchFamily="49" charset="0"/>
                <a:cs typeface="Courier New" pitchFamily="49" charset="0"/>
              </a:rPr>
              <a:t> </a:t>
            </a:r>
            <a:r>
              <a:rPr lang="en-US" sz="1100" b="1" dirty="0" err="1">
                <a:solidFill>
                  <a:srgbClr val="000000"/>
                </a:solidFill>
                <a:latin typeface="Courier New" pitchFamily="49" charset="0"/>
                <a:cs typeface="Courier New" pitchFamily="49" charset="0"/>
              </a:rPr>
              <a:t>equella.searchItems</a:t>
            </a:r>
            <a:r>
              <a:rPr lang="en-US" sz="1100" b="1" dirty="0">
                <a:solidFill>
                  <a:srgbClr val="000000"/>
                </a:solidFill>
                <a:latin typeface="Courier New" pitchFamily="49" charset="0"/>
                <a:cs typeface="Courier New" pitchFamily="49" charset="0"/>
              </a:rPr>
              <a:t>(</a:t>
            </a:r>
            <a:r>
              <a:rPr lang="en-US" sz="1100" b="1" dirty="0">
                <a:solidFill>
                  <a:srgbClr val="7F007F"/>
                </a:solidFill>
                <a:latin typeface="Courier New" pitchFamily="49" charset="0"/>
                <a:cs typeface="Courier New" pitchFamily="49" charset="0"/>
              </a:rPr>
              <a:t>'test'</a:t>
            </a:r>
            <a:r>
              <a:rPr lang="en-US" sz="1100" b="1" dirty="0">
                <a:solidFill>
                  <a:srgbClr val="000000"/>
                </a:solidFill>
                <a:latin typeface="Courier New" pitchFamily="49" charset="0"/>
                <a:cs typeface="Courier New" pitchFamily="49" charset="0"/>
              </a:rPr>
              <a:t>)</a:t>
            </a:r>
            <a:endParaRPr lang="en-US" sz="1100" b="1" dirty="0">
              <a:solidFill>
                <a:srgbClr val="808080"/>
              </a:solidFill>
              <a:latin typeface="Courier New" pitchFamily="49" charset="0"/>
              <a:cs typeface="Courier New" pitchFamily="49" charset="0"/>
            </a:endParaRPr>
          </a:p>
          <a:p>
            <a:endParaRPr lang="en-US" sz="1100" dirty="0">
              <a:solidFill>
                <a:srgbClr val="808080"/>
              </a:solidFill>
              <a:latin typeface="Courier New" pitchFamily="49" charset="0"/>
              <a:cs typeface="Courier New" pitchFamily="49" charset="0"/>
            </a:endParaRPr>
          </a:p>
          <a:p>
            <a:r>
              <a:rPr lang="en-US" sz="1100" dirty="0" err="1">
                <a:solidFill>
                  <a:srgbClr val="000000"/>
                </a:solidFill>
                <a:latin typeface="Courier New" pitchFamily="49" charset="0"/>
                <a:cs typeface="Courier New" pitchFamily="49" charset="0"/>
              </a:rPr>
              <a:t>tokenPostfix</a:t>
            </a:r>
            <a:r>
              <a:rPr lang="en-US" sz="1100" dirty="0">
                <a:solidFill>
                  <a:srgbClr val="808080"/>
                </a:solidFill>
                <a:latin typeface="Courier New" pitchFamily="49" charset="0"/>
                <a:cs typeface="Courier New" pitchFamily="49" charset="0"/>
              </a:rPr>
              <a:t> </a:t>
            </a:r>
            <a:r>
              <a:rPr lang="en-US" sz="1100" b="1" dirty="0">
                <a:solidFill>
                  <a:srgbClr val="000000"/>
                </a:solidFill>
                <a:latin typeface="Courier New" pitchFamily="49" charset="0"/>
                <a:cs typeface="Courier New" pitchFamily="49" charset="0"/>
              </a:rPr>
              <a:t>=</a:t>
            </a:r>
            <a:r>
              <a:rPr lang="en-US" sz="1100" b="1" dirty="0">
                <a:solidFill>
                  <a:srgbClr val="808080"/>
                </a:solidFill>
                <a:latin typeface="Courier New" pitchFamily="49" charset="0"/>
                <a:cs typeface="Courier New" pitchFamily="49" charset="0"/>
              </a:rPr>
              <a:t> </a:t>
            </a:r>
            <a:r>
              <a:rPr lang="en-US" sz="1100" b="1" dirty="0">
                <a:solidFill>
                  <a:srgbClr val="7F007F"/>
                </a:solidFill>
                <a:latin typeface="Courier New" pitchFamily="49" charset="0"/>
                <a:cs typeface="Courier New" pitchFamily="49" charset="0"/>
              </a:rPr>
              <a:t>''</a:t>
            </a:r>
            <a:endParaRPr lang="en-US" sz="1100" b="1" dirty="0">
              <a:solidFill>
                <a:srgbClr val="808080"/>
              </a:solidFill>
              <a:latin typeface="Courier New" pitchFamily="49" charset="0"/>
              <a:cs typeface="Courier New" pitchFamily="49" charset="0"/>
            </a:endParaRPr>
          </a:p>
          <a:p>
            <a:r>
              <a:rPr lang="en-US" sz="1100" b="1" dirty="0">
                <a:solidFill>
                  <a:srgbClr val="00007F"/>
                </a:solidFill>
                <a:latin typeface="Courier New" pitchFamily="49" charset="0"/>
                <a:cs typeface="Courier New" pitchFamily="49" charset="0"/>
              </a:rPr>
              <a:t>if</a:t>
            </a:r>
            <a:r>
              <a:rPr lang="en-US" sz="1100" b="1" dirty="0">
                <a:solidFill>
                  <a:srgbClr val="808080"/>
                </a:solidFill>
                <a:latin typeface="Courier New" pitchFamily="49" charset="0"/>
                <a:cs typeface="Courier New" pitchFamily="49" charset="0"/>
              </a:rPr>
              <a:t> </a:t>
            </a:r>
            <a:r>
              <a:rPr lang="en-US" sz="1100" b="1" dirty="0" err="1">
                <a:solidFill>
                  <a:srgbClr val="000000"/>
                </a:solidFill>
                <a:latin typeface="Courier New" pitchFamily="49" charset="0"/>
                <a:cs typeface="Courier New" pitchFamily="49" charset="0"/>
              </a:rPr>
              <a:t>settings.useTokens</a:t>
            </a:r>
            <a:r>
              <a:rPr lang="en-US" sz="1100" b="1" dirty="0">
                <a:solidFill>
                  <a:srgbClr val="808080"/>
                </a:solidFill>
                <a:latin typeface="Courier New" pitchFamily="49" charset="0"/>
                <a:cs typeface="Courier New" pitchFamily="49" charset="0"/>
              </a:rPr>
              <a:t> </a:t>
            </a:r>
            <a:r>
              <a:rPr lang="en-US" sz="1100" b="1" dirty="0">
                <a:solidFill>
                  <a:srgbClr val="000000"/>
                </a:solidFill>
                <a:latin typeface="Courier New" pitchFamily="49" charset="0"/>
                <a:cs typeface="Courier New" pitchFamily="49" charset="0"/>
              </a:rPr>
              <a:t>==</a:t>
            </a:r>
            <a:r>
              <a:rPr lang="en-US" sz="1100" b="1" dirty="0">
                <a:solidFill>
                  <a:srgbClr val="808080"/>
                </a:solidFill>
                <a:latin typeface="Courier New" pitchFamily="49" charset="0"/>
                <a:cs typeface="Courier New" pitchFamily="49" charset="0"/>
              </a:rPr>
              <a:t> </a:t>
            </a:r>
            <a:r>
              <a:rPr lang="en-US" sz="1100" b="1" dirty="0">
                <a:solidFill>
                  <a:srgbClr val="000000"/>
                </a:solidFill>
                <a:latin typeface="Courier New" pitchFamily="49" charset="0"/>
                <a:cs typeface="Courier New" pitchFamily="49" charset="0"/>
              </a:rPr>
              <a:t>True:</a:t>
            </a:r>
            <a:endParaRPr lang="en-US" sz="1100" b="1" dirty="0">
              <a:solidFill>
                <a:srgbClr val="808080"/>
              </a:solidFill>
              <a:latin typeface="Courier New" pitchFamily="49" charset="0"/>
              <a:cs typeface="Courier New" pitchFamily="49" charset="0"/>
            </a:endParaRPr>
          </a:p>
          <a:p>
            <a:r>
              <a:rPr lang="en-US" sz="1100" dirty="0">
                <a:solidFill>
                  <a:srgbClr val="808080"/>
                </a:solidFill>
                <a:latin typeface="Courier New" pitchFamily="49" charset="0"/>
                <a:cs typeface="Courier New" pitchFamily="49" charset="0"/>
              </a:rPr>
              <a:t>       </a:t>
            </a:r>
            <a:r>
              <a:rPr lang="en-US" sz="1100" dirty="0" err="1">
                <a:solidFill>
                  <a:srgbClr val="000000"/>
                </a:solidFill>
                <a:latin typeface="Courier New" pitchFamily="49" charset="0"/>
                <a:cs typeface="Courier New" pitchFamily="49" charset="0"/>
              </a:rPr>
              <a:t>tokenPostfix</a:t>
            </a:r>
            <a:r>
              <a:rPr lang="en-US" sz="1100" dirty="0">
                <a:solidFill>
                  <a:srgbClr val="808080"/>
                </a:solidFill>
                <a:latin typeface="Courier New" pitchFamily="49" charset="0"/>
                <a:cs typeface="Courier New" pitchFamily="49" charset="0"/>
              </a:rPr>
              <a:t> </a:t>
            </a:r>
            <a:r>
              <a:rPr lang="en-US" sz="1100" b="1" dirty="0">
                <a:solidFill>
                  <a:srgbClr val="000000"/>
                </a:solidFill>
                <a:latin typeface="Courier New" pitchFamily="49" charset="0"/>
                <a:cs typeface="Courier New" pitchFamily="49" charset="0"/>
              </a:rPr>
              <a:t>=</a:t>
            </a:r>
            <a:r>
              <a:rPr lang="en-US" sz="1100" b="1" dirty="0">
                <a:solidFill>
                  <a:srgbClr val="808080"/>
                </a:solidFill>
                <a:latin typeface="Courier New" pitchFamily="49" charset="0"/>
                <a:cs typeface="Courier New" pitchFamily="49" charset="0"/>
              </a:rPr>
              <a:t> </a:t>
            </a:r>
            <a:r>
              <a:rPr lang="en-US" sz="1100" b="1" dirty="0">
                <a:solidFill>
                  <a:srgbClr val="7F007F"/>
                </a:solidFill>
                <a:latin typeface="Courier New" pitchFamily="49" charset="0"/>
                <a:cs typeface="Courier New" pitchFamily="49" charset="0"/>
              </a:rPr>
              <a:t>'?token=%s'</a:t>
            </a:r>
            <a:r>
              <a:rPr lang="en-US" sz="1100" b="1" dirty="0">
                <a:solidFill>
                  <a:srgbClr val="808080"/>
                </a:solidFill>
                <a:latin typeface="Courier New" pitchFamily="49" charset="0"/>
                <a:cs typeface="Courier New" pitchFamily="49" charset="0"/>
              </a:rPr>
              <a:t> </a:t>
            </a:r>
            <a:r>
              <a:rPr lang="en-US" sz="1100" b="1" dirty="0">
                <a:solidFill>
                  <a:srgbClr val="000000"/>
                </a:solidFill>
                <a:latin typeface="Courier New" pitchFamily="49" charset="0"/>
                <a:cs typeface="Courier New" pitchFamily="49" charset="0"/>
              </a:rPr>
              <a:t>%</a:t>
            </a:r>
            <a:r>
              <a:rPr lang="en-US" sz="1100" b="1" dirty="0">
                <a:solidFill>
                  <a:srgbClr val="808080"/>
                </a:solidFill>
                <a:latin typeface="Courier New" pitchFamily="49" charset="0"/>
                <a:cs typeface="Courier New" pitchFamily="49" charset="0"/>
              </a:rPr>
              <a:t> </a:t>
            </a:r>
            <a:r>
              <a:rPr lang="en-US" sz="1100" b="1" dirty="0" err="1">
                <a:solidFill>
                  <a:srgbClr val="000000"/>
                </a:solidFill>
                <a:latin typeface="Courier New" pitchFamily="49" charset="0"/>
                <a:cs typeface="Courier New" pitchFamily="49" charset="0"/>
              </a:rPr>
              <a:t>urlEncode</a:t>
            </a:r>
            <a:r>
              <a:rPr lang="en-US" sz="1100" b="1" dirty="0">
                <a:solidFill>
                  <a:srgbClr val="000000"/>
                </a:solidFill>
                <a:latin typeface="Courier New" pitchFamily="49" charset="0"/>
                <a:cs typeface="Courier New" pitchFamily="49" charset="0"/>
              </a:rPr>
              <a:t>(</a:t>
            </a:r>
            <a:r>
              <a:rPr lang="en-US" sz="1100" b="1" dirty="0">
                <a:solidFill>
                  <a:srgbClr val="808080"/>
                </a:solidFill>
                <a:latin typeface="Courier New" pitchFamily="49" charset="0"/>
                <a:cs typeface="Courier New" pitchFamily="49" charset="0"/>
              </a:rPr>
              <a:t> </a:t>
            </a:r>
            <a:r>
              <a:rPr lang="en-US" sz="1100" b="1" dirty="0" err="1">
                <a:solidFill>
                  <a:srgbClr val="000000"/>
                </a:solidFill>
                <a:latin typeface="Courier New" pitchFamily="49" charset="0"/>
                <a:cs typeface="Courier New" pitchFamily="49" charset="0"/>
              </a:rPr>
              <a:t>generateToken</a:t>
            </a:r>
            <a:r>
              <a:rPr lang="en-US" sz="1100" b="1" dirty="0">
                <a:solidFill>
                  <a:srgbClr val="000000"/>
                </a:solidFill>
                <a:latin typeface="Courier New" pitchFamily="49" charset="0"/>
                <a:cs typeface="Courier New" pitchFamily="49" charset="0"/>
              </a:rPr>
              <a:t>(</a:t>
            </a:r>
            <a:r>
              <a:rPr lang="en-US" sz="1100" b="1" dirty="0" err="1">
                <a:solidFill>
                  <a:srgbClr val="000000"/>
                </a:solidFill>
                <a:latin typeface="Courier New" pitchFamily="49" charset="0"/>
                <a:cs typeface="Courier New" pitchFamily="49" charset="0"/>
              </a:rPr>
              <a:t>settings.tokenUser</a:t>
            </a:r>
            <a:r>
              <a:rPr lang="en-US" sz="1100" b="1" dirty="0">
                <a:solidFill>
                  <a:srgbClr val="000000"/>
                </a:solidFill>
                <a:latin typeface="Courier New" pitchFamily="49" charset="0"/>
                <a:cs typeface="Courier New" pitchFamily="49" charset="0"/>
              </a:rPr>
              <a:t>,</a:t>
            </a:r>
            <a:r>
              <a:rPr lang="en-US" sz="1100" b="1" dirty="0">
                <a:solidFill>
                  <a:srgbClr val="808080"/>
                </a:solidFill>
                <a:latin typeface="Courier New" pitchFamily="49" charset="0"/>
                <a:cs typeface="Courier New" pitchFamily="49" charset="0"/>
              </a:rPr>
              <a:t> </a:t>
            </a:r>
            <a:r>
              <a:rPr lang="en-US" sz="1100" b="1" dirty="0" err="1">
                <a:solidFill>
                  <a:srgbClr val="000000"/>
                </a:solidFill>
                <a:latin typeface="Courier New" pitchFamily="49" charset="0"/>
                <a:cs typeface="Courier New" pitchFamily="49" charset="0"/>
              </a:rPr>
              <a:t>settings.sharedSecretId</a:t>
            </a:r>
            <a:r>
              <a:rPr lang="en-US" sz="1100" b="1" dirty="0">
                <a:solidFill>
                  <a:srgbClr val="000000"/>
                </a:solidFill>
                <a:latin typeface="Courier New" pitchFamily="49" charset="0"/>
                <a:cs typeface="Courier New" pitchFamily="49" charset="0"/>
              </a:rPr>
              <a:t>,</a:t>
            </a:r>
            <a:r>
              <a:rPr lang="en-US" sz="1100" b="1" dirty="0">
                <a:solidFill>
                  <a:srgbClr val="808080"/>
                </a:solidFill>
                <a:latin typeface="Courier New" pitchFamily="49" charset="0"/>
                <a:cs typeface="Courier New" pitchFamily="49" charset="0"/>
              </a:rPr>
              <a:t> </a:t>
            </a:r>
            <a:r>
              <a:rPr lang="en-US" sz="1100" b="1" dirty="0" err="1">
                <a:solidFill>
                  <a:srgbClr val="000000"/>
                </a:solidFill>
                <a:latin typeface="Courier New" pitchFamily="49" charset="0"/>
                <a:cs typeface="Courier New" pitchFamily="49" charset="0"/>
              </a:rPr>
              <a:t>settings.sharedSecretValue</a:t>
            </a:r>
            <a:r>
              <a:rPr lang="en-US" sz="1100" b="1" dirty="0">
                <a:solidFill>
                  <a:srgbClr val="000000"/>
                </a:solidFill>
                <a:latin typeface="Courier New" pitchFamily="49" charset="0"/>
                <a:cs typeface="Courier New" pitchFamily="49" charset="0"/>
              </a:rPr>
              <a:t>)</a:t>
            </a:r>
            <a:r>
              <a:rPr lang="en-US" sz="1100" b="1" dirty="0">
                <a:solidFill>
                  <a:srgbClr val="808080"/>
                </a:solidFill>
                <a:latin typeface="Courier New" pitchFamily="49" charset="0"/>
                <a:cs typeface="Courier New" pitchFamily="49" charset="0"/>
              </a:rPr>
              <a:t> </a:t>
            </a:r>
            <a:r>
              <a:rPr lang="en-US" sz="1100" b="1" dirty="0">
                <a:solidFill>
                  <a:srgbClr val="000000"/>
                </a:solidFill>
                <a:latin typeface="Courier New" pitchFamily="49" charset="0"/>
                <a:cs typeface="Courier New" pitchFamily="49" charset="0"/>
              </a:rPr>
              <a:t>)</a:t>
            </a:r>
            <a:endParaRPr lang="en-US" sz="1100" b="1" dirty="0">
              <a:solidFill>
                <a:srgbClr val="808080"/>
              </a:solidFill>
              <a:latin typeface="Courier New" pitchFamily="49" charset="0"/>
              <a:cs typeface="Courier New" pitchFamily="49" charset="0"/>
            </a:endParaRPr>
          </a:p>
          <a:p>
            <a:endParaRPr lang="en-US" sz="1100" dirty="0">
              <a:solidFill>
                <a:srgbClr val="808080"/>
              </a:solidFill>
              <a:latin typeface="Courier New" pitchFamily="49" charset="0"/>
              <a:cs typeface="Courier New" pitchFamily="49" charset="0"/>
            </a:endParaRPr>
          </a:p>
          <a:p>
            <a:r>
              <a:rPr lang="en-US" sz="1100" b="1" dirty="0">
                <a:solidFill>
                  <a:srgbClr val="00007F"/>
                </a:solidFill>
                <a:latin typeface="Courier New" pitchFamily="49" charset="0"/>
                <a:cs typeface="Courier New" pitchFamily="49" charset="0"/>
              </a:rPr>
              <a:t>for</a:t>
            </a:r>
            <a:r>
              <a:rPr lang="en-US" sz="1100" b="1" dirty="0">
                <a:solidFill>
                  <a:srgbClr val="808080"/>
                </a:solidFill>
                <a:latin typeface="Courier New" pitchFamily="49" charset="0"/>
                <a:cs typeface="Courier New" pitchFamily="49" charset="0"/>
              </a:rPr>
              <a:t> </a:t>
            </a:r>
            <a:r>
              <a:rPr lang="en-US" sz="1100" b="1" dirty="0">
                <a:solidFill>
                  <a:srgbClr val="000000"/>
                </a:solidFill>
                <a:latin typeface="Courier New" pitchFamily="49" charset="0"/>
                <a:cs typeface="Courier New" pitchFamily="49" charset="0"/>
              </a:rPr>
              <a:t>result</a:t>
            </a:r>
            <a:r>
              <a:rPr lang="en-US" sz="1100" b="1" dirty="0">
                <a:solidFill>
                  <a:srgbClr val="808080"/>
                </a:solidFill>
                <a:latin typeface="Courier New" pitchFamily="49" charset="0"/>
                <a:cs typeface="Courier New" pitchFamily="49" charset="0"/>
              </a:rPr>
              <a:t> </a:t>
            </a:r>
            <a:r>
              <a:rPr lang="en-US" sz="1100" b="1" dirty="0">
                <a:solidFill>
                  <a:srgbClr val="00007F"/>
                </a:solidFill>
                <a:latin typeface="Courier New" pitchFamily="49" charset="0"/>
                <a:cs typeface="Courier New" pitchFamily="49" charset="0"/>
              </a:rPr>
              <a:t>in</a:t>
            </a:r>
            <a:r>
              <a:rPr lang="en-US" sz="1100" b="1" dirty="0">
                <a:solidFill>
                  <a:srgbClr val="808080"/>
                </a:solidFill>
                <a:latin typeface="Courier New" pitchFamily="49" charset="0"/>
                <a:cs typeface="Courier New" pitchFamily="49" charset="0"/>
              </a:rPr>
              <a:t> </a:t>
            </a:r>
            <a:r>
              <a:rPr lang="en-US" sz="1100" b="1" dirty="0" err="1">
                <a:solidFill>
                  <a:srgbClr val="000000"/>
                </a:solidFill>
                <a:latin typeface="Courier New" pitchFamily="49" charset="0"/>
                <a:cs typeface="Courier New" pitchFamily="49" charset="0"/>
              </a:rPr>
              <a:t>results.iterate</a:t>
            </a:r>
            <a:r>
              <a:rPr lang="en-US" sz="1100" b="1" dirty="0">
                <a:solidFill>
                  <a:srgbClr val="000000"/>
                </a:solidFill>
                <a:latin typeface="Courier New" pitchFamily="49" charset="0"/>
                <a:cs typeface="Courier New" pitchFamily="49" charset="0"/>
              </a:rPr>
              <a:t>(</a:t>
            </a:r>
            <a:r>
              <a:rPr lang="en-US" sz="1100" b="1" dirty="0">
                <a:solidFill>
                  <a:srgbClr val="7F007F"/>
                </a:solidFill>
                <a:latin typeface="Courier New" pitchFamily="49" charset="0"/>
                <a:cs typeface="Courier New" pitchFamily="49" charset="0"/>
              </a:rPr>
              <a:t>'result/xml/item'</a:t>
            </a:r>
            <a:r>
              <a:rPr lang="en-US" sz="1100" b="1" dirty="0">
                <a:solidFill>
                  <a:srgbClr val="000000"/>
                </a:solidFill>
                <a:latin typeface="Courier New" pitchFamily="49" charset="0"/>
                <a:cs typeface="Courier New" pitchFamily="49" charset="0"/>
              </a:rPr>
              <a:t>):</a:t>
            </a:r>
            <a:endParaRPr lang="en-US" sz="1100" b="1" dirty="0">
              <a:solidFill>
                <a:srgbClr val="808080"/>
              </a:solidFill>
              <a:latin typeface="Courier New" pitchFamily="49" charset="0"/>
              <a:cs typeface="Courier New" pitchFamily="49" charset="0"/>
            </a:endParaRPr>
          </a:p>
          <a:p>
            <a:r>
              <a:rPr lang="en-US" sz="1100" dirty="0">
                <a:solidFill>
                  <a:srgbClr val="808080"/>
                </a:solidFill>
                <a:latin typeface="Courier New" pitchFamily="49" charset="0"/>
                <a:cs typeface="Courier New" pitchFamily="49" charset="0"/>
              </a:rPr>
              <a:t>       </a:t>
            </a:r>
            <a:r>
              <a:rPr lang="en-US" sz="1100" b="1" dirty="0">
                <a:solidFill>
                  <a:srgbClr val="00007F"/>
                </a:solidFill>
                <a:latin typeface="Courier New" pitchFamily="49" charset="0"/>
                <a:cs typeface="Courier New" pitchFamily="49" charset="0"/>
              </a:rPr>
              <a:t>print</a:t>
            </a:r>
            <a:r>
              <a:rPr lang="en-US" sz="1100" b="1" dirty="0">
                <a:solidFill>
                  <a:srgbClr val="808080"/>
                </a:solidFill>
                <a:latin typeface="Courier New" pitchFamily="49" charset="0"/>
                <a:cs typeface="Courier New" pitchFamily="49" charset="0"/>
              </a:rPr>
              <a:t> </a:t>
            </a:r>
            <a:r>
              <a:rPr lang="en-US" sz="1100" b="1" dirty="0">
                <a:solidFill>
                  <a:srgbClr val="7F007F"/>
                </a:solidFill>
                <a:latin typeface="Courier New" pitchFamily="49" charset="0"/>
                <a:cs typeface="Courier New" pitchFamily="49" charset="0"/>
              </a:rPr>
              <a:t>'%s: %</a:t>
            </a:r>
            <a:r>
              <a:rPr lang="en-US" sz="1100" b="1" dirty="0" err="1">
                <a:solidFill>
                  <a:srgbClr val="7F007F"/>
                </a:solidFill>
                <a:latin typeface="Courier New" pitchFamily="49" charset="0"/>
                <a:cs typeface="Courier New" pitchFamily="49" charset="0"/>
              </a:rPr>
              <a:t>s%s</a:t>
            </a:r>
            <a:r>
              <a:rPr lang="en-US" sz="1100" b="1" dirty="0">
                <a:solidFill>
                  <a:srgbClr val="7F007F"/>
                </a:solidFill>
                <a:latin typeface="Courier New" pitchFamily="49" charset="0"/>
                <a:cs typeface="Courier New" pitchFamily="49" charset="0"/>
              </a:rPr>
              <a:t>'</a:t>
            </a:r>
            <a:r>
              <a:rPr lang="en-US" sz="1100" b="1" dirty="0">
                <a:solidFill>
                  <a:srgbClr val="808080"/>
                </a:solidFill>
                <a:latin typeface="Courier New" pitchFamily="49" charset="0"/>
                <a:cs typeface="Courier New" pitchFamily="49" charset="0"/>
              </a:rPr>
              <a:t> </a:t>
            </a:r>
            <a:r>
              <a:rPr lang="en-US" sz="1100" b="1" dirty="0">
                <a:solidFill>
                  <a:srgbClr val="000000"/>
                </a:solidFill>
                <a:latin typeface="Courier New" pitchFamily="49" charset="0"/>
                <a:cs typeface="Courier New" pitchFamily="49" charset="0"/>
              </a:rPr>
              <a:t>%</a:t>
            </a:r>
            <a:r>
              <a:rPr lang="en-US" sz="1100" b="1" dirty="0">
                <a:solidFill>
                  <a:srgbClr val="808080"/>
                </a:solidFill>
                <a:latin typeface="Courier New" pitchFamily="49" charset="0"/>
                <a:cs typeface="Courier New" pitchFamily="49" charset="0"/>
              </a:rPr>
              <a:t> </a:t>
            </a:r>
            <a:r>
              <a:rPr lang="en-US" sz="1100" b="1" dirty="0">
                <a:solidFill>
                  <a:srgbClr val="000000"/>
                </a:solidFill>
                <a:latin typeface="Courier New" pitchFamily="49" charset="0"/>
                <a:cs typeface="Courier New" pitchFamily="49" charset="0"/>
              </a:rPr>
              <a:t>(</a:t>
            </a:r>
            <a:r>
              <a:rPr lang="en-US" sz="1100" b="1" dirty="0" err="1">
                <a:solidFill>
                  <a:srgbClr val="000000"/>
                </a:solidFill>
                <a:latin typeface="Courier New" pitchFamily="49" charset="0"/>
                <a:cs typeface="Courier New" pitchFamily="49" charset="0"/>
              </a:rPr>
              <a:t>result.getNode</a:t>
            </a:r>
            <a:r>
              <a:rPr lang="en-US" sz="1100" b="1" dirty="0">
                <a:solidFill>
                  <a:srgbClr val="000000"/>
                </a:solidFill>
                <a:latin typeface="Courier New" pitchFamily="49" charset="0"/>
                <a:cs typeface="Courier New" pitchFamily="49" charset="0"/>
              </a:rPr>
              <a:t>(</a:t>
            </a:r>
            <a:r>
              <a:rPr lang="en-US" sz="1100" b="1" dirty="0">
                <a:solidFill>
                  <a:srgbClr val="7F007F"/>
                </a:solidFill>
                <a:latin typeface="Courier New" pitchFamily="49" charset="0"/>
                <a:cs typeface="Courier New" pitchFamily="49" charset="0"/>
              </a:rPr>
              <a:t>'name'</a:t>
            </a:r>
            <a:r>
              <a:rPr lang="en-US" sz="1100" b="1" dirty="0">
                <a:solidFill>
                  <a:srgbClr val="000000"/>
                </a:solidFill>
                <a:latin typeface="Courier New" pitchFamily="49" charset="0"/>
                <a:cs typeface="Courier New" pitchFamily="49" charset="0"/>
              </a:rPr>
              <a:t>),</a:t>
            </a:r>
            <a:r>
              <a:rPr lang="en-US" sz="1100" b="1" dirty="0">
                <a:solidFill>
                  <a:srgbClr val="808080"/>
                </a:solidFill>
                <a:latin typeface="Courier New" pitchFamily="49" charset="0"/>
                <a:cs typeface="Courier New" pitchFamily="49" charset="0"/>
              </a:rPr>
              <a:t> </a:t>
            </a:r>
            <a:r>
              <a:rPr lang="en-US" sz="1100" b="1" dirty="0" err="1">
                <a:solidFill>
                  <a:srgbClr val="000000"/>
                </a:solidFill>
                <a:latin typeface="Courier New" pitchFamily="49" charset="0"/>
                <a:cs typeface="Courier New" pitchFamily="49" charset="0"/>
              </a:rPr>
              <a:t>result.getNode</a:t>
            </a:r>
            <a:r>
              <a:rPr lang="en-US" sz="1100" b="1" dirty="0">
                <a:solidFill>
                  <a:srgbClr val="000000"/>
                </a:solidFill>
                <a:latin typeface="Courier New" pitchFamily="49" charset="0"/>
                <a:cs typeface="Courier New" pitchFamily="49" charset="0"/>
              </a:rPr>
              <a:t>(</a:t>
            </a:r>
            <a:r>
              <a:rPr lang="en-US" sz="1100" b="1" dirty="0">
                <a:solidFill>
                  <a:srgbClr val="7F007F"/>
                </a:solidFill>
                <a:latin typeface="Courier New" pitchFamily="49" charset="0"/>
                <a:cs typeface="Courier New" pitchFamily="49" charset="0"/>
              </a:rPr>
              <a:t>'</a:t>
            </a:r>
            <a:r>
              <a:rPr lang="en-US" sz="1100" b="1" dirty="0" err="1">
                <a:solidFill>
                  <a:srgbClr val="7F007F"/>
                </a:solidFill>
                <a:latin typeface="Courier New" pitchFamily="49" charset="0"/>
                <a:cs typeface="Courier New" pitchFamily="49" charset="0"/>
              </a:rPr>
              <a:t>url</a:t>
            </a:r>
            <a:r>
              <a:rPr lang="en-US" sz="1100" b="1" dirty="0">
                <a:solidFill>
                  <a:srgbClr val="7F007F"/>
                </a:solidFill>
                <a:latin typeface="Courier New" pitchFamily="49" charset="0"/>
                <a:cs typeface="Courier New" pitchFamily="49" charset="0"/>
              </a:rPr>
              <a:t>'</a:t>
            </a:r>
            <a:r>
              <a:rPr lang="en-US" sz="1100" b="1" dirty="0">
                <a:solidFill>
                  <a:srgbClr val="000000"/>
                </a:solidFill>
                <a:latin typeface="Courier New" pitchFamily="49" charset="0"/>
                <a:cs typeface="Courier New" pitchFamily="49" charset="0"/>
              </a:rPr>
              <a:t>),</a:t>
            </a:r>
            <a:r>
              <a:rPr lang="en-US" sz="1100" b="1" dirty="0">
                <a:solidFill>
                  <a:srgbClr val="808080"/>
                </a:solidFill>
                <a:latin typeface="Courier New" pitchFamily="49" charset="0"/>
                <a:cs typeface="Courier New" pitchFamily="49" charset="0"/>
              </a:rPr>
              <a:t> </a:t>
            </a:r>
            <a:r>
              <a:rPr lang="en-US" sz="1100" b="1" dirty="0" err="1">
                <a:solidFill>
                  <a:srgbClr val="000000"/>
                </a:solidFill>
                <a:latin typeface="Courier New" pitchFamily="49" charset="0"/>
                <a:cs typeface="Courier New" pitchFamily="49" charset="0"/>
              </a:rPr>
              <a:t>tokenPostfix</a:t>
            </a:r>
            <a:r>
              <a:rPr lang="en-US" sz="1100" b="1" dirty="0">
                <a:solidFill>
                  <a:srgbClr val="000000"/>
                </a:solidFill>
                <a:latin typeface="Courier New" pitchFamily="49" charset="0"/>
                <a:cs typeface="Courier New" pitchFamily="49" charset="0"/>
              </a:rPr>
              <a:t>)</a:t>
            </a:r>
            <a:endParaRPr lang="en-US" sz="1100" b="1" dirty="0">
              <a:solidFill>
                <a:srgbClr val="808080"/>
              </a:solidFill>
              <a:latin typeface="Courier New" pitchFamily="49" charset="0"/>
              <a:cs typeface="Courier New" pitchFamily="49" charset="0"/>
            </a:endParaRPr>
          </a:p>
          <a:p>
            <a:endParaRPr lang="en-US" sz="1100" dirty="0">
              <a:solidFill>
                <a:srgbClr val="808080"/>
              </a:solidFill>
              <a:latin typeface="Courier New" pitchFamily="49" charset="0"/>
              <a:cs typeface="Courier New" pitchFamily="49" charset="0"/>
            </a:endParaRPr>
          </a:p>
          <a:p>
            <a:r>
              <a:rPr lang="en-US" sz="1100" dirty="0" err="1">
                <a:solidFill>
                  <a:srgbClr val="000000"/>
                </a:solidFill>
                <a:latin typeface="Courier New" pitchFamily="49" charset="0"/>
                <a:cs typeface="Courier New" pitchFamily="49" charset="0"/>
              </a:rPr>
              <a:t>equella</a:t>
            </a:r>
            <a:r>
              <a:rPr lang="en-US" sz="1100" b="1" dirty="0" err="1">
                <a:solidFill>
                  <a:srgbClr val="000000"/>
                </a:solidFill>
                <a:latin typeface="Courier New" pitchFamily="49" charset="0"/>
                <a:cs typeface="Courier New" pitchFamily="49" charset="0"/>
              </a:rPr>
              <a:t>.logout</a:t>
            </a:r>
            <a:r>
              <a:rPr lang="en-US" sz="1100" b="1" dirty="0">
                <a:solidFill>
                  <a:srgbClr val="000000"/>
                </a:solidFill>
                <a:latin typeface="Courier New" pitchFamily="49" charset="0"/>
                <a:cs typeface="Courier New" pitchFamily="49" charset="0"/>
              </a:rPr>
              <a:t>()</a:t>
            </a:r>
          </a:p>
          <a:p>
            <a:endParaRPr lang="en-US" sz="9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5616D82-4B67-46D2-9D6C-7D997E89D28F}" type="slidenum">
              <a:rPr lang="en-US" smtClean="0"/>
              <a:pPr/>
              <a:t>112</a:t>
            </a:fld>
            <a:endParaRPr lang="en-US"/>
          </a:p>
        </p:txBody>
      </p:sp>
    </p:spTree>
    <p:extLst>
      <p:ext uri="{BB962C8B-B14F-4D97-AF65-F5344CB8AC3E}">
        <p14:creationId xmlns:p14="http://schemas.microsoft.com/office/powerpoint/2010/main" val="157101353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equellasoap.py</a:t>
            </a:r>
            <a:endParaRPr lang="en-US" dirty="0"/>
          </a:p>
        </p:txBody>
      </p:sp>
      <p:sp>
        <p:nvSpPr>
          <p:cNvPr id="3" name="Content Placeholder 2"/>
          <p:cNvSpPr>
            <a:spLocks noGrp="1"/>
          </p:cNvSpPr>
          <p:nvPr>
            <p:ph idx="1"/>
          </p:nvPr>
        </p:nvSpPr>
        <p:spPr/>
        <p:txBody>
          <a:bodyPr/>
          <a:lstStyle/>
          <a:p>
            <a:pPr lvl="1">
              <a:buFont typeface="Arial" pitchFamily="34" charset="0"/>
              <a:buChar char="•"/>
            </a:pPr>
            <a:r>
              <a:rPr lang="en-US" dirty="0" smtClean="0"/>
              <a:t>“</a:t>
            </a:r>
            <a:r>
              <a:rPr lang="en-US" dirty="0" err="1" smtClean="0"/>
              <a:t>searchItems</a:t>
            </a:r>
            <a:r>
              <a:rPr lang="en-US" dirty="0" smtClean="0"/>
              <a:t>” has optional parameters in equellasoap.py, the WSDL does not.</a:t>
            </a:r>
          </a:p>
          <a:p>
            <a:pPr lvl="1">
              <a:buFont typeface="Arial" pitchFamily="34" charset="0"/>
              <a:buChar char="•"/>
            </a:pPr>
            <a:r>
              <a:rPr lang="en-US" dirty="0" smtClean="0"/>
              <a:t>Not everything in the WSDL is in equellasoap.py</a:t>
            </a:r>
          </a:p>
          <a:p>
            <a:pPr lvl="1">
              <a:buFont typeface="Arial" pitchFamily="34" charset="0"/>
              <a:buChar char="•"/>
            </a:pPr>
            <a:r>
              <a:rPr lang="en-US" dirty="0" smtClean="0"/>
              <a:t>All XML is parsed and manipulated by a python class call </a:t>
            </a:r>
            <a:r>
              <a:rPr lang="en-US" dirty="0" err="1" smtClean="0"/>
              <a:t>XmlWrapper</a:t>
            </a:r>
            <a:r>
              <a:rPr lang="en-US" dirty="0" smtClean="0"/>
              <a:t> (very similar to the “xml” object in wizard scripting)</a:t>
            </a:r>
          </a:p>
          <a:p>
            <a:pPr lvl="1">
              <a:buFont typeface="Arial" pitchFamily="34" charset="0"/>
              <a:buChar char="•"/>
            </a:pPr>
            <a:r>
              <a:rPr lang="en-US" dirty="0" smtClean="0"/>
              <a:t>Contains calls for manipulating taxonomies too, which is a different endpoint.</a:t>
            </a:r>
          </a:p>
          <a:p>
            <a:pPr>
              <a:buFont typeface="Arial" pitchFamily="34" charset="0"/>
              <a:buChar char="•"/>
            </a:pPr>
            <a:endParaRPr lang="en-US" dirty="0" smtClean="0"/>
          </a:p>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5616D82-4B67-46D2-9D6C-7D997E89D28F}" type="slidenum">
              <a:rPr lang="en-US" smtClean="0"/>
              <a:pPr/>
              <a:t>113</a:t>
            </a:fld>
            <a:endParaRPr lang="en-US"/>
          </a:p>
        </p:txBody>
      </p:sp>
    </p:spTree>
    <p:extLst>
      <p:ext uri="{BB962C8B-B14F-4D97-AF65-F5344CB8AC3E}">
        <p14:creationId xmlns:p14="http://schemas.microsoft.com/office/powerpoint/2010/main" val="7129756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552" y="395288"/>
            <a:ext cx="8915400" cy="564832"/>
          </a:xfrm>
        </p:spPr>
        <p:txBody>
          <a:bodyPr>
            <a:normAutofit fontScale="90000"/>
          </a:bodyPr>
          <a:lstStyle/>
          <a:p>
            <a:r>
              <a:rPr lang="en-US" dirty="0" smtClean="0"/>
              <a:t>SOAP API client examples</a:t>
            </a:r>
            <a:endParaRPr lang="en-US" dirty="0"/>
          </a:p>
        </p:txBody>
      </p:sp>
      <p:sp>
        <p:nvSpPr>
          <p:cNvPr id="3" name="Content Placeholder 2"/>
          <p:cNvSpPr>
            <a:spLocks noGrp="1"/>
          </p:cNvSpPr>
          <p:nvPr>
            <p:ph idx="1"/>
          </p:nvPr>
        </p:nvSpPr>
        <p:spPr>
          <a:xfrm>
            <a:off x="1508834" y="1326770"/>
            <a:ext cx="8915400" cy="4525963"/>
          </a:xfrm>
        </p:spPr>
        <p:txBody>
          <a:bodyPr/>
          <a:lstStyle/>
          <a:p>
            <a:pPr>
              <a:buFont typeface="Arial" pitchFamily="34" charset="0"/>
              <a:buChar char="•"/>
            </a:pPr>
            <a:r>
              <a:rPr lang="en-US" dirty="0" smtClean="0"/>
              <a:t> Bulk upload scripts for clients (network drives, directory structures, etc..)</a:t>
            </a:r>
          </a:p>
          <a:p>
            <a:pPr lvl="1">
              <a:buFont typeface="Arial" pitchFamily="34" charset="0"/>
              <a:buChar char="•"/>
            </a:pPr>
            <a:r>
              <a:rPr lang="en-US" dirty="0" smtClean="0"/>
              <a:t>User &amp; group creation, assign group membership </a:t>
            </a:r>
          </a:p>
          <a:p>
            <a:pPr lvl="1">
              <a:buFont typeface="Arial" pitchFamily="34" charset="0"/>
              <a:buChar char="•"/>
            </a:pPr>
            <a:r>
              <a:rPr lang="en-US" dirty="0" smtClean="0"/>
              <a:t>Taxonomy uploads</a:t>
            </a:r>
          </a:p>
          <a:p>
            <a:pPr>
              <a:buFont typeface="Arial" pitchFamily="34" charset="0"/>
              <a:buChar char="•"/>
            </a:pPr>
            <a:r>
              <a:rPr lang="en-US" dirty="0" smtClean="0"/>
              <a:t> Reading List Applications (more on this later)</a:t>
            </a:r>
          </a:p>
          <a:p>
            <a:pPr lvl="1">
              <a:buFont typeface="Arial" pitchFamily="34" charset="0"/>
              <a:buChar char="•"/>
            </a:pPr>
            <a:r>
              <a:rPr lang="en-US" dirty="0" err="1" smtClean="0"/>
              <a:t>EQUELLAizer</a:t>
            </a:r>
            <a:r>
              <a:rPr lang="en-US" dirty="0" smtClean="0"/>
              <a:t> (</a:t>
            </a:r>
            <a:r>
              <a:rPr lang="en-US" dirty="0" err="1" smtClean="0"/>
              <a:t>Moodle</a:t>
            </a:r>
            <a:r>
              <a:rPr lang="en-US" dirty="0" smtClean="0"/>
              <a:t> Content Harvester)</a:t>
            </a:r>
          </a:p>
          <a:p>
            <a:pPr lvl="1">
              <a:buFont typeface="Arial" pitchFamily="34" charset="0"/>
              <a:buChar char="•"/>
            </a:pPr>
            <a:r>
              <a:rPr lang="en-US" dirty="0" smtClean="0"/>
              <a:t>Full Application Layer implementation (OLE) using almost all the functionality of EQUELLA via SOAP</a:t>
            </a:r>
          </a:p>
          <a:p>
            <a:pPr lvl="1">
              <a:buFont typeface="Arial" pitchFamily="34" charset="0"/>
              <a:buChar char="•"/>
            </a:pPr>
            <a:r>
              <a:rPr lang="en-US" dirty="0" err="1" smtClean="0"/>
              <a:t>Moodle</a:t>
            </a:r>
            <a:r>
              <a:rPr lang="en-US" dirty="0" smtClean="0"/>
              <a:t> EQUELLA Admin Block uses SOAP</a:t>
            </a:r>
          </a:p>
          <a:p>
            <a:pPr lvl="1">
              <a:buFont typeface="Arial" pitchFamily="34" charset="0"/>
              <a:buChar char="•"/>
            </a:pPr>
            <a:r>
              <a:rPr lang="en-US" dirty="0" err="1" smtClean="0"/>
              <a:t>eReserve</a:t>
            </a:r>
            <a:r>
              <a:rPr lang="en-US" dirty="0" smtClean="0"/>
              <a:t> Bulk Migration to EQUELLA</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5616D82-4B67-46D2-9D6C-7D997E89D28F}" type="slidenum">
              <a:rPr lang="en-US" smtClean="0"/>
              <a:pPr/>
              <a:t>114</a:t>
            </a:fld>
            <a:endParaRPr lang="en-US"/>
          </a:p>
        </p:txBody>
      </p:sp>
    </p:spTree>
    <p:extLst>
      <p:ext uri="{BB962C8B-B14F-4D97-AF65-F5344CB8AC3E}">
        <p14:creationId xmlns:p14="http://schemas.microsoft.com/office/powerpoint/2010/main" val="2303290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552" y="395288"/>
            <a:ext cx="8915400" cy="564832"/>
          </a:xfrm>
        </p:spPr>
        <p:txBody>
          <a:bodyPr>
            <a:normAutofit fontScale="90000"/>
          </a:bodyPr>
          <a:lstStyle/>
          <a:p>
            <a:r>
              <a:rPr lang="en-US" dirty="0" smtClean="0"/>
              <a:t>SOAP API Reading List Application</a:t>
            </a:r>
            <a:endParaRPr lang="en-US" dirty="0"/>
          </a:p>
        </p:txBody>
      </p:sp>
      <p:sp>
        <p:nvSpPr>
          <p:cNvPr id="3" name="Content Placeholder 2"/>
          <p:cNvSpPr>
            <a:spLocks noGrp="1"/>
          </p:cNvSpPr>
          <p:nvPr>
            <p:ph idx="1"/>
          </p:nvPr>
        </p:nvSpPr>
        <p:spPr>
          <a:xfrm>
            <a:off x="1508834" y="1326770"/>
            <a:ext cx="8915400" cy="4525963"/>
          </a:xfrm>
        </p:spPr>
        <p:txBody>
          <a:bodyPr/>
          <a:lstStyle/>
          <a:p>
            <a:pPr lvl="1">
              <a:buFont typeface="Arial" pitchFamily="34" charset="0"/>
              <a:buChar char="•"/>
            </a:pPr>
            <a:r>
              <a:rPr lang="en-US" dirty="0" smtClean="0"/>
              <a:t>Reading List Application</a:t>
            </a:r>
          </a:p>
          <a:p>
            <a:pPr lvl="3">
              <a:buFont typeface="Arial" pitchFamily="34" charset="0"/>
              <a:buChar char="•"/>
            </a:pPr>
            <a:r>
              <a:rPr lang="en-US" dirty="0" smtClean="0"/>
              <a:t>Developed for 2 clients so far</a:t>
            </a:r>
          </a:p>
          <a:p>
            <a:pPr lvl="4">
              <a:buFont typeface="Arial" pitchFamily="34" charset="0"/>
              <a:buChar char="•"/>
            </a:pPr>
            <a:r>
              <a:rPr lang="en-US" dirty="0" smtClean="0"/>
              <a:t>UTAS, CIT (in client testing phase)</a:t>
            </a:r>
          </a:p>
          <a:p>
            <a:pPr lvl="3">
              <a:buFont typeface="Arial" pitchFamily="34" charset="0"/>
              <a:buChar char="•"/>
            </a:pPr>
            <a:r>
              <a:rPr lang="en-US" dirty="0" smtClean="0"/>
              <a:t>Written in PHP, using the PHP SOAP API for EQUELLA</a:t>
            </a:r>
          </a:p>
          <a:p>
            <a:pPr lvl="3">
              <a:buFont typeface="Arial" pitchFamily="34" charset="0"/>
              <a:buChar char="•"/>
            </a:pPr>
            <a:r>
              <a:rPr lang="en-US" dirty="0" smtClean="0"/>
              <a:t>Let’s have a closer look !</a:t>
            </a:r>
          </a:p>
          <a:p>
            <a:pPr lvl="4">
              <a:buFont typeface="Arial" pitchFamily="34" charset="0"/>
              <a:buChar char="•"/>
            </a:pPr>
            <a:r>
              <a:rPr lang="en-US" dirty="0" smtClean="0">
                <a:hlinkClick r:id="rId2"/>
              </a:rPr>
              <a:t>http://rlms.utas.edu.au/erl/</a:t>
            </a:r>
            <a:endParaRPr lang="en-US" dirty="0" smtClean="0"/>
          </a:p>
          <a:p>
            <a:pPr lvl="4">
              <a:buFont typeface="Arial" pitchFamily="34" charset="0"/>
              <a:buChar char="•"/>
            </a:pPr>
            <a:r>
              <a:rPr lang="en-US" dirty="0" smtClean="0">
                <a:hlinkClick r:id="rId3"/>
              </a:rPr>
              <a:t>http://ereadinglist.cit.edu.au/index.php</a:t>
            </a:r>
            <a:endParaRPr lang="en-US" dirty="0" smtClean="0"/>
          </a:p>
          <a:p>
            <a:pPr lvl="4">
              <a:buFont typeface="Arial" pitchFamily="34" charset="0"/>
              <a:buChar char="•"/>
            </a:pPr>
            <a:endParaRPr lang="en-US" dirty="0" smtClean="0"/>
          </a:p>
          <a:p>
            <a:pPr>
              <a:buFont typeface="Arial" pitchFamily="34" charset="0"/>
              <a:buChar char="•"/>
            </a:pPr>
            <a:endParaRPr lang="en-US" dirty="0" smtClean="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5616D82-4B67-46D2-9D6C-7D997E89D28F}" type="slidenum">
              <a:rPr lang="en-US" smtClean="0"/>
              <a:pPr/>
              <a:t>115</a:t>
            </a:fld>
            <a:endParaRPr lang="en-US"/>
          </a:p>
        </p:txBody>
      </p:sp>
    </p:spTree>
    <p:extLst>
      <p:ext uri="{BB962C8B-B14F-4D97-AF65-F5344CB8AC3E}">
        <p14:creationId xmlns:p14="http://schemas.microsoft.com/office/powerpoint/2010/main" val="56696106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552" y="395288"/>
            <a:ext cx="8915400" cy="564832"/>
          </a:xfrm>
        </p:spPr>
        <p:txBody>
          <a:bodyPr>
            <a:normAutofit fontScale="90000"/>
          </a:bodyPr>
          <a:lstStyle/>
          <a:p>
            <a:r>
              <a:rPr lang="en-US" dirty="0" smtClean="0"/>
              <a:t>SOAP API Reading List Application (UTAS)</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5616D82-4B67-46D2-9D6C-7D997E89D28F}" type="slidenum">
              <a:rPr lang="en-US" smtClean="0"/>
              <a:pPr/>
              <a:t>116</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2183130" y="902819"/>
            <a:ext cx="7310628" cy="5388375"/>
          </a:xfrm>
          <a:prstGeom prst="rect">
            <a:avLst/>
          </a:prstGeom>
          <a:noFill/>
          <a:ln w="9525">
            <a:noFill/>
            <a:miter lim="800000"/>
            <a:headEnd/>
            <a:tailEnd/>
          </a:ln>
        </p:spPr>
      </p:pic>
    </p:spTree>
    <p:extLst>
      <p:ext uri="{BB962C8B-B14F-4D97-AF65-F5344CB8AC3E}">
        <p14:creationId xmlns:p14="http://schemas.microsoft.com/office/powerpoint/2010/main" val="5297281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552" y="395288"/>
            <a:ext cx="8915400" cy="564832"/>
          </a:xfrm>
        </p:spPr>
        <p:txBody>
          <a:bodyPr>
            <a:normAutofit fontScale="90000"/>
          </a:bodyPr>
          <a:lstStyle/>
          <a:p>
            <a:r>
              <a:rPr lang="en-US" dirty="0" smtClean="0"/>
              <a:t>SOAP API Reading List (UTAS)</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5616D82-4B67-46D2-9D6C-7D997E89D28F}" type="slidenum">
              <a:rPr lang="en-US" smtClean="0"/>
              <a:pPr/>
              <a:t>117</a:t>
            </a:fld>
            <a:endParaRPr lang="en-US"/>
          </a:p>
        </p:txBody>
      </p:sp>
      <p:pic>
        <p:nvPicPr>
          <p:cNvPr id="3076" name="Picture 4"/>
          <p:cNvPicPr>
            <a:picLocks noChangeAspect="1" noChangeArrowheads="1"/>
          </p:cNvPicPr>
          <p:nvPr/>
        </p:nvPicPr>
        <p:blipFill>
          <a:blip r:embed="rId2" cstate="print"/>
          <a:srcRect/>
          <a:stretch>
            <a:fillRect/>
          </a:stretch>
        </p:blipFill>
        <p:spPr bwMode="auto">
          <a:xfrm>
            <a:off x="2227052" y="895558"/>
            <a:ext cx="7724330" cy="5369264"/>
          </a:xfrm>
          <a:prstGeom prst="rect">
            <a:avLst/>
          </a:prstGeom>
          <a:noFill/>
          <a:ln w="9525">
            <a:noFill/>
            <a:miter lim="800000"/>
            <a:headEnd/>
            <a:tailEnd/>
          </a:ln>
        </p:spPr>
      </p:pic>
    </p:spTree>
    <p:extLst>
      <p:ext uri="{BB962C8B-B14F-4D97-AF65-F5344CB8AC3E}">
        <p14:creationId xmlns:p14="http://schemas.microsoft.com/office/powerpoint/2010/main" val="182108174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552" y="395288"/>
            <a:ext cx="8915400" cy="564832"/>
          </a:xfrm>
        </p:spPr>
        <p:txBody>
          <a:bodyPr>
            <a:normAutofit fontScale="90000"/>
          </a:bodyPr>
          <a:lstStyle/>
          <a:p>
            <a:r>
              <a:rPr lang="en-US" dirty="0" smtClean="0"/>
              <a:t>SOAP API Reading List (UTAS)</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5616D82-4B67-46D2-9D6C-7D997E89D28F}" type="slidenum">
              <a:rPr lang="en-US" smtClean="0"/>
              <a:pPr/>
              <a:t>118</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2058838" y="874253"/>
            <a:ext cx="7799093" cy="5421232"/>
          </a:xfrm>
          <a:prstGeom prst="rect">
            <a:avLst/>
          </a:prstGeom>
          <a:noFill/>
          <a:ln w="9525">
            <a:noFill/>
            <a:miter lim="800000"/>
            <a:headEnd/>
            <a:tailEnd/>
          </a:ln>
        </p:spPr>
      </p:pic>
    </p:spTree>
    <p:extLst>
      <p:ext uri="{BB962C8B-B14F-4D97-AF65-F5344CB8AC3E}">
        <p14:creationId xmlns:p14="http://schemas.microsoft.com/office/powerpoint/2010/main" val="98393436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552" y="395288"/>
            <a:ext cx="8915400" cy="564832"/>
          </a:xfrm>
        </p:spPr>
        <p:txBody>
          <a:bodyPr>
            <a:normAutofit fontScale="90000"/>
          </a:bodyPr>
          <a:lstStyle/>
          <a:p>
            <a:r>
              <a:rPr lang="en-US" dirty="0" smtClean="0"/>
              <a:t>UTAS Reading List</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5616D82-4B67-46D2-9D6C-7D997E89D28F}" type="slidenum">
              <a:rPr lang="en-US" smtClean="0"/>
              <a:pPr/>
              <a:t>119</a:t>
            </a:fld>
            <a:endParaRPr lang="en-US" dirty="0"/>
          </a:p>
        </p:txBody>
      </p:sp>
      <p:sp>
        <p:nvSpPr>
          <p:cNvPr id="6" name="Content Placeholder 5"/>
          <p:cNvSpPr>
            <a:spLocks noGrp="1"/>
          </p:cNvSpPr>
          <p:nvPr>
            <p:ph idx="1"/>
          </p:nvPr>
        </p:nvSpPr>
        <p:spPr>
          <a:xfrm>
            <a:off x="1538552" y="960121"/>
            <a:ext cx="8915400" cy="5112068"/>
          </a:xfrm>
        </p:spPr>
        <p:txBody>
          <a:bodyPr/>
          <a:lstStyle/>
          <a:p>
            <a:r>
              <a:rPr lang="en-AU" u="sng" dirty="0" smtClean="0"/>
              <a:t>Features</a:t>
            </a:r>
            <a:r>
              <a:rPr lang="en-AU" dirty="0" smtClean="0"/>
              <a:t>:</a:t>
            </a:r>
          </a:p>
          <a:p>
            <a:pPr lvl="2">
              <a:buFont typeface="Arial" pitchFamily="34" charset="0"/>
              <a:buChar char="•"/>
            </a:pPr>
            <a:r>
              <a:rPr lang="en-AU" dirty="0" smtClean="0"/>
              <a:t>Browse, search and display items from various EQUELLA collections (SOAP API)</a:t>
            </a:r>
          </a:p>
          <a:p>
            <a:pPr lvl="2">
              <a:buFont typeface="Arial" pitchFamily="34" charset="0"/>
              <a:buChar char="•"/>
            </a:pPr>
            <a:r>
              <a:rPr lang="en-AU" dirty="0" smtClean="0"/>
              <a:t>Links to EQUELLA items/attachments </a:t>
            </a:r>
          </a:p>
          <a:p>
            <a:pPr lvl="2">
              <a:buFont typeface="Arial" pitchFamily="34" charset="0"/>
              <a:buChar char="•"/>
            </a:pPr>
            <a:r>
              <a:rPr lang="en-AU" dirty="0" smtClean="0"/>
              <a:t>Links to Horizon Library catalogue</a:t>
            </a:r>
          </a:p>
          <a:p>
            <a:pPr lvl="2">
              <a:buFont typeface="Arial" pitchFamily="34" charset="0"/>
              <a:buChar char="•"/>
            </a:pPr>
            <a:r>
              <a:rPr lang="en-AU" dirty="0" smtClean="0"/>
              <a:t>EZPROXY protected access to content in EQUELLA (no EQUELLA login) -&gt; middleware authentication mechanism used at libraries</a:t>
            </a:r>
          </a:p>
          <a:p>
            <a:pPr lvl="2">
              <a:buFont typeface="Arial" pitchFamily="34" charset="0"/>
              <a:buChar char="•"/>
            </a:pPr>
            <a:r>
              <a:rPr lang="en-AU" dirty="0" smtClean="0"/>
              <a:t>Flexible citation options (displayed using PHP)</a:t>
            </a:r>
          </a:p>
          <a:p>
            <a:pPr lvl="2">
              <a:buFont typeface="Arial" pitchFamily="34" charset="0"/>
              <a:buChar char="•"/>
            </a:pPr>
            <a:r>
              <a:rPr lang="en-AU" dirty="0" smtClean="0"/>
              <a:t>Overnight batch process to pre-populate arrays, HTML files for faster loading times</a:t>
            </a:r>
          </a:p>
          <a:p>
            <a:pPr lvl="2">
              <a:buFont typeface="Arial" pitchFamily="34" charset="0"/>
              <a:buChar char="•"/>
            </a:pPr>
            <a:r>
              <a:rPr lang="en-AU" dirty="0" smtClean="0"/>
              <a:t>Lot of work into XML manipulation/extraction</a:t>
            </a:r>
          </a:p>
          <a:p>
            <a:pPr lvl="2">
              <a:buFont typeface="Arial" pitchFamily="34" charset="0"/>
              <a:buChar char="•"/>
            </a:pPr>
            <a:endParaRPr lang="en-AU" dirty="0"/>
          </a:p>
        </p:txBody>
      </p:sp>
    </p:spTree>
    <p:extLst>
      <p:ext uri="{BB962C8B-B14F-4D97-AF65-F5344CB8AC3E}">
        <p14:creationId xmlns:p14="http://schemas.microsoft.com/office/powerpoint/2010/main" val="1360773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631950" y="188913"/>
            <a:ext cx="9145588" cy="1511300"/>
          </a:xfrm>
        </p:spPr>
        <p:txBody>
          <a:bodyPr>
            <a:normAutofit fontScale="90000"/>
          </a:bodyPr>
          <a:lstStyle/>
          <a:p>
            <a:r>
              <a:rPr lang="en-AU" sz="3200"/>
              <a:t/>
            </a:r>
            <a:br>
              <a:rPr lang="en-AU" sz="3200"/>
            </a:br>
            <a:r>
              <a:rPr lang="en-AU" sz="3600"/>
              <a:t>Workflows</a:t>
            </a:r>
            <a:r>
              <a:rPr lang="en-AU" sz="3200"/>
              <a:t/>
            </a:r>
            <a:br>
              <a:rPr lang="en-AU" sz="3200"/>
            </a:br>
            <a:r>
              <a:rPr lang="en-AU" sz="800"/>
              <a:t> </a:t>
            </a:r>
            <a:r>
              <a:rPr lang="en-AU" sz="3200"/>
              <a:t/>
            </a:r>
            <a:br>
              <a:rPr lang="en-AU" sz="3200"/>
            </a:br>
            <a:endParaRPr lang="en-AU" sz="3200"/>
          </a:p>
        </p:txBody>
      </p:sp>
      <p:sp>
        <p:nvSpPr>
          <p:cNvPr id="15363" name="Content Placeholder 2"/>
          <p:cNvSpPr>
            <a:spLocks noGrp="1"/>
          </p:cNvSpPr>
          <p:nvPr>
            <p:ph idx="1"/>
          </p:nvPr>
        </p:nvSpPr>
        <p:spPr>
          <a:xfrm>
            <a:off x="1638300" y="1484313"/>
            <a:ext cx="8915400" cy="3744912"/>
          </a:xfrm>
        </p:spPr>
        <p:txBody>
          <a:bodyPr/>
          <a:lstStyle/>
          <a:p>
            <a:pPr marL="0" indent="0">
              <a:buNone/>
            </a:pPr>
            <a:r>
              <a:rPr lang="en-US" sz="2400" dirty="0"/>
              <a:t>The interaction between the various content management roles is coordinated by a workflow.</a:t>
            </a:r>
          </a:p>
          <a:p>
            <a:pPr marL="0" indent="0">
              <a:buNone/>
            </a:pPr>
            <a:endParaRPr lang="en-US" sz="2400" dirty="0"/>
          </a:p>
          <a:p>
            <a:pPr marL="0" indent="0">
              <a:buNone/>
            </a:pPr>
            <a:r>
              <a:rPr lang="en-US" sz="2400" dirty="0"/>
              <a:t>Workflows automatically notify reviewers when a review is required.</a:t>
            </a:r>
          </a:p>
          <a:p>
            <a:pPr marL="0" indent="0">
              <a:buNone/>
            </a:pPr>
            <a:endParaRPr lang="en-US" sz="2400" dirty="0"/>
          </a:p>
          <a:p>
            <a:pPr marL="0" indent="0">
              <a:buNone/>
            </a:pPr>
            <a:r>
              <a:rPr lang="en-US" sz="2400" dirty="0"/>
              <a:t>Workflows are typically created by an application administrator (You).</a:t>
            </a:r>
            <a:endParaRPr lang="en-AU" sz="2400" dirty="0"/>
          </a:p>
        </p:txBody>
      </p:sp>
      <p:sp>
        <p:nvSpPr>
          <p:cNvPr id="15364" name="Footer Placeholder 3"/>
          <p:cNvSpPr>
            <a:spLocks noGrp="1"/>
          </p:cNvSpPr>
          <p:nvPr>
            <p:ph type="ftr" sz="quarter" idx="10"/>
          </p:nvPr>
        </p:nvSpPr>
        <p:spPr>
          <a:noFill/>
        </p:spPr>
        <p:txBody>
          <a:bodyPr/>
          <a:lstStyle/>
          <a:p>
            <a:endParaRPr lang="en-US" dirty="0" smtClean="0"/>
          </a:p>
        </p:txBody>
      </p:sp>
      <p:sp>
        <p:nvSpPr>
          <p:cNvPr id="2" name="Slide Number Placeholder 1"/>
          <p:cNvSpPr>
            <a:spLocks noGrp="1"/>
          </p:cNvSpPr>
          <p:nvPr>
            <p:ph type="sldNum" sz="quarter" idx="11"/>
          </p:nvPr>
        </p:nvSpPr>
        <p:spPr/>
        <p:txBody>
          <a:bodyPr/>
          <a:lstStyle/>
          <a:p>
            <a:pPr>
              <a:defRPr/>
            </a:pPr>
            <a:fld id="{B69610D2-9DEC-4DE7-A76C-3D04FA2F151F}" type="slidenum">
              <a:rPr lang="en-GB" smtClean="0"/>
              <a:pPr>
                <a:defRPr/>
              </a:pPr>
              <a:t>12</a:t>
            </a:fld>
            <a:r>
              <a:rPr lang="en-GB" smtClean="0"/>
              <a:t> </a:t>
            </a:r>
            <a:endParaRPr lang="en-GB"/>
          </a:p>
        </p:txBody>
      </p:sp>
    </p:spTree>
    <p:extLst>
      <p:ext uri="{BB962C8B-B14F-4D97-AF65-F5344CB8AC3E}">
        <p14:creationId xmlns:p14="http://schemas.microsoft.com/office/powerpoint/2010/main" val="67289778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552" y="395288"/>
            <a:ext cx="8915400" cy="564832"/>
          </a:xfrm>
        </p:spPr>
        <p:txBody>
          <a:bodyPr>
            <a:normAutofit fontScale="90000"/>
          </a:bodyPr>
          <a:lstStyle/>
          <a:p>
            <a:r>
              <a:rPr lang="en-US" dirty="0" smtClean="0"/>
              <a:t>UTAS Reading List II</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5616D82-4B67-46D2-9D6C-7D997E89D28F}" type="slidenum">
              <a:rPr lang="en-US" smtClean="0"/>
              <a:pPr/>
              <a:t>120</a:t>
            </a:fld>
            <a:endParaRPr lang="en-US"/>
          </a:p>
        </p:txBody>
      </p:sp>
      <p:sp>
        <p:nvSpPr>
          <p:cNvPr id="6" name="Content Placeholder 5"/>
          <p:cNvSpPr>
            <a:spLocks noGrp="1"/>
          </p:cNvSpPr>
          <p:nvPr>
            <p:ph idx="1"/>
          </p:nvPr>
        </p:nvSpPr>
        <p:spPr>
          <a:xfrm>
            <a:off x="1538552" y="1216153"/>
            <a:ext cx="8915400" cy="4856037"/>
          </a:xfrm>
        </p:spPr>
        <p:txBody>
          <a:bodyPr/>
          <a:lstStyle/>
          <a:p>
            <a:pPr lvl="1">
              <a:buFont typeface="Arial" pitchFamily="34" charset="0"/>
              <a:buChar char="•"/>
            </a:pPr>
            <a:r>
              <a:rPr lang="en-AU" dirty="0" smtClean="0"/>
              <a:t>Multiple EQUELLA collections setup to support it</a:t>
            </a:r>
          </a:p>
          <a:p>
            <a:pPr lvl="2">
              <a:buFont typeface="Arial" pitchFamily="34" charset="0"/>
              <a:buChar char="•"/>
            </a:pPr>
            <a:r>
              <a:rPr lang="en-AU" dirty="0" smtClean="0"/>
              <a:t>Reading List Management (Configuration)</a:t>
            </a:r>
          </a:p>
          <a:p>
            <a:pPr lvl="2">
              <a:buFont typeface="Arial" pitchFamily="34" charset="0"/>
              <a:buChar char="•"/>
            </a:pPr>
            <a:r>
              <a:rPr lang="en-AU" dirty="0" smtClean="0"/>
              <a:t>Unit Reading Lists (Units)</a:t>
            </a:r>
          </a:p>
          <a:p>
            <a:pPr lvl="2">
              <a:buFont typeface="Arial" pitchFamily="34" charset="0"/>
              <a:buChar char="•"/>
            </a:pPr>
            <a:r>
              <a:rPr lang="en-AU" dirty="0" smtClean="0"/>
              <a:t>Reading List Items (Items for units)</a:t>
            </a:r>
          </a:p>
          <a:p>
            <a:pPr lvl="2">
              <a:buFont typeface="Arial" pitchFamily="34" charset="0"/>
              <a:buChar char="•"/>
            </a:pPr>
            <a:r>
              <a:rPr lang="en-AU" dirty="0" smtClean="0"/>
              <a:t>Exam papers (Exams)</a:t>
            </a:r>
          </a:p>
          <a:p>
            <a:pPr lvl="2">
              <a:buFont typeface="Arial" pitchFamily="34" charset="0"/>
              <a:buChar char="•"/>
            </a:pPr>
            <a:r>
              <a:rPr lang="en-AU" dirty="0" err="1" smtClean="0"/>
              <a:t>Ebook</a:t>
            </a:r>
            <a:r>
              <a:rPr lang="en-AU" dirty="0" smtClean="0"/>
              <a:t>, Image</a:t>
            </a:r>
          </a:p>
          <a:p>
            <a:pPr lvl="2">
              <a:buFont typeface="Arial" pitchFamily="34" charset="0"/>
              <a:buChar char="•"/>
            </a:pPr>
            <a:r>
              <a:rPr lang="en-AU" dirty="0" smtClean="0"/>
              <a:t>TS Items (Transcription Students / Disabled access) (possible future extension)</a:t>
            </a:r>
          </a:p>
          <a:p>
            <a:pPr lvl="1">
              <a:buFont typeface="Arial" pitchFamily="34" charset="0"/>
              <a:buChar char="•"/>
            </a:pPr>
            <a:r>
              <a:rPr lang="en-AU" dirty="0" smtClean="0"/>
              <a:t>All the above collections are accessed via SOAP (Using PHP) to retrieve necessary items</a:t>
            </a:r>
          </a:p>
          <a:p>
            <a:pPr lvl="2">
              <a:buFont typeface="Arial" pitchFamily="34" charset="0"/>
              <a:buChar char="•"/>
            </a:pPr>
            <a:endParaRPr lang="en-AU" dirty="0"/>
          </a:p>
        </p:txBody>
      </p:sp>
    </p:spTree>
    <p:extLst>
      <p:ext uri="{BB962C8B-B14F-4D97-AF65-F5344CB8AC3E}">
        <p14:creationId xmlns:p14="http://schemas.microsoft.com/office/powerpoint/2010/main" val="27699339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552" y="395288"/>
            <a:ext cx="8915400" cy="564832"/>
          </a:xfrm>
        </p:spPr>
        <p:txBody>
          <a:bodyPr>
            <a:normAutofit fontScale="90000"/>
          </a:bodyPr>
          <a:lstStyle/>
          <a:p>
            <a:r>
              <a:rPr lang="en-US" dirty="0" smtClean="0"/>
              <a:t>SOAP API Reading List Application (CIT)</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5616D82-4B67-46D2-9D6C-7D997E89D28F}" type="slidenum">
              <a:rPr lang="en-US" smtClean="0"/>
              <a:pPr/>
              <a:t>121</a:t>
            </a:fld>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1876044" y="914425"/>
            <a:ext cx="7439406" cy="5226790"/>
          </a:xfrm>
          <a:prstGeom prst="rect">
            <a:avLst/>
          </a:prstGeom>
          <a:noFill/>
          <a:ln w="9525">
            <a:noFill/>
            <a:miter lim="800000"/>
            <a:headEnd/>
            <a:tailEnd/>
          </a:ln>
        </p:spPr>
      </p:pic>
    </p:spTree>
    <p:extLst>
      <p:ext uri="{BB962C8B-B14F-4D97-AF65-F5344CB8AC3E}">
        <p14:creationId xmlns:p14="http://schemas.microsoft.com/office/powerpoint/2010/main" val="183097713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552" y="395288"/>
            <a:ext cx="8915400" cy="564832"/>
          </a:xfrm>
        </p:spPr>
        <p:txBody>
          <a:bodyPr>
            <a:normAutofit fontScale="90000"/>
          </a:bodyPr>
          <a:lstStyle/>
          <a:p>
            <a:r>
              <a:rPr lang="en-US" dirty="0" smtClean="0"/>
              <a:t>SOAP API Reading List Application (CIT)</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5616D82-4B67-46D2-9D6C-7D997E89D28F}" type="slidenum">
              <a:rPr lang="en-US" smtClean="0"/>
              <a:pPr/>
              <a:t>122</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2096218" y="920855"/>
            <a:ext cx="7587332" cy="5330720"/>
          </a:xfrm>
          <a:prstGeom prst="rect">
            <a:avLst/>
          </a:prstGeom>
          <a:noFill/>
          <a:ln w="9525">
            <a:noFill/>
            <a:miter lim="800000"/>
            <a:headEnd/>
            <a:tailEnd/>
          </a:ln>
        </p:spPr>
      </p:pic>
    </p:spTree>
    <p:extLst>
      <p:ext uri="{BB962C8B-B14F-4D97-AF65-F5344CB8AC3E}">
        <p14:creationId xmlns:p14="http://schemas.microsoft.com/office/powerpoint/2010/main" val="193956369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552" y="395288"/>
            <a:ext cx="8915400" cy="564832"/>
          </a:xfrm>
        </p:spPr>
        <p:txBody>
          <a:bodyPr>
            <a:normAutofit fontScale="90000"/>
          </a:bodyPr>
          <a:lstStyle/>
          <a:p>
            <a:r>
              <a:rPr lang="en-US" dirty="0" smtClean="0"/>
              <a:t>CIT Reading List</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5616D82-4B67-46D2-9D6C-7D997E89D28F}" type="slidenum">
              <a:rPr lang="en-US" smtClean="0"/>
              <a:pPr/>
              <a:t>123</a:t>
            </a:fld>
            <a:endParaRPr lang="en-US"/>
          </a:p>
        </p:txBody>
      </p:sp>
      <p:sp>
        <p:nvSpPr>
          <p:cNvPr id="6" name="Content Placeholder 5"/>
          <p:cNvSpPr>
            <a:spLocks noGrp="1"/>
          </p:cNvSpPr>
          <p:nvPr>
            <p:ph idx="1"/>
          </p:nvPr>
        </p:nvSpPr>
        <p:spPr>
          <a:xfrm>
            <a:off x="1538552" y="1190447"/>
            <a:ext cx="8915400" cy="4881743"/>
          </a:xfrm>
        </p:spPr>
        <p:txBody>
          <a:bodyPr/>
          <a:lstStyle/>
          <a:p>
            <a:pPr lvl="1">
              <a:buFont typeface="Arial" pitchFamily="34" charset="0"/>
              <a:buChar char="•"/>
            </a:pPr>
            <a:r>
              <a:rPr lang="en-AU" dirty="0" smtClean="0"/>
              <a:t>API Usage:</a:t>
            </a:r>
          </a:p>
          <a:p>
            <a:pPr lvl="3">
              <a:buFont typeface="Arial" pitchFamily="34" charset="0"/>
              <a:buChar char="•"/>
            </a:pPr>
            <a:r>
              <a:rPr lang="en-AU" dirty="0" smtClean="0"/>
              <a:t>Search items</a:t>
            </a:r>
          </a:p>
          <a:p>
            <a:pPr lvl="3">
              <a:buFont typeface="Arial" pitchFamily="34" charset="0"/>
              <a:buChar char="•"/>
            </a:pPr>
            <a:r>
              <a:rPr lang="en-AU" dirty="0" smtClean="0"/>
              <a:t>Display attachment and item links</a:t>
            </a:r>
          </a:p>
          <a:p>
            <a:pPr lvl="3">
              <a:buFont typeface="Arial" pitchFamily="34" charset="0"/>
              <a:buChar char="•"/>
            </a:pPr>
            <a:r>
              <a:rPr lang="en-AU" dirty="0" smtClean="0"/>
              <a:t>List taxonomy terms</a:t>
            </a:r>
          </a:p>
          <a:p>
            <a:pPr lvl="4">
              <a:buFont typeface="Arial" pitchFamily="34" charset="0"/>
              <a:buChar char="•"/>
            </a:pPr>
            <a:r>
              <a:rPr lang="en-AU" dirty="0" smtClean="0"/>
              <a:t>Discipline list is </a:t>
            </a:r>
            <a:r>
              <a:rPr lang="en-AU" smtClean="0"/>
              <a:t>a taxonomy</a:t>
            </a:r>
            <a:endParaRPr lang="en-AU" dirty="0" smtClean="0"/>
          </a:p>
          <a:p>
            <a:pPr lvl="3">
              <a:buFont typeface="Arial" pitchFamily="34" charset="0"/>
              <a:buChar char="•"/>
            </a:pPr>
            <a:r>
              <a:rPr lang="en-AU" dirty="0" smtClean="0"/>
              <a:t>Differences to UTAS</a:t>
            </a:r>
          </a:p>
          <a:p>
            <a:pPr lvl="4">
              <a:buFont typeface="Arial" pitchFamily="34" charset="0"/>
              <a:buChar char="•"/>
            </a:pPr>
            <a:r>
              <a:rPr lang="en-AU" dirty="0" smtClean="0"/>
              <a:t>UTAS uses a </a:t>
            </a:r>
            <a:r>
              <a:rPr lang="en-AU" dirty="0" err="1" smtClean="0"/>
              <a:t>cron</a:t>
            </a:r>
            <a:r>
              <a:rPr lang="en-AU" dirty="0" smtClean="0"/>
              <a:t> process to pre-populate a text file and html file, which are rendered on first load</a:t>
            </a:r>
          </a:p>
          <a:p>
            <a:pPr lvl="4">
              <a:buFont typeface="Arial" pitchFamily="34" charset="0"/>
              <a:buChar char="•"/>
            </a:pPr>
            <a:r>
              <a:rPr lang="en-AU" dirty="0" smtClean="0"/>
              <a:t>CIT uses the taxonomy </a:t>
            </a:r>
            <a:r>
              <a:rPr lang="en-AU" dirty="0" err="1" smtClean="0"/>
              <a:t>SoapService</a:t>
            </a:r>
            <a:r>
              <a:rPr lang="en-AU" dirty="0" smtClean="0"/>
              <a:t> endpoint to retrieve a live list of disciplines on first load</a:t>
            </a:r>
          </a:p>
          <a:p>
            <a:endParaRPr lang="en-AU" dirty="0" smtClean="0"/>
          </a:p>
        </p:txBody>
      </p:sp>
    </p:spTree>
    <p:extLst>
      <p:ext uri="{BB962C8B-B14F-4D97-AF65-F5344CB8AC3E}">
        <p14:creationId xmlns:p14="http://schemas.microsoft.com/office/powerpoint/2010/main" val="159276085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552" y="395288"/>
            <a:ext cx="8915400" cy="564832"/>
          </a:xfrm>
        </p:spPr>
        <p:txBody>
          <a:bodyPr>
            <a:normAutofit fontScale="90000"/>
          </a:bodyPr>
          <a:lstStyle/>
          <a:p>
            <a:r>
              <a:rPr lang="en-US" dirty="0" smtClean="0"/>
              <a:t>SOAP API Taxonomy Code</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5616D82-4B67-46D2-9D6C-7D997E89D28F}" type="slidenum">
              <a:rPr lang="en-US" smtClean="0"/>
              <a:pPr/>
              <a:t>124</a:t>
            </a:fld>
            <a:endParaRPr lang="en-US"/>
          </a:p>
        </p:txBody>
      </p:sp>
      <p:sp>
        <p:nvSpPr>
          <p:cNvPr id="7" name="Content Placeholder 6"/>
          <p:cNvSpPr>
            <a:spLocks noGrp="1"/>
          </p:cNvSpPr>
          <p:nvPr>
            <p:ph idx="1"/>
          </p:nvPr>
        </p:nvSpPr>
        <p:spPr>
          <a:xfrm>
            <a:off x="1460741" y="1086930"/>
            <a:ext cx="8993213" cy="5106837"/>
          </a:xfrm>
        </p:spPr>
        <p:txBody>
          <a:bodyPr/>
          <a:lstStyle/>
          <a:p>
            <a:r>
              <a:rPr lang="en-AU" dirty="0" smtClean="0"/>
              <a:t> </a:t>
            </a:r>
            <a:r>
              <a:rPr lang="en-AU" sz="1800" dirty="0"/>
              <a:t>function </a:t>
            </a:r>
            <a:r>
              <a:rPr lang="en-AU" sz="1800" dirty="0" err="1"/>
              <a:t>getDisciplineTerms</a:t>
            </a:r>
            <a:r>
              <a:rPr lang="en-AU" sz="1800" dirty="0"/>
              <a:t>($query) {</a:t>
            </a:r>
          </a:p>
          <a:p>
            <a:pPr>
              <a:spcBef>
                <a:spcPts val="600"/>
              </a:spcBef>
            </a:pPr>
            <a:r>
              <a:rPr lang="en-AU" sz="1800" dirty="0"/>
              <a:t>        global $_VGLOBAL;</a:t>
            </a:r>
          </a:p>
          <a:p>
            <a:pPr>
              <a:spcBef>
                <a:spcPts val="600"/>
              </a:spcBef>
            </a:pPr>
            <a:r>
              <a:rPr lang="en-AU" sz="1800" dirty="0"/>
              <a:t>        $</a:t>
            </a:r>
            <a:r>
              <a:rPr lang="en-AU" sz="1800" dirty="0" err="1"/>
              <a:t>taxID</a:t>
            </a:r>
            <a:r>
              <a:rPr lang="en-AU" sz="1800" dirty="0"/>
              <a:t> = $_VGLOBAL['TAXONOMY_DISC'];</a:t>
            </a:r>
          </a:p>
          <a:p>
            <a:pPr>
              <a:spcBef>
                <a:spcPts val="600"/>
              </a:spcBef>
            </a:pPr>
            <a:r>
              <a:rPr lang="en-AU" sz="1800" dirty="0"/>
              <a:t>        $</a:t>
            </a:r>
            <a:r>
              <a:rPr lang="en-AU" sz="1800" dirty="0" err="1"/>
              <a:t>equella</a:t>
            </a:r>
            <a:r>
              <a:rPr lang="en-AU" sz="1800" dirty="0"/>
              <a:t> = new EQUELLA();</a:t>
            </a:r>
          </a:p>
          <a:p>
            <a:pPr>
              <a:spcBef>
                <a:spcPts val="600"/>
              </a:spcBef>
            </a:pPr>
            <a:r>
              <a:rPr lang="en-AU" sz="1800" dirty="0"/>
              <a:t>        $</a:t>
            </a:r>
            <a:r>
              <a:rPr lang="en-AU" sz="1800" dirty="0" err="1"/>
              <a:t>discTerms</a:t>
            </a:r>
            <a:r>
              <a:rPr lang="en-AU" sz="1800" dirty="0"/>
              <a:t> = $</a:t>
            </a:r>
            <a:r>
              <a:rPr lang="en-AU" sz="1800" dirty="0" err="1"/>
              <a:t>equella</a:t>
            </a:r>
            <a:r>
              <a:rPr lang="en-AU" sz="1800" dirty="0"/>
              <a:t>-&gt;</a:t>
            </a:r>
            <a:r>
              <a:rPr lang="en-AU" sz="1800" dirty="0" err="1"/>
              <a:t>listTerms</a:t>
            </a:r>
            <a:r>
              <a:rPr lang="en-AU" sz="1800" dirty="0"/>
              <a:t>($</a:t>
            </a:r>
            <a:r>
              <a:rPr lang="en-AU" sz="1800" dirty="0" err="1"/>
              <a:t>taxID</a:t>
            </a:r>
            <a:r>
              <a:rPr lang="en-AU" sz="1800" dirty="0"/>
              <a:t>, "");</a:t>
            </a:r>
          </a:p>
          <a:p>
            <a:pPr>
              <a:spcBef>
                <a:spcPts val="600"/>
              </a:spcBef>
            </a:pPr>
            <a:r>
              <a:rPr lang="en-AU" sz="1800" dirty="0"/>
              <a:t>        </a:t>
            </a:r>
            <a:r>
              <a:rPr lang="en-AU" sz="1800" dirty="0" err="1"/>
              <a:t>foreach</a:t>
            </a:r>
            <a:r>
              <a:rPr lang="en-AU" sz="1800" dirty="0"/>
              <a:t> ($</a:t>
            </a:r>
            <a:r>
              <a:rPr lang="en-AU" sz="1800" dirty="0" err="1"/>
              <a:t>discTerms</a:t>
            </a:r>
            <a:r>
              <a:rPr lang="en-AU" sz="1800" dirty="0"/>
              <a:t> as $disc):</a:t>
            </a:r>
          </a:p>
          <a:p>
            <a:pPr lvl="1">
              <a:spcBef>
                <a:spcPts val="600"/>
              </a:spcBef>
              <a:buNone/>
            </a:pPr>
            <a:r>
              <a:rPr lang="en-AU" sz="1800" dirty="0"/>
              <a:t>            </a:t>
            </a:r>
            <a:r>
              <a:rPr lang="en-AU" sz="1800" dirty="0" err="1"/>
              <a:t>foreach</a:t>
            </a:r>
            <a:r>
              <a:rPr lang="en-AU" sz="1800" dirty="0"/>
              <a:t> ($disc as $item):</a:t>
            </a:r>
          </a:p>
          <a:p>
            <a:pPr lvl="1">
              <a:spcBef>
                <a:spcPts val="600"/>
              </a:spcBef>
              <a:buNone/>
            </a:pPr>
            <a:r>
              <a:rPr lang="en-AU" sz="1800" dirty="0"/>
              <a:t>                echo '&lt;</a:t>
            </a:r>
            <a:r>
              <a:rPr lang="en-AU" sz="1800" dirty="0" err="1"/>
              <a:t>li</a:t>
            </a:r>
            <a:r>
              <a:rPr lang="en-AU" sz="1800" dirty="0"/>
              <a:t>&gt;&lt;a target="</a:t>
            </a:r>
            <a:r>
              <a:rPr lang="en-AU" sz="1800" dirty="0" err="1"/>
              <a:t>iframe_detail</a:t>
            </a:r>
            <a:r>
              <a:rPr lang="en-AU" sz="1800" dirty="0"/>
              <a:t>"  </a:t>
            </a:r>
            <a:r>
              <a:rPr lang="en-AU" sz="1800" dirty="0" err="1"/>
              <a:t>href</a:t>
            </a:r>
            <a:r>
              <a:rPr lang="en-AU" sz="1800" dirty="0"/>
              <a:t>="'.$_VGLOBAL['</a:t>
            </a:r>
            <a:r>
              <a:rPr lang="en-AU" sz="1800" dirty="0" err="1"/>
              <a:t>phproot</a:t>
            </a:r>
            <a:r>
              <a:rPr lang="en-AU" sz="1800" dirty="0"/>
              <a:t>'].'</a:t>
            </a:r>
            <a:r>
              <a:rPr lang="en-AU" sz="1800" dirty="0" err="1"/>
              <a:t>erlreadinglistdetail.php?disc</a:t>
            </a:r>
            <a:r>
              <a:rPr lang="en-AU" sz="1800" dirty="0"/>
              <a:t>='.$item.'"&gt;'.$item.'&lt;/a&gt;&lt;/</a:t>
            </a:r>
            <a:r>
              <a:rPr lang="en-AU" sz="1800" dirty="0" err="1"/>
              <a:t>li</a:t>
            </a:r>
            <a:r>
              <a:rPr lang="en-AU" sz="1800" dirty="0"/>
              <a:t>&gt;';</a:t>
            </a:r>
          </a:p>
          <a:p>
            <a:pPr lvl="1">
              <a:spcBef>
                <a:spcPts val="600"/>
              </a:spcBef>
              <a:buNone/>
            </a:pPr>
            <a:r>
              <a:rPr lang="en-AU" sz="1800" dirty="0"/>
              <a:t>            </a:t>
            </a:r>
            <a:r>
              <a:rPr lang="en-AU" sz="1800" dirty="0" err="1"/>
              <a:t>endforeach</a:t>
            </a:r>
            <a:r>
              <a:rPr lang="en-AU" sz="1800" dirty="0"/>
              <a:t>;</a:t>
            </a:r>
          </a:p>
          <a:p>
            <a:pPr>
              <a:spcBef>
                <a:spcPts val="600"/>
              </a:spcBef>
            </a:pPr>
            <a:r>
              <a:rPr lang="en-AU" sz="1800" dirty="0"/>
              <a:t>        </a:t>
            </a:r>
            <a:r>
              <a:rPr lang="en-AU" sz="1800" dirty="0" err="1"/>
              <a:t>endforeach</a:t>
            </a:r>
            <a:r>
              <a:rPr lang="en-AU" sz="1800" dirty="0"/>
              <a:t>;</a:t>
            </a:r>
          </a:p>
          <a:p>
            <a:r>
              <a:rPr lang="en-AU" sz="1800" dirty="0"/>
              <a:t>    }</a:t>
            </a:r>
          </a:p>
        </p:txBody>
      </p:sp>
    </p:spTree>
    <p:extLst>
      <p:ext uri="{BB962C8B-B14F-4D97-AF65-F5344CB8AC3E}">
        <p14:creationId xmlns:p14="http://schemas.microsoft.com/office/powerpoint/2010/main" val="1148097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638300" y="274639"/>
            <a:ext cx="9410700" cy="993775"/>
          </a:xfrm>
        </p:spPr>
        <p:txBody>
          <a:bodyPr/>
          <a:lstStyle/>
          <a:p>
            <a:r>
              <a:rPr lang="en-AU" sz="3600"/>
              <a:t>Anatomy of an EQUELLA Repository</a:t>
            </a:r>
          </a:p>
        </p:txBody>
      </p:sp>
      <p:graphicFrame>
        <p:nvGraphicFramePr>
          <p:cNvPr id="4" name="Content Placeholder 3"/>
          <p:cNvGraphicFramePr>
            <a:graphicFrameLocks noGrp="1"/>
          </p:cNvGraphicFramePr>
          <p:nvPr>
            <p:ph idx="1"/>
          </p:nvPr>
        </p:nvGraphicFramePr>
        <p:xfrm>
          <a:off x="1415480" y="1484785"/>
          <a:ext cx="9361040" cy="40324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388" name="Footer Placeholder 4"/>
          <p:cNvSpPr>
            <a:spLocks noGrp="1"/>
          </p:cNvSpPr>
          <p:nvPr>
            <p:ph type="ftr" sz="quarter" idx="10"/>
          </p:nvPr>
        </p:nvSpPr>
        <p:spPr>
          <a:noFill/>
        </p:spPr>
        <p:txBody>
          <a:bodyPr/>
          <a:lstStyle/>
          <a:p>
            <a:endParaRPr lang="en-GB" dirty="0" smtClean="0"/>
          </a:p>
        </p:txBody>
      </p:sp>
      <p:sp>
        <p:nvSpPr>
          <p:cNvPr id="2" name="Slide Number Placeholder 1"/>
          <p:cNvSpPr>
            <a:spLocks noGrp="1"/>
          </p:cNvSpPr>
          <p:nvPr>
            <p:ph type="sldNum" sz="quarter" idx="11"/>
          </p:nvPr>
        </p:nvSpPr>
        <p:spPr/>
        <p:txBody>
          <a:bodyPr/>
          <a:lstStyle/>
          <a:p>
            <a:pPr>
              <a:defRPr/>
            </a:pPr>
            <a:fld id="{B69610D2-9DEC-4DE7-A76C-3D04FA2F151F}" type="slidenum">
              <a:rPr lang="en-GB" smtClean="0"/>
              <a:pPr>
                <a:defRPr/>
              </a:pPr>
              <a:t>13</a:t>
            </a:fld>
            <a:r>
              <a:rPr lang="en-GB" smtClean="0"/>
              <a:t> </a:t>
            </a:r>
            <a:endParaRPr lang="en-GB"/>
          </a:p>
        </p:txBody>
      </p:sp>
    </p:spTree>
    <p:extLst>
      <p:ext uri="{BB962C8B-B14F-4D97-AF65-F5344CB8AC3E}">
        <p14:creationId xmlns:p14="http://schemas.microsoft.com/office/powerpoint/2010/main" val="1460179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endParaRPr lang="en-GB" dirty="0" smtClean="0"/>
          </a:p>
        </p:txBody>
      </p:sp>
      <p:sp>
        <p:nvSpPr>
          <p:cNvPr id="17411" name="Rectangle 2"/>
          <p:cNvSpPr>
            <a:spLocks noGrp="1" noChangeArrowheads="1"/>
          </p:cNvSpPr>
          <p:nvPr>
            <p:ph type="title"/>
          </p:nvPr>
        </p:nvSpPr>
        <p:spPr/>
        <p:txBody>
          <a:bodyPr/>
          <a:lstStyle/>
          <a:p>
            <a:pPr eaLnBrk="1" hangingPunct="1"/>
            <a:r>
              <a:rPr lang="en-AU" dirty="0" smtClean="0"/>
              <a:t>EQUELLA Support</a:t>
            </a:r>
            <a:endParaRPr lang="en-GB" b="0" dirty="0" smtClean="0">
              <a:solidFill>
                <a:schemeClr val="tx1"/>
              </a:solidFill>
            </a:endParaRPr>
          </a:p>
        </p:txBody>
      </p:sp>
      <p:sp>
        <p:nvSpPr>
          <p:cNvPr id="17412" name="Rectangle 3"/>
          <p:cNvSpPr>
            <a:spLocks noGrp="1" noChangeArrowheads="1"/>
          </p:cNvSpPr>
          <p:nvPr>
            <p:ph type="body" idx="1"/>
          </p:nvPr>
        </p:nvSpPr>
        <p:spPr>
          <a:xfrm>
            <a:off x="7991476" y="1973264"/>
            <a:ext cx="3057525" cy="4884737"/>
          </a:xfrm>
        </p:spPr>
        <p:txBody>
          <a:bodyPr/>
          <a:lstStyle/>
          <a:p>
            <a:pPr eaLnBrk="1" hangingPunct="1"/>
            <a:r>
              <a:rPr lang="en-GB" dirty="0" smtClean="0"/>
              <a:t>2</a:t>
            </a:r>
          </a:p>
        </p:txBody>
      </p:sp>
      <p:sp>
        <p:nvSpPr>
          <p:cNvPr id="2" name="Slide Number Placeholder 1"/>
          <p:cNvSpPr>
            <a:spLocks noGrp="1"/>
          </p:cNvSpPr>
          <p:nvPr>
            <p:ph type="sldNum" sz="quarter" idx="11"/>
          </p:nvPr>
        </p:nvSpPr>
        <p:spPr/>
        <p:txBody>
          <a:bodyPr/>
          <a:lstStyle/>
          <a:p>
            <a:pPr>
              <a:defRPr/>
            </a:pPr>
            <a:fld id="{18847A32-FB89-4BE1-A2C3-232301B51A91}" type="slidenum">
              <a:rPr lang="en-GB" smtClean="0"/>
              <a:pPr>
                <a:defRPr/>
              </a:pPr>
              <a:t>14</a:t>
            </a:fld>
            <a:r>
              <a:rPr lang="en-GB" smtClean="0"/>
              <a:t> </a:t>
            </a:r>
            <a:endParaRPr lang="en-GB"/>
          </a:p>
        </p:txBody>
      </p:sp>
    </p:spTree>
    <p:extLst>
      <p:ext uri="{BB962C8B-B14F-4D97-AF65-F5344CB8AC3E}">
        <p14:creationId xmlns:p14="http://schemas.microsoft.com/office/powerpoint/2010/main" val="509377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endParaRPr lang="en-GB" dirty="0" smtClean="0"/>
          </a:p>
        </p:txBody>
      </p:sp>
      <p:sp>
        <p:nvSpPr>
          <p:cNvPr id="18435" name="Slide Number Placeholder 4"/>
          <p:cNvSpPr>
            <a:spLocks noGrp="1"/>
          </p:cNvSpPr>
          <p:nvPr>
            <p:ph type="sldNum" sz="quarter" idx="11"/>
          </p:nvPr>
        </p:nvSpPr>
        <p:spPr>
          <a:noFill/>
        </p:spPr>
        <p:txBody>
          <a:bodyPr/>
          <a:lstStyle/>
          <a:p>
            <a:fld id="{7223BAE6-3D61-49AD-9D9B-4D31B925F1C2}" type="slidenum">
              <a:rPr lang="en-GB" smtClean="0"/>
              <a:pPr/>
              <a:t>15</a:t>
            </a:fld>
            <a:r>
              <a:rPr lang="en-GB" smtClean="0"/>
              <a:t> </a:t>
            </a:r>
          </a:p>
        </p:txBody>
      </p:sp>
      <p:sp>
        <p:nvSpPr>
          <p:cNvPr id="18436" name="Rectangle 2"/>
          <p:cNvSpPr>
            <a:spLocks noGrp="1" noChangeArrowheads="1"/>
          </p:cNvSpPr>
          <p:nvPr>
            <p:ph type="title"/>
          </p:nvPr>
        </p:nvSpPr>
        <p:spPr/>
        <p:txBody>
          <a:bodyPr/>
          <a:lstStyle/>
          <a:p>
            <a:r>
              <a:rPr lang="en-GB" sz="3600"/>
              <a:t>User level support</a:t>
            </a:r>
          </a:p>
        </p:txBody>
      </p:sp>
      <p:sp>
        <p:nvSpPr>
          <p:cNvPr id="18437" name="Rectangle 3"/>
          <p:cNvSpPr>
            <a:spLocks noGrp="1" noChangeArrowheads="1"/>
          </p:cNvSpPr>
          <p:nvPr>
            <p:ph type="body" idx="1"/>
          </p:nvPr>
        </p:nvSpPr>
        <p:spPr/>
        <p:txBody>
          <a:bodyPr/>
          <a:lstStyle/>
          <a:p>
            <a:pPr marL="0" indent="0"/>
            <a:r>
              <a:rPr lang="en-AU" sz="2400"/>
              <a:t>Typically this support is provided by a local support team lead by the system administrator.</a:t>
            </a:r>
          </a:p>
          <a:p>
            <a:pPr marL="0" indent="0"/>
            <a:endParaRPr lang="en-AU" sz="2400"/>
          </a:p>
          <a:p>
            <a:pPr marL="0" indent="0"/>
            <a:r>
              <a:rPr lang="en-AU" sz="2400"/>
              <a:t>Contact your local support team as the first step to resolving user issues.</a:t>
            </a:r>
          </a:p>
          <a:p>
            <a:pPr marL="0" indent="0"/>
            <a:endParaRPr lang="en-GB" smtClean="0"/>
          </a:p>
        </p:txBody>
      </p:sp>
    </p:spTree>
    <p:extLst>
      <p:ext uri="{BB962C8B-B14F-4D97-AF65-F5344CB8AC3E}">
        <p14:creationId xmlns:p14="http://schemas.microsoft.com/office/powerpoint/2010/main" val="305912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endParaRPr lang="en-GB" dirty="0" smtClean="0"/>
          </a:p>
        </p:txBody>
      </p:sp>
      <p:sp>
        <p:nvSpPr>
          <p:cNvPr id="19459" name="Slide Number Placeholder 4"/>
          <p:cNvSpPr>
            <a:spLocks noGrp="1"/>
          </p:cNvSpPr>
          <p:nvPr>
            <p:ph type="sldNum" sz="quarter" idx="11"/>
          </p:nvPr>
        </p:nvSpPr>
        <p:spPr>
          <a:noFill/>
        </p:spPr>
        <p:txBody>
          <a:bodyPr/>
          <a:lstStyle/>
          <a:p>
            <a:fld id="{9AD32642-4ADF-404A-A20C-3695CBEBDC7C}" type="slidenum">
              <a:rPr lang="en-GB" smtClean="0"/>
              <a:pPr/>
              <a:t>16</a:t>
            </a:fld>
            <a:r>
              <a:rPr lang="en-GB" smtClean="0"/>
              <a:t> </a:t>
            </a:r>
          </a:p>
        </p:txBody>
      </p:sp>
      <p:sp>
        <p:nvSpPr>
          <p:cNvPr id="19460" name="Rectangle 2"/>
          <p:cNvSpPr>
            <a:spLocks noGrp="1" noChangeArrowheads="1"/>
          </p:cNvSpPr>
          <p:nvPr>
            <p:ph type="title"/>
          </p:nvPr>
        </p:nvSpPr>
        <p:spPr/>
        <p:txBody>
          <a:bodyPr/>
          <a:lstStyle/>
          <a:p>
            <a:r>
              <a:rPr lang="en-GB" sz="3600"/>
              <a:t>Institution level support</a:t>
            </a:r>
          </a:p>
        </p:txBody>
      </p:sp>
      <p:sp>
        <p:nvSpPr>
          <p:cNvPr id="19461" name="Rectangle 3"/>
          <p:cNvSpPr>
            <a:spLocks noGrp="1" noChangeArrowheads="1"/>
          </p:cNvSpPr>
          <p:nvPr>
            <p:ph type="body" idx="1"/>
          </p:nvPr>
        </p:nvSpPr>
        <p:spPr/>
        <p:txBody>
          <a:bodyPr/>
          <a:lstStyle/>
          <a:p>
            <a:pPr marL="0" indent="0"/>
            <a:r>
              <a:rPr lang="en-US" sz="2400" b="1" dirty="0" smtClean="0"/>
              <a:t>&lt;insert specific instructions&gt;</a:t>
            </a:r>
            <a:endParaRPr lang="en-AU" sz="2400" dirty="0"/>
          </a:p>
          <a:p>
            <a:pPr marL="0" indent="0"/>
            <a:endParaRPr lang="en-AU" dirty="0" smtClean="0"/>
          </a:p>
          <a:p>
            <a:pPr marL="0" indent="0"/>
            <a:endParaRPr lang="en-GB" dirty="0" smtClean="0"/>
          </a:p>
        </p:txBody>
      </p:sp>
    </p:spTree>
    <p:extLst>
      <p:ext uri="{BB962C8B-B14F-4D97-AF65-F5344CB8AC3E}">
        <p14:creationId xmlns:p14="http://schemas.microsoft.com/office/powerpoint/2010/main" val="712831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AU" sz="3600"/>
              <a:t>Community forum</a:t>
            </a:r>
          </a:p>
        </p:txBody>
      </p:sp>
      <p:sp>
        <p:nvSpPr>
          <p:cNvPr id="22531" name="Content Placeholder 2"/>
          <p:cNvSpPr>
            <a:spLocks noGrp="1"/>
          </p:cNvSpPr>
          <p:nvPr>
            <p:ph idx="1"/>
          </p:nvPr>
        </p:nvSpPr>
        <p:spPr/>
        <p:txBody>
          <a:bodyPr/>
          <a:lstStyle/>
          <a:p>
            <a:pPr marL="0" indent="0"/>
            <a:r>
              <a:rPr lang="en-AU" sz="2400" dirty="0"/>
              <a:t>EQUELLA Community Site:  </a:t>
            </a:r>
            <a:r>
              <a:rPr lang="en-AU" sz="2400" dirty="0" err="1" smtClean="0"/>
              <a:t>www.equella.com</a:t>
            </a:r>
            <a:endParaRPr lang="en-AU" sz="2400" dirty="0"/>
          </a:p>
          <a:p>
            <a:pPr lvl="1" eaLnBrk="1" hangingPunct="1"/>
            <a:r>
              <a:rPr lang="en-AU" dirty="0"/>
              <a:t>Designed to facilitate interaction amongst the EQUELLA client community.</a:t>
            </a:r>
          </a:p>
          <a:p>
            <a:pPr marL="0" indent="0"/>
            <a:endParaRPr lang="en-AU" sz="2400" dirty="0"/>
          </a:p>
          <a:p>
            <a:pPr marL="0" indent="0"/>
            <a:r>
              <a:rPr lang="en-AU" sz="2400" u="sng" dirty="0"/>
              <a:t>USER EXERCISE</a:t>
            </a:r>
            <a:r>
              <a:rPr lang="en-AU" sz="2400" dirty="0"/>
              <a:t>: Register at the community site, if you have internet access and haven’t done so previously</a:t>
            </a:r>
          </a:p>
          <a:p>
            <a:pPr marL="0" indent="0"/>
            <a:endParaRPr lang="en-AU" dirty="0" smtClean="0"/>
          </a:p>
        </p:txBody>
      </p:sp>
      <p:sp>
        <p:nvSpPr>
          <p:cNvPr id="22532" name="Footer Placeholder 3"/>
          <p:cNvSpPr>
            <a:spLocks noGrp="1"/>
          </p:cNvSpPr>
          <p:nvPr>
            <p:ph type="ftr" sz="quarter" idx="10"/>
          </p:nvPr>
        </p:nvSpPr>
        <p:spPr>
          <a:noFill/>
        </p:spPr>
        <p:txBody>
          <a:bodyPr/>
          <a:lstStyle/>
          <a:p>
            <a:endParaRPr lang="en-GB" dirty="0" smtClean="0"/>
          </a:p>
        </p:txBody>
      </p:sp>
      <p:sp>
        <p:nvSpPr>
          <p:cNvPr id="2" name="Slide Number Placeholder 1"/>
          <p:cNvSpPr>
            <a:spLocks noGrp="1"/>
          </p:cNvSpPr>
          <p:nvPr>
            <p:ph type="sldNum" sz="quarter" idx="11"/>
          </p:nvPr>
        </p:nvSpPr>
        <p:spPr/>
        <p:txBody>
          <a:bodyPr/>
          <a:lstStyle/>
          <a:p>
            <a:pPr>
              <a:defRPr/>
            </a:pPr>
            <a:fld id="{B69610D2-9DEC-4DE7-A76C-3D04FA2F151F}" type="slidenum">
              <a:rPr lang="en-GB" smtClean="0"/>
              <a:pPr>
                <a:defRPr/>
              </a:pPr>
              <a:t>17</a:t>
            </a:fld>
            <a:r>
              <a:rPr lang="en-GB" smtClean="0"/>
              <a:t> </a:t>
            </a:r>
            <a:endParaRPr lang="en-GB"/>
          </a:p>
        </p:txBody>
      </p:sp>
    </p:spTree>
    <p:extLst>
      <p:ext uri="{BB962C8B-B14F-4D97-AF65-F5344CB8AC3E}">
        <p14:creationId xmlns:p14="http://schemas.microsoft.com/office/powerpoint/2010/main" val="652115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endParaRPr lang="en-GB" dirty="0" smtClean="0"/>
          </a:p>
        </p:txBody>
      </p:sp>
      <p:sp>
        <p:nvSpPr>
          <p:cNvPr id="10243" name="Rectangle 2"/>
          <p:cNvSpPr>
            <a:spLocks noGrp="1" noChangeArrowheads="1"/>
          </p:cNvSpPr>
          <p:nvPr>
            <p:ph type="title"/>
          </p:nvPr>
        </p:nvSpPr>
        <p:spPr/>
        <p:txBody>
          <a:bodyPr/>
          <a:lstStyle/>
          <a:p>
            <a:pPr eaLnBrk="1" hangingPunct="1"/>
            <a:r>
              <a:rPr lang="en-AU" dirty="0" smtClean="0"/>
              <a:t>EQUELLA Review – EQ301</a:t>
            </a:r>
            <a:endParaRPr lang="en-GB" b="0" dirty="0" smtClean="0">
              <a:solidFill>
                <a:schemeClr val="tx1"/>
              </a:solidFill>
            </a:endParaRPr>
          </a:p>
        </p:txBody>
      </p:sp>
      <p:sp>
        <p:nvSpPr>
          <p:cNvPr id="10244" name="Rectangle 3"/>
          <p:cNvSpPr>
            <a:spLocks noGrp="1" noChangeArrowheads="1"/>
          </p:cNvSpPr>
          <p:nvPr>
            <p:ph type="body" idx="1"/>
          </p:nvPr>
        </p:nvSpPr>
        <p:spPr>
          <a:xfrm>
            <a:off x="7991476" y="1926383"/>
            <a:ext cx="2879725" cy="4847481"/>
          </a:xfrm>
        </p:spPr>
        <p:txBody>
          <a:bodyPr/>
          <a:lstStyle/>
          <a:p>
            <a:pPr eaLnBrk="1" hangingPunct="1"/>
            <a:r>
              <a:rPr lang="en-GB" dirty="0" smtClean="0"/>
              <a:t>3</a:t>
            </a:r>
          </a:p>
        </p:txBody>
      </p:sp>
      <p:sp>
        <p:nvSpPr>
          <p:cNvPr id="2" name="Slide Number Placeholder 1"/>
          <p:cNvSpPr>
            <a:spLocks noGrp="1"/>
          </p:cNvSpPr>
          <p:nvPr>
            <p:ph type="sldNum" sz="quarter" idx="11"/>
          </p:nvPr>
        </p:nvSpPr>
        <p:spPr/>
        <p:txBody>
          <a:bodyPr/>
          <a:lstStyle/>
          <a:p>
            <a:pPr>
              <a:defRPr/>
            </a:pPr>
            <a:fld id="{18847A32-FB89-4BE1-A2C3-232301B51A91}" type="slidenum">
              <a:rPr lang="en-GB" smtClean="0"/>
              <a:pPr>
                <a:defRPr/>
              </a:pPr>
              <a:t>18</a:t>
            </a:fld>
            <a:r>
              <a:rPr lang="en-GB" smtClean="0"/>
              <a:t> </a:t>
            </a:r>
            <a:endParaRPr lang="en-GB"/>
          </a:p>
        </p:txBody>
      </p:sp>
    </p:spTree>
    <p:extLst>
      <p:ext uri="{BB962C8B-B14F-4D97-AF65-F5344CB8AC3E}">
        <p14:creationId xmlns:p14="http://schemas.microsoft.com/office/powerpoint/2010/main" val="1504141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838200" y="-115322"/>
            <a:ext cx="10515600" cy="1325563"/>
          </a:xfrm>
        </p:spPr>
        <p:txBody>
          <a:bodyPr/>
          <a:lstStyle/>
          <a:p>
            <a:r>
              <a:rPr lang="en-AU" dirty="0" smtClean="0"/>
              <a:t>EQ301 Review	</a:t>
            </a:r>
            <a:endParaRPr lang="en-AU" dirty="0"/>
          </a:p>
        </p:txBody>
      </p:sp>
      <p:sp>
        <p:nvSpPr>
          <p:cNvPr id="16" name="Content Placeholder 15"/>
          <p:cNvSpPr>
            <a:spLocks noGrp="1"/>
          </p:cNvSpPr>
          <p:nvPr>
            <p:ph idx="1"/>
          </p:nvPr>
        </p:nvSpPr>
        <p:spPr>
          <a:xfrm>
            <a:off x="1538289" y="908720"/>
            <a:ext cx="9109075" cy="5400600"/>
          </a:xfrm>
        </p:spPr>
        <p:txBody>
          <a:bodyPr>
            <a:normAutofit fontScale="92500" lnSpcReduction="20000"/>
          </a:bodyPr>
          <a:lstStyle/>
          <a:p>
            <a:pPr>
              <a:buFont typeface="Arial" pitchFamily="34" charset="0"/>
              <a:buChar char="•"/>
            </a:pPr>
            <a:r>
              <a:rPr lang="en-AU" b="1" dirty="0" smtClean="0"/>
              <a:t>User management introduction</a:t>
            </a:r>
          </a:p>
          <a:p>
            <a:pPr lvl="4">
              <a:buFont typeface="Arial" pitchFamily="34" charset="0"/>
              <a:buChar char="•"/>
            </a:pPr>
            <a:r>
              <a:rPr lang="en-AU" dirty="0"/>
              <a:t>Create internal users, groups and roles</a:t>
            </a:r>
          </a:p>
          <a:p>
            <a:pPr>
              <a:buFont typeface="Arial" pitchFamily="34" charset="0"/>
              <a:buChar char="•"/>
            </a:pPr>
            <a:r>
              <a:rPr lang="en-AU" dirty="0" smtClean="0"/>
              <a:t>EQUELLA schemas</a:t>
            </a:r>
          </a:p>
          <a:p>
            <a:pPr lvl="4">
              <a:buFont typeface="Arial" pitchFamily="34" charset="0"/>
              <a:buChar char="•"/>
            </a:pPr>
            <a:r>
              <a:rPr lang="en-AU" dirty="0"/>
              <a:t>Create schemas</a:t>
            </a:r>
          </a:p>
          <a:p>
            <a:pPr>
              <a:buFont typeface="Arial" pitchFamily="34" charset="0"/>
              <a:buChar char="•"/>
            </a:pPr>
            <a:r>
              <a:rPr lang="en-AU" b="1" dirty="0" smtClean="0"/>
              <a:t>EQUELLA collections</a:t>
            </a:r>
          </a:p>
          <a:p>
            <a:pPr lvl="4">
              <a:buFont typeface="Arial" pitchFamily="34" charset="0"/>
              <a:buChar char="•"/>
            </a:pPr>
            <a:r>
              <a:rPr lang="en-AU" dirty="0" smtClean="0"/>
              <a:t>Create collections</a:t>
            </a:r>
          </a:p>
          <a:p>
            <a:pPr lvl="4">
              <a:buFont typeface="Arial" pitchFamily="34" charset="0"/>
              <a:buChar char="•"/>
            </a:pPr>
            <a:r>
              <a:rPr lang="en-AU" dirty="0" smtClean="0"/>
              <a:t>Visibility scripting (contribution wizard)</a:t>
            </a:r>
          </a:p>
          <a:p>
            <a:pPr lvl="4">
              <a:buFont typeface="Arial" pitchFamily="34" charset="0"/>
              <a:buChar char="•"/>
            </a:pPr>
            <a:r>
              <a:rPr lang="en-AU" dirty="0" smtClean="0"/>
              <a:t>Display templates</a:t>
            </a:r>
          </a:p>
          <a:p>
            <a:pPr>
              <a:buFont typeface="Arial" pitchFamily="34" charset="0"/>
              <a:buChar char="•"/>
            </a:pPr>
            <a:r>
              <a:rPr lang="en-AU" dirty="0" smtClean="0"/>
              <a:t>Taxonomies</a:t>
            </a:r>
          </a:p>
          <a:p>
            <a:pPr lvl="4">
              <a:buFont typeface="Arial" pitchFamily="34" charset="0"/>
              <a:buChar char="•"/>
            </a:pPr>
            <a:r>
              <a:rPr lang="en-AU" dirty="0"/>
              <a:t>Create taxonomies</a:t>
            </a:r>
          </a:p>
          <a:p>
            <a:pPr>
              <a:buFont typeface="Arial" pitchFamily="34" charset="0"/>
              <a:buChar char="•"/>
            </a:pPr>
            <a:r>
              <a:rPr lang="en-AU" b="1" dirty="0" smtClean="0"/>
              <a:t>ACL Introduction (item metadata ACL)</a:t>
            </a:r>
          </a:p>
          <a:p>
            <a:pPr>
              <a:buFont typeface="Arial" pitchFamily="34" charset="0"/>
              <a:buChar char="•"/>
            </a:pPr>
            <a:r>
              <a:rPr lang="en-AU" dirty="0" smtClean="0"/>
              <a:t>EQUELLA Workflows</a:t>
            </a:r>
          </a:p>
          <a:p>
            <a:pPr>
              <a:buFont typeface="Arial" pitchFamily="34" charset="0"/>
              <a:buChar char="•"/>
            </a:pPr>
            <a:r>
              <a:rPr lang="en-AU" dirty="0" smtClean="0"/>
              <a:t>EQUELLA Searches</a:t>
            </a:r>
          </a:p>
          <a:p>
            <a:pPr>
              <a:buFont typeface="Arial" pitchFamily="34" charset="0"/>
              <a:buChar char="•"/>
            </a:pPr>
            <a:r>
              <a:rPr lang="en-AU" dirty="0" smtClean="0"/>
              <a:t>Hierarchies</a:t>
            </a:r>
          </a:p>
          <a:p>
            <a:pPr>
              <a:buFont typeface="Arial" pitchFamily="34" charset="0"/>
              <a:buChar char="•"/>
            </a:pPr>
            <a:r>
              <a:rPr lang="en-AU" b="1" dirty="0" smtClean="0"/>
              <a:t>EBI (demo?)</a:t>
            </a:r>
          </a:p>
          <a:p>
            <a:pPr lvl="1">
              <a:buNone/>
            </a:pPr>
            <a:r>
              <a:rPr lang="en-AU" dirty="0" smtClean="0"/>
              <a:t>	</a:t>
            </a:r>
          </a:p>
        </p:txBody>
      </p:sp>
      <p:sp>
        <p:nvSpPr>
          <p:cNvPr id="14" name="Footer Placeholder 3"/>
          <p:cNvSpPr>
            <a:spLocks noGrp="1"/>
          </p:cNvSpPr>
          <p:nvPr>
            <p:ph type="ftr" sz="quarter" idx="10"/>
          </p:nvPr>
        </p:nvSpPr>
        <p:spPr>
          <a:noFill/>
        </p:spPr>
        <p:txBody>
          <a:bodyPr/>
          <a:lstStyle/>
          <a:p>
            <a:endParaRPr lang="en-GB" dirty="0" smtClean="0"/>
          </a:p>
        </p:txBody>
      </p:sp>
      <p:sp>
        <p:nvSpPr>
          <p:cNvPr id="2" name="Slide Number Placeholder 1"/>
          <p:cNvSpPr>
            <a:spLocks noGrp="1"/>
          </p:cNvSpPr>
          <p:nvPr>
            <p:ph type="sldNum" sz="quarter" idx="11"/>
          </p:nvPr>
        </p:nvSpPr>
        <p:spPr/>
        <p:txBody>
          <a:bodyPr/>
          <a:lstStyle/>
          <a:p>
            <a:pPr>
              <a:defRPr/>
            </a:pPr>
            <a:fld id="{B69610D2-9DEC-4DE7-A76C-3D04FA2F151F}" type="slidenum">
              <a:rPr lang="en-GB" smtClean="0"/>
              <a:pPr>
                <a:defRPr/>
              </a:pPr>
              <a:t>19</a:t>
            </a:fld>
            <a:r>
              <a:rPr lang="en-GB" smtClean="0"/>
              <a:t> </a:t>
            </a:r>
            <a:endParaRPr lang="en-GB"/>
          </a:p>
        </p:txBody>
      </p:sp>
    </p:spTree>
    <p:extLst>
      <p:ext uri="{BB962C8B-B14F-4D97-AF65-F5344CB8AC3E}">
        <p14:creationId xmlns:p14="http://schemas.microsoft.com/office/powerpoint/2010/main" val="855564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AU" sz="3600" dirty="0">
                <a:solidFill>
                  <a:srgbClr val="364395"/>
                </a:solidFill>
              </a:rPr>
              <a:t>Course </a:t>
            </a:r>
            <a:r>
              <a:rPr lang="en-AU" sz="3600" dirty="0"/>
              <a:t>outline</a:t>
            </a:r>
            <a:r>
              <a:rPr lang="en-AU" sz="3200" dirty="0"/>
              <a:t/>
            </a:r>
            <a:br>
              <a:rPr lang="en-AU" sz="3200" dirty="0"/>
            </a:br>
            <a:endParaRPr lang="en-AU" sz="3200" dirty="0"/>
          </a:p>
        </p:txBody>
      </p:sp>
      <p:sp>
        <p:nvSpPr>
          <p:cNvPr id="7171" name="Content Placeholder 2"/>
          <p:cNvSpPr>
            <a:spLocks noGrp="1"/>
          </p:cNvSpPr>
          <p:nvPr>
            <p:ph idx="1"/>
          </p:nvPr>
        </p:nvSpPr>
        <p:spPr/>
        <p:txBody>
          <a:bodyPr/>
          <a:lstStyle/>
          <a:p>
            <a:pPr marL="0" indent="0">
              <a:defRPr/>
            </a:pPr>
            <a:r>
              <a:rPr lang="en-AU" sz="2400" dirty="0"/>
              <a:t>This 3-day course covers:</a:t>
            </a:r>
          </a:p>
          <a:p>
            <a:pPr marL="0" indent="0">
              <a:buFont typeface="Arial" pitchFamily="34" charset="0"/>
              <a:buChar char="•"/>
              <a:defRPr/>
            </a:pPr>
            <a:r>
              <a:rPr lang="en-AU" sz="2400" dirty="0"/>
              <a:t>  Review of Basics</a:t>
            </a:r>
          </a:p>
          <a:p>
            <a:pPr marL="0" indent="0">
              <a:buFont typeface="Arial" pitchFamily="34" charset="0"/>
              <a:buChar char="•"/>
              <a:defRPr/>
            </a:pPr>
            <a:r>
              <a:rPr lang="en-AU" sz="2400" dirty="0"/>
              <a:t>  Educational technology architecture</a:t>
            </a:r>
          </a:p>
          <a:p>
            <a:pPr marL="0" indent="0">
              <a:buFont typeface="Arial" pitchFamily="34" charset="0"/>
              <a:buChar char="•"/>
              <a:defRPr/>
            </a:pPr>
            <a:r>
              <a:rPr lang="en-AU" sz="2400" dirty="0"/>
              <a:t>  EQ301 Review</a:t>
            </a:r>
          </a:p>
          <a:p>
            <a:pPr marL="0" indent="0">
              <a:buFont typeface="Arial" pitchFamily="34" charset="0"/>
              <a:buChar char="•"/>
              <a:defRPr/>
            </a:pPr>
            <a:r>
              <a:rPr lang="en-AU" sz="2400" dirty="0"/>
              <a:t>  Advanced Administration Console</a:t>
            </a:r>
          </a:p>
          <a:p>
            <a:pPr marL="0" indent="0">
              <a:buFont typeface="Arial" pitchFamily="34" charset="0"/>
              <a:buChar char="•"/>
              <a:defRPr/>
            </a:pPr>
            <a:r>
              <a:rPr lang="en-AU" sz="2400" dirty="0"/>
              <a:t>  External Tools</a:t>
            </a:r>
          </a:p>
          <a:p>
            <a:pPr marL="0" indent="0">
              <a:buFont typeface="Arial" pitchFamily="34" charset="0"/>
              <a:buChar char="•"/>
              <a:defRPr/>
            </a:pPr>
            <a:r>
              <a:rPr lang="en-AU" sz="2400" dirty="0"/>
              <a:t>  Troubleshooting &amp; Support	</a:t>
            </a:r>
          </a:p>
          <a:p>
            <a:pPr marL="0" indent="0">
              <a:buFont typeface="Arial" pitchFamily="34" charset="0"/>
              <a:buChar char="•"/>
              <a:defRPr/>
            </a:pPr>
            <a:r>
              <a:rPr lang="en-AU" sz="2400" dirty="0"/>
              <a:t>  </a:t>
            </a:r>
            <a:r>
              <a:rPr lang="en-AU" sz="2400" dirty="0" smtClean="0"/>
              <a:t>Exercise</a:t>
            </a:r>
            <a:endParaRPr lang="en-AU" sz="2400" dirty="0"/>
          </a:p>
          <a:p>
            <a:pPr marL="0" indent="0">
              <a:buFont typeface="Arial" pitchFamily="34" charset="0"/>
              <a:buChar char="•"/>
              <a:defRPr/>
            </a:pPr>
            <a:endParaRPr lang="en-AU" sz="2400" dirty="0"/>
          </a:p>
          <a:p>
            <a:pPr lvl="3">
              <a:defRPr/>
            </a:pPr>
            <a:endParaRPr lang="en-GB" dirty="0" smtClean="0"/>
          </a:p>
          <a:p>
            <a:pPr marL="0" indent="0">
              <a:defRPr/>
            </a:pPr>
            <a:endParaRPr lang="en-AU" sz="2400" dirty="0"/>
          </a:p>
          <a:p>
            <a:pPr>
              <a:defRPr/>
            </a:pPr>
            <a:endParaRPr lang="en-AU" dirty="0" smtClean="0"/>
          </a:p>
          <a:p>
            <a:pPr marL="0" indent="0" algn="ctr">
              <a:buNone/>
              <a:defRPr/>
            </a:pPr>
            <a:endParaRPr lang="en-AU" dirty="0" smtClean="0"/>
          </a:p>
        </p:txBody>
      </p:sp>
      <p:sp>
        <p:nvSpPr>
          <p:cNvPr id="9220" name="Footer Placeholder 3"/>
          <p:cNvSpPr>
            <a:spLocks noGrp="1"/>
          </p:cNvSpPr>
          <p:nvPr>
            <p:ph type="ftr" sz="quarter" idx="10"/>
          </p:nvPr>
        </p:nvSpPr>
        <p:spPr>
          <a:prstGeom prst="rect">
            <a:avLst/>
          </a:prstGeom>
          <a:noFill/>
        </p:spPr>
        <p:txBody>
          <a:bodyPr/>
          <a:lstStyle/>
          <a:p>
            <a:pPr>
              <a:defRPr/>
            </a:pPr>
            <a:endParaRPr lang="en-US" dirty="0" smtClean="0">
              <a:solidFill>
                <a:srgbClr val="FFFFFF"/>
              </a:solidFill>
            </a:endParaRPr>
          </a:p>
        </p:txBody>
      </p:sp>
      <p:sp>
        <p:nvSpPr>
          <p:cNvPr id="2" name="Slide Number Placeholder 1"/>
          <p:cNvSpPr>
            <a:spLocks noGrp="1"/>
          </p:cNvSpPr>
          <p:nvPr>
            <p:ph type="sldNum" sz="quarter" idx="11"/>
          </p:nvPr>
        </p:nvSpPr>
        <p:spPr/>
        <p:txBody>
          <a:bodyPr/>
          <a:lstStyle/>
          <a:p>
            <a:pPr>
              <a:defRPr/>
            </a:pPr>
            <a:fld id="{B69610D2-9DEC-4DE7-A76C-3D04FA2F151F}" type="slidenum">
              <a:rPr lang="en-GB" smtClean="0"/>
              <a:pPr>
                <a:defRPr/>
              </a:pPr>
              <a:t>2</a:t>
            </a:fld>
            <a:r>
              <a:rPr lang="en-GB" smtClean="0"/>
              <a:t> </a:t>
            </a:r>
            <a:endParaRPr lang="en-GB"/>
          </a:p>
        </p:txBody>
      </p:sp>
    </p:spTree>
    <p:extLst>
      <p:ext uri="{BB962C8B-B14F-4D97-AF65-F5344CB8AC3E}">
        <p14:creationId xmlns:p14="http://schemas.microsoft.com/office/powerpoint/2010/main" val="4198721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Educational Technology Architecture</a:t>
            </a:r>
            <a:endParaRPr lang="en-AU" dirty="0"/>
          </a:p>
        </p:txBody>
      </p:sp>
      <p:sp>
        <p:nvSpPr>
          <p:cNvPr id="7" name="Content Placeholder 6"/>
          <p:cNvSpPr>
            <a:spLocks noGrp="1"/>
          </p:cNvSpPr>
          <p:nvPr>
            <p:ph idx="1"/>
          </p:nvPr>
        </p:nvSpPr>
        <p:spPr>
          <a:xfrm>
            <a:off x="7991476" y="1926383"/>
            <a:ext cx="2879725" cy="4847481"/>
          </a:xfrm>
        </p:spPr>
        <p:txBody>
          <a:bodyPr/>
          <a:lstStyle/>
          <a:p>
            <a:r>
              <a:rPr lang="en-AU" sz="31500" dirty="0"/>
              <a:t>4</a:t>
            </a:r>
          </a:p>
        </p:txBody>
      </p:sp>
      <p:sp>
        <p:nvSpPr>
          <p:cNvPr id="4" name="Footer Placeholder 3"/>
          <p:cNvSpPr>
            <a:spLocks noGrp="1"/>
          </p:cNvSpPr>
          <p:nvPr>
            <p:ph type="ftr" sz="quarter" idx="10"/>
          </p:nvPr>
        </p:nvSpPr>
        <p:spPr/>
        <p:txBody>
          <a:bodyPr/>
          <a:lstStyle/>
          <a:p>
            <a:pPr>
              <a:defRPr/>
            </a:pPr>
            <a:endParaRPr lang="en-GB" dirty="0"/>
          </a:p>
        </p:txBody>
      </p:sp>
      <p:sp>
        <p:nvSpPr>
          <p:cNvPr id="2" name="Slide Number Placeholder 1"/>
          <p:cNvSpPr>
            <a:spLocks noGrp="1"/>
          </p:cNvSpPr>
          <p:nvPr>
            <p:ph type="sldNum" sz="quarter" idx="11"/>
          </p:nvPr>
        </p:nvSpPr>
        <p:spPr/>
        <p:txBody>
          <a:bodyPr/>
          <a:lstStyle/>
          <a:p>
            <a:pPr>
              <a:defRPr/>
            </a:pPr>
            <a:fld id="{18847A32-FB89-4BE1-A2C3-232301B51A91}" type="slidenum">
              <a:rPr lang="en-GB" smtClean="0"/>
              <a:pPr>
                <a:defRPr/>
              </a:pPr>
              <a:t>20</a:t>
            </a:fld>
            <a:r>
              <a:rPr lang="en-GB" smtClean="0"/>
              <a:t> </a:t>
            </a:r>
            <a:endParaRPr lang="en-GB"/>
          </a:p>
        </p:txBody>
      </p:sp>
    </p:spTree>
    <p:extLst>
      <p:ext uri="{BB962C8B-B14F-4D97-AF65-F5344CB8AC3E}">
        <p14:creationId xmlns:p14="http://schemas.microsoft.com/office/powerpoint/2010/main" val="2068324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38289" y="395288"/>
            <a:ext cx="9109075" cy="585440"/>
          </a:xfrm>
        </p:spPr>
        <p:txBody>
          <a:bodyPr>
            <a:normAutofit fontScale="90000"/>
          </a:bodyPr>
          <a:lstStyle/>
          <a:p>
            <a:r>
              <a:rPr lang="en-AU" dirty="0" smtClean="0"/>
              <a:t>EQUELLA Educational Technology Architecture</a:t>
            </a:r>
            <a:endParaRPr lang="en-AU" dirty="0"/>
          </a:p>
        </p:txBody>
      </p:sp>
      <p:sp>
        <p:nvSpPr>
          <p:cNvPr id="4" name="Footer Placeholder 3"/>
          <p:cNvSpPr>
            <a:spLocks noGrp="1"/>
          </p:cNvSpPr>
          <p:nvPr>
            <p:ph type="ftr" sz="quarter" idx="10"/>
          </p:nvPr>
        </p:nvSpPr>
        <p:spPr/>
        <p:txBody>
          <a:bodyPr/>
          <a:lstStyle/>
          <a:p>
            <a:pPr>
              <a:defRPr/>
            </a:pPr>
            <a:endParaRPr lang="en-GB" dirty="0"/>
          </a:p>
        </p:txBody>
      </p:sp>
      <p:grpSp>
        <p:nvGrpSpPr>
          <p:cNvPr id="7" name="Group 45"/>
          <p:cNvGrpSpPr>
            <a:grpSpLocks noGrp="1"/>
          </p:cNvGrpSpPr>
          <p:nvPr/>
        </p:nvGrpSpPr>
        <p:grpSpPr>
          <a:xfrm>
            <a:off x="1538289" y="1546226"/>
            <a:ext cx="9109075" cy="4525963"/>
            <a:chOff x="251520" y="1268760"/>
            <a:chExt cx="8078613" cy="4176464"/>
          </a:xfrm>
        </p:grpSpPr>
        <p:sp>
          <p:nvSpPr>
            <p:cNvPr id="8" name="Flowchart: Magnetic Disk 7"/>
            <p:cNvSpPr/>
            <p:nvPr/>
          </p:nvSpPr>
          <p:spPr>
            <a:xfrm>
              <a:off x="251520" y="1988840"/>
              <a:ext cx="1296144" cy="1080120"/>
            </a:xfrm>
            <a:prstGeom prst="flowChartMagneticDisk">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AU" dirty="0">
                  <a:solidFill>
                    <a:schemeClr val="tx1"/>
                  </a:solidFill>
                </a:rPr>
                <a:t>Database</a:t>
              </a:r>
            </a:p>
            <a:p>
              <a:pPr algn="ctr"/>
              <a:r>
                <a:rPr lang="en-AU" dirty="0">
                  <a:solidFill>
                    <a:schemeClr val="tx1"/>
                  </a:solidFill>
                </a:rPr>
                <a:t>Server</a:t>
              </a:r>
            </a:p>
          </p:txBody>
        </p:sp>
        <p:sp>
          <p:nvSpPr>
            <p:cNvPr id="9" name="Rounded Rectangle 8"/>
            <p:cNvSpPr/>
            <p:nvPr/>
          </p:nvSpPr>
          <p:spPr>
            <a:xfrm>
              <a:off x="1907704" y="1268760"/>
              <a:ext cx="3600400" cy="41764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dirty="0"/>
            </a:p>
          </p:txBody>
        </p:sp>
        <p:sp>
          <p:nvSpPr>
            <p:cNvPr id="10" name="TextBox 9"/>
            <p:cNvSpPr txBox="1"/>
            <p:nvPr/>
          </p:nvSpPr>
          <p:spPr>
            <a:xfrm>
              <a:off x="2460041" y="1484784"/>
              <a:ext cx="2487343" cy="596421"/>
            </a:xfrm>
            <a:prstGeom prst="rect">
              <a:avLst/>
            </a:prstGeom>
            <a:noFill/>
          </p:spPr>
          <p:txBody>
            <a:bodyPr wrap="none" rtlCol="0">
              <a:spAutoFit/>
            </a:bodyPr>
            <a:lstStyle/>
            <a:p>
              <a:pPr algn="ctr"/>
              <a:r>
                <a:rPr lang="en-AU" dirty="0"/>
                <a:t>EQUELLA Application Server</a:t>
              </a:r>
            </a:p>
            <a:p>
              <a:pPr algn="ctr"/>
              <a:r>
                <a:rPr lang="en-AU" dirty="0"/>
                <a:t>Host Operating System</a:t>
              </a:r>
            </a:p>
          </p:txBody>
        </p:sp>
        <p:sp>
          <p:nvSpPr>
            <p:cNvPr id="11" name="Round Diagonal Corner Rectangle 10"/>
            <p:cNvSpPr/>
            <p:nvPr/>
          </p:nvSpPr>
          <p:spPr>
            <a:xfrm>
              <a:off x="2195736" y="2492896"/>
              <a:ext cx="2736304" cy="1440160"/>
            </a:xfrm>
            <a:prstGeom prst="round2DiagRect">
              <a:avLst>
                <a:gd name="adj1" fmla="val 49295"/>
                <a:gd name="adj2" fmla="val 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AU" dirty="0"/>
            </a:p>
          </p:txBody>
        </p:sp>
        <p:sp>
          <p:nvSpPr>
            <p:cNvPr id="12" name="Rectangle 11"/>
            <p:cNvSpPr/>
            <p:nvPr/>
          </p:nvSpPr>
          <p:spPr>
            <a:xfrm>
              <a:off x="2483768" y="3020194"/>
              <a:ext cx="1944216"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13" name="TextBox 12"/>
            <p:cNvSpPr txBox="1"/>
            <p:nvPr/>
          </p:nvSpPr>
          <p:spPr>
            <a:xfrm>
              <a:off x="2699792" y="2564904"/>
              <a:ext cx="1689449" cy="312411"/>
            </a:xfrm>
            <a:prstGeom prst="rect">
              <a:avLst/>
            </a:prstGeom>
            <a:noFill/>
          </p:spPr>
          <p:txBody>
            <a:bodyPr wrap="none" rtlCol="0">
              <a:spAutoFit/>
            </a:bodyPr>
            <a:lstStyle/>
            <a:p>
              <a:r>
                <a:rPr lang="en-AU" sz="1600" dirty="0">
                  <a:solidFill>
                    <a:schemeClr val="bg2"/>
                  </a:solidFill>
                </a:rPr>
                <a:t>Java Virtual Machine</a:t>
              </a:r>
            </a:p>
          </p:txBody>
        </p:sp>
        <p:sp>
          <p:nvSpPr>
            <p:cNvPr id="14" name="TextBox 13"/>
            <p:cNvSpPr txBox="1"/>
            <p:nvPr/>
          </p:nvSpPr>
          <p:spPr>
            <a:xfrm>
              <a:off x="2493293" y="3073152"/>
              <a:ext cx="1553480" cy="312411"/>
            </a:xfrm>
            <a:prstGeom prst="rect">
              <a:avLst/>
            </a:prstGeom>
            <a:noFill/>
          </p:spPr>
          <p:txBody>
            <a:bodyPr wrap="none" rtlCol="0">
              <a:spAutoFit/>
            </a:bodyPr>
            <a:lstStyle/>
            <a:p>
              <a:r>
                <a:rPr lang="en-AU" sz="1600" dirty="0">
                  <a:solidFill>
                    <a:schemeClr val="bg2"/>
                  </a:solidFill>
                </a:rPr>
                <a:t>Tomcat App Server</a:t>
              </a:r>
            </a:p>
          </p:txBody>
        </p:sp>
        <p:sp>
          <p:nvSpPr>
            <p:cNvPr id="15" name="Rounded Rectangle 14"/>
            <p:cNvSpPr/>
            <p:nvPr/>
          </p:nvSpPr>
          <p:spPr>
            <a:xfrm>
              <a:off x="2699792" y="4453880"/>
              <a:ext cx="1080120"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AU" sz="1400" dirty="0"/>
                <a:t>LUCENE</a:t>
              </a:r>
            </a:p>
            <a:p>
              <a:pPr algn="ctr"/>
              <a:r>
                <a:rPr lang="en-AU" sz="1400" dirty="0"/>
                <a:t>Indexes</a:t>
              </a:r>
            </a:p>
          </p:txBody>
        </p:sp>
        <p:sp>
          <p:nvSpPr>
            <p:cNvPr id="16" name="Rounded Rectangle 15"/>
            <p:cNvSpPr/>
            <p:nvPr/>
          </p:nvSpPr>
          <p:spPr>
            <a:xfrm>
              <a:off x="3923928" y="4453880"/>
              <a:ext cx="1368152"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AU" sz="1400" dirty="0"/>
                <a:t>EQUELLA Config Files</a:t>
              </a:r>
            </a:p>
          </p:txBody>
        </p:sp>
        <p:sp>
          <p:nvSpPr>
            <p:cNvPr id="17" name="Flowchart: Magnetic Disk 16"/>
            <p:cNvSpPr/>
            <p:nvPr/>
          </p:nvSpPr>
          <p:spPr>
            <a:xfrm>
              <a:off x="251520" y="3542159"/>
              <a:ext cx="1296144" cy="1656184"/>
            </a:xfrm>
            <a:prstGeom prst="flowChartMagneticDisk">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AU" dirty="0"/>
                <a:t>File Share</a:t>
              </a:r>
            </a:p>
            <a:p>
              <a:pPr algn="ctr"/>
              <a:endParaRPr lang="en-AU" dirty="0"/>
            </a:p>
            <a:p>
              <a:pPr algn="ctr"/>
              <a:endParaRPr lang="en-AU" dirty="0"/>
            </a:p>
            <a:p>
              <a:pPr algn="ctr"/>
              <a:endParaRPr lang="en-AU" dirty="0"/>
            </a:p>
          </p:txBody>
        </p:sp>
        <p:sp>
          <p:nvSpPr>
            <p:cNvPr id="18" name="Rounded Rectangle 17"/>
            <p:cNvSpPr/>
            <p:nvPr/>
          </p:nvSpPr>
          <p:spPr>
            <a:xfrm>
              <a:off x="827584" y="4453880"/>
              <a:ext cx="1728192"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AU" sz="1400" dirty="0"/>
                <a:t>File Store</a:t>
              </a:r>
            </a:p>
            <a:p>
              <a:pPr algn="ctr"/>
              <a:r>
                <a:rPr lang="en-AU" sz="1400" dirty="0"/>
                <a:t>(Attachments)</a:t>
              </a:r>
            </a:p>
          </p:txBody>
        </p:sp>
        <p:sp>
          <p:nvSpPr>
            <p:cNvPr id="19" name="Up Arrow 18"/>
            <p:cNvSpPr/>
            <p:nvPr/>
          </p:nvSpPr>
          <p:spPr>
            <a:xfrm>
              <a:off x="4499992" y="4021832"/>
              <a:ext cx="144016" cy="36004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p>
          </p:txBody>
        </p:sp>
        <p:sp>
          <p:nvSpPr>
            <p:cNvPr id="20" name="Up-Down Arrow 19"/>
            <p:cNvSpPr/>
            <p:nvPr/>
          </p:nvSpPr>
          <p:spPr>
            <a:xfrm>
              <a:off x="3131840" y="4021832"/>
              <a:ext cx="144016" cy="360040"/>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p>
          </p:txBody>
        </p:sp>
        <p:sp>
          <p:nvSpPr>
            <p:cNvPr id="21" name="Up-Down Arrow 20"/>
            <p:cNvSpPr/>
            <p:nvPr/>
          </p:nvSpPr>
          <p:spPr>
            <a:xfrm>
              <a:off x="2267744" y="4021832"/>
              <a:ext cx="144016" cy="360040"/>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p>
          </p:txBody>
        </p:sp>
        <p:sp>
          <p:nvSpPr>
            <p:cNvPr id="22" name="Left-Right Arrow 21"/>
            <p:cNvSpPr/>
            <p:nvPr/>
          </p:nvSpPr>
          <p:spPr>
            <a:xfrm rot="1549744">
              <a:off x="1560379" y="2638298"/>
              <a:ext cx="644006" cy="245869"/>
            </a:xfrm>
            <a:prstGeom prst="leftRightArrow">
              <a:avLst>
                <a:gd name="adj1" fmla="val 28836"/>
                <a:gd name="adj2" fmla="val 49848"/>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p>
          </p:txBody>
        </p:sp>
        <p:sp>
          <p:nvSpPr>
            <p:cNvPr id="23" name="Folded Corner 22"/>
            <p:cNvSpPr/>
            <p:nvPr/>
          </p:nvSpPr>
          <p:spPr>
            <a:xfrm>
              <a:off x="6590506" y="1268760"/>
              <a:ext cx="1080120" cy="864096"/>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AU" dirty="0"/>
            </a:p>
          </p:txBody>
        </p:sp>
        <p:sp>
          <p:nvSpPr>
            <p:cNvPr id="24" name="TextBox 23"/>
            <p:cNvSpPr txBox="1"/>
            <p:nvPr/>
          </p:nvSpPr>
          <p:spPr>
            <a:xfrm>
              <a:off x="6662514" y="1340768"/>
              <a:ext cx="775830" cy="312411"/>
            </a:xfrm>
            <a:prstGeom prst="rect">
              <a:avLst/>
            </a:prstGeom>
            <a:noFill/>
          </p:spPr>
          <p:txBody>
            <a:bodyPr wrap="none" rtlCol="0">
              <a:spAutoFit/>
            </a:bodyPr>
            <a:lstStyle/>
            <a:p>
              <a:r>
                <a:rPr lang="en-AU" sz="1600" dirty="0"/>
                <a:t>Browser</a:t>
              </a:r>
            </a:p>
          </p:txBody>
        </p:sp>
        <p:sp>
          <p:nvSpPr>
            <p:cNvPr id="25" name="Left-Right Arrow 24"/>
            <p:cNvSpPr/>
            <p:nvPr/>
          </p:nvSpPr>
          <p:spPr>
            <a:xfrm rot="19713916">
              <a:off x="4990792" y="2255682"/>
              <a:ext cx="1503252" cy="288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a:t>HTTP</a:t>
              </a:r>
            </a:p>
          </p:txBody>
        </p:sp>
        <p:sp>
          <p:nvSpPr>
            <p:cNvPr id="26" name="Left-Right Arrow 25"/>
            <p:cNvSpPr/>
            <p:nvPr/>
          </p:nvSpPr>
          <p:spPr>
            <a:xfrm rot="5400000">
              <a:off x="6717569" y="2528901"/>
              <a:ext cx="792086" cy="288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a:t>HTTP</a:t>
              </a:r>
            </a:p>
          </p:txBody>
        </p:sp>
        <p:sp>
          <p:nvSpPr>
            <p:cNvPr id="27" name="Flowchart: Multidocument 26"/>
            <p:cNvSpPr/>
            <p:nvPr/>
          </p:nvSpPr>
          <p:spPr>
            <a:xfrm>
              <a:off x="6529933" y="4437112"/>
              <a:ext cx="1800200" cy="936104"/>
            </a:xfrm>
            <a:prstGeom prst="flowChartMultidocumen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AU" dirty="0"/>
            </a:p>
          </p:txBody>
        </p:sp>
        <p:sp>
          <p:nvSpPr>
            <p:cNvPr id="28" name="Left-Right Arrow 27"/>
            <p:cNvSpPr/>
            <p:nvPr/>
          </p:nvSpPr>
          <p:spPr>
            <a:xfrm rot="2480832">
              <a:off x="4919278" y="4021978"/>
              <a:ext cx="1428418" cy="288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a:t>HTTP/SOAP</a:t>
              </a:r>
            </a:p>
          </p:txBody>
        </p:sp>
        <p:sp>
          <p:nvSpPr>
            <p:cNvPr id="29" name="TextBox 28"/>
            <p:cNvSpPr txBox="1"/>
            <p:nvPr/>
          </p:nvSpPr>
          <p:spPr>
            <a:xfrm>
              <a:off x="6673949" y="4725144"/>
              <a:ext cx="1103779" cy="312411"/>
            </a:xfrm>
            <a:prstGeom prst="rect">
              <a:avLst/>
            </a:prstGeom>
            <a:noFill/>
          </p:spPr>
          <p:txBody>
            <a:bodyPr wrap="none" rtlCol="0">
              <a:spAutoFit/>
            </a:bodyPr>
            <a:lstStyle/>
            <a:p>
              <a:r>
                <a:rPr lang="en-AU" sz="1600" dirty="0"/>
                <a:t>Scripts/Tools</a:t>
              </a:r>
            </a:p>
          </p:txBody>
        </p:sp>
        <p:sp>
          <p:nvSpPr>
            <p:cNvPr id="30" name="Oval 29"/>
            <p:cNvSpPr/>
            <p:nvPr/>
          </p:nvSpPr>
          <p:spPr>
            <a:xfrm>
              <a:off x="6588224" y="3212976"/>
              <a:ext cx="1656184" cy="10081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AU"/>
            </a:p>
          </p:txBody>
        </p:sp>
        <p:sp>
          <p:nvSpPr>
            <p:cNvPr id="31" name="TextBox 30"/>
            <p:cNvSpPr txBox="1"/>
            <p:nvPr/>
          </p:nvSpPr>
          <p:spPr>
            <a:xfrm>
              <a:off x="6992963" y="3287420"/>
              <a:ext cx="661358" cy="312411"/>
            </a:xfrm>
            <a:prstGeom prst="rect">
              <a:avLst/>
            </a:prstGeom>
            <a:noFill/>
          </p:spPr>
          <p:txBody>
            <a:bodyPr wrap="none" rtlCol="0">
              <a:spAutoFit/>
            </a:bodyPr>
            <a:lstStyle/>
            <a:p>
              <a:r>
                <a:rPr lang="en-AU" sz="1600" dirty="0">
                  <a:solidFill>
                    <a:schemeClr val="bg1"/>
                  </a:solidFill>
                </a:rPr>
                <a:t>LMS(s)</a:t>
              </a:r>
            </a:p>
          </p:txBody>
        </p:sp>
        <p:sp>
          <p:nvSpPr>
            <p:cNvPr id="32" name="Rectangle 31"/>
            <p:cNvSpPr/>
            <p:nvPr/>
          </p:nvSpPr>
          <p:spPr>
            <a:xfrm>
              <a:off x="6513603" y="3717032"/>
              <a:ext cx="1039300" cy="50405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dirty="0"/>
            </a:p>
          </p:txBody>
        </p:sp>
        <p:sp>
          <p:nvSpPr>
            <p:cNvPr id="33" name="TextBox 32"/>
            <p:cNvSpPr txBox="1"/>
            <p:nvPr/>
          </p:nvSpPr>
          <p:spPr>
            <a:xfrm>
              <a:off x="6631235" y="3736082"/>
              <a:ext cx="804036" cy="426015"/>
            </a:xfrm>
            <a:prstGeom prst="rect">
              <a:avLst/>
            </a:prstGeom>
            <a:noFill/>
          </p:spPr>
          <p:txBody>
            <a:bodyPr wrap="none" rtlCol="0">
              <a:spAutoFit/>
            </a:bodyPr>
            <a:lstStyle/>
            <a:p>
              <a:pPr algn="ctr"/>
              <a:r>
                <a:rPr lang="en-AU" sz="1200" dirty="0"/>
                <a:t>Integration </a:t>
              </a:r>
            </a:p>
            <a:p>
              <a:pPr algn="ctr"/>
              <a:r>
                <a:rPr lang="en-AU" sz="1200" dirty="0"/>
                <a:t>Module</a:t>
              </a:r>
            </a:p>
          </p:txBody>
        </p:sp>
        <p:sp>
          <p:nvSpPr>
            <p:cNvPr id="34" name="Left-Right Arrow 33"/>
            <p:cNvSpPr/>
            <p:nvPr/>
          </p:nvSpPr>
          <p:spPr>
            <a:xfrm rot="1885279">
              <a:off x="4984744" y="3411818"/>
              <a:ext cx="1489892" cy="288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a:t>HTTP</a:t>
              </a:r>
            </a:p>
          </p:txBody>
        </p:sp>
      </p:grpSp>
      <p:sp>
        <p:nvSpPr>
          <p:cNvPr id="2" name="Slide Number Placeholder 1"/>
          <p:cNvSpPr>
            <a:spLocks noGrp="1"/>
          </p:cNvSpPr>
          <p:nvPr>
            <p:ph type="sldNum" sz="quarter" idx="11"/>
          </p:nvPr>
        </p:nvSpPr>
        <p:spPr/>
        <p:txBody>
          <a:bodyPr/>
          <a:lstStyle/>
          <a:p>
            <a:pPr>
              <a:defRPr/>
            </a:pPr>
            <a:fld id="{B69610D2-9DEC-4DE7-A76C-3D04FA2F151F}" type="slidenum">
              <a:rPr lang="en-GB" smtClean="0"/>
              <a:pPr>
                <a:defRPr/>
              </a:pPr>
              <a:t>21</a:t>
            </a:fld>
            <a:r>
              <a:rPr lang="en-GB" smtClean="0"/>
              <a:t> </a:t>
            </a:r>
            <a:endParaRPr lang="en-GB"/>
          </a:p>
        </p:txBody>
      </p:sp>
    </p:spTree>
    <p:extLst>
      <p:ext uri="{BB962C8B-B14F-4D97-AF65-F5344CB8AC3E}">
        <p14:creationId xmlns:p14="http://schemas.microsoft.com/office/powerpoint/2010/main" val="10159599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Institution Manager</a:t>
            </a:r>
            <a:endParaRPr lang="en-AU" dirty="0"/>
          </a:p>
        </p:txBody>
      </p:sp>
      <p:sp>
        <p:nvSpPr>
          <p:cNvPr id="4" name="Footer Placeholder 3"/>
          <p:cNvSpPr>
            <a:spLocks noGrp="1"/>
          </p:cNvSpPr>
          <p:nvPr>
            <p:ph type="ftr" sz="quarter" idx="10"/>
          </p:nvPr>
        </p:nvSpPr>
        <p:spPr/>
        <p:txBody>
          <a:bodyPr/>
          <a:lstStyle/>
          <a:p>
            <a:pPr>
              <a:defRPr/>
            </a:pPr>
            <a:endParaRPr lang="en-GB" dirty="0" smtClean="0"/>
          </a:p>
        </p:txBody>
      </p:sp>
      <p:sp>
        <p:nvSpPr>
          <p:cNvPr id="3" name="Slide Number Placeholder 2"/>
          <p:cNvSpPr>
            <a:spLocks noGrp="1"/>
          </p:cNvSpPr>
          <p:nvPr>
            <p:ph type="sldNum" sz="quarter" idx="11"/>
          </p:nvPr>
        </p:nvSpPr>
        <p:spPr/>
        <p:txBody>
          <a:bodyPr/>
          <a:lstStyle/>
          <a:p>
            <a:pPr>
              <a:defRPr/>
            </a:pPr>
            <a:fld id="{4379A4CB-DC89-4446-BC37-FC085CFF7036}" type="slidenum">
              <a:rPr lang="en-GB" smtClean="0"/>
              <a:pPr>
                <a:defRPr/>
              </a:pPr>
              <a:t>22</a:t>
            </a:fld>
            <a:r>
              <a:rPr lang="en-GB" smtClean="0"/>
              <a:t> </a:t>
            </a:r>
            <a:endParaRPr lang="en-GB"/>
          </a:p>
        </p:txBody>
      </p:sp>
    </p:spTree>
    <p:extLst>
      <p:ext uri="{BB962C8B-B14F-4D97-AF65-F5344CB8AC3E}">
        <p14:creationId xmlns:p14="http://schemas.microsoft.com/office/powerpoint/2010/main" val="16561617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Topics</a:t>
            </a:r>
          </a:p>
        </p:txBody>
      </p:sp>
      <p:sp>
        <p:nvSpPr>
          <p:cNvPr id="3" name="Content Placeholder 2"/>
          <p:cNvSpPr>
            <a:spLocks noGrp="1"/>
          </p:cNvSpPr>
          <p:nvPr>
            <p:ph idx="1"/>
          </p:nvPr>
        </p:nvSpPr>
        <p:spPr/>
        <p:txBody>
          <a:bodyPr/>
          <a:lstStyle/>
          <a:p>
            <a:pPr>
              <a:buFont typeface="Arial" pitchFamily="34" charset="0"/>
              <a:buChar char="•"/>
            </a:pPr>
            <a:r>
              <a:rPr lang="en-AU" sz="2400" dirty="0"/>
              <a:t>What is it? Where is it?</a:t>
            </a:r>
          </a:p>
          <a:p>
            <a:pPr>
              <a:buFont typeface="Arial" pitchFamily="34" charset="0"/>
              <a:buChar char="•"/>
            </a:pPr>
            <a:r>
              <a:rPr lang="en-AU" sz="2400" dirty="0"/>
              <a:t>How to back up EQUELLA Institutions</a:t>
            </a:r>
          </a:p>
          <a:p>
            <a:pPr>
              <a:buFont typeface="Arial" pitchFamily="34" charset="0"/>
              <a:buChar char="•"/>
            </a:pPr>
            <a:r>
              <a:rPr lang="en-AU" sz="2400" dirty="0"/>
              <a:t>How to edit/enable/disable EQUELLA Institutions</a:t>
            </a:r>
          </a:p>
          <a:p>
            <a:pPr>
              <a:buFont typeface="Arial" pitchFamily="34" charset="0"/>
              <a:buChar char="•"/>
            </a:pPr>
            <a:r>
              <a:rPr lang="en-AU" sz="2400" dirty="0"/>
              <a:t>Other institution manager features</a:t>
            </a:r>
          </a:p>
        </p:txBody>
      </p:sp>
      <p:sp>
        <p:nvSpPr>
          <p:cNvPr id="4" name="Footer Placeholder 3"/>
          <p:cNvSpPr>
            <a:spLocks noGrp="1"/>
          </p:cNvSpPr>
          <p:nvPr>
            <p:ph type="ftr" sz="quarter" idx="10"/>
          </p:nvPr>
        </p:nvSpPr>
        <p:spPr/>
        <p:txBody>
          <a:bodyPr/>
          <a:lstStyle/>
          <a:p>
            <a:pPr>
              <a:defRPr/>
            </a:pPr>
            <a:endParaRPr lang="en-GB" dirty="0" smtClean="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23</a:t>
            </a:fld>
            <a:r>
              <a:rPr lang="en-GB" smtClean="0"/>
              <a:t> </a:t>
            </a:r>
            <a:endParaRPr lang="en-GB"/>
          </a:p>
        </p:txBody>
      </p:sp>
    </p:spTree>
    <p:extLst>
      <p:ext uri="{BB962C8B-B14F-4D97-AF65-F5344CB8AC3E}">
        <p14:creationId xmlns:p14="http://schemas.microsoft.com/office/powerpoint/2010/main" val="15755717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9" y="395288"/>
            <a:ext cx="9109075" cy="513432"/>
          </a:xfrm>
        </p:spPr>
        <p:txBody>
          <a:bodyPr>
            <a:normAutofit fontScale="90000"/>
          </a:bodyPr>
          <a:lstStyle/>
          <a:p>
            <a:r>
              <a:rPr lang="en-AU" sz="3200" dirty="0"/>
              <a:t>Institution Manager’s URL</a:t>
            </a:r>
          </a:p>
        </p:txBody>
      </p:sp>
      <p:sp>
        <p:nvSpPr>
          <p:cNvPr id="3" name="Content Placeholder 2"/>
          <p:cNvSpPr>
            <a:spLocks noGrp="1"/>
          </p:cNvSpPr>
          <p:nvPr>
            <p:ph idx="1"/>
          </p:nvPr>
        </p:nvSpPr>
        <p:spPr>
          <a:xfrm>
            <a:off x="1538289" y="1052737"/>
            <a:ext cx="9109075" cy="5019453"/>
          </a:xfrm>
        </p:spPr>
        <p:txBody>
          <a:bodyPr/>
          <a:lstStyle/>
          <a:p>
            <a:r>
              <a:rPr lang="en-AU" sz="2400" dirty="0"/>
              <a:t>Allows hosting and managing of </a:t>
            </a:r>
            <a:r>
              <a:rPr lang="en-AU" sz="2400" dirty="0" smtClean="0"/>
              <a:t>institutions </a:t>
            </a:r>
            <a:r>
              <a:rPr lang="en-AU" sz="2400" dirty="0"/>
              <a:t>(sharing the same DB and </a:t>
            </a:r>
            <a:r>
              <a:rPr lang="en-AU" sz="2400" dirty="0" err="1"/>
              <a:t>filestore</a:t>
            </a:r>
            <a:r>
              <a:rPr lang="en-AU" sz="2400" dirty="0"/>
              <a:t>, but else independent of each other)</a:t>
            </a:r>
          </a:p>
          <a:p>
            <a:r>
              <a:rPr lang="en-AU" sz="2400" dirty="0"/>
              <a:t>Configured in mandatory-</a:t>
            </a:r>
            <a:r>
              <a:rPr lang="en-AU" sz="2400" dirty="0" err="1"/>
              <a:t>config.properties</a:t>
            </a:r>
            <a:r>
              <a:rPr lang="en-AU" sz="2400" dirty="0"/>
              <a:t> file</a:t>
            </a:r>
          </a:p>
          <a:p>
            <a:r>
              <a:rPr lang="en-AU" sz="2400" dirty="0"/>
              <a:t>May be its own URL</a:t>
            </a:r>
          </a:p>
          <a:p>
            <a:pPr lvl="1"/>
            <a:r>
              <a:rPr lang="en-AU" dirty="0"/>
              <a:t>Some organisation’s internet-facing EQUELLAs only let the institution manager listen to </a:t>
            </a:r>
            <a:r>
              <a:rPr lang="en-AU" dirty="0" err="1"/>
              <a:t>localhost</a:t>
            </a:r>
            <a:r>
              <a:rPr lang="en-AU" dirty="0"/>
              <a:t> for greater security</a:t>
            </a:r>
          </a:p>
          <a:p>
            <a:r>
              <a:rPr lang="en-AU" sz="2400" dirty="0"/>
              <a:t>Accessed via:</a:t>
            </a:r>
          </a:p>
          <a:p>
            <a:pPr lvl="1"/>
            <a:r>
              <a:rPr lang="en-AU" b="1" dirty="0" smtClean="0"/>
              <a:t>http://&lt;configured </a:t>
            </a:r>
            <a:r>
              <a:rPr lang="en-AU" b="1" dirty="0" err="1" smtClean="0"/>
              <a:t>url</a:t>
            </a:r>
            <a:r>
              <a:rPr lang="en-AU" b="1" dirty="0" smtClean="0"/>
              <a:t>&gt;/</a:t>
            </a:r>
            <a:r>
              <a:rPr lang="en-AU" b="1" dirty="0" err="1" smtClean="0"/>
              <a:t>institutions.do?method</a:t>
            </a:r>
            <a:r>
              <a:rPr lang="en-AU" b="1" dirty="0" smtClean="0"/>
              <a:t>=admin</a:t>
            </a:r>
          </a:p>
          <a:p>
            <a:pPr lvl="1"/>
            <a:r>
              <a:rPr lang="en-AU" b="1" dirty="0" smtClean="0"/>
              <a:t>On the VM: http://localhost/institutions.do?method=admin</a:t>
            </a:r>
          </a:p>
          <a:p>
            <a:pPr lvl="1">
              <a:buNone/>
            </a:pPr>
            <a:endParaRPr lang="en-AU" dirty="0"/>
          </a:p>
        </p:txBody>
      </p:sp>
      <p:sp>
        <p:nvSpPr>
          <p:cNvPr id="4" name="Footer Placeholder 3"/>
          <p:cNvSpPr>
            <a:spLocks noGrp="1"/>
          </p:cNvSpPr>
          <p:nvPr>
            <p:ph type="ftr" sz="quarter" idx="10"/>
          </p:nvPr>
        </p:nvSpPr>
        <p:spPr/>
        <p:txBody>
          <a:bodyPr/>
          <a:lstStyle/>
          <a:p>
            <a:pPr>
              <a:defRPr/>
            </a:pPr>
            <a:endParaRPr lang="en-GB" dirty="0" smtClean="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24</a:t>
            </a:fld>
            <a:r>
              <a:rPr lang="en-GB" smtClean="0"/>
              <a:t> </a:t>
            </a:r>
            <a:endParaRPr lang="en-GB"/>
          </a:p>
        </p:txBody>
      </p:sp>
    </p:spTree>
    <p:extLst>
      <p:ext uri="{BB962C8B-B14F-4D97-AF65-F5344CB8AC3E}">
        <p14:creationId xmlns:p14="http://schemas.microsoft.com/office/powerpoint/2010/main" val="131813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Institution Management Options</a:t>
            </a:r>
          </a:p>
        </p:txBody>
      </p:sp>
      <p:sp>
        <p:nvSpPr>
          <p:cNvPr id="3" name="Content Placeholder 2"/>
          <p:cNvSpPr>
            <a:spLocks noGrp="1"/>
          </p:cNvSpPr>
          <p:nvPr>
            <p:ph idx="1"/>
          </p:nvPr>
        </p:nvSpPr>
        <p:spPr>
          <a:xfrm>
            <a:off x="1538289" y="1268761"/>
            <a:ext cx="9109075" cy="4803428"/>
          </a:xfrm>
        </p:spPr>
        <p:txBody>
          <a:bodyPr/>
          <a:lstStyle/>
          <a:p>
            <a:pPr>
              <a:buFont typeface="Arial" pitchFamily="34" charset="0"/>
              <a:buChar char="•"/>
            </a:pPr>
            <a:r>
              <a:rPr lang="en-AU" sz="2400" dirty="0"/>
              <a:t>Create new institutions</a:t>
            </a:r>
          </a:p>
          <a:p>
            <a:pPr>
              <a:buFont typeface="Arial" pitchFamily="34" charset="0"/>
              <a:buChar char="•"/>
            </a:pPr>
            <a:r>
              <a:rPr lang="en-AU" sz="2400" dirty="0"/>
              <a:t>Disable existing institutions (disallows any login)</a:t>
            </a:r>
          </a:p>
          <a:p>
            <a:pPr>
              <a:buFont typeface="Arial" pitchFamily="34" charset="0"/>
              <a:buChar char="•"/>
            </a:pPr>
            <a:r>
              <a:rPr lang="en-AU" sz="2400" dirty="0"/>
              <a:t>Edit existing institutions (only the URL, the </a:t>
            </a:r>
            <a:r>
              <a:rPr lang="en-AU" sz="2400" dirty="0" err="1"/>
              <a:t>filestore</a:t>
            </a:r>
            <a:r>
              <a:rPr lang="en-AU" sz="2400" dirty="0"/>
              <a:t> location is fixed upon creation)</a:t>
            </a:r>
          </a:p>
          <a:p>
            <a:pPr>
              <a:buFont typeface="Arial" pitchFamily="34" charset="0"/>
              <a:buChar char="•"/>
            </a:pPr>
            <a:r>
              <a:rPr lang="en-AU" sz="2400" dirty="0"/>
              <a:t>Clone existing institutions</a:t>
            </a:r>
          </a:p>
          <a:p>
            <a:pPr>
              <a:buFont typeface="Arial" pitchFamily="34" charset="0"/>
              <a:buChar char="•"/>
            </a:pPr>
            <a:r>
              <a:rPr lang="en-AU" sz="2400" dirty="0"/>
              <a:t>Delete existing institutions (also erases its </a:t>
            </a:r>
            <a:r>
              <a:rPr lang="en-AU" sz="2400" dirty="0" err="1"/>
              <a:t>filestore</a:t>
            </a:r>
            <a:r>
              <a:rPr lang="en-AU" sz="2400" dirty="0"/>
              <a:t>)</a:t>
            </a:r>
          </a:p>
          <a:p>
            <a:pPr>
              <a:buFont typeface="Arial" pitchFamily="34" charset="0"/>
              <a:buChar char="•"/>
            </a:pPr>
            <a:r>
              <a:rPr lang="en-AU" sz="2400" dirty="0"/>
              <a:t>Export existing institutions (backup</a:t>
            </a:r>
            <a:r>
              <a:rPr lang="en-AU" sz="2400" dirty="0" smtClean="0"/>
              <a:t>)</a:t>
            </a:r>
            <a:endParaRPr lang="en-AU" sz="2400" dirty="0"/>
          </a:p>
        </p:txBody>
      </p:sp>
      <p:sp>
        <p:nvSpPr>
          <p:cNvPr id="4" name="Footer Placeholder 3"/>
          <p:cNvSpPr>
            <a:spLocks noGrp="1"/>
          </p:cNvSpPr>
          <p:nvPr>
            <p:ph type="ftr" sz="quarter" idx="10"/>
          </p:nvPr>
        </p:nvSpPr>
        <p:spPr/>
        <p:txBody>
          <a:bodyPr/>
          <a:lstStyle/>
          <a:p>
            <a:pPr>
              <a:defRPr/>
            </a:pPr>
            <a:endParaRPr lang="en-GB" dirty="0" smtClean="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25</a:t>
            </a:fld>
            <a:r>
              <a:rPr lang="en-GB" smtClean="0"/>
              <a:t> </a:t>
            </a:r>
            <a:endParaRPr lang="en-GB"/>
          </a:p>
        </p:txBody>
      </p:sp>
    </p:spTree>
    <p:extLst>
      <p:ext uri="{BB962C8B-B14F-4D97-AF65-F5344CB8AC3E}">
        <p14:creationId xmlns:p14="http://schemas.microsoft.com/office/powerpoint/2010/main" val="379729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000" dirty="0"/>
              <a:t>Exporting EQUELLA Institutions</a:t>
            </a:r>
          </a:p>
        </p:txBody>
      </p:sp>
      <p:sp>
        <p:nvSpPr>
          <p:cNvPr id="3" name="Content Placeholder 2"/>
          <p:cNvSpPr>
            <a:spLocks noGrp="1"/>
          </p:cNvSpPr>
          <p:nvPr>
            <p:ph idx="1"/>
          </p:nvPr>
        </p:nvSpPr>
        <p:spPr/>
        <p:txBody>
          <a:bodyPr/>
          <a:lstStyle/>
          <a:p>
            <a:pPr>
              <a:buFont typeface="Arial" pitchFamily="34" charset="0"/>
              <a:buChar char="•"/>
            </a:pPr>
            <a:r>
              <a:rPr lang="en-AU" dirty="0"/>
              <a:t>If the institution’s attachment folder is less than ~10GB, you may export with attachments</a:t>
            </a:r>
          </a:p>
          <a:p>
            <a:pPr lvl="3"/>
            <a:r>
              <a:rPr lang="en-AU" sz="2400" dirty="0"/>
              <a:t>Note:  if it is over 1.5GB, then only export in Google Chrome.  The export will crash Firefox and IE</a:t>
            </a:r>
          </a:p>
          <a:p>
            <a:pPr>
              <a:buFont typeface="Arial" pitchFamily="34" charset="0"/>
              <a:buChar char="•"/>
            </a:pPr>
            <a:r>
              <a:rPr lang="en-AU" dirty="0"/>
              <a:t>If the institution’s attachment folder is greater than 10GB, export without attachments</a:t>
            </a:r>
          </a:p>
          <a:p>
            <a:pPr lvl="3"/>
            <a:r>
              <a:rPr lang="en-AU" sz="2400" dirty="0"/>
              <a:t>Copy the attachments folder manually to its new home</a:t>
            </a:r>
          </a:p>
        </p:txBody>
      </p:sp>
      <p:sp>
        <p:nvSpPr>
          <p:cNvPr id="4" name="Footer Placeholder 3"/>
          <p:cNvSpPr>
            <a:spLocks noGrp="1"/>
          </p:cNvSpPr>
          <p:nvPr>
            <p:ph type="ftr" sz="quarter" idx="10"/>
          </p:nvPr>
        </p:nvSpPr>
        <p:spPr/>
        <p:txBody>
          <a:bodyPr/>
          <a:lstStyle/>
          <a:p>
            <a:pPr>
              <a:defRPr/>
            </a:pPr>
            <a:endParaRPr lang="en-GB" dirty="0" smtClean="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26</a:t>
            </a:fld>
            <a:r>
              <a:rPr lang="en-GB" smtClean="0"/>
              <a:t> </a:t>
            </a:r>
            <a:endParaRPr lang="en-GB"/>
          </a:p>
        </p:txBody>
      </p:sp>
    </p:spTree>
    <p:extLst>
      <p:ext uri="{BB962C8B-B14F-4D97-AF65-F5344CB8AC3E}">
        <p14:creationId xmlns:p14="http://schemas.microsoft.com/office/powerpoint/2010/main" val="19371525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Exporting EQUELLA Institutions (cont’d)</a:t>
            </a:r>
          </a:p>
        </p:txBody>
      </p:sp>
      <p:sp>
        <p:nvSpPr>
          <p:cNvPr id="3" name="Content Placeholder 2"/>
          <p:cNvSpPr>
            <a:spLocks noGrp="1"/>
          </p:cNvSpPr>
          <p:nvPr>
            <p:ph idx="1"/>
          </p:nvPr>
        </p:nvSpPr>
        <p:spPr/>
        <p:txBody>
          <a:bodyPr/>
          <a:lstStyle/>
          <a:p>
            <a:pPr lvl="1"/>
            <a:r>
              <a:rPr lang="en-AU" dirty="0" smtClean="0"/>
              <a:t>Best practice is to disable the institution first, but this is not required</a:t>
            </a:r>
          </a:p>
          <a:p>
            <a:pPr lvl="1"/>
            <a:r>
              <a:rPr lang="en-AU" dirty="0" smtClean="0"/>
              <a:t>If you don’t care to save the audit trail, don’t export the audit logs.</a:t>
            </a:r>
          </a:p>
          <a:p>
            <a:pPr lvl="2"/>
            <a:r>
              <a:rPr lang="en-AU" dirty="0" smtClean="0"/>
              <a:t>This can really slow things down if it has never been purged.</a:t>
            </a:r>
          </a:p>
          <a:p>
            <a:pPr lvl="1"/>
            <a:r>
              <a:rPr lang="en-AU" dirty="0" smtClean="0"/>
              <a:t>On highly active institutions, this could exceed a million rows</a:t>
            </a:r>
          </a:p>
          <a:p>
            <a:pPr lvl="3">
              <a:buFont typeface="Arial" pitchFamily="34" charset="0"/>
              <a:buChar char="•"/>
            </a:pPr>
            <a:r>
              <a:rPr lang="en-AU" dirty="0" smtClean="0"/>
              <a:t>To exclude options, move the option from the left box to the right box.</a:t>
            </a:r>
          </a:p>
          <a:p>
            <a:pPr lvl="1"/>
            <a:r>
              <a:rPr lang="en-AU" dirty="0" smtClean="0"/>
              <a:t>Typically, only the audit logs and the Item Attachments are excluded. Excluding other options may result in unstable institutions when they’re re-imported.</a:t>
            </a:r>
            <a:endParaRPr lang="en-AU" dirty="0"/>
          </a:p>
        </p:txBody>
      </p:sp>
      <p:sp>
        <p:nvSpPr>
          <p:cNvPr id="4" name="Footer Placeholder 3"/>
          <p:cNvSpPr>
            <a:spLocks noGrp="1"/>
          </p:cNvSpPr>
          <p:nvPr>
            <p:ph type="ftr" sz="quarter" idx="10"/>
          </p:nvPr>
        </p:nvSpPr>
        <p:spPr/>
        <p:txBody>
          <a:bodyPr/>
          <a:lstStyle/>
          <a:p>
            <a:pPr>
              <a:defRPr/>
            </a:pPr>
            <a:endParaRPr lang="en-GB" dirty="0" smtClean="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27</a:t>
            </a:fld>
            <a:r>
              <a:rPr lang="en-GB" smtClean="0"/>
              <a:t> </a:t>
            </a:r>
            <a:endParaRPr lang="en-GB"/>
          </a:p>
        </p:txBody>
      </p:sp>
    </p:spTree>
    <p:extLst>
      <p:ext uri="{BB962C8B-B14F-4D97-AF65-F5344CB8AC3E}">
        <p14:creationId xmlns:p14="http://schemas.microsoft.com/office/powerpoint/2010/main" val="18710546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Exporting EQUELLA Institutions (cont’d)</a:t>
            </a:r>
          </a:p>
        </p:txBody>
      </p:sp>
      <p:sp>
        <p:nvSpPr>
          <p:cNvPr id="3" name="Content Placeholder 2"/>
          <p:cNvSpPr>
            <a:spLocks noGrp="1"/>
          </p:cNvSpPr>
          <p:nvPr>
            <p:ph idx="1"/>
          </p:nvPr>
        </p:nvSpPr>
        <p:spPr>
          <a:xfrm>
            <a:off x="1538289" y="1196753"/>
            <a:ext cx="9109075" cy="4875436"/>
          </a:xfrm>
        </p:spPr>
        <p:txBody>
          <a:bodyPr/>
          <a:lstStyle/>
          <a:p>
            <a:pPr>
              <a:buFont typeface="Arial" pitchFamily="34" charset="0"/>
              <a:buChar char="•"/>
            </a:pPr>
            <a:r>
              <a:rPr lang="en-AU" dirty="0"/>
              <a:t>Institutions are first exported to the staging folder</a:t>
            </a:r>
          </a:p>
          <a:p>
            <a:pPr>
              <a:buFont typeface="Arial" pitchFamily="34" charset="0"/>
              <a:buChar char="•"/>
            </a:pPr>
            <a:r>
              <a:rPr lang="en-AU" dirty="0"/>
              <a:t>Once everything is converted, EQUELLA compresses (tars and </a:t>
            </a:r>
            <a:r>
              <a:rPr lang="en-AU" dirty="0" err="1"/>
              <a:t>gzips</a:t>
            </a:r>
            <a:r>
              <a:rPr lang="en-AU" dirty="0"/>
              <a:t>) the institution for download</a:t>
            </a:r>
          </a:p>
          <a:p>
            <a:pPr>
              <a:buFont typeface="Arial" pitchFamily="34" charset="0"/>
              <a:buChar char="•"/>
            </a:pPr>
            <a:r>
              <a:rPr lang="en-AU" dirty="0"/>
              <a:t>If you don’t want to use a browser to download an institution, you can find it in the staging folder and tar/</a:t>
            </a:r>
            <a:r>
              <a:rPr lang="en-AU" dirty="0" err="1"/>
              <a:t>gzip</a:t>
            </a:r>
            <a:r>
              <a:rPr lang="en-AU" dirty="0"/>
              <a:t> it yourself.  This is unsupported, however ... </a:t>
            </a:r>
          </a:p>
          <a:p>
            <a:pPr lvl="3"/>
            <a:r>
              <a:rPr lang="en-AU" dirty="0"/>
              <a:t>But it has gotten consultants out of trouble several times </a:t>
            </a:r>
            <a:r>
              <a:rPr lang="en-AU" dirty="0">
                <a:sym typeface="Wingdings" pitchFamily="2" charset="2"/>
              </a:rPr>
              <a:t></a:t>
            </a:r>
            <a:endParaRPr lang="en-AU" dirty="0"/>
          </a:p>
        </p:txBody>
      </p:sp>
      <p:sp>
        <p:nvSpPr>
          <p:cNvPr id="4" name="Footer Placeholder 3"/>
          <p:cNvSpPr>
            <a:spLocks noGrp="1"/>
          </p:cNvSpPr>
          <p:nvPr>
            <p:ph type="ftr" sz="quarter" idx="10"/>
          </p:nvPr>
        </p:nvSpPr>
        <p:spPr/>
        <p:txBody>
          <a:bodyPr/>
          <a:lstStyle/>
          <a:p>
            <a:pPr>
              <a:defRPr/>
            </a:pPr>
            <a:endParaRPr lang="en-GB" dirty="0" smtClean="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28</a:t>
            </a:fld>
            <a:r>
              <a:rPr lang="en-GB" smtClean="0"/>
              <a:t> </a:t>
            </a:r>
            <a:endParaRPr lang="en-GB"/>
          </a:p>
        </p:txBody>
      </p:sp>
    </p:spTree>
    <p:extLst>
      <p:ext uri="{BB962C8B-B14F-4D97-AF65-F5344CB8AC3E}">
        <p14:creationId xmlns:p14="http://schemas.microsoft.com/office/powerpoint/2010/main" val="12120897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Importing EQUELLA Institutions</a:t>
            </a:r>
          </a:p>
        </p:txBody>
      </p:sp>
      <p:sp>
        <p:nvSpPr>
          <p:cNvPr id="3" name="Content Placeholder 2"/>
          <p:cNvSpPr>
            <a:spLocks noGrp="1"/>
          </p:cNvSpPr>
          <p:nvPr>
            <p:ph idx="1"/>
          </p:nvPr>
        </p:nvSpPr>
        <p:spPr>
          <a:xfrm>
            <a:off x="1538289" y="1340769"/>
            <a:ext cx="9109075" cy="4731420"/>
          </a:xfrm>
        </p:spPr>
        <p:txBody>
          <a:bodyPr/>
          <a:lstStyle/>
          <a:p>
            <a:pPr>
              <a:buFont typeface="Arial" pitchFamily="34" charset="0"/>
              <a:buChar char="•"/>
            </a:pPr>
            <a:r>
              <a:rPr lang="en-AU" sz="2400" dirty="0"/>
              <a:t>Simply navigate to an institution import, and click “Import”</a:t>
            </a:r>
          </a:p>
          <a:p>
            <a:pPr>
              <a:buFont typeface="Arial" pitchFamily="34" charset="0"/>
              <a:buChar char="•"/>
            </a:pPr>
            <a:r>
              <a:rPr lang="en-AU" sz="2400" dirty="0"/>
              <a:t>It unpacks the institution into the staging folder</a:t>
            </a:r>
          </a:p>
          <a:p>
            <a:pPr>
              <a:buFont typeface="Arial" pitchFamily="34" charset="0"/>
              <a:buChar char="•"/>
            </a:pPr>
            <a:r>
              <a:rPr lang="en-AU" sz="2400" dirty="0"/>
              <a:t>Then it gives you the option to exclude certain parts of the institution, similar to an institution export.</a:t>
            </a:r>
          </a:p>
          <a:p>
            <a:pPr lvl="3"/>
            <a:r>
              <a:rPr lang="en-AU" dirty="0" smtClean="0"/>
              <a:t>You do not need to exclude Item Attachments or Audit logs if they were excluded from the export</a:t>
            </a:r>
            <a:endParaRPr lang="en-AU" sz="2400" dirty="0"/>
          </a:p>
          <a:p>
            <a:pPr>
              <a:buFont typeface="Arial" pitchFamily="34" charset="0"/>
              <a:buChar char="•"/>
            </a:pPr>
            <a:r>
              <a:rPr lang="en-AU" sz="2400" dirty="0"/>
              <a:t>Once imported, you will be prompted to configure the </a:t>
            </a:r>
            <a:r>
              <a:rPr lang="en-AU" sz="2400" dirty="0" err="1"/>
              <a:t>filestore</a:t>
            </a:r>
            <a:r>
              <a:rPr lang="en-AU" sz="2400" dirty="0"/>
              <a:t> path and the institution’s URL.  You may also change the password for TLE_ADMINISTRATOR here (more on this user later)</a:t>
            </a:r>
          </a:p>
        </p:txBody>
      </p:sp>
      <p:sp>
        <p:nvSpPr>
          <p:cNvPr id="4" name="Footer Placeholder 3"/>
          <p:cNvSpPr>
            <a:spLocks noGrp="1"/>
          </p:cNvSpPr>
          <p:nvPr>
            <p:ph type="ftr" sz="quarter" idx="10"/>
          </p:nvPr>
        </p:nvSpPr>
        <p:spPr/>
        <p:txBody>
          <a:bodyPr/>
          <a:lstStyle/>
          <a:p>
            <a:pPr>
              <a:defRPr/>
            </a:pPr>
            <a:endParaRPr lang="en-GB" dirty="0" smtClean="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29</a:t>
            </a:fld>
            <a:r>
              <a:rPr lang="en-GB" smtClean="0"/>
              <a:t> </a:t>
            </a:r>
            <a:endParaRPr lang="en-GB"/>
          </a:p>
        </p:txBody>
      </p:sp>
    </p:spTree>
    <p:extLst>
      <p:ext uri="{BB962C8B-B14F-4D97-AF65-F5344CB8AC3E}">
        <p14:creationId xmlns:p14="http://schemas.microsoft.com/office/powerpoint/2010/main" val="562972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Course Planning	</a:t>
            </a:r>
            <a:endParaRPr lang="en-AU" dirty="0"/>
          </a:p>
        </p:txBody>
      </p:sp>
      <p:sp>
        <p:nvSpPr>
          <p:cNvPr id="3" name="Content Placeholder 2"/>
          <p:cNvSpPr>
            <a:spLocks noGrp="1"/>
          </p:cNvSpPr>
          <p:nvPr>
            <p:ph type="body" idx="1"/>
          </p:nvPr>
        </p:nvSpPr>
        <p:spPr/>
        <p:txBody>
          <a:bodyPr/>
          <a:lstStyle/>
          <a:p>
            <a:pPr marL="836613" lvl="4" indent="-457200"/>
            <a:endParaRPr lang="en-AU" dirty="0" smtClean="0"/>
          </a:p>
          <a:p>
            <a:pPr>
              <a:buFont typeface="Arial" pitchFamily="34" charset="0"/>
              <a:buChar char="•"/>
            </a:pPr>
            <a:endParaRPr lang="en-AU" dirty="0"/>
          </a:p>
        </p:txBody>
      </p:sp>
      <p:sp>
        <p:nvSpPr>
          <p:cNvPr id="5" name="Slide Number Placeholder 4"/>
          <p:cNvSpPr>
            <a:spLocks noGrp="1"/>
          </p:cNvSpPr>
          <p:nvPr>
            <p:ph type="sldNum" sz="quarter" idx="11"/>
          </p:nvPr>
        </p:nvSpPr>
        <p:spPr/>
        <p:txBody>
          <a:bodyPr/>
          <a:lstStyle/>
          <a:p>
            <a:pPr>
              <a:defRPr/>
            </a:pPr>
            <a:fld id="{97E40707-279D-49E0-9D3C-3C0481C2840F}" type="slidenum">
              <a:rPr lang="en-GB" smtClean="0"/>
              <a:pPr>
                <a:defRPr/>
              </a:pPr>
              <a:t>3</a:t>
            </a:fld>
            <a:r>
              <a:rPr lang="en-GB" smtClean="0"/>
              <a:t> </a:t>
            </a:r>
            <a:endParaRPr lang="en-GB" dirty="0"/>
          </a:p>
        </p:txBody>
      </p:sp>
    </p:spTree>
    <p:extLst>
      <p:ext uri="{BB962C8B-B14F-4D97-AF65-F5344CB8AC3E}">
        <p14:creationId xmlns:p14="http://schemas.microsoft.com/office/powerpoint/2010/main" val="11185520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Editing an Institution</a:t>
            </a:r>
          </a:p>
        </p:txBody>
      </p:sp>
      <p:sp>
        <p:nvSpPr>
          <p:cNvPr id="3" name="Content Placeholder 2"/>
          <p:cNvSpPr>
            <a:spLocks noGrp="1"/>
          </p:cNvSpPr>
          <p:nvPr>
            <p:ph idx="1"/>
          </p:nvPr>
        </p:nvSpPr>
        <p:spPr>
          <a:xfrm>
            <a:off x="1538289" y="1412777"/>
            <a:ext cx="9109075" cy="4659412"/>
          </a:xfrm>
        </p:spPr>
        <p:txBody>
          <a:bodyPr/>
          <a:lstStyle/>
          <a:p>
            <a:pPr>
              <a:buFont typeface="Arial" pitchFamily="34" charset="0"/>
              <a:buChar char="•"/>
            </a:pPr>
            <a:r>
              <a:rPr lang="en-AU" sz="2400" dirty="0"/>
              <a:t>Change the institution’s name</a:t>
            </a:r>
          </a:p>
          <a:p>
            <a:pPr>
              <a:buFont typeface="Arial" pitchFamily="34" charset="0"/>
              <a:buChar char="•"/>
            </a:pPr>
            <a:r>
              <a:rPr lang="en-AU" sz="2400" dirty="0"/>
              <a:t>Change the institution’s URL</a:t>
            </a:r>
          </a:p>
          <a:p>
            <a:pPr>
              <a:buFont typeface="Arial" pitchFamily="34" charset="0"/>
              <a:buChar char="•"/>
            </a:pPr>
            <a:r>
              <a:rPr lang="en-AU" sz="2400" dirty="0"/>
              <a:t>Change the password for the TLE_ADMINISTRATOR user</a:t>
            </a:r>
          </a:p>
          <a:p>
            <a:pPr>
              <a:buFont typeface="Arial" pitchFamily="34" charset="0"/>
              <a:buChar char="•"/>
            </a:pPr>
            <a:r>
              <a:rPr lang="en-AU" sz="2400" dirty="0"/>
              <a:t>Change the institution’s time zone</a:t>
            </a:r>
          </a:p>
          <a:p>
            <a:pPr>
              <a:buFont typeface="Arial" pitchFamily="34" charset="0"/>
              <a:buChar char="•"/>
            </a:pPr>
            <a:r>
              <a:rPr lang="en-AU" sz="2400" i="1" dirty="0"/>
              <a:t>Cannot</a:t>
            </a:r>
            <a:r>
              <a:rPr lang="en-AU" sz="2400" dirty="0"/>
              <a:t> change the </a:t>
            </a:r>
            <a:r>
              <a:rPr lang="en-AU" sz="2400" dirty="0" err="1"/>
              <a:t>filestore</a:t>
            </a:r>
            <a:r>
              <a:rPr lang="en-AU" sz="2400" dirty="0"/>
              <a:t> path</a:t>
            </a:r>
          </a:p>
        </p:txBody>
      </p:sp>
      <p:sp>
        <p:nvSpPr>
          <p:cNvPr id="4" name="Footer Placeholder 3"/>
          <p:cNvSpPr>
            <a:spLocks noGrp="1"/>
          </p:cNvSpPr>
          <p:nvPr>
            <p:ph type="ftr" sz="quarter" idx="10"/>
          </p:nvPr>
        </p:nvSpPr>
        <p:spPr/>
        <p:txBody>
          <a:bodyPr/>
          <a:lstStyle/>
          <a:p>
            <a:pPr>
              <a:defRPr/>
            </a:pPr>
            <a:endParaRPr lang="en-GB" dirty="0" smtClean="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30</a:t>
            </a:fld>
            <a:r>
              <a:rPr lang="en-GB" smtClean="0"/>
              <a:t> </a:t>
            </a:r>
            <a:endParaRPr lang="en-GB"/>
          </a:p>
        </p:txBody>
      </p:sp>
    </p:spTree>
    <p:extLst>
      <p:ext uri="{BB962C8B-B14F-4D97-AF65-F5344CB8AC3E}">
        <p14:creationId xmlns:p14="http://schemas.microsoft.com/office/powerpoint/2010/main" val="739765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Server Settings</a:t>
            </a:r>
          </a:p>
        </p:txBody>
      </p:sp>
      <p:sp>
        <p:nvSpPr>
          <p:cNvPr id="3" name="Content Placeholder 2"/>
          <p:cNvSpPr>
            <a:spLocks noGrp="1"/>
          </p:cNvSpPr>
          <p:nvPr>
            <p:ph idx="1"/>
          </p:nvPr>
        </p:nvSpPr>
        <p:spPr/>
        <p:txBody>
          <a:bodyPr/>
          <a:lstStyle/>
          <a:p>
            <a:pPr>
              <a:buFont typeface="Arial" pitchFamily="34" charset="0"/>
              <a:buChar char="•"/>
            </a:pPr>
            <a:r>
              <a:rPr lang="en-AU" sz="2400" dirty="0"/>
              <a:t>May set a server message, which appears whenever a user logs into EQUELLA.</a:t>
            </a:r>
          </a:p>
          <a:p>
            <a:pPr>
              <a:buFont typeface="Arial" pitchFamily="34" charset="0"/>
              <a:buChar char="•"/>
            </a:pPr>
            <a:r>
              <a:rPr lang="en-AU" sz="2400" dirty="0"/>
              <a:t>May set the System Password – this is the password for the Institution Manager</a:t>
            </a:r>
          </a:p>
          <a:p>
            <a:pPr>
              <a:buFont typeface="Arial" pitchFamily="34" charset="0"/>
              <a:buChar char="•"/>
            </a:pPr>
            <a:r>
              <a:rPr lang="en-AU" sz="2400" dirty="0"/>
              <a:t>May update the licence here</a:t>
            </a:r>
          </a:p>
          <a:p>
            <a:pPr>
              <a:buFont typeface="Arial" pitchFamily="34" charset="0"/>
              <a:buChar char="•"/>
            </a:pPr>
            <a:r>
              <a:rPr lang="en-AU" sz="2400" u="sng" dirty="0"/>
              <a:t>User Exercise</a:t>
            </a:r>
            <a:r>
              <a:rPr lang="en-AU" sz="2400" dirty="0"/>
              <a:t>: Set a server message and logout/login to see the message for a user.</a:t>
            </a:r>
          </a:p>
        </p:txBody>
      </p:sp>
      <p:sp>
        <p:nvSpPr>
          <p:cNvPr id="4" name="Footer Placeholder 3"/>
          <p:cNvSpPr>
            <a:spLocks noGrp="1"/>
          </p:cNvSpPr>
          <p:nvPr>
            <p:ph type="ftr" sz="quarter" idx="10"/>
          </p:nvPr>
        </p:nvSpPr>
        <p:spPr/>
        <p:txBody>
          <a:bodyPr/>
          <a:lstStyle/>
          <a:p>
            <a:pPr>
              <a:defRPr/>
            </a:pPr>
            <a:endParaRPr lang="en-GB" dirty="0" smtClean="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31</a:t>
            </a:fld>
            <a:r>
              <a:rPr lang="en-GB" smtClean="0"/>
              <a:t> </a:t>
            </a:r>
            <a:endParaRPr lang="en-GB"/>
          </a:p>
        </p:txBody>
      </p:sp>
    </p:spTree>
    <p:extLst>
      <p:ext uri="{BB962C8B-B14F-4D97-AF65-F5344CB8AC3E}">
        <p14:creationId xmlns:p14="http://schemas.microsoft.com/office/powerpoint/2010/main" val="20791514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Downloads</a:t>
            </a:r>
          </a:p>
        </p:txBody>
      </p:sp>
      <p:sp>
        <p:nvSpPr>
          <p:cNvPr id="3" name="Content Placeholder 2"/>
          <p:cNvSpPr>
            <a:spLocks noGrp="1"/>
          </p:cNvSpPr>
          <p:nvPr>
            <p:ph idx="1"/>
          </p:nvPr>
        </p:nvSpPr>
        <p:spPr/>
        <p:txBody>
          <a:bodyPr/>
          <a:lstStyle/>
          <a:p>
            <a:r>
              <a:rPr lang="en-AU" sz="2400" dirty="0"/>
              <a:t>Downloads for the current </a:t>
            </a:r>
            <a:r>
              <a:rPr lang="en-AU" sz="2400" dirty="0" smtClean="0"/>
              <a:t>EQUELLA version</a:t>
            </a:r>
            <a:r>
              <a:rPr lang="en-AU" sz="2400" dirty="0"/>
              <a:t>:</a:t>
            </a:r>
          </a:p>
          <a:p>
            <a:pPr lvl="1"/>
            <a:r>
              <a:rPr lang="en-AU" sz="2000" dirty="0"/>
              <a:t>Blackboard Building Block</a:t>
            </a:r>
          </a:p>
          <a:p>
            <a:pPr lvl="1"/>
            <a:r>
              <a:rPr lang="en-AU" sz="2000" dirty="0"/>
              <a:t>Blackboard Vista and CE </a:t>
            </a:r>
            <a:r>
              <a:rPr lang="en-AU" sz="2000" dirty="0" err="1"/>
              <a:t>Powerlink</a:t>
            </a:r>
            <a:endParaRPr lang="en-AU" sz="2000" dirty="0"/>
          </a:p>
          <a:p>
            <a:pPr lvl="1"/>
            <a:r>
              <a:rPr lang="en-AU" sz="2000" dirty="0" err="1"/>
              <a:t>Moodle</a:t>
            </a:r>
            <a:r>
              <a:rPr lang="en-AU" sz="2000" dirty="0"/>
              <a:t> Modules (1.9 / 2.x)</a:t>
            </a:r>
          </a:p>
          <a:p>
            <a:pPr lvl="1"/>
            <a:r>
              <a:rPr lang="en-AU" sz="2000" dirty="0"/>
              <a:t>Sakai Tool</a:t>
            </a:r>
          </a:p>
          <a:p>
            <a:pPr lvl="1"/>
            <a:r>
              <a:rPr lang="en-AU" sz="2000" dirty="0"/>
              <a:t>EQUELLA Integration Pack (Documentation and examples for EQUELLA SOAP API and JavaScript API) -&gt; more on this today/tomorrow</a:t>
            </a:r>
          </a:p>
        </p:txBody>
      </p:sp>
      <p:sp>
        <p:nvSpPr>
          <p:cNvPr id="4" name="Footer Placeholder 3"/>
          <p:cNvSpPr>
            <a:spLocks noGrp="1"/>
          </p:cNvSpPr>
          <p:nvPr>
            <p:ph type="ftr" sz="quarter" idx="10"/>
          </p:nvPr>
        </p:nvSpPr>
        <p:spPr/>
        <p:txBody>
          <a:bodyPr/>
          <a:lstStyle/>
          <a:p>
            <a:pPr>
              <a:defRPr/>
            </a:pPr>
            <a:endParaRPr lang="en-GB" dirty="0" smtClean="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32</a:t>
            </a:fld>
            <a:r>
              <a:rPr lang="en-GB" smtClean="0"/>
              <a:t> </a:t>
            </a:r>
            <a:endParaRPr lang="en-GB"/>
          </a:p>
        </p:txBody>
      </p:sp>
    </p:spTree>
    <p:extLst>
      <p:ext uri="{BB962C8B-B14F-4D97-AF65-F5344CB8AC3E}">
        <p14:creationId xmlns:p14="http://schemas.microsoft.com/office/powerpoint/2010/main" val="4441296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Thread Dump</a:t>
            </a:r>
          </a:p>
        </p:txBody>
      </p:sp>
      <p:sp>
        <p:nvSpPr>
          <p:cNvPr id="3" name="Content Placeholder 2"/>
          <p:cNvSpPr>
            <a:spLocks noGrp="1"/>
          </p:cNvSpPr>
          <p:nvPr>
            <p:ph idx="1"/>
          </p:nvPr>
        </p:nvSpPr>
        <p:spPr/>
        <p:txBody>
          <a:bodyPr/>
          <a:lstStyle/>
          <a:p>
            <a:r>
              <a:rPr lang="en-AU" dirty="0" smtClean="0"/>
              <a:t>Shows EQUELLA Tomcat JVM thread activities at the time of the page load</a:t>
            </a:r>
          </a:p>
          <a:p>
            <a:pPr lvl="1"/>
            <a:r>
              <a:rPr lang="en-AU" dirty="0" smtClean="0"/>
              <a:t>Refresh the page to get a more current thread dump</a:t>
            </a:r>
          </a:p>
          <a:p>
            <a:pPr lvl="1"/>
            <a:r>
              <a:rPr lang="en-AU" dirty="0" smtClean="0"/>
              <a:t>Useful for developers to help troubleshoot problems</a:t>
            </a:r>
            <a:endParaRPr lang="en-AU" dirty="0"/>
          </a:p>
        </p:txBody>
      </p:sp>
      <p:sp>
        <p:nvSpPr>
          <p:cNvPr id="4" name="Footer Placeholder 3"/>
          <p:cNvSpPr>
            <a:spLocks noGrp="1"/>
          </p:cNvSpPr>
          <p:nvPr>
            <p:ph type="ftr" sz="quarter" idx="10"/>
          </p:nvPr>
        </p:nvSpPr>
        <p:spPr/>
        <p:txBody>
          <a:bodyPr/>
          <a:lstStyle/>
          <a:p>
            <a:pPr>
              <a:defRPr/>
            </a:pPr>
            <a:endParaRPr lang="en-GB" dirty="0" smtClean="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33</a:t>
            </a:fld>
            <a:r>
              <a:rPr lang="en-GB" smtClean="0"/>
              <a:t> </a:t>
            </a:r>
            <a:endParaRPr lang="en-GB"/>
          </a:p>
        </p:txBody>
      </p:sp>
    </p:spTree>
    <p:extLst>
      <p:ext uri="{BB962C8B-B14F-4D97-AF65-F5344CB8AC3E}">
        <p14:creationId xmlns:p14="http://schemas.microsoft.com/office/powerpoint/2010/main" val="19805979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Cluster Health</a:t>
            </a:r>
          </a:p>
        </p:txBody>
      </p:sp>
      <p:sp>
        <p:nvSpPr>
          <p:cNvPr id="3" name="Content Placeholder 2"/>
          <p:cNvSpPr>
            <a:spLocks noGrp="1"/>
          </p:cNvSpPr>
          <p:nvPr>
            <p:ph idx="1"/>
          </p:nvPr>
        </p:nvSpPr>
        <p:spPr/>
        <p:txBody>
          <a:bodyPr/>
          <a:lstStyle/>
          <a:p>
            <a:pPr>
              <a:buFont typeface="Arial" pitchFamily="34" charset="0"/>
              <a:buChar char="•"/>
            </a:pPr>
            <a:r>
              <a:rPr lang="en-AU" sz="2400" dirty="0"/>
              <a:t>Shows the health of the cluster (if configured)</a:t>
            </a:r>
          </a:p>
          <a:p>
            <a:pPr>
              <a:buFont typeface="Arial" pitchFamily="34" charset="0"/>
              <a:buChar char="•"/>
            </a:pPr>
            <a:r>
              <a:rPr lang="en-AU" sz="2400" dirty="0"/>
              <a:t>Download the EQUELLA Cluster Tool</a:t>
            </a:r>
          </a:p>
          <a:p>
            <a:pPr lvl="3"/>
            <a:r>
              <a:rPr lang="en-AU" sz="2400" dirty="0"/>
              <a:t>Helps to configure/troubleshoot clustering problems</a:t>
            </a:r>
          </a:p>
        </p:txBody>
      </p:sp>
      <p:sp>
        <p:nvSpPr>
          <p:cNvPr id="4" name="Footer Placeholder 3"/>
          <p:cNvSpPr>
            <a:spLocks noGrp="1"/>
          </p:cNvSpPr>
          <p:nvPr>
            <p:ph type="ftr" sz="quarter" idx="10"/>
          </p:nvPr>
        </p:nvSpPr>
        <p:spPr/>
        <p:txBody>
          <a:bodyPr/>
          <a:lstStyle/>
          <a:p>
            <a:pPr>
              <a:defRPr/>
            </a:pPr>
            <a:endParaRPr lang="en-GB" dirty="0" smtClean="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34</a:t>
            </a:fld>
            <a:r>
              <a:rPr lang="en-GB" smtClean="0"/>
              <a:t> </a:t>
            </a:r>
            <a:endParaRPr lang="en-GB"/>
          </a:p>
        </p:txBody>
      </p:sp>
    </p:spTree>
    <p:extLst>
      <p:ext uri="{BB962C8B-B14F-4D97-AF65-F5344CB8AC3E}">
        <p14:creationId xmlns:p14="http://schemas.microsoft.com/office/powerpoint/2010/main" val="19125448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Demonstration / User Exercise</a:t>
            </a:r>
          </a:p>
        </p:txBody>
      </p:sp>
      <p:sp>
        <p:nvSpPr>
          <p:cNvPr id="3" name="Content Placeholder 2"/>
          <p:cNvSpPr>
            <a:spLocks noGrp="1"/>
          </p:cNvSpPr>
          <p:nvPr>
            <p:ph idx="1"/>
          </p:nvPr>
        </p:nvSpPr>
        <p:spPr/>
        <p:txBody>
          <a:bodyPr/>
          <a:lstStyle/>
          <a:p>
            <a:pPr marL="457200" indent="-457200">
              <a:buFont typeface="+mj-lt"/>
              <a:buAutoNum type="arabicPeriod"/>
            </a:pPr>
            <a:r>
              <a:rPr lang="en-AU" dirty="0" smtClean="0"/>
              <a:t>Locate the Institution Manager</a:t>
            </a:r>
          </a:p>
          <a:p>
            <a:pPr marL="457200" indent="-457200">
              <a:buFont typeface="+mj-lt"/>
              <a:buAutoNum type="arabicPeriod"/>
            </a:pPr>
            <a:r>
              <a:rPr lang="en-AU" dirty="0" smtClean="0"/>
              <a:t>Login </a:t>
            </a:r>
          </a:p>
          <a:p>
            <a:pPr marL="457200" indent="-457200">
              <a:buFont typeface="+mj-lt"/>
              <a:buAutoNum type="arabicPeriod"/>
            </a:pPr>
            <a:r>
              <a:rPr lang="en-AU" dirty="0" smtClean="0"/>
              <a:t>Download the EQUELLA Integration pack</a:t>
            </a:r>
          </a:p>
          <a:p>
            <a:pPr marL="457200" indent="-457200">
              <a:buFont typeface="+mj-lt"/>
              <a:buAutoNum type="arabicPeriod"/>
            </a:pPr>
            <a:r>
              <a:rPr lang="en-AU" dirty="0" smtClean="0"/>
              <a:t>Export the current EQ302 institution ‘student1’ (with attachments/audit logs)</a:t>
            </a:r>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35</a:t>
            </a:fld>
            <a:r>
              <a:rPr lang="en-GB" smtClean="0"/>
              <a:t> </a:t>
            </a:r>
            <a:endParaRPr lang="en-GB"/>
          </a:p>
        </p:txBody>
      </p:sp>
    </p:spTree>
    <p:extLst>
      <p:ext uri="{BB962C8B-B14F-4D97-AF65-F5344CB8AC3E}">
        <p14:creationId xmlns:p14="http://schemas.microsoft.com/office/powerpoint/2010/main" val="6064017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Advanced Administration Console</a:t>
            </a:r>
            <a:endParaRPr lang="en-AU" dirty="0"/>
          </a:p>
        </p:txBody>
      </p:sp>
      <p:sp>
        <p:nvSpPr>
          <p:cNvPr id="7" name="Content Placeholder 6"/>
          <p:cNvSpPr>
            <a:spLocks noGrp="1"/>
          </p:cNvSpPr>
          <p:nvPr>
            <p:ph idx="1"/>
          </p:nvPr>
        </p:nvSpPr>
        <p:spPr/>
        <p:txBody>
          <a:bodyPr>
            <a:normAutofit lnSpcReduction="10000"/>
          </a:bodyPr>
          <a:lstStyle/>
          <a:p>
            <a:r>
              <a:rPr lang="en-AU" sz="31500" dirty="0"/>
              <a:t>4</a:t>
            </a:r>
          </a:p>
        </p:txBody>
      </p:sp>
      <p:sp>
        <p:nvSpPr>
          <p:cNvPr id="4" name="Footer Placeholder 3"/>
          <p:cNvSpPr>
            <a:spLocks noGrp="1"/>
          </p:cNvSpPr>
          <p:nvPr>
            <p:ph type="ftr" sz="quarter" idx="10"/>
          </p:nvPr>
        </p:nvSpPr>
        <p:spPr/>
        <p:txBody>
          <a:bodyPr/>
          <a:lstStyle/>
          <a:p>
            <a:pPr>
              <a:defRPr/>
            </a:pPr>
            <a:endParaRPr lang="en-GB" dirty="0"/>
          </a:p>
        </p:txBody>
      </p:sp>
      <p:sp>
        <p:nvSpPr>
          <p:cNvPr id="2" name="Slide Number Placeholder 1"/>
          <p:cNvSpPr>
            <a:spLocks noGrp="1"/>
          </p:cNvSpPr>
          <p:nvPr>
            <p:ph type="sldNum" sz="quarter" idx="11"/>
          </p:nvPr>
        </p:nvSpPr>
        <p:spPr/>
        <p:txBody>
          <a:bodyPr/>
          <a:lstStyle/>
          <a:p>
            <a:pPr>
              <a:defRPr/>
            </a:pPr>
            <a:fld id="{18847A32-FB89-4BE1-A2C3-232301B51A91}" type="slidenum">
              <a:rPr lang="en-GB" smtClean="0"/>
              <a:pPr>
                <a:defRPr/>
              </a:pPr>
              <a:t>36</a:t>
            </a:fld>
            <a:r>
              <a:rPr lang="en-GB" smtClean="0"/>
              <a:t> </a:t>
            </a:r>
            <a:endParaRPr lang="en-GB"/>
          </a:p>
        </p:txBody>
      </p:sp>
    </p:spTree>
    <p:extLst>
      <p:ext uri="{BB962C8B-B14F-4D97-AF65-F5344CB8AC3E}">
        <p14:creationId xmlns:p14="http://schemas.microsoft.com/office/powerpoint/2010/main" val="19850467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User management</a:t>
            </a:r>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3" name="Slide Number Placeholder 2"/>
          <p:cNvSpPr>
            <a:spLocks noGrp="1"/>
          </p:cNvSpPr>
          <p:nvPr>
            <p:ph type="sldNum" sz="quarter" idx="11"/>
          </p:nvPr>
        </p:nvSpPr>
        <p:spPr/>
        <p:txBody>
          <a:bodyPr/>
          <a:lstStyle/>
          <a:p>
            <a:pPr>
              <a:defRPr/>
            </a:pPr>
            <a:fld id="{4379A4CB-DC89-4446-BC37-FC085CFF7036}" type="slidenum">
              <a:rPr lang="en-GB" smtClean="0"/>
              <a:pPr>
                <a:defRPr/>
              </a:pPr>
              <a:t>37</a:t>
            </a:fld>
            <a:r>
              <a:rPr lang="en-GB" smtClean="0"/>
              <a:t> </a:t>
            </a:r>
            <a:endParaRPr lang="en-GB"/>
          </a:p>
        </p:txBody>
      </p:sp>
    </p:spTree>
    <p:extLst>
      <p:ext uri="{BB962C8B-B14F-4D97-AF65-F5344CB8AC3E}">
        <p14:creationId xmlns:p14="http://schemas.microsoft.com/office/powerpoint/2010/main" val="15221534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User Management</a:t>
            </a:r>
          </a:p>
        </p:txBody>
      </p:sp>
      <p:sp>
        <p:nvSpPr>
          <p:cNvPr id="3" name="Content Placeholder 2"/>
          <p:cNvSpPr>
            <a:spLocks noGrp="1"/>
          </p:cNvSpPr>
          <p:nvPr>
            <p:ph idx="1"/>
          </p:nvPr>
        </p:nvSpPr>
        <p:spPr/>
        <p:txBody>
          <a:bodyPr/>
          <a:lstStyle/>
          <a:p>
            <a:pPr>
              <a:buFont typeface="Arial" pitchFamily="34" charset="0"/>
              <a:buChar char="•"/>
            </a:pPr>
            <a:r>
              <a:rPr lang="en-AU" dirty="0" smtClean="0"/>
              <a:t>Users in EQUELLA are managed by the User Management Tool (Administration Console)</a:t>
            </a:r>
          </a:p>
          <a:p>
            <a:pPr>
              <a:buFont typeface="Arial" pitchFamily="34" charset="0"/>
              <a:buChar char="•"/>
            </a:pPr>
            <a:r>
              <a:rPr lang="en-AU" dirty="0" smtClean="0"/>
              <a:t>It provides User Management Plug-ins (UMP) to connect to external authentication/user management systems</a:t>
            </a:r>
          </a:p>
          <a:p>
            <a:pPr>
              <a:buFont typeface="Arial" pitchFamily="34" charset="0"/>
              <a:buChar char="•"/>
            </a:pPr>
            <a:r>
              <a:rPr lang="en-AU" dirty="0" smtClean="0"/>
              <a:t>EQUELLA also has internal/local user, group and role management (covered in EQ301)</a:t>
            </a:r>
          </a:p>
          <a:p>
            <a:pPr>
              <a:buFont typeface="Arial" pitchFamily="34" charset="0"/>
              <a:buChar char="•"/>
            </a:pPr>
            <a:r>
              <a:rPr lang="en-AU" dirty="0" smtClean="0"/>
              <a:t>Authentication may be integrated with UMPs such as LDAP (including Microsoft Active Directory), replicated data store or other External Authentication Systems</a:t>
            </a:r>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38</a:t>
            </a:fld>
            <a:r>
              <a:rPr lang="en-GB" smtClean="0"/>
              <a:t> </a:t>
            </a:r>
            <a:endParaRPr lang="en-GB"/>
          </a:p>
        </p:txBody>
      </p:sp>
    </p:spTree>
    <p:extLst>
      <p:ext uri="{BB962C8B-B14F-4D97-AF65-F5344CB8AC3E}">
        <p14:creationId xmlns:p14="http://schemas.microsoft.com/office/powerpoint/2010/main" val="20079319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9" y="395288"/>
            <a:ext cx="9109075" cy="513432"/>
          </a:xfrm>
        </p:spPr>
        <p:txBody>
          <a:bodyPr>
            <a:normAutofit fontScale="90000"/>
          </a:bodyPr>
          <a:lstStyle/>
          <a:p>
            <a:r>
              <a:rPr lang="en-AU" dirty="0" smtClean="0"/>
              <a:t>UMP List (available in EQUELLA)</a:t>
            </a:r>
            <a:endParaRPr lang="en-AU" dirty="0"/>
          </a:p>
        </p:txBody>
      </p:sp>
      <p:sp>
        <p:nvSpPr>
          <p:cNvPr id="3" name="Content Placeholder 2"/>
          <p:cNvSpPr>
            <a:spLocks noGrp="1"/>
          </p:cNvSpPr>
          <p:nvPr>
            <p:ph idx="1"/>
          </p:nvPr>
        </p:nvSpPr>
        <p:spPr>
          <a:xfrm>
            <a:off x="1538289" y="1052737"/>
            <a:ext cx="9109075" cy="4248472"/>
          </a:xfrm>
        </p:spPr>
        <p:txBody>
          <a:bodyPr/>
          <a:lstStyle/>
          <a:p>
            <a:r>
              <a:rPr lang="en-AU" sz="2400" dirty="0"/>
              <a:t>• LDAP—users are managed with an external LDAP system; </a:t>
            </a:r>
          </a:p>
          <a:p>
            <a:r>
              <a:rPr lang="en-AU" sz="2400" dirty="0"/>
              <a:t>• Replicated </a:t>
            </a:r>
            <a:r>
              <a:rPr lang="en-AU" sz="2400" dirty="0" err="1"/>
              <a:t>Datastore</a:t>
            </a:r>
            <a:r>
              <a:rPr lang="en-AU" sz="2400" dirty="0"/>
              <a:t>—users are managed by a system with an exportable database; </a:t>
            </a:r>
          </a:p>
          <a:p>
            <a:r>
              <a:rPr lang="en-AU" sz="2400" dirty="0"/>
              <a:t>• Internal Users—users are managed by EQUELLA; </a:t>
            </a:r>
          </a:p>
          <a:p>
            <a:r>
              <a:rPr lang="en-AU" sz="2400" dirty="0"/>
              <a:t>• Internal Groups—user groups are managed by EQUELLA; </a:t>
            </a:r>
          </a:p>
          <a:p>
            <a:r>
              <a:rPr lang="en-AU" sz="2400" dirty="0"/>
              <a:t>• Internal Roles—user roles are managed by EQUELLA; </a:t>
            </a:r>
          </a:p>
          <a:p>
            <a:r>
              <a:rPr lang="en-AU" sz="2400" dirty="0"/>
              <a:t>• Suspensions—users that are suspended from EQUELLA (no matter which UMS holds their data); </a:t>
            </a:r>
          </a:p>
          <a:p>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39</a:t>
            </a:fld>
            <a:r>
              <a:rPr lang="en-GB" smtClean="0"/>
              <a:t> </a:t>
            </a:r>
            <a:endParaRPr lang="en-GB"/>
          </a:p>
        </p:txBody>
      </p:sp>
    </p:spTree>
    <p:extLst>
      <p:ext uri="{BB962C8B-B14F-4D97-AF65-F5344CB8AC3E}">
        <p14:creationId xmlns:p14="http://schemas.microsoft.com/office/powerpoint/2010/main" val="1753884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38289" y="395288"/>
            <a:ext cx="9109075" cy="441424"/>
          </a:xfrm>
        </p:spPr>
        <p:txBody>
          <a:bodyPr>
            <a:normAutofit fontScale="90000"/>
          </a:bodyPr>
          <a:lstStyle/>
          <a:p>
            <a:r>
              <a:rPr lang="en-AU" dirty="0" smtClean="0"/>
              <a:t>Course Planner Overview</a:t>
            </a:r>
            <a:endParaRPr lang="en-AU" dirty="0"/>
          </a:p>
        </p:txBody>
      </p:sp>
      <p:sp>
        <p:nvSpPr>
          <p:cNvPr id="6" name="Content Placeholder 5"/>
          <p:cNvSpPr>
            <a:spLocks noGrp="1"/>
          </p:cNvSpPr>
          <p:nvPr>
            <p:ph sz="half" idx="1"/>
          </p:nvPr>
        </p:nvSpPr>
        <p:spPr>
          <a:xfrm>
            <a:off x="1415480" y="836713"/>
            <a:ext cx="4608512" cy="5472607"/>
          </a:xfrm>
        </p:spPr>
        <p:txBody>
          <a:bodyPr/>
          <a:lstStyle/>
          <a:p>
            <a:r>
              <a:rPr lang="en-AU" u="sng" dirty="0" smtClean="0"/>
              <a:t>Day 1:</a:t>
            </a:r>
          </a:p>
          <a:p>
            <a:pPr>
              <a:buFont typeface="Arial" pitchFamily="34" charset="0"/>
              <a:buChar char="•"/>
            </a:pPr>
            <a:r>
              <a:rPr lang="en-AU" sz="2400" dirty="0"/>
              <a:t>EQUELLA concepts &amp; review</a:t>
            </a:r>
          </a:p>
          <a:p>
            <a:pPr>
              <a:buFont typeface="Arial" pitchFamily="34" charset="0"/>
              <a:buChar char="•"/>
            </a:pPr>
            <a:r>
              <a:rPr lang="en-AU" sz="2400" dirty="0"/>
              <a:t>Educational Architecture</a:t>
            </a:r>
          </a:p>
          <a:p>
            <a:pPr>
              <a:buFont typeface="Arial" pitchFamily="34" charset="0"/>
              <a:buChar char="•"/>
            </a:pPr>
            <a:r>
              <a:rPr lang="en-AU" sz="2400" dirty="0"/>
              <a:t>User Management</a:t>
            </a:r>
          </a:p>
          <a:p>
            <a:pPr lvl="2">
              <a:buFont typeface="Arial" pitchFamily="34" charset="0"/>
              <a:buChar char="•"/>
            </a:pPr>
            <a:r>
              <a:rPr lang="en-AU" sz="1600" dirty="0"/>
              <a:t>User, Groups, Roles</a:t>
            </a:r>
          </a:p>
          <a:p>
            <a:pPr lvl="2">
              <a:buFont typeface="Arial" pitchFamily="34" charset="0"/>
              <a:buChar char="•"/>
            </a:pPr>
            <a:r>
              <a:rPr lang="en-AU" sz="1600" dirty="0"/>
              <a:t>LDAP</a:t>
            </a:r>
          </a:p>
          <a:p>
            <a:pPr lvl="2">
              <a:buFont typeface="Arial" pitchFamily="34" charset="0"/>
              <a:buChar char="•"/>
            </a:pPr>
            <a:r>
              <a:rPr lang="en-AU" sz="1600" dirty="0"/>
              <a:t>Replicated Data store</a:t>
            </a:r>
          </a:p>
          <a:p>
            <a:pPr>
              <a:buFont typeface="Arial" pitchFamily="34" charset="0"/>
              <a:buChar char="•"/>
            </a:pPr>
            <a:r>
              <a:rPr lang="en-AU" sz="2400" dirty="0"/>
              <a:t>Security Manager</a:t>
            </a:r>
          </a:p>
          <a:p>
            <a:pPr>
              <a:buFont typeface="Arial" pitchFamily="34" charset="0"/>
              <a:buChar char="•"/>
            </a:pPr>
            <a:r>
              <a:rPr lang="en-AU" sz="2400" dirty="0"/>
              <a:t>Collection Management</a:t>
            </a:r>
          </a:p>
          <a:p>
            <a:pPr lvl="2">
              <a:buFont typeface="Arial" pitchFamily="34" charset="0"/>
              <a:buChar char="•"/>
            </a:pPr>
            <a:r>
              <a:rPr lang="en-AU" sz="1600" dirty="0"/>
              <a:t>Access controls</a:t>
            </a:r>
          </a:p>
          <a:p>
            <a:pPr lvl="2">
              <a:buFont typeface="Arial" pitchFamily="34" charset="0"/>
              <a:buChar char="•"/>
            </a:pPr>
            <a:r>
              <a:rPr lang="en-AU" sz="1600" dirty="0"/>
              <a:t>ITEM XML</a:t>
            </a:r>
          </a:p>
          <a:p>
            <a:pPr lvl="2">
              <a:buFont typeface="Arial" pitchFamily="34" charset="0"/>
              <a:buChar char="•"/>
            </a:pPr>
            <a:r>
              <a:rPr lang="en-AU" sz="1600" dirty="0"/>
              <a:t>XSLT / Display summary</a:t>
            </a:r>
          </a:p>
          <a:p>
            <a:pPr lvl="2">
              <a:buFont typeface="Arial" pitchFamily="34" charset="0"/>
              <a:buChar char="•"/>
            </a:pPr>
            <a:r>
              <a:rPr lang="en-AU" sz="1600" dirty="0"/>
              <a:t>Expert scripting (wizard / save script)</a:t>
            </a:r>
          </a:p>
          <a:p>
            <a:endParaRPr lang="en-AU" dirty="0"/>
          </a:p>
        </p:txBody>
      </p:sp>
      <p:sp>
        <p:nvSpPr>
          <p:cNvPr id="7" name="Content Placeholder 6"/>
          <p:cNvSpPr>
            <a:spLocks noGrp="1"/>
          </p:cNvSpPr>
          <p:nvPr>
            <p:ph sz="half" idx="2"/>
          </p:nvPr>
        </p:nvSpPr>
        <p:spPr>
          <a:xfrm>
            <a:off x="6169025" y="836713"/>
            <a:ext cx="4478338" cy="5235477"/>
          </a:xfrm>
        </p:spPr>
        <p:txBody>
          <a:bodyPr/>
          <a:lstStyle/>
          <a:p>
            <a:r>
              <a:rPr lang="en-AU" u="sng" dirty="0" smtClean="0"/>
              <a:t>Day 2:</a:t>
            </a:r>
          </a:p>
          <a:p>
            <a:pPr>
              <a:buFont typeface="Arial" pitchFamily="34" charset="0"/>
              <a:buChar char="•"/>
            </a:pPr>
            <a:r>
              <a:rPr lang="en-AU" sz="2400" dirty="0"/>
              <a:t>BIRT Reporting</a:t>
            </a:r>
          </a:p>
          <a:p>
            <a:pPr>
              <a:buFont typeface="Arial" pitchFamily="34" charset="0"/>
              <a:buChar char="•"/>
            </a:pPr>
            <a:r>
              <a:rPr lang="en-AU" sz="2400" dirty="0"/>
              <a:t>SOAP Services</a:t>
            </a:r>
          </a:p>
          <a:p>
            <a:pPr>
              <a:buFont typeface="Arial" pitchFamily="34" charset="0"/>
              <a:buChar char="•"/>
            </a:pPr>
            <a:r>
              <a:rPr lang="en-AU" sz="2400" dirty="0"/>
              <a:t>Integration Interface</a:t>
            </a:r>
          </a:p>
          <a:p>
            <a:endParaRPr lang="en-AU" dirty="0" smtClean="0"/>
          </a:p>
          <a:p>
            <a:r>
              <a:rPr lang="en-AU" u="sng" dirty="0" smtClean="0"/>
              <a:t>Day 3:</a:t>
            </a:r>
          </a:p>
          <a:p>
            <a:pPr>
              <a:buFont typeface="Arial" pitchFamily="34" charset="0"/>
              <a:buChar char="•"/>
            </a:pPr>
            <a:r>
              <a:rPr lang="en-AU" sz="2400" dirty="0" smtClean="0"/>
              <a:t>Exercise</a:t>
            </a:r>
            <a:r>
              <a:rPr lang="en-AU" sz="2400" dirty="0" smtClean="0"/>
              <a:t> </a:t>
            </a:r>
            <a:r>
              <a:rPr lang="en-AU" sz="2400" dirty="0"/>
              <a:t>(Morning)</a:t>
            </a:r>
          </a:p>
          <a:p>
            <a:pPr>
              <a:buFont typeface="Arial" pitchFamily="34" charset="0"/>
              <a:buChar char="•"/>
            </a:pPr>
            <a:r>
              <a:rPr lang="en-AU" sz="2400" dirty="0"/>
              <a:t>Dynamic Collections</a:t>
            </a:r>
          </a:p>
          <a:p>
            <a:pPr>
              <a:buFont typeface="Arial" pitchFamily="34" charset="0"/>
              <a:buChar char="•"/>
            </a:pPr>
            <a:r>
              <a:rPr lang="en-AU" sz="2400" dirty="0"/>
              <a:t>Harvesting</a:t>
            </a:r>
          </a:p>
          <a:p>
            <a:pPr>
              <a:buFont typeface="Arial" pitchFamily="34" charset="0"/>
              <a:buChar char="•"/>
            </a:pPr>
            <a:r>
              <a:rPr lang="en-AU" sz="2400" dirty="0"/>
              <a:t>EQUELLA Tools &amp; Troubleshooting</a:t>
            </a:r>
          </a:p>
          <a:p>
            <a:pPr>
              <a:buFont typeface="Arial" pitchFamily="34" charset="0"/>
              <a:buChar char="•"/>
            </a:pPr>
            <a:endParaRPr lang="en-AU" dirty="0" smtClean="0"/>
          </a:p>
          <a:p>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2" name="Slide Number Placeholder 1"/>
          <p:cNvSpPr>
            <a:spLocks noGrp="1"/>
          </p:cNvSpPr>
          <p:nvPr>
            <p:ph type="sldNum" sz="quarter" idx="11"/>
          </p:nvPr>
        </p:nvSpPr>
        <p:spPr/>
        <p:txBody>
          <a:bodyPr/>
          <a:lstStyle/>
          <a:p>
            <a:pPr>
              <a:defRPr/>
            </a:pPr>
            <a:fld id="{3C32C441-BFC7-4EA3-99B3-BD8681EEB180}" type="slidenum">
              <a:rPr lang="en-GB" smtClean="0"/>
              <a:pPr>
                <a:defRPr/>
              </a:pPr>
              <a:t>4</a:t>
            </a:fld>
            <a:r>
              <a:rPr lang="en-GB" smtClean="0"/>
              <a:t> </a:t>
            </a:r>
            <a:endParaRPr lang="en-GB"/>
          </a:p>
        </p:txBody>
      </p:sp>
    </p:spTree>
    <p:extLst>
      <p:ext uri="{BB962C8B-B14F-4D97-AF65-F5344CB8AC3E}">
        <p14:creationId xmlns:p14="http://schemas.microsoft.com/office/powerpoint/2010/main" val="4330467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9" y="395288"/>
            <a:ext cx="9109075" cy="513432"/>
          </a:xfrm>
        </p:spPr>
        <p:txBody>
          <a:bodyPr>
            <a:normAutofit fontScale="90000"/>
          </a:bodyPr>
          <a:lstStyle/>
          <a:p>
            <a:r>
              <a:rPr lang="en-AU" dirty="0" smtClean="0"/>
              <a:t>UMP List ...</a:t>
            </a:r>
            <a:endParaRPr lang="en-AU" dirty="0"/>
          </a:p>
        </p:txBody>
      </p:sp>
      <p:sp>
        <p:nvSpPr>
          <p:cNvPr id="3" name="Content Placeholder 2"/>
          <p:cNvSpPr>
            <a:spLocks noGrp="1"/>
          </p:cNvSpPr>
          <p:nvPr>
            <p:ph idx="1"/>
          </p:nvPr>
        </p:nvSpPr>
        <p:spPr>
          <a:xfrm>
            <a:off x="1538289" y="1052737"/>
            <a:ext cx="9109075" cy="5472607"/>
          </a:xfrm>
        </p:spPr>
        <p:txBody>
          <a:bodyPr/>
          <a:lstStyle/>
          <a:p>
            <a:r>
              <a:rPr lang="en-AU" sz="2400" dirty="0"/>
              <a:t>• CAS—users are authenticated from a central authentication server; </a:t>
            </a:r>
          </a:p>
          <a:p>
            <a:r>
              <a:rPr lang="en-AU" sz="2400" dirty="0"/>
              <a:t>• Shared Secrets—users are authenticated for access to EQUELLA from an external system; </a:t>
            </a:r>
          </a:p>
          <a:p>
            <a:r>
              <a:rPr lang="en-AU" sz="2400" dirty="0"/>
              <a:t>• Share Pass—enables users to share licensed content with anybody; </a:t>
            </a:r>
          </a:p>
          <a:p>
            <a:r>
              <a:rPr lang="en-AU" sz="2400" dirty="0"/>
              <a:t>• Remote Support—provides TLEI with data to diagnose problems; </a:t>
            </a:r>
          </a:p>
          <a:p>
            <a:r>
              <a:rPr lang="en-AU" sz="2400" dirty="0"/>
              <a:t>• External Authentication—users are managed by an external authentication system.</a:t>
            </a:r>
          </a:p>
          <a:p>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40</a:t>
            </a:fld>
            <a:r>
              <a:rPr lang="en-GB" smtClean="0"/>
              <a:t> </a:t>
            </a:r>
            <a:endParaRPr lang="en-GB"/>
          </a:p>
        </p:txBody>
      </p:sp>
    </p:spTree>
    <p:extLst>
      <p:ext uri="{BB962C8B-B14F-4D97-AF65-F5344CB8AC3E}">
        <p14:creationId xmlns:p14="http://schemas.microsoft.com/office/powerpoint/2010/main" val="11836142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937050" y="1581101"/>
            <a:ext cx="9109075" cy="441424"/>
          </a:xfrm>
        </p:spPr>
        <p:txBody>
          <a:bodyPr>
            <a:normAutofit fontScale="90000"/>
          </a:bodyPr>
          <a:lstStyle/>
          <a:p>
            <a:r>
              <a:rPr lang="en-AU" dirty="0" smtClean="0"/>
              <a:t>EQUELLA User Management</a:t>
            </a:r>
            <a:endParaRPr lang="en-AU" dirty="0"/>
          </a:p>
        </p:txBody>
      </p:sp>
      <p:sp>
        <p:nvSpPr>
          <p:cNvPr id="4" name="Footer Placeholder 3"/>
          <p:cNvSpPr>
            <a:spLocks noGrp="1"/>
          </p:cNvSpPr>
          <p:nvPr>
            <p:ph type="ftr" sz="quarter" idx="10"/>
          </p:nvPr>
        </p:nvSpPr>
        <p:spPr/>
        <p:txBody>
          <a:bodyPr/>
          <a:lstStyle/>
          <a:p>
            <a:pPr>
              <a:defRPr/>
            </a:pPr>
            <a:endParaRPr lang="en-GB"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567608" y="102387"/>
            <a:ext cx="7056784" cy="6204054"/>
          </a:xfrm>
          <a:prstGeom prst="rect">
            <a:avLst/>
          </a:prstGeom>
          <a:noFill/>
          <a:ln w="9525">
            <a:noFill/>
            <a:miter lim="800000"/>
            <a:headEnd/>
            <a:tailEnd/>
          </a:ln>
        </p:spPr>
      </p:pic>
      <p:sp>
        <p:nvSpPr>
          <p:cNvPr id="3" name="Slide Number Placeholder 2"/>
          <p:cNvSpPr>
            <a:spLocks noGrp="1"/>
          </p:cNvSpPr>
          <p:nvPr>
            <p:ph type="sldNum" sz="quarter" idx="11"/>
          </p:nvPr>
        </p:nvSpPr>
        <p:spPr/>
        <p:txBody>
          <a:bodyPr/>
          <a:lstStyle/>
          <a:p>
            <a:pPr>
              <a:defRPr/>
            </a:pPr>
            <a:fld id="{B69610D2-9DEC-4DE7-A76C-3D04FA2F151F}" type="slidenum">
              <a:rPr lang="en-GB" smtClean="0"/>
              <a:pPr>
                <a:defRPr/>
              </a:pPr>
              <a:t>41</a:t>
            </a:fld>
            <a:r>
              <a:rPr lang="en-GB" smtClean="0"/>
              <a:t> </a:t>
            </a:r>
            <a:endParaRPr lang="en-GB"/>
          </a:p>
        </p:txBody>
      </p:sp>
    </p:spTree>
    <p:extLst>
      <p:ext uri="{BB962C8B-B14F-4D97-AF65-F5344CB8AC3E}">
        <p14:creationId xmlns:p14="http://schemas.microsoft.com/office/powerpoint/2010/main" val="8635767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9" y="395288"/>
            <a:ext cx="9109075" cy="585440"/>
          </a:xfrm>
        </p:spPr>
        <p:txBody>
          <a:bodyPr/>
          <a:lstStyle/>
          <a:p>
            <a:r>
              <a:rPr lang="en-AU" sz="3200" dirty="0"/>
              <a:t>Internal / Local Groups</a:t>
            </a:r>
          </a:p>
        </p:txBody>
      </p:sp>
      <p:sp>
        <p:nvSpPr>
          <p:cNvPr id="3" name="Content Placeholder 2"/>
          <p:cNvSpPr>
            <a:spLocks noGrp="1"/>
          </p:cNvSpPr>
          <p:nvPr>
            <p:ph idx="1"/>
          </p:nvPr>
        </p:nvSpPr>
        <p:spPr/>
        <p:txBody>
          <a:bodyPr/>
          <a:lstStyle/>
          <a:p>
            <a:pPr>
              <a:buFont typeface="Arial" pitchFamily="34" charset="0"/>
              <a:buChar char="•"/>
            </a:pPr>
            <a:r>
              <a:rPr lang="en-AU" u="sng" dirty="0" smtClean="0"/>
              <a:t>IMPORTANT:</a:t>
            </a:r>
          </a:p>
          <a:p>
            <a:pPr lvl="4">
              <a:buFont typeface="Arial" pitchFamily="34" charset="0"/>
              <a:buChar char="•"/>
            </a:pPr>
            <a:r>
              <a:rPr lang="en-AU" dirty="0" smtClean="0"/>
              <a:t>Internal users assigned UUID (unique), removing or changing this will result in orphaned items (items with no owner)</a:t>
            </a:r>
          </a:p>
          <a:p>
            <a:pPr>
              <a:buFont typeface="Arial" pitchFamily="34" charset="0"/>
              <a:buChar char="•"/>
            </a:pPr>
            <a:endParaRPr lang="en-AU" dirty="0" smtClean="0"/>
          </a:p>
          <a:p>
            <a:pPr>
              <a:buFont typeface="Arial" pitchFamily="34" charset="0"/>
              <a:buChar char="•"/>
            </a:pPr>
            <a:r>
              <a:rPr lang="en-AU" dirty="0" smtClean="0"/>
              <a:t>May be hierarchical</a:t>
            </a:r>
          </a:p>
          <a:p>
            <a:pPr>
              <a:buFont typeface="Arial" pitchFamily="34" charset="0"/>
              <a:buChar char="•"/>
            </a:pPr>
            <a:r>
              <a:rPr lang="en-AU" dirty="0" smtClean="0"/>
              <a:t>Inheritance:</a:t>
            </a:r>
          </a:p>
          <a:p>
            <a:pPr lvl="3"/>
            <a:r>
              <a:rPr lang="en-AU" dirty="0" smtClean="0"/>
              <a:t>Parents do not inherit users from child groups!</a:t>
            </a:r>
          </a:p>
          <a:p>
            <a:pPr lvl="3"/>
            <a:r>
              <a:rPr lang="en-AU" dirty="0" smtClean="0"/>
              <a:t>Child groups inherit users from parent groups!</a:t>
            </a:r>
          </a:p>
          <a:p>
            <a:pPr>
              <a:buFont typeface="Arial" pitchFamily="34" charset="0"/>
              <a:buChar char="•"/>
            </a:pPr>
            <a:r>
              <a:rPr lang="en-AU" dirty="0" smtClean="0"/>
              <a:t>Cannot assign LDAP groups to local groups</a:t>
            </a:r>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42</a:t>
            </a:fld>
            <a:r>
              <a:rPr lang="en-GB" smtClean="0"/>
              <a:t> </a:t>
            </a:r>
            <a:endParaRPr lang="en-GB"/>
          </a:p>
        </p:txBody>
      </p:sp>
    </p:spTree>
    <p:extLst>
      <p:ext uri="{BB962C8B-B14F-4D97-AF65-F5344CB8AC3E}">
        <p14:creationId xmlns:p14="http://schemas.microsoft.com/office/powerpoint/2010/main" val="14399004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Roles</a:t>
            </a:r>
          </a:p>
        </p:txBody>
      </p:sp>
      <p:sp>
        <p:nvSpPr>
          <p:cNvPr id="3" name="Content Placeholder 2"/>
          <p:cNvSpPr>
            <a:spLocks noGrp="1"/>
          </p:cNvSpPr>
          <p:nvPr>
            <p:ph idx="1"/>
          </p:nvPr>
        </p:nvSpPr>
        <p:spPr>
          <a:xfrm>
            <a:off x="1538289" y="1412777"/>
            <a:ext cx="9109075" cy="4659412"/>
          </a:xfrm>
        </p:spPr>
        <p:txBody>
          <a:bodyPr/>
          <a:lstStyle/>
          <a:p>
            <a:pPr>
              <a:buFont typeface="Arial" pitchFamily="34" charset="0"/>
              <a:buChar char="•"/>
            </a:pPr>
            <a:r>
              <a:rPr lang="en-AU" sz="1800" dirty="0"/>
              <a:t>May have users, local groups, LDAP groups, network ranges, http referrers, and SSO connections assigned as members</a:t>
            </a:r>
          </a:p>
          <a:p>
            <a:pPr>
              <a:buFont typeface="Arial" pitchFamily="34" charset="0"/>
              <a:buChar char="•"/>
            </a:pPr>
            <a:r>
              <a:rPr lang="en-AU" sz="1800" dirty="0"/>
              <a:t>Three “special” users:</a:t>
            </a:r>
          </a:p>
          <a:p>
            <a:pPr lvl="3"/>
            <a:r>
              <a:rPr lang="en-AU" sz="1600" dirty="0"/>
              <a:t>everyone:  literally everyone.  If a function does not require authentication (like view item), you do not need to be logged in if assigned to everyone</a:t>
            </a:r>
          </a:p>
          <a:p>
            <a:pPr lvl="3"/>
            <a:r>
              <a:rPr lang="en-AU" sz="1600" dirty="0"/>
              <a:t>Logged in users:  like everyone, except that you must be logged in</a:t>
            </a:r>
          </a:p>
          <a:p>
            <a:pPr lvl="3"/>
            <a:r>
              <a:rPr lang="en-AU" sz="1600" dirty="0"/>
              <a:t>Guest users:  Can configure a guest user which does not require a password to login</a:t>
            </a:r>
          </a:p>
          <a:p>
            <a:pPr lvl="3"/>
            <a:r>
              <a:rPr lang="en-AU" sz="1600" dirty="0"/>
              <a:t>TLE_ADMINISTRATOR (another form of special user with special privileges, it is your saviour if all goes wrong)</a:t>
            </a:r>
          </a:p>
          <a:p>
            <a:pPr>
              <a:buFont typeface="Arial" pitchFamily="34" charset="0"/>
              <a:buChar char="•"/>
            </a:pPr>
            <a:r>
              <a:rPr lang="en-AU" sz="2000" dirty="0"/>
              <a:t>Roles </a:t>
            </a:r>
            <a:r>
              <a:rPr lang="en-AU" dirty="0" smtClean="0"/>
              <a:t>must</a:t>
            </a:r>
            <a:r>
              <a:rPr lang="en-AU" sz="2000" dirty="0"/>
              <a:t> not have other roles as members</a:t>
            </a:r>
          </a:p>
          <a:p>
            <a:pPr>
              <a:buFont typeface="Arial" pitchFamily="34" charset="0"/>
              <a:buChar char="•"/>
            </a:pPr>
            <a:r>
              <a:rPr lang="en-AU" sz="2000" dirty="0"/>
              <a:t>Roles may be configured with “Match Any”, “Match All”, “Match None” to get complex memberships</a:t>
            </a:r>
          </a:p>
          <a:p>
            <a:pPr>
              <a:buFont typeface="Arial" pitchFamily="34" charset="0"/>
              <a:buChar char="•"/>
            </a:pPr>
            <a:r>
              <a:rPr lang="en-AU" sz="2000" dirty="0"/>
              <a:t>Best practice dictates that permissions are assigned to roles</a:t>
            </a:r>
          </a:p>
        </p:txBody>
      </p:sp>
      <p:sp>
        <p:nvSpPr>
          <p:cNvPr id="4" name="Footer Placeholder 3"/>
          <p:cNvSpPr>
            <a:spLocks noGrp="1"/>
          </p:cNvSpPr>
          <p:nvPr>
            <p:ph type="ftr" sz="quarter" idx="10"/>
          </p:nvPr>
        </p:nvSpPr>
        <p:spPr/>
        <p:txBody>
          <a:bodyPr/>
          <a:lstStyle/>
          <a:p>
            <a:pPr>
              <a:defRPr/>
            </a:pPr>
            <a:endParaRPr lang="en-GB" dirty="0" smtClean="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43</a:t>
            </a:fld>
            <a:r>
              <a:rPr lang="en-GB" smtClean="0"/>
              <a:t> </a:t>
            </a:r>
            <a:endParaRPr lang="en-GB"/>
          </a:p>
        </p:txBody>
      </p:sp>
    </p:spTree>
    <p:extLst>
      <p:ext uri="{BB962C8B-B14F-4D97-AF65-F5344CB8AC3E}">
        <p14:creationId xmlns:p14="http://schemas.microsoft.com/office/powerpoint/2010/main" val="4128551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Suspensions</a:t>
            </a:r>
            <a:endParaRPr lang="en-AU" dirty="0"/>
          </a:p>
        </p:txBody>
      </p:sp>
      <p:sp>
        <p:nvSpPr>
          <p:cNvPr id="3" name="Content Placeholder 2"/>
          <p:cNvSpPr>
            <a:spLocks noGrp="1"/>
          </p:cNvSpPr>
          <p:nvPr>
            <p:ph idx="1"/>
          </p:nvPr>
        </p:nvSpPr>
        <p:spPr/>
        <p:txBody>
          <a:bodyPr/>
          <a:lstStyle/>
          <a:p>
            <a:pPr>
              <a:buFont typeface="Arial" pitchFamily="34" charset="0"/>
              <a:buChar char="•"/>
            </a:pPr>
            <a:r>
              <a:rPr lang="en-AU" dirty="0" smtClean="0"/>
              <a:t>Administrators may suspend user accounts without removing them</a:t>
            </a:r>
          </a:p>
          <a:p>
            <a:pPr lvl="4">
              <a:buFont typeface="Arial" pitchFamily="34" charset="0"/>
              <a:buChar char="•"/>
            </a:pPr>
            <a:r>
              <a:rPr lang="en-AU" dirty="0" smtClean="0"/>
              <a:t>Admin Console (User Management -&gt; Suspensions)</a:t>
            </a:r>
            <a:endParaRPr lang="en-AU" dirty="0"/>
          </a:p>
        </p:txBody>
      </p:sp>
      <p:sp>
        <p:nvSpPr>
          <p:cNvPr id="4" name="Footer Placeholder 3"/>
          <p:cNvSpPr>
            <a:spLocks noGrp="1"/>
          </p:cNvSpPr>
          <p:nvPr>
            <p:ph type="ftr" sz="quarter" idx="10"/>
          </p:nvPr>
        </p:nvSpPr>
        <p:spPr/>
        <p:txBody>
          <a:bodyPr/>
          <a:lstStyle/>
          <a:p>
            <a:pPr>
              <a:defRPr/>
            </a:pPr>
            <a:endParaRPr lang="en-GB" dirty="0" smtClean="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44</a:t>
            </a:fld>
            <a:r>
              <a:rPr lang="en-GB" smtClean="0"/>
              <a:t> </a:t>
            </a:r>
            <a:endParaRPr lang="en-GB"/>
          </a:p>
        </p:txBody>
      </p:sp>
    </p:spTree>
    <p:extLst>
      <p:ext uri="{BB962C8B-B14F-4D97-AF65-F5344CB8AC3E}">
        <p14:creationId xmlns:p14="http://schemas.microsoft.com/office/powerpoint/2010/main" val="3373131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Shared Secrets</a:t>
            </a:r>
          </a:p>
        </p:txBody>
      </p:sp>
      <p:sp>
        <p:nvSpPr>
          <p:cNvPr id="3" name="Content Placeholder 2"/>
          <p:cNvSpPr>
            <a:spLocks noGrp="1"/>
          </p:cNvSpPr>
          <p:nvPr>
            <p:ph idx="1"/>
          </p:nvPr>
        </p:nvSpPr>
        <p:spPr/>
        <p:txBody>
          <a:bodyPr/>
          <a:lstStyle/>
          <a:p>
            <a:pPr>
              <a:buFont typeface="Arial" pitchFamily="34" charset="0"/>
              <a:buChar char="•"/>
            </a:pPr>
            <a:r>
              <a:rPr lang="en-AU" sz="2400" dirty="0"/>
              <a:t>Allows SSO into EQUELLA without native logins</a:t>
            </a:r>
          </a:p>
          <a:p>
            <a:pPr>
              <a:buFont typeface="Arial" pitchFamily="34" charset="0"/>
              <a:buChar char="•"/>
            </a:pPr>
            <a:r>
              <a:rPr lang="en-AU" sz="2400" dirty="0"/>
              <a:t>Requires an Identifier and Shared Secret</a:t>
            </a:r>
          </a:p>
          <a:p>
            <a:pPr>
              <a:buFont typeface="Arial" pitchFamily="34" charset="0"/>
              <a:buChar char="•"/>
            </a:pPr>
            <a:r>
              <a:rPr lang="en-AU" sz="2400" dirty="0"/>
              <a:t>Requires a properly configured integration (like an LMS)</a:t>
            </a:r>
          </a:p>
          <a:p>
            <a:pPr>
              <a:buFont typeface="Arial" pitchFamily="34" charset="0"/>
              <a:buChar char="•"/>
            </a:pPr>
            <a:r>
              <a:rPr lang="en-AU" sz="2400" dirty="0"/>
              <a:t>May prefix or postfix usernames to disambiguate</a:t>
            </a:r>
          </a:p>
          <a:p>
            <a:pPr>
              <a:buFont typeface="Arial" pitchFamily="34" charset="0"/>
              <a:buChar char="•"/>
            </a:pPr>
            <a:r>
              <a:rPr lang="en-AU" sz="2400" dirty="0"/>
              <a:t>May be configured to only work from an:</a:t>
            </a:r>
          </a:p>
          <a:p>
            <a:pPr lvl="3"/>
            <a:r>
              <a:rPr lang="en-AU" dirty="0" smtClean="0"/>
              <a:t>IP address range</a:t>
            </a:r>
          </a:p>
          <a:p>
            <a:pPr lvl="3"/>
            <a:r>
              <a:rPr lang="en-AU" dirty="0" smtClean="0"/>
              <a:t>HTTP Referrer</a:t>
            </a:r>
          </a:p>
          <a:p>
            <a:pPr>
              <a:buFont typeface="Arial" pitchFamily="34" charset="0"/>
              <a:buChar char="•"/>
            </a:pPr>
            <a:r>
              <a:rPr lang="en-AU" sz="2400" dirty="0"/>
              <a:t>May allow the creation of a local user account if one doesn’t already exist in the system</a:t>
            </a:r>
          </a:p>
          <a:p>
            <a:pPr>
              <a:buFont typeface="Arial" pitchFamily="34" charset="0"/>
              <a:buChar char="•"/>
            </a:pPr>
            <a:r>
              <a:rPr lang="en-AU" sz="2400" i="1" dirty="0"/>
              <a:t>DEMO: Shared Secrets Configuration</a:t>
            </a:r>
          </a:p>
        </p:txBody>
      </p:sp>
      <p:sp>
        <p:nvSpPr>
          <p:cNvPr id="4" name="Footer Placeholder 3"/>
          <p:cNvSpPr>
            <a:spLocks noGrp="1"/>
          </p:cNvSpPr>
          <p:nvPr>
            <p:ph type="ftr" sz="quarter" idx="10"/>
          </p:nvPr>
        </p:nvSpPr>
        <p:spPr/>
        <p:txBody>
          <a:bodyPr/>
          <a:lstStyle/>
          <a:p>
            <a:pPr>
              <a:defRPr/>
            </a:pPr>
            <a:endParaRPr lang="en-GB" dirty="0" smtClean="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45</a:t>
            </a:fld>
            <a:r>
              <a:rPr lang="en-GB" smtClean="0"/>
              <a:t> </a:t>
            </a:r>
            <a:endParaRPr lang="en-GB"/>
          </a:p>
        </p:txBody>
      </p:sp>
    </p:spTree>
    <p:extLst>
      <p:ext uri="{BB962C8B-B14F-4D97-AF65-F5344CB8AC3E}">
        <p14:creationId xmlns:p14="http://schemas.microsoft.com/office/powerpoint/2010/main" val="20134230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TLE_ADMINISTRATOR Login</a:t>
            </a:r>
            <a:endParaRPr lang="en-AU" dirty="0"/>
          </a:p>
        </p:txBody>
      </p:sp>
      <p:sp>
        <p:nvSpPr>
          <p:cNvPr id="3" name="Content Placeholder 2"/>
          <p:cNvSpPr>
            <a:spLocks noGrp="1"/>
          </p:cNvSpPr>
          <p:nvPr>
            <p:ph idx="1"/>
          </p:nvPr>
        </p:nvSpPr>
        <p:spPr/>
        <p:txBody>
          <a:bodyPr/>
          <a:lstStyle/>
          <a:p>
            <a:pPr>
              <a:buFont typeface="Arial" pitchFamily="34" charset="0"/>
              <a:buChar char="•"/>
            </a:pPr>
            <a:r>
              <a:rPr lang="en-AU" dirty="0" smtClean="0"/>
              <a:t>Special Local User Account</a:t>
            </a:r>
          </a:p>
          <a:p>
            <a:pPr>
              <a:buFont typeface="Arial" pitchFamily="34" charset="0"/>
              <a:buChar char="•"/>
            </a:pPr>
            <a:r>
              <a:rPr lang="en-AU" dirty="0" smtClean="0"/>
              <a:t>Has special configurations (by default)</a:t>
            </a:r>
          </a:p>
          <a:p>
            <a:pPr>
              <a:buFont typeface="Arial" pitchFamily="34" charset="0"/>
              <a:buChar char="•"/>
            </a:pPr>
            <a:r>
              <a:rPr lang="en-AU" dirty="0" smtClean="0"/>
              <a:t>Password is set in the institution manager</a:t>
            </a:r>
          </a:p>
          <a:p>
            <a:endParaRPr lang="en-AU" dirty="0" smtClean="0"/>
          </a:p>
          <a:p>
            <a:pPr>
              <a:buFont typeface="Arial" pitchFamily="34" charset="0"/>
              <a:buChar char="•"/>
            </a:pPr>
            <a:r>
              <a:rPr lang="en-AU" dirty="0" smtClean="0"/>
              <a:t>What can it do?</a:t>
            </a:r>
          </a:p>
          <a:p>
            <a:r>
              <a:rPr lang="en-AU" dirty="0" smtClean="0"/>
              <a:t>	Basically everything. EQ401 covers this and the System parts of the Administration Console.</a:t>
            </a:r>
          </a:p>
        </p:txBody>
      </p:sp>
      <p:sp>
        <p:nvSpPr>
          <p:cNvPr id="4" name="Footer Placeholder 3"/>
          <p:cNvSpPr>
            <a:spLocks noGrp="1"/>
          </p:cNvSpPr>
          <p:nvPr>
            <p:ph type="ftr" sz="quarter" idx="10"/>
          </p:nvPr>
        </p:nvSpPr>
        <p:spPr/>
        <p:txBody>
          <a:bodyPr/>
          <a:lstStyle/>
          <a:p>
            <a:pPr>
              <a:defRPr/>
            </a:pPr>
            <a:endParaRPr lang="en-GB" dirty="0" smtClean="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46</a:t>
            </a:fld>
            <a:r>
              <a:rPr lang="en-GB" smtClean="0"/>
              <a:t> </a:t>
            </a:r>
            <a:endParaRPr lang="en-GB"/>
          </a:p>
        </p:txBody>
      </p:sp>
    </p:spTree>
    <p:extLst>
      <p:ext uri="{BB962C8B-B14F-4D97-AF65-F5344CB8AC3E}">
        <p14:creationId xmlns:p14="http://schemas.microsoft.com/office/powerpoint/2010/main" val="18360537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9" y="332656"/>
            <a:ext cx="9109075" cy="432048"/>
          </a:xfrm>
        </p:spPr>
        <p:txBody>
          <a:bodyPr>
            <a:normAutofit fontScale="90000"/>
          </a:bodyPr>
          <a:lstStyle/>
          <a:p>
            <a:r>
              <a:rPr lang="en-AU" dirty="0" smtClean="0"/>
              <a:t>Replicated Data Store (Overview)		</a:t>
            </a:r>
            <a:endParaRPr lang="en-AU" dirty="0"/>
          </a:p>
        </p:txBody>
      </p:sp>
      <p:sp>
        <p:nvSpPr>
          <p:cNvPr id="3" name="Content Placeholder 2"/>
          <p:cNvSpPr>
            <a:spLocks noGrp="1"/>
          </p:cNvSpPr>
          <p:nvPr>
            <p:ph idx="1"/>
          </p:nvPr>
        </p:nvSpPr>
        <p:spPr>
          <a:xfrm>
            <a:off x="1538289" y="1124745"/>
            <a:ext cx="9109075" cy="4947444"/>
          </a:xfrm>
        </p:spPr>
        <p:txBody>
          <a:bodyPr/>
          <a:lstStyle/>
          <a:p>
            <a:pPr>
              <a:buFont typeface="Arial" pitchFamily="34" charset="0"/>
              <a:buChar char="•"/>
            </a:pPr>
            <a:r>
              <a:rPr lang="en-AU" dirty="0" smtClean="0"/>
              <a:t>Provides method for automatically creating EQUELLA users from any data store that can be queried using SQL</a:t>
            </a:r>
          </a:p>
          <a:p>
            <a:pPr>
              <a:buFont typeface="Arial" pitchFamily="34" charset="0"/>
              <a:buChar char="•"/>
            </a:pPr>
            <a:r>
              <a:rPr lang="en-AU" dirty="0" smtClean="0"/>
              <a:t>Configuration steps</a:t>
            </a:r>
          </a:p>
          <a:p>
            <a:pPr lvl="3">
              <a:buFont typeface="Arial" pitchFamily="34" charset="0"/>
              <a:buChar char="•"/>
            </a:pPr>
            <a:r>
              <a:rPr lang="en-AU" dirty="0" smtClean="0"/>
              <a:t>Connect to DB</a:t>
            </a:r>
          </a:p>
          <a:p>
            <a:pPr lvl="3">
              <a:buFont typeface="Arial" pitchFamily="34" charset="0"/>
              <a:buChar char="•"/>
            </a:pPr>
            <a:r>
              <a:rPr lang="en-AU" dirty="0" smtClean="0"/>
              <a:t>Map queries to EQUELLA user attributes</a:t>
            </a:r>
          </a:p>
          <a:p>
            <a:pPr lvl="3">
              <a:buFont typeface="Arial" pitchFamily="34" charset="0"/>
              <a:buChar char="•"/>
            </a:pPr>
            <a:r>
              <a:rPr lang="en-AU" dirty="0" smtClean="0"/>
              <a:t>Enable Replicated Data store UMP</a:t>
            </a:r>
          </a:p>
          <a:p>
            <a:pPr>
              <a:buFont typeface="Arial" pitchFamily="34" charset="0"/>
              <a:buChar char="•"/>
            </a:pPr>
            <a:r>
              <a:rPr lang="en-AU" dirty="0" smtClean="0"/>
              <a:t>Supported DBs</a:t>
            </a:r>
          </a:p>
          <a:p>
            <a:pPr lvl="3">
              <a:buFont typeface="Arial" pitchFamily="34" charset="0"/>
              <a:buChar char="•"/>
            </a:pPr>
            <a:r>
              <a:rPr lang="en-AU" dirty="0" smtClean="0"/>
              <a:t>Oracle 9i, 10g &amp; 11g</a:t>
            </a:r>
          </a:p>
          <a:p>
            <a:pPr lvl="3">
              <a:buFont typeface="Arial" pitchFamily="34" charset="0"/>
              <a:buChar char="•"/>
            </a:pPr>
            <a:r>
              <a:rPr lang="en-AU" dirty="0" smtClean="0"/>
              <a:t>Microsoft SQL Server 2000, 2005, 2008</a:t>
            </a:r>
          </a:p>
          <a:p>
            <a:pPr lvl="3">
              <a:buFont typeface="Arial" pitchFamily="34" charset="0"/>
              <a:buChar char="•"/>
            </a:pPr>
            <a:r>
              <a:rPr lang="en-AU" dirty="0" err="1" smtClean="0"/>
              <a:t>PostgreSQL</a:t>
            </a:r>
            <a:r>
              <a:rPr lang="en-AU" dirty="0" smtClean="0"/>
              <a:t> 8.0 +</a:t>
            </a:r>
          </a:p>
          <a:p>
            <a:pPr>
              <a:buFont typeface="Arial" pitchFamily="34" charset="0"/>
              <a:buChar char="•"/>
            </a:pPr>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47</a:t>
            </a:fld>
            <a:r>
              <a:rPr lang="en-GB" smtClean="0"/>
              <a:t> </a:t>
            </a:r>
            <a:endParaRPr lang="en-GB"/>
          </a:p>
        </p:txBody>
      </p:sp>
    </p:spTree>
    <p:extLst>
      <p:ext uri="{BB962C8B-B14F-4D97-AF65-F5344CB8AC3E}">
        <p14:creationId xmlns:p14="http://schemas.microsoft.com/office/powerpoint/2010/main" val="13622978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9" y="332656"/>
            <a:ext cx="9109075" cy="432048"/>
          </a:xfrm>
        </p:spPr>
        <p:txBody>
          <a:bodyPr>
            <a:normAutofit fontScale="90000"/>
          </a:bodyPr>
          <a:lstStyle/>
          <a:p>
            <a:r>
              <a:rPr lang="en-AU" dirty="0" smtClean="0"/>
              <a:t>Replicated Data Store 		</a:t>
            </a:r>
            <a:endParaRPr lang="en-AU" dirty="0"/>
          </a:p>
        </p:txBody>
      </p:sp>
      <p:sp>
        <p:nvSpPr>
          <p:cNvPr id="3" name="Content Placeholder 2"/>
          <p:cNvSpPr>
            <a:spLocks noGrp="1"/>
          </p:cNvSpPr>
          <p:nvPr>
            <p:ph idx="1"/>
          </p:nvPr>
        </p:nvSpPr>
        <p:spPr>
          <a:xfrm>
            <a:off x="1538289" y="1124745"/>
            <a:ext cx="9109075" cy="4947444"/>
          </a:xfrm>
        </p:spPr>
        <p:txBody>
          <a:bodyPr/>
          <a:lstStyle/>
          <a:p>
            <a:pPr>
              <a:buFont typeface="Arial" pitchFamily="34" charset="0"/>
              <a:buChar char="•"/>
            </a:pPr>
            <a:r>
              <a:rPr lang="en-AU" dirty="0" smtClean="0"/>
              <a:t>Your DB structure will have some specific tables to be able to be used as an external authentication system, some of which are:</a:t>
            </a:r>
          </a:p>
          <a:p>
            <a:pPr>
              <a:buFont typeface="Arial" pitchFamily="34" charset="0"/>
              <a:buChar char="•"/>
            </a:pPr>
            <a:endParaRPr lang="en-AU" dirty="0" smtClean="0"/>
          </a:p>
          <a:p>
            <a:pPr>
              <a:buFont typeface="Arial" pitchFamily="34" charset="0"/>
              <a:buChar char="•"/>
            </a:pPr>
            <a:r>
              <a:rPr lang="en-AU" dirty="0" smtClean="0"/>
              <a:t>User</a:t>
            </a:r>
          </a:p>
          <a:p>
            <a:pPr>
              <a:buFont typeface="Arial" pitchFamily="34" charset="0"/>
              <a:buChar char="•"/>
            </a:pPr>
            <a:r>
              <a:rPr lang="en-AU" dirty="0" smtClean="0"/>
              <a:t>Group</a:t>
            </a:r>
          </a:p>
          <a:p>
            <a:pPr>
              <a:buFont typeface="Arial" pitchFamily="34" charset="0"/>
              <a:buChar char="•"/>
            </a:pPr>
            <a:r>
              <a:rPr lang="en-AU" dirty="0" err="1" smtClean="0"/>
              <a:t>GroupMembership</a:t>
            </a:r>
            <a:endParaRPr lang="en-AU" dirty="0" smtClean="0"/>
          </a:p>
          <a:p>
            <a:pPr>
              <a:buFont typeface="Arial" pitchFamily="34" charset="0"/>
              <a:buChar char="•"/>
            </a:pPr>
            <a:r>
              <a:rPr lang="en-AU" dirty="0" err="1" smtClean="0"/>
              <a:t>CachedGroupMembership</a:t>
            </a:r>
            <a:endParaRPr lang="en-AU" dirty="0" smtClean="0"/>
          </a:p>
          <a:p>
            <a:pPr>
              <a:buFont typeface="Arial" pitchFamily="34" charset="0"/>
              <a:buChar char="•"/>
            </a:pPr>
            <a:r>
              <a:rPr lang="en-AU" dirty="0" smtClean="0"/>
              <a:t>Membership</a:t>
            </a:r>
          </a:p>
          <a:p>
            <a:pPr>
              <a:buFont typeface="Arial" pitchFamily="34" charset="0"/>
              <a:buChar char="•"/>
            </a:pPr>
            <a:r>
              <a:rPr lang="en-AU" dirty="0" smtClean="0"/>
              <a:t>Roles</a:t>
            </a:r>
          </a:p>
          <a:p>
            <a:pPr>
              <a:buFont typeface="Arial" pitchFamily="34" charset="0"/>
              <a:buChar char="•"/>
            </a:pPr>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48</a:t>
            </a:fld>
            <a:r>
              <a:rPr lang="en-GB" smtClean="0"/>
              <a:t> </a:t>
            </a:r>
            <a:endParaRPr lang="en-GB"/>
          </a:p>
        </p:txBody>
      </p:sp>
    </p:spTree>
    <p:extLst>
      <p:ext uri="{BB962C8B-B14F-4D97-AF65-F5344CB8AC3E}">
        <p14:creationId xmlns:p14="http://schemas.microsoft.com/office/powerpoint/2010/main" val="18172412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9" y="395288"/>
            <a:ext cx="9109075" cy="441424"/>
          </a:xfrm>
        </p:spPr>
        <p:txBody>
          <a:bodyPr>
            <a:normAutofit fontScale="90000"/>
          </a:bodyPr>
          <a:lstStyle/>
          <a:p>
            <a:r>
              <a:rPr lang="en-AU" dirty="0" smtClean="0"/>
              <a:t>EQUELLA &amp; LDAP Configuration</a:t>
            </a:r>
            <a:endParaRPr lang="en-AU" dirty="0"/>
          </a:p>
        </p:txBody>
      </p:sp>
      <p:sp>
        <p:nvSpPr>
          <p:cNvPr id="3" name="Content Placeholder 2"/>
          <p:cNvSpPr>
            <a:spLocks noGrp="1"/>
          </p:cNvSpPr>
          <p:nvPr>
            <p:ph idx="1"/>
          </p:nvPr>
        </p:nvSpPr>
        <p:spPr>
          <a:xfrm>
            <a:off x="1538289" y="1052737"/>
            <a:ext cx="9109075" cy="5019452"/>
          </a:xfrm>
        </p:spPr>
        <p:txBody>
          <a:bodyPr>
            <a:normAutofit lnSpcReduction="10000"/>
          </a:bodyPr>
          <a:lstStyle/>
          <a:p>
            <a:pPr>
              <a:buFont typeface="Arial" pitchFamily="34" charset="0"/>
              <a:buChar char="•"/>
            </a:pPr>
            <a:r>
              <a:rPr lang="en-AU" dirty="0" smtClean="0"/>
              <a:t>EQUELLA can be configured to allow LDAP authentication</a:t>
            </a:r>
          </a:p>
          <a:p>
            <a:pPr>
              <a:buFont typeface="Arial" pitchFamily="34" charset="0"/>
              <a:buChar char="•"/>
            </a:pPr>
            <a:r>
              <a:rPr lang="en-AU" dirty="0" smtClean="0"/>
              <a:t>LDAP (</a:t>
            </a:r>
            <a:r>
              <a:rPr lang="en-AU" i="1" dirty="0" smtClean="0"/>
              <a:t>Lightweight Directory Access Protocol) </a:t>
            </a:r>
            <a:r>
              <a:rPr lang="en-AU" dirty="0" smtClean="0"/>
              <a:t>is different for every LDAP system</a:t>
            </a:r>
          </a:p>
          <a:p>
            <a:pPr>
              <a:buFont typeface="Arial" pitchFamily="34" charset="0"/>
              <a:buChar char="•"/>
            </a:pPr>
            <a:r>
              <a:rPr lang="en-AU" dirty="0" smtClean="0"/>
              <a:t>EQUELLA supports multiple LDAP schemas</a:t>
            </a:r>
          </a:p>
          <a:p>
            <a:pPr>
              <a:buFont typeface="Arial" pitchFamily="34" charset="0"/>
              <a:buChar char="•"/>
            </a:pPr>
            <a:r>
              <a:rPr lang="en-AU" dirty="0" smtClean="0"/>
              <a:t>LDAP Configuration in EQUELLA:</a:t>
            </a:r>
          </a:p>
          <a:p>
            <a:pPr marL="809625" lvl="3" indent="-457200">
              <a:buFont typeface="+mj-lt"/>
              <a:buAutoNum type="arabicPeriod"/>
            </a:pPr>
            <a:r>
              <a:rPr lang="en-AU" dirty="0" smtClean="0"/>
              <a:t>Configure connection to LDAP</a:t>
            </a:r>
          </a:p>
          <a:p>
            <a:pPr marL="809625" lvl="3" indent="-457200">
              <a:buFont typeface="+mj-lt"/>
              <a:buAutoNum type="arabicPeriod"/>
            </a:pPr>
            <a:r>
              <a:rPr lang="en-AU" dirty="0" smtClean="0"/>
              <a:t>Map LDAP user data to EQUELLA user attributes</a:t>
            </a:r>
          </a:p>
          <a:p>
            <a:pPr marL="809625" lvl="3" indent="-457200">
              <a:buFont typeface="+mj-lt"/>
              <a:buAutoNum type="arabicPeriod"/>
            </a:pPr>
            <a:r>
              <a:rPr lang="en-AU" dirty="0" smtClean="0"/>
              <a:t>Enable the LDAP UMP</a:t>
            </a:r>
          </a:p>
          <a:p>
            <a:pPr marL="809625" lvl="3" indent="-457200">
              <a:buFont typeface="+mj-lt"/>
              <a:buAutoNum type="arabicPeriod"/>
            </a:pPr>
            <a:endParaRPr lang="en-AU" dirty="0" smtClean="0"/>
          </a:p>
          <a:p>
            <a:pPr marL="450850" lvl="1" indent="-457200"/>
            <a:r>
              <a:rPr lang="en-AU" dirty="0" smtClean="0"/>
              <a:t>NOTE: With LDAP turned on, internal users are still able to connect to EQUELLA (if there is no LDAP user with the same credentials)</a:t>
            </a:r>
          </a:p>
          <a:p>
            <a:pPr marL="450850" lvl="1" indent="-457200"/>
            <a:r>
              <a:rPr lang="en-AU" dirty="0" smtClean="0"/>
              <a:t>LDAP takes preference over internal user authentication (basically it is in order these UMPs appear on the User Mgmt list)</a:t>
            </a:r>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49</a:t>
            </a:fld>
            <a:r>
              <a:rPr lang="en-GB" smtClean="0"/>
              <a:t> </a:t>
            </a:r>
            <a:endParaRPr lang="en-GB"/>
          </a:p>
        </p:txBody>
      </p:sp>
    </p:spTree>
    <p:extLst>
      <p:ext uri="{BB962C8B-B14F-4D97-AF65-F5344CB8AC3E}">
        <p14:creationId xmlns:p14="http://schemas.microsoft.com/office/powerpoint/2010/main" val="861513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Course CONTENT – DAY 1	</a:t>
            </a:r>
            <a:endParaRPr lang="en-AU" dirty="0"/>
          </a:p>
        </p:txBody>
      </p:sp>
      <p:sp>
        <p:nvSpPr>
          <p:cNvPr id="3" name="Content Placeholder 2"/>
          <p:cNvSpPr>
            <a:spLocks noGrp="1"/>
          </p:cNvSpPr>
          <p:nvPr>
            <p:ph type="body" idx="1"/>
          </p:nvPr>
        </p:nvSpPr>
        <p:spPr/>
        <p:txBody>
          <a:bodyPr/>
          <a:lstStyle/>
          <a:p>
            <a:pPr marL="836613" lvl="4" indent="-457200"/>
            <a:endParaRPr lang="en-AU" dirty="0" smtClean="0"/>
          </a:p>
          <a:p>
            <a:pPr>
              <a:buFont typeface="Arial" pitchFamily="34" charset="0"/>
              <a:buChar char="•"/>
            </a:pPr>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97E40707-279D-49E0-9D3C-3C0481C2840F}" type="slidenum">
              <a:rPr lang="en-GB" smtClean="0"/>
              <a:pPr>
                <a:defRPr/>
              </a:pPr>
              <a:t>5</a:t>
            </a:fld>
            <a:r>
              <a:rPr lang="en-GB" smtClean="0"/>
              <a:t> </a:t>
            </a:r>
            <a:endParaRPr lang="en-GB" dirty="0"/>
          </a:p>
        </p:txBody>
      </p:sp>
    </p:spTree>
    <p:extLst>
      <p:ext uri="{BB962C8B-B14F-4D97-AF65-F5344CB8AC3E}">
        <p14:creationId xmlns:p14="http://schemas.microsoft.com/office/powerpoint/2010/main" val="3947652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9" y="395288"/>
            <a:ext cx="9109075" cy="513432"/>
          </a:xfrm>
        </p:spPr>
        <p:txBody>
          <a:bodyPr>
            <a:normAutofit fontScale="90000"/>
          </a:bodyPr>
          <a:lstStyle/>
          <a:p>
            <a:r>
              <a:rPr lang="en-AU" dirty="0" smtClean="0"/>
              <a:t>EQUELLA &amp; LDAP Configuration (hands-on)</a:t>
            </a:r>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5" name="Content Placeholder 4"/>
          <p:cNvSpPr>
            <a:spLocks noGrp="1"/>
          </p:cNvSpPr>
          <p:nvPr>
            <p:ph idx="1"/>
          </p:nvPr>
        </p:nvSpPr>
        <p:spPr>
          <a:xfrm>
            <a:off x="1538289" y="1052737"/>
            <a:ext cx="9109075" cy="5019452"/>
          </a:xfrm>
        </p:spPr>
        <p:txBody>
          <a:bodyPr/>
          <a:lstStyle/>
          <a:p>
            <a:r>
              <a:rPr lang="en-AU" sz="2400" dirty="0"/>
              <a:t>User Exercise on LDAP configuration:</a:t>
            </a:r>
          </a:p>
          <a:p>
            <a:pPr marL="457200" indent="-457200">
              <a:buFont typeface="+mj-lt"/>
              <a:buAutoNum type="arabicPeriod"/>
            </a:pPr>
            <a:r>
              <a:rPr lang="en-AU" sz="2400" dirty="0"/>
              <a:t>Logon to </a:t>
            </a:r>
            <a:r>
              <a:rPr lang="en-AU" sz="2400" dirty="0" err="1"/>
              <a:t>studentLDAP</a:t>
            </a:r>
            <a:r>
              <a:rPr lang="en-AU" sz="2400" dirty="0"/>
              <a:t> institution in your VM using </a:t>
            </a:r>
            <a:r>
              <a:rPr lang="en-AU" sz="2400" dirty="0" err="1"/>
              <a:t>int.demosysadmin</a:t>
            </a:r>
            <a:endParaRPr lang="en-AU" sz="2400" dirty="0"/>
          </a:p>
          <a:p>
            <a:pPr marL="457200" indent="-457200">
              <a:buFont typeface="+mj-lt"/>
              <a:buAutoNum type="arabicPeriod"/>
            </a:pPr>
            <a:r>
              <a:rPr lang="en-AU" sz="2400" dirty="0"/>
              <a:t>Launch Admin Console</a:t>
            </a:r>
          </a:p>
          <a:p>
            <a:pPr marL="457200" indent="-457200">
              <a:buFont typeface="+mj-lt"/>
              <a:buAutoNum type="arabicPeriod"/>
            </a:pPr>
            <a:r>
              <a:rPr lang="en-AU" sz="2400" dirty="0"/>
              <a:t>Open the LDAP UMP</a:t>
            </a:r>
          </a:p>
          <a:p>
            <a:pPr marL="457200" indent="-457200">
              <a:buFont typeface="+mj-lt"/>
              <a:buAutoNum type="arabicPeriod"/>
            </a:pPr>
            <a:r>
              <a:rPr lang="en-AU" sz="2400" dirty="0"/>
              <a:t>Configure LDAP (walk through with instructor)</a:t>
            </a:r>
          </a:p>
          <a:p>
            <a:pPr marL="457200" indent="-457200">
              <a:buFont typeface="+mj-lt"/>
              <a:buAutoNum type="arabicPeriod"/>
            </a:pPr>
            <a:r>
              <a:rPr lang="en-AU" sz="2400" dirty="0"/>
              <a:t>Save settings &amp; login with LDAP user</a:t>
            </a:r>
          </a:p>
          <a:p>
            <a:pPr marL="457200" indent="-457200">
              <a:buFont typeface="+mj-lt"/>
              <a:buAutoNum type="arabicPeriod"/>
            </a:pPr>
            <a:r>
              <a:rPr lang="en-AU" sz="2400" dirty="0"/>
              <a:t>What do you see?</a:t>
            </a:r>
          </a:p>
          <a:p>
            <a:pPr marL="457200" indent="-457200"/>
            <a:endParaRPr lang="en-AU" sz="2400" dirty="0"/>
          </a:p>
          <a:p>
            <a:pPr marL="457200" indent="-457200"/>
            <a:endParaRPr lang="en-AU" dirty="0" smtClean="0"/>
          </a:p>
          <a:p>
            <a:pPr marL="457200" indent="-457200">
              <a:buFont typeface="+mj-lt"/>
              <a:buAutoNum type="arabicPeriod"/>
            </a:pPr>
            <a:endParaRPr lang="en-AU" dirty="0"/>
          </a:p>
        </p:txBody>
      </p:sp>
      <p:sp>
        <p:nvSpPr>
          <p:cNvPr id="3" name="Slide Number Placeholder 2"/>
          <p:cNvSpPr>
            <a:spLocks noGrp="1"/>
          </p:cNvSpPr>
          <p:nvPr>
            <p:ph type="sldNum" sz="quarter" idx="11"/>
          </p:nvPr>
        </p:nvSpPr>
        <p:spPr/>
        <p:txBody>
          <a:bodyPr/>
          <a:lstStyle/>
          <a:p>
            <a:pPr>
              <a:defRPr/>
            </a:pPr>
            <a:fld id="{B69610D2-9DEC-4DE7-A76C-3D04FA2F151F}" type="slidenum">
              <a:rPr lang="en-GB" smtClean="0"/>
              <a:pPr>
                <a:defRPr/>
              </a:pPr>
              <a:t>50</a:t>
            </a:fld>
            <a:r>
              <a:rPr lang="en-GB" smtClean="0"/>
              <a:t> </a:t>
            </a:r>
            <a:endParaRPr lang="en-GB"/>
          </a:p>
        </p:txBody>
      </p:sp>
    </p:spTree>
    <p:extLst>
      <p:ext uri="{BB962C8B-B14F-4D97-AF65-F5344CB8AC3E}">
        <p14:creationId xmlns:p14="http://schemas.microsoft.com/office/powerpoint/2010/main" val="11179572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GB" dirty="0"/>
          </a:p>
        </p:txBody>
      </p:sp>
      <p:pic>
        <p:nvPicPr>
          <p:cNvPr id="2050" name="Picture 2"/>
          <p:cNvPicPr>
            <a:picLocks noChangeAspect="1" noChangeArrowheads="1"/>
          </p:cNvPicPr>
          <p:nvPr/>
        </p:nvPicPr>
        <p:blipFill>
          <a:blip r:embed="rId2" cstate="print"/>
          <a:srcRect l="17717" r="19193"/>
          <a:stretch>
            <a:fillRect/>
          </a:stretch>
        </p:blipFill>
        <p:spPr bwMode="auto">
          <a:xfrm>
            <a:off x="2495601" y="225668"/>
            <a:ext cx="7128791" cy="6083652"/>
          </a:xfrm>
          <a:prstGeom prst="rect">
            <a:avLst/>
          </a:prstGeom>
          <a:noFill/>
        </p:spPr>
      </p:pic>
      <p:sp>
        <p:nvSpPr>
          <p:cNvPr id="2" name="Slide Number Placeholder 1"/>
          <p:cNvSpPr>
            <a:spLocks noGrp="1"/>
          </p:cNvSpPr>
          <p:nvPr>
            <p:ph type="sldNum" sz="quarter" idx="11"/>
          </p:nvPr>
        </p:nvSpPr>
        <p:spPr/>
        <p:txBody>
          <a:bodyPr/>
          <a:lstStyle/>
          <a:p>
            <a:pPr>
              <a:defRPr/>
            </a:pPr>
            <a:fld id="{B69610D2-9DEC-4DE7-A76C-3D04FA2F151F}" type="slidenum">
              <a:rPr lang="en-GB" smtClean="0"/>
              <a:pPr>
                <a:defRPr/>
              </a:pPr>
              <a:t>51</a:t>
            </a:fld>
            <a:r>
              <a:rPr lang="en-GB" smtClean="0"/>
              <a:t> </a:t>
            </a:r>
            <a:endParaRPr lang="en-GB"/>
          </a:p>
        </p:txBody>
      </p:sp>
    </p:spTree>
    <p:extLst>
      <p:ext uri="{BB962C8B-B14F-4D97-AF65-F5344CB8AC3E}">
        <p14:creationId xmlns:p14="http://schemas.microsoft.com/office/powerpoint/2010/main" val="11734597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GB" dirty="0"/>
          </a:p>
        </p:txBody>
      </p:sp>
      <p:pic>
        <p:nvPicPr>
          <p:cNvPr id="1026" name="Picture 2"/>
          <p:cNvPicPr>
            <a:picLocks noChangeAspect="1" noChangeArrowheads="1"/>
          </p:cNvPicPr>
          <p:nvPr/>
        </p:nvPicPr>
        <p:blipFill>
          <a:blip r:embed="rId2" cstate="print"/>
          <a:srcRect l="12303" r="10581"/>
          <a:stretch>
            <a:fillRect/>
          </a:stretch>
        </p:blipFill>
        <p:spPr bwMode="auto">
          <a:xfrm>
            <a:off x="2207568" y="116633"/>
            <a:ext cx="7852349" cy="6240622"/>
          </a:xfrm>
          <a:prstGeom prst="rect">
            <a:avLst/>
          </a:prstGeom>
          <a:noFill/>
        </p:spPr>
      </p:pic>
      <p:sp>
        <p:nvSpPr>
          <p:cNvPr id="2" name="Slide Number Placeholder 1"/>
          <p:cNvSpPr>
            <a:spLocks noGrp="1"/>
          </p:cNvSpPr>
          <p:nvPr>
            <p:ph type="sldNum" sz="quarter" idx="11"/>
          </p:nvPr>
        </p:nvSpPr>
        <p:spPr/>
        <p:txBody>
          <a:bodyPr/>
          <a:lstStyle/>
          <a:p>
            <a:pPr>
              <a:defRPr/>
            </a:pPr>
            <a:fld id="{B69610D2-9DEC-4DE7-A76C-3D04FA2F151F}" type="slidenum">
              <a:rPr lang="en-GB" smtClean="0"/>
              <a:pPr>
                <a:defRPr/>
              </a:pPr>
              <a:t>52</a:t>
            </a:fld>
            <a:r>
              <a:rPr lang="en-GB" smtClean="0"/>
              <a:t> </a:t>
            </a:r>
            <a:endParaRPr lang="en-GB"/>
          </a:p>
        </p:txBody>
      </p:sp>
    </p:spTree>
    <p:extLst>
      <p:ext uri="{BB962C8B-B14F-4D97-AF65-F5344CB8AC3E}">
        <p14:creationId xmlns:p14="http://schemas.microsoft.com/office/powerpoint/2010/main" val="19949819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Security management</a:t>
            </a:r>
            <a:endParaRPr lang="en-AU" dirty="0"/>
          </a:p>
        </p:txBody>
      </p:sp>
      <p:sp>
        <p:nvSpPr>
          <p:cNvPr id="4" name="Footer Placeholder 3"/>
          <p:cNvSpPr>
            <a:spLocks noGrp="1"/>
          </p:cNvSpPr>
          <p:nvPr>
            <p:ph type="ftr" sz="quarter" idx="10"/>
          </p:nvPr>
        </p:nvSpPr>
        <p:spPr/>
        <p:txBody>
          <a:bodyPr/>
          <a:lstStyle/>
          <a:p>
            <a:pPr>
              <a:defRPr/>
            </a:pPr>
            <a:endParaRPr lang="en-GB" dirty="0" smtClean="0"/>
          </a:p>
        </p:txBody>
      </p:sp>
      <p:sp>
        <p:nvSpPr>
          <p:cNvPr id="3" name="Slide Number Placeholder 2"/>
          <p:cNvSpPr>
            <a:spLocks noGrp="1"/>
          </p:cNvSpPr>
          <p:nvPr>
            <p:ph type="sldNum" sz="quarter" idx="11"/>
          </p:nvPr>
        </p:nvSpPr>
        <p:spPr/>
        <p:txBody>
          <a:bodyPr/>
          <a:lstStyle/>
          <a:p>
            <a:pPr>
              <a:defRPr/>
            </a:pPr>
            <a:fld id="{4379A4CB-DC89-4446-BC37-FC085CFF7036}" type="slidenum">
              <a:rPr lang="en-GB" smtClean="0"/>
              <a:pPr>
                <a:defRPr/>
              </a:pPr>
              <a:t>53</a:t>
            </a:fld>
            <a:r>
              <a:rPr lang="en-GB" smtClean="0"/>
              <a:t> </a:t>
            </a:r>
            <a:endParaRPr lang="en-GB"/>
          </a:p>
        </p:txBody>
      </p:sp>
    </p:spTree>
    <p:extLst>
      <p:ext uri="{BB962C8B-B14F-4D97-AF65-F5344CB8AC3E}">
        <p14:creationId xmlns:p14="http://schemas.microsoft.com/office/powerpoint/2010/main" val="9995370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Topics</a:t>
            </a:r>
          </a:p>
        </p:txBody>
      </p:sp>
      <p:sp>
        <p:nvSpPr>
          <p:cNvPr id="3" name="Content Placeholder 2"/>
          <p:cNvSpPr>
            <a:spLocks noGrp="1"/>
          </p:cNvSpPr>
          <p:nvPr>
            <p:ph idx="1"/>
          </p:nvPr>
        </p:nvSpPr>
        <p:spPr>
          <a:xfrm>
            <a:off x="1538289" y="1340769"/>
            <a:ext cx="9109075" cy="4731420"/>
          </a:xfrm>
        </p:spPr>
        <p:txBody>
          <a:bodyPr/>
          <a:lstStyle/>
          <a:p>
            <a:pPr lvl="3">
              <a:buFont typeface="Arial" pitchFamily="34" charset="0"/>
              <a:buChar char="•"/>
            </a:pPr>
            <a:r>
              <a:rPr lang="en-AU" sz="2400" dirty="0"/>
              <a:t>ACL best practice</a:t>
            </a:r>
          </a:p>
          <a:p>
            <a:pPr lvl="3">
              <a:buFont typeface="Arial" pitchFamily="34" charset="0"/>
              <a:buChar char="•"/>
            </a:pPr>
            <a:r>
              <a:rPr lang="en-AU" sz="2400" dirty="0"/>
              <a:t>Override and revoke</a:t>
            </a:r>
          </a:p>
          <a:p>
            <a:pPr lvl="3">
              <a:buFont typeface="Arial" pitchFamily="34" charset="0"/>
              <a:buChar char="•"/>
            </a:pPr>
            <a:r>
              <a:rPr lang="en-AU" sz="2400" dirty="0"/>
              <a:t>Relationships between common permission</a:t>
            </a:r>
          </a:p>
          <a:p>
            <a:pPr lvl="3">
              <a:buFont typeface="Arial" pitchFamily="34" charset="0"/>
              <a:buChar char="•"/>
            </a:pPr>
            <a:r>
              <a:rPr lang="en-AU" sz="2400" dirty="0"/>
              <a:t>How to troubleshoot permissions problems (e.g. linked permissions)</a:t>
            </a:r>
          </a:p>
          <a:p>
            <a:pPr lvl="3">
              <a:buFont typeface="Arial" pitchFamily="34" charset="0"/>
              <a:buChar char="•"/>
            </a:pPr>
            <a:r>
              <a:rPr lang="en-AU" sz="2400" dirty="0"/>
              <a:t>Administration Console functionality restrictions</a:t>
            </a:r>
          </a:p>
          <a:p>
            <a:pPr lvl="3">
              <a:buFont typeface="Arial" pitchFamily="34" charset="0"/>
              <a:buChar char="•"/>
            </a:pPr>
            <a:endParaRPr lang="en-AU" dirty="0" smtClean="0"/>
          </a:p>
          <a:p>
            <a:pPr lvl="4">
              <a:buNone/>
            </a:pPr>
            <a:endParaRPr lang="en-AU" dirty="0" smtClean="0"/>
          </a:p>
          <a:p>
            <a:r>
              <a:rPr lang="en-AU" dirty="0" smtClean="0"/>
              <a:t>	</a:t>
            </a:r>
          </a:p>
        </p:txBody>
      </p:sp>
      <p:sp>
        <p:nvSpPr>
          <p:cNvPr id="4" name="Footer Placeholder 3"/>
          <p:cNvSpPr>
            <a:spLocks noGrp="1"/>
          </p:cNvSpPr>
          <p:nvPr>
            <p:ph type="ftr" sz="quarter" idx="10"/>
          </p:nvPr>
        </p:nvSpPr>
        <p:spPr/>
        <p:txBody>
          <a:bodyPr/>
          <a:lstStyle/>
          <a:p>
            <a:pPr>
              <a:defRPr/>
            </a:pPr>
            <a:endParaRPr lang="en-GB" dirty="0" smtClean="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54</a:t>
            </a:fld>
            <a:r>
              <a:rPr lang="en-GB" smtClean="0"/>
              <a:t> </a:t>
            </a:r>
            <a:endParaRPr lang="en-GB"/>
          </a:p>
        </p:txBody>
      </p:sp>
    </p:spTree>
    <p:extLst>
      <p:ext uri="{BB962C8B-B14F-4D97-AF65-F5344CB8AC3E}">
        <p14:creationId xmlns:p14="http://schemas.microsoft.com/office/powerpoint/2010/main" val="16025158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Security Best Practice I</a:t>
            </a:r>
          </a:p>
        </p:txBody>
      </p:sp>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AU" dirty="0" smtClean="0"/>
              <a:t>EQUELLA ACLs work much like firewall ACLs</a:t>
            </a:r>
          </a:p>
          <a:p>
            <a:pPr>
              <a:buFont typeface="Arial" pitchFamily="34" charset="0"/>
              <a:buChar char="•"/>
            </a:pPr>
            <a:r>
              <a:rPr lang="en-AU" dirty="0" smtClean="0"/>
              <a:t>Keep a permissions spreadsheet as an audit of your security permissions.  Update the spreadsheet when you make security changes</a:t>
            </a:r>
          </a:p>
          <a:p>
            <a:pPr>
              <a:buFont typeface="Arial" pitchFamily="34" charset="0"/>
              <a:buChar char="•"/>
            </a:pPr>
            <a:r>
              <a:rPr lang="en-AU" dirty="0" smtClean="0"/>
              <a:t>In the absence of an explicit “Grant”, there is an implicit “Revoke”</a:t>
            </a:r>
          </a:p>
          <a:p>
            <a:pPr>
              <a:buFont typeface="Arial" pitchFamily="34" charset="0"/>
              <a:buChar char="•"/>
            </a:pPr>
            <a:r>
              <a:rPr lang="en-AU" dirty="0" smtClean="0"/>
              <a:t>The ACL closest to an object is the one that fires</a:t>
            </a:r>
          </a:p>
          <a:p>
            <a:pPr>
              <a:buFont typeface="Arial" pitchFamily="34" charset="0"/>
              <a:buChar char="•"/>
            </a:pPr>
            <a:r>
              <a:rPr lang="en-AU" dirty="0" smtClean="0"/>
              <a:t>ACLs are applied “Downwards” from the Institution level all the way down to an item level</a:t>
            </a:r>
          </a:p>
          <a:p>
            <a:pPr>
              <a:buFont typeface="Arial" pitchFamily="34" charset="0"/>
              <a:buChar char="•"/>
            </a:pPr>
            <a:r>
              <a:rPr lang="en-AU" dirty="0" smtClean="0"/>
              <a:t>Don’t forget that there is item status ACLs and item metadata ACLs</a:t>
            </a:r>
          </a:p>
          <a:p>
            <a:pPr>
              <a:buFont typeface="Arial" pitchFamily="34" charset="0"/>
              <a:buChar char="•"/>
            </a:pPr>
            <a:r>
              <a:rPr lang="en-AU" dirty="0" smtClean="0"/>
              <a:t>ACL overrides are applied upwards.  A higher level override takes precedence to a lower level override</a:t>
            </a:r>
          </a:p>
        </p:txBody>
      </p:sp>
      <p:sp>
        <p:nvSpPr>
          <p:cNvPr id="4" name="Footer Placeholder 3"/>
          <p:cNvSpPr>
            <a:spLocks noGrp="1"/>
          </p:cNvSpPr>
          <p:nvPr>
            <p:ph type="ftr" sz="quarter" idx="10"/>
          </p:nvPr>
        </p:nvSpPr>
        <p:spPr/>
        <p:txBody>
          <a:bodyPr/>
          <a:lstStyle/>
          <a:p>
            <a:pPr>
              <a:defRPr/>
            </a:pPr>
            <a:endParaRPr lang="en-GB" dirty="0" smtClean="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55</a:t>
            </a:fld>
            <a:r>
              <a:rPr lang="en-GB" smtClean="0"/>
              <a:t> </a:t>
            </a:r>
            <a:endParaRPr lang="en-GB"/>
          </a:p>
        </p:txBody>
      </p:sp>
    </p:spTree>
    <p:extLst>
      <p:ext uri="{BB962C8B-B14F-4D97-AF65-F5344CB8AC3E}">
        <p14:creationId xmlns:p14="http://schemas.microsoft.com/office/powerpoint/2010/main" val="18920453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Security Best Practice II</a:t>
            </a:r>
          </a:p>
        </p:txBody>
      </p:sp>
      <p:sp>
        <p:nvSpPr>
          <p:cNvPr id="3" name="Content Placeholder 2"/>
          <p:cNvSpPr>
            <a:spLocks noGrp="1"/>
          </p:cNvSpPr>
          <p:nvPr>
            <p:ph idx="1"/>
          </p:nvPr>
        </p:nvSpPr>
        <p:spPr/>
        <p:txBody>
          <a:bodyPr>
            <a:normAutofit lnSpcReduction="10000"/>
          </a:bodyPr>
          <a:lstStyle/>
          <a:p>
            <a:pPr>
              <a:buFont typeface="Arial" pitchFamily="34" charset="0"/>
              <a:buChar char="•"/>
            </a:pPr>
            <a:r>
              <a:rPr lang="en-AU" dirty="0" smtClean="0"/>
              <a:t>When new ACLs are introduced, typically their default will not be set (an implicit revoke).  Perform a security audit after each upgrade.</a:t>
            </a:r>
          </a:p>
          <a:p>
            <a:pPr>
              <a:buFont typeface="Arial" pitchFamily="34" charset="0"/>
              <a:buChar char="•"/>
            </a:pPr>
            <a:r>
              <a:rPr lang="en-AU" dirty="0" smtClean="0"/>
              <a:t>Grant at the highest level possible</a:t>
            </a:r>
          </a:p>
          <a:p>
            <a:pPr>
              <a:buFont typeface="Arial" pitchFamily="34" charset="0"/>
              <a:buChar char="•"/>
            </a:pPr>
            <a:r>
              <a:rPr lang="en-AU" dirty="0" smtClean="0"/>
              <a:t>Minimise Revokes wherever possible</a:t>
            </a:r>
          </a:p>
          <a:p>
            <a:pPr>
              <a:buFont typeface="Arial" pitchFamily="34" charset="0"/>
              <a:buChar char="•"/>
            </a:pPr>
            <a:r>
              <a:rPr lang="en-AU" dirty="0" smtClean="0"/>
              <a:t>Use Overrides sparingly (if at all)</a:t>
            </a:r>
          </a:p>
          <a:p>
            <a:pPr>
              <a:buFont typeface="Arial" pitchFamily="34" charset="0"/>
              <a:buChar char="•"/>
            </a:pPr>
            <a:r>
              <a:rPr lang="en-AU" dirty="0" smtClean="0"/>
              <a:t>If you make mistakes and lock yourself out, the TLE_ADMINISTRATOR user is your failsafe</a:t>
            </a:r>
          </a:p>
          <a:p>
            <a:pPr>
              <a:buFont typeface="Arial" pitchFamily="34" charset="0"/>
              <a:buChar char="•"/>
            </a:pPr>
            <a:r>
              <a:rPr lang="en-AU" dirty="0" smtClean="0"/>
              <a:t>Map users to groups and groups to roles.  Always grant permissions to roles.</a:t>
            </a:r>
          </a:p>
          <a:p>
            <a:pPr>
              <a:buFont typeface="Arial" pitchFamily="34" charset="0"/>
              <a:buChar char="•"/>
            </a:pPr>
            <a:r>
              <a:rPr lang="en-AU" dirty="0" smtClean="0"/>
              <a:t>Keep your security as simple as possible</a:t>
            </a:r>
          </a:p>
        </p:txBody>
      </p:sp>
      <p:sp>
        <p:nvSpPr>
          <p:cNvPr id="4" name="Footer Placeholder 3"/>
          <p:cNvSpPr>
            <a:spLocks noGrp="1"/>
          </p:cNvSpPr>
          <p:nvPr>
            <p:ph type="ftr" sz="quarter" idx="10"/>
          </p:nvPr>
        </p:nvSpPr>
        <p:spPr/>
        <p:txBody>
          <a:bodyPr/>
          <a:lstStyle/>
          <a:p>
            <a:pPr>
              <a:defRPr/>
            </a:pPr>
            <a:endParaRPr lang="en-GB" dirty="0" smtClean="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56</a:t>
            </a:fld>
            <a:r>
              <a:rPr lang="en-GB" smtClean="0"/>
              <a:t> </a:t>
            </a:r>
            <a:endParaRPr lang="en-GB"/>
          </a:p>
        </p:txBody>
      </p:sp>
    </p:spTree>
    <p:extLst>
      <p:ext uri="{BB962C8B-B14F-4D97-AF65-F5344CB8AC3E}">
        <p14:creationId xmlns:p14="http://schemas.microsoft.com/office/powerpoint/2010/main" val="18160211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Some Concerns</a:t>
            </a:r>
          </a:p>
        </p:txBody>
      </p:sp>
      <p:sp>
        <p:nvSpPr>
          <p:cNvPr id="3" name="Content Placeholder 2"/>
          <p:cNvSpPr>
            <a:spLocks noGrp="1"/>
          </p:cNvSpPr>
          <p:nvPr>
            <p:ph idx="1"/>
          </p:nvPr>
        </p:nvSpPr>
        <p:spPr/>
        <p:txBody>
          <a:bodyPr/>
          <a:lstStyle/>
          <a:p>
            <a:pPr>
              <a:buFont typeface="Arial" pitchFamily="34" charset="0"/>
              <a:buChar char="•"/>
            </a:pPr>
            <a:r>
              <a:rPr lang="en-AU" dirty="0" smtClean="0"/>
              <a:t>Changing item permissions cause an immediate reindexing on the affected collection</a:t>
            </a:r>
          </a:p>
          <a:p>
            <a:pPr>
              <a:buFont typeface="Arial" pitchFamily="34" charset="0"/>
              <a:buChar char="•"/>
            </a:pPr>
            <a:r>
              <a:rPr lang="en-AU" dirty="0" smtClean="0"/>
              <a:t>Changing anything in a collection with DRM causes an immediate reindexing of that collection</a:t>
            </a:r>
          </a:p>
          <a:p>
            <a:pPr>
              <a:buFont typeface="Arial" pitchFamily="34" charset="0"/>
              <a:buChar char="•"/>
            </a:pPr>
            <a:r>
              <a:rPr lang="en-AU" dirty="0" smtClean="0"/>
              <a:t>Therefore, make your changes in batches and only save when necessary.</a:t>
            </a:r>
            <a:endParaRPr lang="en-AU" dirty="0"/>
          </a:p>
        </p:txBody>
      </p:sp>
      <p:sp>
        <p:nvSpPr>
          <p:cNvPr id="4" name="Footer Placeholder 3"/>
          <p:cNvSpPr>
            <a:spLocks noGrp="1"/>
          </p:cNvSpPr>
          <p:nvPr>
            <p:ph type="ftr" sz="quarter" idx="10"/>
          </p:nvPr>
        </p:nvSpPr>
        <p:spPr/>
        <p:txBody>
          <a:bodyPr/>
          <a:lstStyle/>
          <a:p>
            <a:pPr>
              <a:defRPr/>
            </a:pPr>
            <a:endParaRPr lang="en-GB" dirty="0" smtClean="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57</a:t>
            </a:fld>
            <a:r>
              <a:rPr lang="en-GB" smtClean="0"/>
              <a:t> </a:t>
            </a:r>
            <a:endParaRPr lang="en-GB"/>
          </a:p>
        </p:txBody>
      </p:sp>
    </p:spTree>
    <p:extLst>
      <p:ext uri="{BB962C8B-B14F-4D97-AF65-F5344CB8AC3E}">
        <p14:creationId xmlns:p14="http://schemas.microsoft.com/office/powerpoint/2010/main" val="18306836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Ways to view permissions</a:t>
            </a:r>
          </a:p>
        </p:txBody>
      </p:sp>
      <p:sp>
        <p:nvSpPr>
          <p:cNvPr id="3" name="Content Placeholder 2"/>
          <p:cNvSpPr>
            <a:spLocks noGrp="1"/>
          </p:cNvSpPr>
          <p:nvPr>
            <p:ph idx="1"/>
          </p:nvPr>
        </p:nvSpPr>
        <p:spPr/>
        <p:txBody>
          <a:bodyPr/>
          <a:lstStyle/>
          <a:p>
            <a:pPr>
              <a:buFont typeface="Arial" pitchFamily="34" charset="0"/>
              <a:buChar char="•"/>
            </a:pPr>
            <a:r>
              <a:rPr lang="en-AU" sz="2400" dirty="0"/>
              <a:t>From the Administration Console -&gt; Security Manager</a:t>
            </a:r>
          </a:p>
          <a:p>
            <a:pPr>
              <a:buFont typeface="Arial" pitchFamily="34" charset="0"/>
              <a:buChar char="•"/>
            </a:pPr>
            <a:r>
              <a:rPr lang="en-AU" sz="2400" dirty="0"/>
              <a:t>Viewing an object in the Administration Console and clicking on its “security” tab</a:t>
            </a:r>
          </a:p>
          <a:p>
            <a:pPr>
              <a:buFont typeface="Arial" pitchFamily="34" charset="0"/>
              <a:buChar char="•"/>
            </a:pPr>
            <a:r>
              <a:rPr lang="en-AU" sz="2400" dirty="0"/>
              <a:t>You can find individual items in the Items folder in the Security Manager</a:t>
            </a:r>
          </a:p>
          <a:p>
            <a:pPr>
              <a:buFont typeface="Arial" pitchFamily="34" charset="0"/>
              <a:buChar char="•"/>
            </a:pPr>
            <a:r>
              <a:rPr lang="en-AU" sz="2400" dirty="0"/>
              <a:t>The different views have different ways of allocating security</a:t>
            </a:r>
          </a:p>
          <a:p>
            <a:pPr>
              <a:buFont typeface="Arial" pitchFamily="34" charset="0"/>
              <a:buChar char="•"/>
            </a:pPr>
            <a:endParaRPr lang="en-AU" sz="2400" dirty="0"/>
          </a:p>
          <a:p>
            <a:r>
              <a:rPr lang="en-AU" sz="2400" u="sng" dirty="0"/>
              <a:t>Exercise</a:t>
            </a:r>
            <a:r>
              <a:rPr lang="en-AU" sz="2400" dirty="0"/>
              <a:t>: Find an item in EQUELLA, then check its permissions via the Security Manager</a:t>
            </a:r>
          </a:p>
        </p:txBody>
      </p:sp>
      <p:sp>
        <p:nvSpPr>
          <p:cNvPr id="4" name="Footer Placeholder 3"/>
          <p:cNvSpPr>
            <a:spLocks noGrp="1"/>
          </p:cNvSpPr>
          <p:nvPr>
            <p:ph type="ftr" sz="quarter" idx="10"/>
          </p:nvPr>
        </p:nvSpPr>
        <p:spPr/>
        <p:txBody>
          <a:bodyPr/>
          <a:lstStyle/>
          <a:p>
            <a:pPr>
              <a:defRPr/>
            </a:pPr>
            <a:endParaRPr lang="en-GB" dirty="0" smtClean="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58</a:t>
            </a:fld>
            <a:r>
              <a:rPr lang="en-GB" smtClean="0"/>
              <a:t> </a:t>
            </a:r>
            <a:endParaRPr lang="en-GB"/>
          </a:p>
        </p:txBody>
      </p:sp>
    </p:spTree>
    <p:extLst>
      <p:ext uri="{BB962C8B-B14F-4D97-AF65-F5344CB8AC3E}">
        <p14:creationId xmlns:p14="http://schemas.microsoft.com/office/powerpoint/2010/main" val="13014243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9" y="395288"/>
            <a:ext cx="9109075" cy="441424"/>
          </a:xfrm>
        </p:spPr>
        <p:txBody>
          <a:bodyPr>
            <a:normAutofit fontScale="90000"/>
          </a:bodyPr>
          <a:lstStyle/>
          <a:p>
            <a:r>
              <a:rPr lang="en-AU" dirty="0" smtClean="0"/>
              <a:t>Sample permissions – linked permissions	</a:t>
            </a:r>
            <a:endParaRPr lang="en-AU" dirty="0"/>
          </a:p>
        </p:txBody>
      </p:sp>
      <p:sp>
        <p:nvSpPr>
          <p:cNvPr id="3" name="Content Placeholder 2"/>
          <p:cNvSpPr>
            <a:spLocks noGrp="1"/>
          </p:cNvSpPr>
          <p:nvPr>
            <p:ph idx="1"/>
          </p:nvPr>
        </p:nvSpPr>
        <p:spPr>
          <a:xfrm>
            <a:off x="1538289" y="1124745"/>
            <a:ext cx="9109075" cy="4947444"/>
          </a:xfrm>
        </p:spPr>
        <p:txBody>
          <a:bodyPr>
            <a:normAutofit fontScale="92500"/>
          </a:bodyPr>
          <a:lstStyle/>
          <a:p>
            <a:r>
              <a:rPr lang="en-AU" dirty="0" smtClean="0"/>
              <a:t>List of permissions is available in the Security Guide document</a:t>
            </a:r>
          </a:p>
          <a:p>
            <a:r>
              <a:rPr lang="en-AU" dirty="0" smtClean="0"/>
              <a:t>Examples of permissions for an EQUELLA item:</a:t>
            </a:r>
          </a:p>
          <a:p>
            <a:pPr>
              <a:buFont typeface="Arial" pitchFamily="34" charset="0"/>
              <a:buChar char="•"/>
            </a:pPr>
            <a:r>
              <a:rPr lang="en-AU" dirty="0" smtClean="0"/>
              <a:t>VIEW_ITEM, EDIT_ITEM, NEWVERSION_ITEM, ARCHIVE_ITEM, etc...</a:t>
            </a:r>
          </a:p>
          <a:p>
            <a:r>
              <a:rPr lang="en-AU" dirty="0" smtClean="0"/>
              <a:t>Linked permissions (important for troubleshooting)</a:t>
            </a:r>
          </a:p>
          <a:p>
            <a:pPr>
              <a:buFont typeface="Arial" pitchFamily="34" charset="0"/>
              <a:buChar char="•"/>
            </a:pPr>
            <a:r>
              <a:rPr lang="en-AU" dirty="0" smtClean="0"/>
              <a:t>SEARCH_COLLECTION – allows searching a collection in guided search</a:t>
            </a:r>
          </a:p>
          <a:p>
            <a:pPr>
              <a:buFont typeface="Arial" pitchFamily="34" charset="0"/>
              <a:buChar char="•"/>
            </a:pPr>
            <a:r>
              <a:rPr lang="en-AU" dirty="0" smtClean="0"/>
              <a:t>DISCOVER_ITEM – allows finding the items via (basic) search and browse</a:t>
            </a:r>
          </a:p>
          <a:p>
            <a:pPr>
              <a:buFont typeface="Arial" pitchFamily="34" charset="0"/>
              <a:buChar char="•"/>
            </a:pPr>
            <a:r>
              <a:rPr lang="en-AU" dirty="0" smtClean="0"/>
              <a:t>VIEW_ITEM – allows viewing the item attachments</a:t>
            </a:r>
          </a:p>
          <a:p>
            <a:r>
              <a:rPr lang="en-AU" dirty="0" smtClean="0"/>
              <a:t>	</a:t>
            </a:r>
          </a:p>
          <a:p>
            <a:endParaRPr lang="en-AU" dirty="0" smtClean="0"/>
          </a:p>
          <a:p>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59</a:t>
            </a:fld>
            <a:r>
              <a:rPr lang="en-GB" smtClean="0"/>
              <a:t> </a:t>
            </a:r>
            <a:endParaRPr lang="en-GB"/>
          </a:p>
        </p:txBody>
      </p:sp>
    </p:spTree>
    <p:extLst>
      <p:ext uri="{BB962C8B-B14F-4D97-AF65-F5344CB8AC3E}">
        <p14:creationId xmlns:p14="http://schemas.microsoft.com/office/powerpoint/2010/main" val="918694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Get your laptop ready</a:t>
            </a:r>
            <a:endParaRPr lang="en-AU" dirty="0"/>
          </a:p>
        </p:txBody>
      </p:sp>
      <p:sp>
        <p:nvSpPr>
          <p:cNvPr id="6" name="Content Placeholder 5"/>
          <p:cNvSpPr>
            <a:spLocks noGrp="1"/>
          </p:cNvSpPr>
          <p:nvPr>
            <p:ph idx="1"/>
          </p:nvPr>
        </p:nvSpPr>
        <p:spPr/>
        <p:txBody>
          <a:bodyPr>
            <a:normAutofit fontScale="92500" lnSpcReduction="10000"/>
          </a:bodyPr>
          <a:lstStyle/>
          <a:p>
            <a:pPr>
              <a:buFont typeface="Arial" pitchFamily="34" charset="0"/>
              <a:buChar char="•"/>
            </a:pPr>
            <a:r>
              <a:rPr lang="en-AU" dirty="0" smtClean="0"/>
              <a:t>Copy Virtual Box installation files to your computer (from external hard-drive)</a:t>
            </a:r>
          </a:p>
          <a:p>
            <a:pPr>
              <a:buFont typeface="Arial" pitchFamily="34" charset="0"/>
              <a:buChar char="•"/>
            </a:pPr>
            <a:r>
              <a:rPr lang="en-AU" dirty="0" smtClean="0"/>
              <a:t>Install Virtual Box on your laptop</a:t>
            </a:r>
          </a:p>
          <a:p>
            <a:pPr>
              <a:buFont typeface="Arial" pitchFamily="34" charset="0"/>
              <a:buChar char="•"/>
            </a:pPr>
            <a:r>
              <a:rPr lang="en-AU" dirty="0" smtClean="0"/>
              <a:t>Start Virtual Box</a:t>
            </a:r>
          </a:p>
          <a:p>
            <a:pPr>
              <a:buFont typeface="Arial" pitchFamily="34" charset="0"/>
              <a:buChar char="•"/>
            </a:pPr>
            <a:r>
              <a:rPr lang="en-AU" dirty="0" smtClean="0"/>
              <a:t>Import Appliance -&gt; Select VM302_EQ302_EQ5_MQU.ova file</a:t>
            </a:r>
          </a:p>
          <a:p>
            <a:pPr>
              <a:buFont typeface="Arial" pitchFamily="34" charset="0"/>
              <a:buChar char="•"/>
            </a:pPr>
            <a:r>
              <a:rPr lang="en-AU" dirty="0" smtClean="0"/>
              <a:t>Once Imported, Start </a:t>
            </a:r>
            <a:r>
              <a:rPr lang="en-AU" dirty="0" err="1" smtClean="0"/>
              <a:t>Ubuntu</a:t>
            </a:r>
            <a:r>
              <a:rPr lang="en-AU" dirty="0" smtClean="0"/>
              <a:t> from within the Virtual Box</a:t>
            </a:r>
          </a:p>
          <a:p>
            <a:pPr>
              <a:buFont typeface="Arial" pitchFamily="34" charset="0"/>
              <a:buChar char="•"/>
            </a:pPr>
            <a:r>
              <a:rPr lang="en-AU" dirty="0" smtClean="0"/>
              <a:t>It includes everything you need:</a:t>
            </a:r>
          </a:p>
          <a:p>
            <a:pPr lvl="3">
              <a:buFont typeface="Arial" pitchFamily="34" charset="0"/>
              <a:buChar char="•"/>
            </a:pPr>
            <a:r>
              <a:rPr lang="en-AU" dirty="0" smtClean="0"/>
              <a:t>EQUELLA 5 QA1 Installation with Institutions</a:t>
            </a:r>
          </a:p>
          <a:p>
            <a:pPr lvl="3">
              <a:buFont typeface="Arial" pitchFamily="34" charset="0"/>
              <a:buChar char="•"/>
            </a:pPr>
            <a:r>
              <a:rPr lang="en-AU" dirty="0" smtClean="0"/>
              <a:t>LDAP Server</a:t>
            </a:r>
          </a:p>
          <a:p>
            <a:pPr lvl="3">
              <a:buFont typeface="Arial" pitchFamily="34" charset="0"/>
              <a:buChar char="•"/>
            </a:pPr>
            <a:r>
              <a:rPr lang="en-AU" dirty="0" smtClean="0"/>
              <a:t>BIRT Report Designer</a:t>
            </a:r>
          </a:p>
          <a:p>
            <a:pPr>
              <a:buFont typeface="Arial" pitchFamily="34" charset="0"/>
              <a:buChar char="•"/>
            </a:pPr>
            <a:r>
              <a:rPr lang="en-AU" dirty="0" smtClean="0"/>
              <a:t>Login to the student1 institution and create yourself a user login</a:t>
            </a:r>
          </a:p>
          <a:p>
            <a:pPr>
              <a:buFont typeface="Arial" pitchFamily="34" charset="0"/>
              <a:buChar char="•"/>
            </a:pPr>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2" name="Slide Number Placeholder 1"/>
          <p:cNvSpPr>
            <a:spLocks noGrp="1"/>
          </p:cNvSpPr>
          <p:nvPr>
            <p:ph type="sldNum" sz="quarter" idx="11"/>
          </p:nvPr>
        </p:nvSpPr>
        <p:spPr/>
        <p:txBody>
          <a:bodyPr/>
          <a:lstStyle/>
          <a:p>
            <a:pPr>
              <a:defRPr/>
            </a:pPr>
            <a:fld id="{B69610D2-9DEC-4DE7-A76C-3D04FA2F151F}" type="slidenum">
              <a:rPr lang="en-GB" smtClean="0"/>
              <a:pPr>
                <a:defRPr/>
              </a:pPr>
              <a:t>6</a:t>
            </a:fld>
            <a:r>
              <a:rPr lang="en-GB" smtClean="0"/>
              <a:t> </a:t>
            </a:r>
            <a:endParaRPr lang="en-GB"/>
          </a:p>
        </p:txBody>
      </p:sp>
    </p:spTree>
    <p:extLst>
      <p:ext uri="{BB962C8B-B14F-4D97-AF65-F5344CB8AC3E}">
        <p14:creationId xmlns:p14="http://schemas.microsoft.com/office/powerpoint/2010/main" val="12419997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9" y="395288"/>
            <a:ext cx="9109075" cy="513432"/>
          </a:xfrm>
        </p:spPr>
        <p:txBody>
          <a:bodyPr>
            <a:normAutofit fontScale="90000"/>
          </a:bodyPr>
          <a:lstStyle/>
          <a:p>
            <a:r>
              <a:rPr lang="en-AU" dirty="0" smtClean="0"/>
              <a:t>Administration console permissions &amp; Troubleshooting permissions</a:t>
            </a:r>
            <a:endParaRPr lang="en-AU" dirty="0"/>
          </a:p>
        </p:txBody>
      </p:sp>
      <p:sp>
        <p:nvSpPr>
          <p:cNvPr id="3" name="Content Placeholder 2"/>
          <p:cNvSpPr>
            <a:spLocks noGrp="1"/>
          </p:cNvSpPr>
          <p:nvPr>
            <p:ph idx="1"/>
          </p:nvPr>
        </p:nvSpPr>
        <p:spPr>
          <a:xfrm>
            <a:off x="1538289" y="1484784"/>
            <a:ext cx="9109075" cy="4587405"/>
          </a:xfrm>
        </p:spPr>
        <p:txBody>
          <a:bodyPr>
            <a:normAutofit fontScale="92500" lnSpcReduction="20000"/>
          </a:bodyPr>
          <a:lstStyle/>
          <a:p>
            <a:r>
              <a:rPr lang="en-AU" dirty="0" smtClean="0"/>
              <a:t>Restrict access to functionality</a:t>
            </a:r>
          </a:p>
          <a:p>
            <a:pPr>
              <a:buFontTx/>
              <a:buChar char="-"/>
            </a:pPr>
            <a:r>
              <a:rPr lang="en-AU" dirty="0" smtClean="0"/>
              <a:t>EDIT_USER_MANAGEMENT</a:t>
            </a:r>
          </a:p>
          <a:p>
            <a:pPr>
              <a:buFontTx/>
              <a:buChar char="-"/>
            </a:pPr>
            <a:r>
              <a:rPr lang="en-AU" dirty="0" smtClean="0"/>
              <a:t>VIEW_SECURITY_TREE</a:t>
            </a:r>
          </a:p>
          <a:p>
            <a:pPr>
              <a:buFontTx/>
              <a:buChar char="-"/>
            </a:pPr>
            <a:r>
              <a:rPr lang="en-AU" dirty="0" smtClean="0"/>
              <a:t>EDIT_SECURITY_TREE</a:t>
            </a:r>
          </a:p>
          <a:p>
            <a:pPr>
              <a:buFontTx/>
              <a:buChar char="-"/>
            </a:pPr>
            <a:r>
              <a:rPr lang="en-AU" dirty="0" smtClean="0"/>
              <a:t>CREATE_SCHEMA, DELETE_SCHEMA, EDIT_SCHEMA (to disable/enable view and access on the admin console)</a:t>
            </a:r>
          </a:p>
          <a:p>
            <a:endParaRPr lang="en-AU" dirty="0" smtClean="0"/>
          </a:p>
          <a:p>
            <a:r>
              <a:rPr lang="en-AU" dirty="0" smtClean="0"/>
              <a:t>Troubleshooting permissions</a:t>
            </a:r>
          </a:p>
          <a:p>
            <a:pPr>
              <a:buFont typeface="Arial" pitchFamily="34" charset="0"/>
              <a:buChar char="•"/>
            </a:pPr>
            <a:r>
              <a:rPr lang="en-AU" dirty="0" smtClean="0"/>
              <a:t>What to do if you locked yourself out?</a:t>
            </a:r>
          </a:p>
          <a:p>
            <a:pPr>
              <a:buFont typeface="Arial" pitchFamily="34" charset="0"/>
              <a:buChar char="•"/>
            </a:pPr>
            <a:r>
              <a:rPr lang="en-AU" dirty="0" smtClean="0"/>
              <a:t>How to find solutions to permission problems?</a:t>
            </a:r>
          </a:p>
          <a:p>
            <a:pPr lvl="5">
              <a:buFont typeface="Arial" pitchFamily="34" charset="0"/>
              <a:buChar char="•"/>
            </a:pPr>
            <a:r>
              <a:rPr lang="en-AU" dirty="0" smtClean="0"/>
              <a:t>Think linked permissions</a:t>
            </a:r>
          </a:p>
          <a:p>
            <a:pPr lvl="5">
              <a:buFont typeface="Arial" pitchFamily="34" charset="0"/>
              <a:buChar char="•"/>
            </a:pPr>
            <a:r>
              <a:rPr lang="en-AU" dirty="0" smtClean="0"/>
              <a:t>Check items</a:t>
            </a:r>
          </a:p>
          <a:p>
            <a:endParaRPr lang="en-AU" dirty="0" smtClean="0"/>
          </a:p>
          <a:p>
            <a:endParaRPr lang="en-AU" dirty="0" smtClean="0"/>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60</a:t>
            </a:fld>
            <a:r>
              <a:rPr lang="en-GB" smtClean="0"/>
              <a:t> </a:t>
            </a:r>
            <a:endParaRPr lang="en-GB"/>
          </a:p>
        </p:txBody>
      </p:sp>
    </p:spTree>
    <p:extLst>
      <p:ext uri="{BB962C8B-B14F-4D97-AF65-F5344CB8AC3E}">
        <p14:creationId xmlns:p14="http://schemas.microsoft.com/office/powerpoint/2010/main" val="826360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026" y="0"/>
            <a:ext cx="10515600" cy="1325563"/>
          </a:xfrm>
        </p:spPr>
        <p:txBody>
          <a:bodyPr/>
          <a:lstStyle/>
          <a:p>
            <a:r>
              <a:rPr lang="en-AU" dirty="0" smtClean="0"/>
              <a:t>Security User Exercise</a:t>
            </a:r>
            <a:endParaRPr lang="en-AU" dirty="0"/>
          </a:p>
        </p:txBody>
      </p:sp>
      <p:sp>
        <p:nvSpPr>
          <p:cNvPr id="3" name="Content Placeholder 2"/>
          <p:cNvSpPr>
            <a:spLocks noGrp="1"/>
          </p:cNvSpPr>
          <p:nvPr>
            <p:ph idx="1"/>
          </p:nvPr>
        </p:nvSpPr>
        <p:spPr>
          <a:xfrm>
            <a:off x="1538289" y="1052737"/>
            <a:ext cx="9109075" cy="5019453"/>
          </a:xfrm>
        </p:spPr>
        <p:txBody>
          <a:bodyPr>
            <a:normAutofit fontScale="92500" lnSpcReduction="10000"/>
          </a:bodyPr>
          <a:lstStyle/>
          <a:p>
            <a:pPr marL="457200" indent="-457200">
              <a:buFont typeface="+mj-lt"/>
              <a:buAutoNum type="arabicPeriod"/>
            </a:pPr>
            <a:r>
              <a:rPr lang="en-AU" dirty="0" smtClean="0"/>
              <a:t>In the </a:t>
            </a:r>
            <a:r>
              <a:rPr lang="en-AU" dirty="0" err="1" smtClean="0"/>
              <a:t>studentLDAP</a:t>
            </a:r>
            <a:r>
              <a:rPr lang="en-AU" dirty="0" smtClean="0"/>
              <a:t> institution and modify the institution to do the following:</a:t>
            </a:r>
          </a:p>
          <a:p>
            <a:pPr marL="457200" indent="-457200">
              <a:buFont typeface="+mj-lt"/>
              <a:buAutoNum type="arabicPeriod"/>
            </a:pPr>
            <a:r>
              <a:rPr lang="en-AU" dirty="0" smtClean="0"/>
              <a:t>Login with TLE_ADMINISTRATOR</a:t>
            </a:r>
          </a:p>
          <a:p>
            <a:pPr marL="457200" indent="-457200">
              <a:buFont typeface="+mj-lt"/>
              <a:buAutoNum type="arabicPeriod"/>
            </a:pPr>
            <a:r>
              <a:rPr lang="en-AU" u="sng" dirty="0" smtClean="0"/>
              <a:t>HINT</a:t>
            </a:r>
            <a:r>
              <a:rPr lang="en-AU" dirty="0" smtClean="0"/>
              <a:t>: Don’t forget to disable LDAP</a:t>
            </a:r>
          </a:p>
          <a:p>
            <a:pPr marL="457200" indent="-457200">
              <a:buFont typeface="+mj-lt"/>
              <a:buAutoNum type="arabicPeriod"/>
            </a:pPr>
            <a:r>
              <a:rPr lang="en-AU" dirty="0" smtClean="0"/>
              <a:t>Create 4 local users (</a:t>
            </a:r>
            <a:r>
              <a:rPr lang="en-AU" dirty="0" err="1" smtClean="0"/>
              <a:t>int.reportUser</a:t>
            </a:r>
            <a:r>
              <a:rPr lang="en-AU" dirty="0" smtClean="0"/>
              <a:t>, </a:t>
            </a:r>
            <a:r>
              <a:rPr lang="en-AU" dirty="0" err="1" smtClean="0"/>
              <a:t>int.searchUser</a:t>
            </a:r>
            <a:r>
              <a:rPr lang="en-AU" dirty="0" smtClean="0"/>
              <a:t>, </a:t>
            </a:r>
            <a:r>
              <a:rPr lang="en-AU" dirty="0" err="1" smtClean="0"/>
              <a:t>int.viewUser</a:t>
            </a:r>
            <a:r>
              <a:rPr lang="en-AU" dirty="0" smtClean="0"/>
              <a:t>, </a:t>
            </a:r>
            <a:r>
              <a:rPr lang="en-AU" dirty="0" err="1" smtClean="0"/>
              <a:t>int.adminUser</a:t>
            </a:r>
            <a:r>
              <a:rPr lang="en-AU" dirty="0" smtClean="0"/>
              <a:t>)</a:t>
            </a:r>
          </a:p>
          <a:p>
            <a:pPr marL="457200" indent="-457200">
              <a:buFont typeface="+mj-lt"/>
              <a:buAutoNum type="arabicPeriod"/>
            </a:pPr>
            <a:r>
              <a:rPr lang="en-AU" dirty="0" smtClean="0"/>
              <a:t>Create 4 local groups (</a:t>
            </a:r>
            <a:r>
              <a:rPr lang="en-AU" dirty="0" err="1" smtClean="0"/>
              <a:t>int.reportGroup</a:t>
            </a:r>
            <a:r>
              <a:rPr lang="en-AU" dirty="0" smtClean="0"/>
              <a:t>, </a:t>
            </a:r>
            <a:r>
              <a:rPr lang="en-AU" dirty="0" err="1" smtClean="0"/>
              <a:t>int.searchGroup</a:t>
            </a:r>
            <a:r>
              <a:rPr lang="en-AU" dirty="0" smtClean="0"/>
              <a:t>, </a:t>
            </a:r>
            <a:r>
              <a:rPr lang="en-AU" dirty="0" err="1" smtClean="0"/>
              <a:t>int.viewGroup</a:t>
            </a:r>
            <a:r>
              <a:rPr lang="en-AU" dirty="0" smtClean="0"/>
              <a:t>, </a:t>
            </a:r>
            <a:r>
              <a:rPr lang="en-AU" dirty="0" err="1" smtClean="0"/>
              <a:t>int.adminGroup</a:t>
            </a:r>
            <a:r>
              <a:rPr lang="en-AU" dirty="0" smtClean="0"/>
              <a:t>)</a:t>
            </a:r>
          </a:p>
          <a:p>
            <a:pPr marL="457200" indent="-457200">
              <a:buFont typeface="+mj-lt"/>
              <a:buAutoNum type="arabicPeriod"/>
            </a:pPr>
            <a:r>
              <a:rPr lang="en-AU" dirty="0" smtClean="0"/>
              <a:t>Create 4 roles (reporting, searching, viewing, admin)</a:t>
            </a:r>
          </a:p>
          <a:p>
            <a:pPr marL="457200" indent="-457200">
              <a:buFont typeface="+mj-lt"/>
              <a:buAutoNum type="arabicPeriod"/>
            </a:pPr>
            <a:r>
              <a:rPr lang="en-AU" dirty="0" smtClean="0"/>
              <a:t>Assign users to their retrospective groups (</a:t>
            </a:r>
            <a:r>
              <a:rPr lang="en-AU" dirty="0" err="1" smtClean="0"/>
              <a:t>int.reportUser</a:t>
            </a:r>
            <a:r>
              <a:rPr lang="en-AU" dirty="0" smtClean="0"/>
              <a:t> to </a:t>
            </a:r>
            <a:r>
              <a:rPr lang="en-AU" dirty="0" err="1" smtClean="0"/>
              <a:t>int.reportGroup</a:t>
            </a:r>
            <a:r>
              <a:rPr lang="en-AU" dirty="0" smtClean="0"/>
              <a:t>) and their roles (reporting)</a:t>
            </a:r>
          </a:p>
          <a:p>
            <a:pPr marL="457200" indent="-457200">
              <a:buFont typeface="+mj-lt"/>
              <a:buAutoNum type="arabicPeriod"/>
            </a:pPr>
            <a:r>
              <a:rPr lang="en-AU" dirty="0" smtClean="0"/>
              <a:t>Disable Administration Console rights for all of these users</a:t>
            </a:r>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61</a:t>
            </a:fld>
            <a:r>
              <a:rPr lang="en-GB" smtClean="0"/>
              <a:t> </a:t>
            </a:r>
            <a:endParaRPr lang="en-GB"/>
          </a:p>
        </p:txBody>
      </p:sp>
    </p:spTree>
    <p:extLst>
      <p:ext uri="{BB962C8B-B14F-4D97-AF65-F5344CB8AC3E}">
        <p14:creationId xmlns:p14="http://schemas.microsoft.com/office/powerpoint/2010/main" val="15899925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9" y="395288"/>
            <a:ext cx="9109075" cy="585440"/>
          </a:xfrm>
        </p:spPr>
        <p:txBody>
          <a:bodyPr>
            <a:normAutofit fontScale="90000"/>
          </a:bodyPr>
          <a:lstStyle/>
          <a:p>
            <a:r>
              <a:rPr lang="en-AU" dirty="0" smtClean="0"/>
              <a:t>Security User Exercise cont...</a:t>
            </a:r>
            <a:endParaRPr lang="en-AU" dirty="0"/>
          </a:p>
        </p:txBody>
      </p:sp>
      <p:sp>
        <p:nvSpPr>
          <p:cNvPr id="3" name="Content Placeholder 2"/>
          <p:cNvSpPr>
            <a:spLocks noGrp="1"/>
          </p:cNvSpPr>
          <p:nvPr>
            <p:ph idx="1"/>
          </p:nvPr>
        </p:nvSpPr>
        <p:spPr>
          <a:xfrm>
            <a:off x="1538289" y="980729"/>
            <a:ext cx="9109075" cy="5091461"/>
          </a:xfrm>
        </p:spPr>
        <p:txBody>
          <a:bodyPr/>
          <a:lstStyle/>
          <a:p>
            <a:pPr marL="457200" indent="-457200"/>
            <a:r>
              <a:rPr lang="en-AU" dirty="0" smtClean="0"/>
              <a:t>Update the permissions for the following users:</a:t>
            </a:r>
          </a:p>
          <a:p>
            <a:pPr marL="836613" lvl="4" indent="-457200">
              <a:buFont typeface="+mj-lt"/>
              <a:buAutoNum type="arabicPeriod"/>
            </a:pPr>
            <a:r>
              <a:rPr lang="en-AU" dirty="0" err="1" smtClean="0"/>
              <a:t>reportUsers</a:t>
            </a:r>
            <a:r>
              <a:rPr lang="en-AU" dirty="0" smtClean="0"/>
              <a:t> can only create and generate reports and administer data (Manage resources)</a:t>
            </a:r>
          </a:p>
          <a:p>
            <a:pPr marL="836613" lvl="4" indent="-457200">
              <a:buFont typeface="+mj-lt"/>
              <a:buAutoNum type="arabicPeriod"/>
            </a:pPr>
            <a:r>
              <a:rPr lang="en-AU" dirty="0" err="1" smtClean="0"/>
              <a:t>searchUsers</a:t>
            </a:r>
            <a:r>
              <a:rPr lang="en-AU" dirty="0" smtClean="0"/>
              <a:t> can only search collections and generate reports, but cannot view attachments nor create reports</a:t>
            </a:r>
          </a:p>
          <a:p>
            <a:pPr marL="836613" lvl="4" indent="-457200">
              <a:buFont typeface="+mj-lt"/>
              <a:buAutoNum type="arabicPeriod"/>
            </a:pPr>
            <a:r>
              <a:rPr lang="en-AU" dirty="0" err="1" smtClean="0"/>
              <a:t>viewUsers</a:t>
            </a:r>
            <a:r>
              <a:rPr lang="en-AU" dirty="0" smtClean="0"/>
              <a:t> can search the image collection ONLY and can view their items and attachments</a:t>
            </a:r>
          </a:p>
          <a:p>
            <a:pPr marL="465138" lvl="2" indent="-457200">
              <a:buNone/>
            </a:pPr>
            <a:r>
              <a:rPr lang="en-AU" dirty="0" smtClean="0"/>
              <a:t>Please make sure all other sidebar (navigation) links except for Dashboard, Favourites, Search and My resources are disabled.</a:t>
            </a:r>
          </a:p>
          <a:p>
            <a:pPr marL="465138" lvl="2" indent="-457200">
              <a:buNone/>
            </a:pPr>
            <a:r>
              <a:rPr lang="en-AU" dirty="0" smtClean="0"/>
              <a:t>Enable the following administration console right for the administration user (HINT: user?):</a:t>
            </a:r>
          </a:p>
          <a:p>
            <a:pPr marL="465138" lvl="2" indent="-457200"/>
            <a:r>
              <a:rPr lang="en-AU" dirty="0" smtClean="0"/>
              <a:t>User Management (all admin rights)</a:t>
            </a:r>
          </a:p>
          <a:p>
            <a:pPr marL="465138" lvl="2" indent="-457200"/>
            <a:r>
              <a:rPr lang="en-AU" dirty="0" smtClean="0"/>
              <a:t>Collections (all admin rights)</a:t>
            </a:r>
          </a:p>
          <a:p>
            <a:pPr marL="465138" lvl="2" indent="-457200">
              <a:buNone/>
            </a:pPr>
            <a:r>
              <a:rPr lang="en-AU" dirty="0" smtClean="0"/>
              <a:t>Login with each user and check that their permissions are correct !</a:t>
            </a:r>
          </a:p>
          <a:p>
            <a:pPr marL="465138" lvl="2" indent="-457200">
              <a:buNone/>
            </a:pPr>
            <a:endParaRPr lang="en-AU" dirty="0" smtClean="0"/>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62</a:t>
            </a:fld>
            <a:r>
              <a:rPr lang="en-GB" smtClean="0"/>
              <a:t> </a:t>
            </a:r>
            <a:endParaRPr lang="en-GB"/>
          </a:p>
        </p:txBody>
      </p:sp>
    </p:spTree>
    <p:extLst>
      <p:ext uri="{BB962C8B-B14F-4D97-AF65-F5344CB8AC3E}">
        <p14:creationId xmlns:p14="http://schemas.microsoft.com/office/powerpoint/2010/main" val="6384067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EQUELLA DASHBOARD</a:t>
            </a:r>
            <a:endParaRPr lang="en-AU" dirty="0"/>
          </a:p>
        </p:txBody>
      </p:sp>
      <p:sp>
        <p:nvSpPr>
          <p:cNvPr id="4" name="Footer Placeholder 3"/>
          <p:cNvSpPr>
            <a:spLocks noGrp="1"/>
          </p:cNvSpPr>
          <p:nvPr>
            <p:ph type="ftr" sz="quarter" idx="10"/>
          </p:nvPr>
        </p:nvSpPr>
        <p:spPr/>
        <p:txBody>
          <a:bodyPr/>
          <a:lstStyle/>
          <a:p>
            <a:pPr>
              <a:defRPr/>
            </a:pPr>
            <a:endParaRPr lang="en-GB" dirty="0" smtClean="0"/>
          </a:p>
        </p:txBody>
      </p:sp>
      <p:sp>
        <p:nvSpPr>
          <p:cNvPr id="3" name="Slide Number Placeholder 2"/>
          <p:cNvSpPr>
            <a:spLocks noGrp="1"/>
          </p:cNvSpPr>
          <p:nvPr>
            <p:ph type="sldNum" sz="quarter" idx="11"/>
          </p:nvPr>
        </p:nvSpPr>
        <p:spPr/>
        <p:txBody>
          <a:bodyPr/>
          <a:lstStyle/>
          <a:p>
            <a:pPr>
              <a:defRPr/>
            </a:pPr>
            <a:fld id="{4379A4CB-DC89-4446-BC37-FC085CFF7036}" type="slidenum">
              <a:rPr lang="en-GB" smtClean="0"/>
              <a:pPr>
                <a:defRPr/>
              </a:pPr>
              <a:t>63</a:t>
            </a:fld>
            <a:r>
              <a:rPr lang="en-GB" smtClean="0"/>
              <a:t> </a:t>
            </a:r>
            <a:endParaRPr lang="en-GB"/>
          </a:p>
        </p:txBody>
      </p:sp>
    </p:spTree>
    <p:extLst>
      <p:ext uri="{BB962C8B-B14F-4D97-AF65-F5344CB8AC3E}">
        <p14:creationId xmlns:p14="http://schemas.microsoft.com/office/powerpoint/2010/main" val="8743165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9" y="260648"/>
            <a:ext cx="9109075" cy="432048"/>
          </a:xfrm>
        </p:spPr>
        <p:txBody>
          <a:bodyPr>
            <a:normAutofit fontScale="90000"/>
          </a:bodyPr>
          <a:lstStyle/>
          <a:p>
            <a:r>
              <a:rPr lang="en-AU" dirty="0" smtClean="0"/>
              <a:t>EQUELLA Dashboard</a:t>
            </a:r>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3" name="Slide Number Placeholder 2"/>
          <p:cNvSpPr>
            <a:spLocks noGrp="1"/>
          </p:cNvSpPr>
          <p:nvPr>
            <p:ph type="sldNum" sz="quarter" idx="11"/>
          </p:nvPr>
        </p:nvSpPr>
        <p:spPr/>
        <p:txBody>
          <a:bodyPr/>
          <a:lstStyle/>
          <a:p>
            <a:pPr>
              <a:defRPr/>
            </a:pPr>
            <a:fld id="{B69610D2-9DEC-4DE7-A76C-3D04FA2F151F}" type="slidenum">
              <a:rPr lang="en-GB" smtClean="0"/>
              <a:pPr>
                <a:defRPr/>
              </a:pPr>
              <a:t>64</a:t>
            </a:fld>
            <a:r>
              <a:rPr lang="en-GB" smtClean="0"/>
              <a:t> </a:t>
            </a:r>
            <a:endParaRPr lang="en-GB"/>
          </a:p>
        </p:txBody>
      </p:sp>
      <p:sp>
        <p:nvSpPr>
          <p:cNvPr id="5" name="Content Placeholder 4"/>
          <p:cNvSpPr>
            <a:spLocks noGrp="1"/>
          </p:cNvSpPr>
          <p:nvPr>
            <p:ph idx="1"/>
          </p:nvPr>
        </p:nvSpPr>
        <p:spPr/>
        <p:txBody>
          <a:bodyPr/>
          <a:lstStyle/>
          <a:p>
            <a:r>
              <a:rPr lang="en-US" dirty="0" smtClean="0"/>
              <a:t>&lt;insert current dashboard image&gt;</a:t>
            </a:r>
            <a:endParaRPr lang="en-US" dirty="0"/>
          </a:p>
        </p:txBody>
      </p:sp>
    </p:spTree>
    <p:extLst>
      <p:ext uri="{BB962C8B-B14F-4D97-AF65-F5344CB8AC3E}">
        <p14:creationId xmlns:p14="http://schemas.microsoft.com/office/powerpoint/2010/main" val="15558489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EQUELLA Primer – Dashboard	</a:t>
            </a:r>
            <a:endParaRPr lang="en-AU" dirty="0"/>
          </a:p>
        </p:txBody>
      </p:sp>
      <p:sp>
        <p:nvSpPr>
          <p:cNvPr id="3" name="Content Placeholder 2"/>
          <p:cNvSpPr>
            <a:spLocks noGrp="1"/>
          </p:cNvSpPr>
          <p:nvPr>
            <p:ph idx="1"/>
          </p:nvPr>
        </p:nvSpPr>
        <p:spPr/>
        <p:txBody>
          <a:bodyPr/>
          <a:lstStyle/>
          <a:p>
            <a:pPr>
              <a:buFont typeface="Arial" pitchFamily="34" charset="0"/>
              <a:buChar char="•"/>
            </a:pPr>
            <a:r>
              <a:rPr lang="en-AU" dirty="0"/>
              <a:t>Quick introduction to the following EQUELLA </a:t>
            </a:r>
            <a:r>
              <a:rPr lang="en-AU" dirty="0" smtClean="0"/>
              <a:t>x </a:t>
            </a:r>
            <a:r>
              <a:rPr lang="en-AU" dirty="0"/>
              <a:t>features:</a:t>
            </a:r>
          </a:p>
          <a:p>
            <a:pPr lvl="4">
              <a:buFont typeface="Arial" pitchFamily="34" charset="0"/>
              <a:buChar char="•"/>
            </a:pPr>
            <a:r>
              <a:rPr lang="en-AU" sz="2800" dirty="0"/>
              <a:t>Dashboard custom links</a:t>
            </a:r>
          </a:p>
          <a:p>
            <a:pPr lvl="4">
              <a:buFont typeface="Arial" pitchFamily="34" charset="0"/>
              <a:buChar char="•"/>
            </a:pPr>
            <a:r>
              <a:rPr lang="en-AU" sz="2800" dirty="0"/>
              <a:t>Dashboard </a:t>
            </a:r>
            <a:r>
              <a:rPr lang="en-AU" sz="2800" dirty="0" err="1"/>
              <a:t>portlets</a:t>
            </a:r>
            <a:endParaRPr lang="en-AU" sz="2800" dirty="0"/>
          </a:p>
          <a:p>
            <a:pPr lvl="4">
              <a:buFont typeface="Arial" pitchFamily="34" charset="0"/>
              <a:buChar char="•"/>
            </a:pPr>
            <a:r>
              <a:rPr lang="en-AU" sz="2800" dirty="0"/>
              <a:t>Permissions that hide/show custom links and </a:t>
            </a:r>
            <a:r>
              <a:rPr lang="en-AU" sz="2800" dirty="0" err="1"/>
              <a:t>portlets</a:t>
            </a:r>
            <a:endParaRPr lang="en-AU" sz="2800" dirty="0"/>
          </a:p>
          <a:p>
            <a:endParaRPr lang="en-AU" dirty="0" smtClean="0"/>
          </a:p>
          <a:p>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65</a:t>
            </a:fld>
            <a:r>
              <a:rPr lang="en-GB" smtClean="0"/>
              <a:t> </a:t>
            </a:r>
            <a:endParaRPr lang="en-GB"/>
          </a:p>
        </p:txBody>
      </p:sp>
    </p:spTree>
    <p:extLst>
      <p:ext uri="{BB962C8B-B14F-4D97-AF65-F5344CB8AC3E}">
        <p14:creationId xmlns:p14="http://schemas.microsoft.com/office/powerpoint/2010/main" val="13927529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EQUELLA Primer – Custom Links	</a:t>
            </a:r>
            <a:endParaRPr lang="en-AU" dirty="0"/>
          </a:p>
        </p:txBody>
      </p:sp>
      <p:sp>
        <p:nvSpPr>
          <p:cNvPr id="3" name="Content Placeholder 2"/>
          <p:cNvSpPr>
            <a:spLocks noGrp="1"/>
          </p:cNvSpPr>
          <p:nvPr>
            <p:ph idx="1"/>
          </p:nvPr>
        </p:nvSpPr>
        <p:spPr/>
        <p:txBody>
          <a:bodyPr/>
          <a:lstStyle/>
          <a:p>
            <a:pPr>
              <a:buFont typeface="Arial" pitchFamily="34" charset="0"/>
              <a:buChar char="•"/>
            </a:pPr>
            <a:r>
              <a:rPr lang="en-AU" dirty="0"/>
              <a:t>Custom links in EQUELLA </a:t>
            </a:r>
            <a:r>
              <a:rPr lang="en-AU" dirty="0" smtClean="0"/>
              <a:t>x </a:t>
            </a:r>
            <a:r>
              <a:rPr lang="en-AU" dirty="0"/>
              <a:t>are similar to Navigation Groups / Links from EQUELLA 4.1</a:t>
            </a:r>
          </a:p>
          <a:p>
            <a:pPr>
              <a:buFont typeface="Arial" pitchFamily="34" charset="0"/>
              <a:buChar char="•"/>
            </a:pPr>
            <a:endParaRPr lang="en-AU" dirty="0"/>
          </a:p>
          <a:p>
            <a:pPr>
              <a:buFont typeface="Arial" pitchFamily="34" charset="0"/>
              <a:buChar char="•"/>
            </a:pPr>
            <a:r>
              <a:rPr lang="en-AU" dirty="0"/>
              <a:t>Allows Administrators to specify links for different groups of users</a:t>
            </a:r>
          </a:p>
          <a:p>
            <a:pPr>
              <a:buFont typeface="Arial" pitchFamily="34" charset="0"/>
              <a:buChar char="•"/>
            </a:pPr>
            <a:endParaRPr lang="en-AU" dirty="0"/>
          </a:p>
          <a:p>
            <a:pPr>
              <a:buFont typeface="Arial" pitchFamily="34" charset="0"/>
              <a:buChar char="•"/>
            </a:pPr>
            <a:r>
              <a:rPr lang="en-AU" dirty="0"/>
              <a:t>Permissions used with custom links:</a:t>
            </a:r>
          </a:p>
          <a:p>
            <a:pPr>
              <a:buFont typeface="Arial" pitchFamily="34" charset="0"/>
              <a:buChar char="•"/>
            </a:pPr>
            <a:r>
              <a:rPr lang="en-AU" dirty="0"/>
              <a:t>CREATE, DELETE, EDIT, VIEW_CUSTOM_LINKS</a:t>
            </a:r>
          </a:p>
          <a:p>
            <a:pPr>
              <a:buFont typeface="Arial" pitchFamily="34" charset="0"/>
              <a:buChar char="•"/>
            </a:pPr>
            <a:r>
              <a:rPr lang="en-AU" dirty="0"/>
              <a:t>EDIT enables the link on the settings page</a:t>
            </a:r>
          </a:p>
          <a:p>
            <a:endParaRPr lang="en-AU" dirty="0" smtClean="0"/>
          </a:p>
          <a:p>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66</a:t>
            </a:fld>
            <a:r>
              <a:rPr lang="en-GB" smtClean="0"/>
              <a:t> </a:t>
            </a:r>
            <a:endParaRPr lang="en-GB"/>
          </a:p>
        </p:txBody>
      </p:sp>
    </p:spTree>
    <p:extLst>
      <p:ext uri="{BB962C8B-B14F-4D97-AF65-F5344CB8AC3E}">
        <p14:creationId xmlns:p14="http://schemas.microsoft.com/office/powerpoint/2010/main" val="4265405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EQUELLA Primer – Portlets</a:t>
            </a:r>
            <a:endParaRPr lang="en-AU" dirty="0"/>
          </a:p>
        </p:txBody>
      </p:sp>
      <p:sp>
        <p:nvSpPr>
          <p:cNvPr id="3" name="Content Placeholder 2"/>
          <p:cNvSpPr>
            <a:spLocks noGrp="1"/>
          </p:cNvSpPr>
          <p:nvPr>
            <p:ph idx="1"/>
          </p:nvPr>
        </p:nvSpPr>
        <p:spPr>
          <a:xfrm>
            <a:off x="1538289" y="1124745"/>
            <a:ext cx="9109075" cy="4947444"/>
          </a:xfrm>
        </p:spPr>
        <p:txBody>
          <a:bodyPr/>
          <a:lstStyle/>
          <a:p>
            <a:pPr>
              <a:buFont typeface="Arial" pitchFamily="34" charset="0"/>
              <a:buChar char="•"/>
            </a:pPr>
            <a:r>
              <a:rPr lang="en-AU" dirty="0" err="1"/>
              <a:t>Portlets</a:t>
            </a:r>
            <a:r>
              <a:rPr lang="en-AU" dirty="0"/>
              <a:t> are little widgets of code for targeted functionality</a:t>
            </a:r>
          </a:p>
          <a:p>
            <a:pPr>
              <a:buFont typeface="Arial" pitchFamily="34" charset="0"/>
              <a:buChar char="•"/>
            </a:pPr>
            <a:r>
              <a:rPr lang="en-AU" dirty="0"/>
              <a:t>They allow users to customize their EQUELLA dashboard</a:t>
            </a:r>
          </a:p>
          <a:p>
            <a:pPr>
              <a:buFont typeface="Arial" pitchFamily="34" charset="0"/>
              <a:buChar char="•"/>
            </a:pPr>
            <a:r>
              <a:rPr lang="en-AU" dirty="0"/>
              <a:t>Allow Administrators fain-grained permissions to show/hide </a:t>
            </a:r>
            <a:r>
              <a:rPr lang="en-AU" dirty="0" err="1"/>
              <a:t>portlets</a:t>
            </a:r>
            <a:r>
              <a:rPr lang="en-AU" dirty="0"/>
              <a:t> to groups of users</a:t>
            </a:r>
          </a:p>
          <a:p>
            <a:pPr>
              <a:buFont typeface="Arial" pitchFamily="34" charset="0"/>
              <a:buChar char="•"/>
            </a:pPr>
            <a:r>
              <a:rPr lang="en-AU" dirty="0"/>
              <a:t>Permissions used with custom links:</a:t>
            </a:r>
          </a:p>
          <a:p>
            <a:pPr>
              <a:buFont typeface="Arial" pitchFamily="34" charset="0"/>
              <a:buChar char="•"/>
            </a:pPr>
            <a:r>
              <a:rPr lang="en-AU" dirty="0"/>
              <a:t>CREATE, EDIT, DELETE, ADMINISTER, VIEW</a:t>
            </a:r>
          </a:p>
          <a:p>
            <a:pPr>
              <a:buFont typeface="Arial" pitchFamily="34" charset="0"/>
              <a:buChar char="•"/>
            </a:pPr>
            <a:r>
              <a:rPr lang="en-AU" dirty="0"/>
              <a:t>ADMINISTER_PORTLETS will provide the link in the settings page</a:t>
            </a:r>
          </a:p>
          <a:p>
            <a:endParaRPr lang="en-AU" dirty="0" smtClean="0"/>
          </a:p>
          <a:p>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67</a:t>
            </a:fld>
            <a:r>
              <a:rPr lang="en-GB" smtClean="0"/>
              <a:t> </a:t>
            </a:r>
            <a:endParaRPr lang="en-GB"/>
          </a:p>
        </p:txBody>
      </p:sp>
    </p:spTree>
    <p:extLst>
      <p:ext uri="{BB962C8B-B14F-4D97-AF65-F5344CB8AC3E}">
        <p14:creationId xmlns:p14="http://schemas.microsoft.com/office/powerpoint/2010/main" val="5662067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787"/>
            <a:ext cx="10515600" cy="1325563"/>
          </a:xfrm>
        </p:spPr>
        <p:txBody>
          <a:bodyPr/>
          <a:lstStyle/>
          <a:p>
            <a:r>
              <a:rPr lang="en-AU" smtClean="0"/>
              <a:t>EQUELLA Dashboard </a:t>
            </a:r>
            <a:r>
              <a:rPr lang="en-AU" dirty="0" smtClean="0"/>
              <a:t>– User exercise</a:t>
            </a:r>
            <a:endParaRPr lang="en-AU" dirty="0"/>
          </a:p>
        </p:txBody>
      </p:sp>
      <p:sp>
        <p:nvSpPr>
          <p:cNvPr id="3" name="Content Placeholder 2"/>
          <p:cNvSpPr>
            <a:spLocks noGrp="1"/>
          </p:cNvSpPr>
          <p:nvPr>
            <p:ph idx="1"/>
          </p:nvPr>
        </p:nvSpPr>
        <p:spPr>
          <a:xfrm>
            <a:off x="1343472" y="980729"/>
            <a:ext cx="9577064" cy="5091461"/>
          </a:xfrm>
        </p:spPr>
        <p:txBody>
          <a:bodyPr/>
          <a:lstStyle/>
          <a:p>
            <a:pPr>
              <a:buFont typeface="Arial" pitchFamily="34" charset="0"/>
              <a:buChar char="•"/>
            </a:pPr>
            <a:r>
              <a:rPr lang="en-AU" dirty="0"/>
              <a:t>Using the </a:t>
            </a:r>
            <a:r>
              <a:rPr lang="en-AU" dirty="0" err="1"/>
              <a:t>studentLDAP</a:t>
            </a:r>
            <a:r>
              <a:rPr lang="en-AU" dirty="0"/>
              <a:t> institution and your previously created users:</a:t>
            </a:r>
          </a:p>
          <a:p>
            <a:pPr lvl="4">
              <a:buFont typeface="Arial" pitchFamily="34" charset="0"/>
              <a:buChar char="•"/>
            </a:pPr>
            <a:r>
              <a:rPr lang="en-AU" sz="2800" dirty="0"/>
              <a:t>Create custom links (set of 2 links) for the </a:t>
            </a:r>
            <a:r>
              <a:rPr lang="en-AU" sz="2800" dirty="0" err="1"/>
              <a:t>viewUsers</a:t>
            </a:r>
            <a:r>
              <a:rPr lang="en-AU" sz="2800" dirty="0"/>
              <a:t>, no other users should see those links</a:t>
            </a:r>
          </a:p>
          <a:p>
            <a:pPr lvl="4">
              <a:buFont typeface="Arial" pitchFamily="34" charset="0"/>
              <a:buChar char="•"/>
            </a:pPr>
            <a:r>
              <a:rPr lang="en-AU" sz="2800" dirty="0"/>
              <a:t>Create a recent contributions </a:t>
            </a:r>
            <a:r>
              <a:rPr lang="en-AU" sz="2800" dirty="0" err="1"/>
              <a:t>portlet</a:t>
            </a:r>
            <a:r>
              <a:rPr lang="en-AU" sz="2800" dirty="0"/>
              <a:t> for all users to see</a:t>
            </a:r>
          </a:p>
          <a:p>
            <a:pPr lvl="4">
              <a:buFont typeface="Arial" pitchFamily="34" charset="0"/>
              <a:buChar char="•"/>
            </a:pPr>
            <a:r>
              <a:rPr lang="en-AU" sz="2800" dirty="0"/>
              <a:t>Create a favourites </a:t>
            </a:r>
            <a:r>
              <a:rPr lang="en-AU" sz="2800" dirty="0" err="1"/>
              <a:t>portlet</a:t>
            </a:r>
            <a:r>
              <a:rPr lang="en-AU" sz="2800" dirty="0"/>
              <a:t> and only show this to the reporting user</a:t>
            </a:r>
          </a:p>
          <a:p>
            <a:pPr lvl="4">
              <a:buFont typeface="Arial" pitchFamily="34" charset="0"/>
              <a:buChar char="•"/>
            </a:pPr>
            <a:r>
              <a:rPr lang="en-AU" sz="2800" dirty="0"/>
              <a:t>Only allow the admin user access to modify </a:t>
            </a:r>
            <a:r>
              <a:rPr lang="en-AU" sz="2800" dirty="0" err="1"/>
              <a:t>portlets</a:t>
            </a:r>
            <a:r>
              <a:rPr lang="en-AU" sz="2800" dirty="0"/>
              <a:t> and links</a:t>
            </a:r>
          </a:p>
          <a:p>
            <a:pPr marL="542925" lvl="4" indent="0">
              <a:buNone/>
            </a:pPr>
            <a:endParaRPr lang="en-AU" sz="2800" dirty="0"/>
          </a:p>
          <a:p>
            <a:pPr>
              <a:buFont typeface="Arial" pitchFamily="34" charset="0"/>
              <a:buChar char="•"/>
            </a:pPr>
            <a:endParaRPr lang="en-AU" dirty="0"/>
          </a:p>
          <a:p>
            <a:endParaRPr lang="en-AU" dirty="0" smtClean="0"/>
          </a:p>
          <a:p>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68</a:t>
            </a:fld>
            <a:r>
              <a:rPr lang="en-GB" smtClean="0"/>
              <a:t> </a:t>
            </a:r>
            <a:endParaRPr lang="en-GB"/>
          </a:p>
        </p:txBody>
      </p:sp>
    </p:spTree>
    <p:extLst>
      <p:ext uri="{BB962C8B-B14F-4D97-AF65-F5344CB8AC3E}">
        <p14:creationId xmlns:p14="http://schemas.microsoft.com/office/powerpoint/2010/main" val="7375805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Collections</a:t>
            </a:r>
            <a:endParaRPr lang="en-AU" dirty="0"/>
          </a:p>
        </p:txBody>
      </p:sp>
      <p:sp>
        <p:nvSpPr>
          <p:cNvPr id="4" name="Footer Placeholder 3"/>
          <p:cNvSpPr>
            <a:spLocks noGrp="1"/>
          </p:cNvSpPr>
          <p:nvPr>
            <p:ph type="ftr" sz="quarter" idx="10"/>
          </p:nvPr>
        </p:nvSpPr>
        <p:spPr/>
        <p:txBody>
          <a:bodyPr/>
          <a:lstStyle/>
          <a:p>
            <a:pPr>
              <a:defRPr/>
            </a:pPr>
            <a:endParaRPr lang="en-GB" dirty="0" smtClean="0"/>
          </a:p>
        </p:txBody>
      </p:sp>
      <p:sp>
        <p:nvSpPr>
          <p:cNvPr id="3" name="Slide Number Placeholder 2"/>
          <p:cNvSpPr>
            <a:spLocks noGrp="1"/>
          </p:cNvSpPr>
          <p:nvPr>
            <p:ph type="sldNum" sz="quarter" idx="11"/>
          </p:nvPr>
        </p:nvSpPr>
        <p:spPr/>
        <p:txBody>
          <a:bodyPr/>
          <a:lstStyle/>
          <a:p>
            <a:pPr>
              <a:defRPr/>
            </a:pPr>
            <a:fld id="{4379A4CB-DC89-4446-BC37-FC085CFF7036}" type="slidenum">
              <a:rPr lang="en-GB" smtClean="0"/>
              <a:pPr>
                <a:defRPr/>
              </a:pPr>
              <a:t>69</a:t>
            </a:fld>
            <a:r>
              <a:rPr lang="en-GB" smtClean="0"/>
              <a:t> </a:t>
            </a:r>
            <a:endParaRPr lang="en-GB"/>
          </a:p>
        </p:txBody>
      </p:sp>
    </p:spTree>
    <p:extLst>
      <p:ext uri="{BB962C8B-B14F-4D97-AF65-F5344CB8AC3E}">
        <p14:creationId xmlns:p14="http://schemas.microsoft.com/office/powerpoint/2010/main" val="1240105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endParaRPr lang="en-GB" dirty="0" smtClean="0"/>
          </a:p>
        </p:txBody>
      </p:sp>
      <p:sp>
        <p:nvSpPr>
          <p:cNvPr id="10243" name="Rectangle 2"/>
          <p:cNvSpPr>
            <a:spLocks noGrp="1" noChangeArrowheads="1"/>
          </p:cNvSpPr>
          <p:nvPr>
            <p:ph type="title"/>
          </p:nvPr>
        </p:nvSpPr>
        <p:spPr/>
        <p:txBody>
          <a:bodyPr/>
          <a:lstStyle/>
          <a:p>
            <a:pPr eaLnBrk="1" hangingPunct="1"/>
            <a:r>
              <a:rPr lang="en-AU" dirty="0" smtClean="0"/>
              <a:t>EQUELLA review - Concepts</a:t>
            </a:r>
            <a:endParaRPr lang="en-GB" b="0" dirty="0" smtClean="0">
              <a:solidFill>
                <a:schemeClr val="tx1"/>
              </a:solidFill>
            </a:endParaRPr>
          </a:p>
        </p:txBody>
      </p:sp>
      <p:sp>
        <p:nvSpPr>
          <p:cNvPr id="10244" name="Rectangle 3"/>
          <p:cNvSpPr>
            <a:spLocks noGrp="1" noChangeArrowheads="1"/>
          </p:cNvSpPr>
          <p:nvPr>
            <p:ph type="body" idx="1"/>
          </p:nvPr>
        </p:nvSpPr>
        <p:spPr>
          <a:xfrm>
            <a:off x="7991476" y="1926383"/>
            <a:ext cx="2879725" cy="4847481"/>
          </a:xfrm>
        </p:spPr>
        <p:txBody>
          <a:bodyPr/>
          <a:lstStyle/>
          <a:p>
            <a:pPr eaLnBrk="1" hangingPunct="1"/>
            <a:r>
              <a:rPr lang="en-GB" dirty="0" smtClean="0"/>
              <a:t>1</a:t>
            </a:r>
          </a:p>
        </p:txBody>
      </p:sp>
      <p:sp>
        <p:nvSpPr>
          <p:cNvPr id="2" name="Slide Number Placeholder 1"/>
          <p:cNvSpPr>
            <a:spLocks noGrp="1"/>
          </p:cNvSpPr>
          <p:nvPr>
            <p:ph type="sldNum" sz="quarter" idx="11"/>
          </p:nvPr>
        </p:nvSpPr>
        <p:spPr/>
        <p:txBody>
          <a:bodyPr/>
          <a:lstStyle/>
          <a:p>
            <a:pPr>
              <a:defRPr/>
            </a:pPr>
            <a:fld id="{18847A32-FB89-4BE1-A2C3-232301B51A91}" type="slidenum">
              <a:rPr lang="en-GB" smtClean="0"/>
              <a:pPr>
                <a:defRPr/>
              </a:pPr>
              <a:t>7</a:t>
            </a:fld>
            <a:r>
              <a:rPr lang="en-GB" smtClean="0"/>
              <a:t> </a:t>
            </a:r>
            <a:endParaRPr lang="en-GB"/>
          </a:p>
        </p:txBody>
      </p:sp>
    </p:spTree>
    <p:extLst>
      <p:ext uri="{BB962C8B-B14F-4D97-AF65-F5344CB8AC3E}">
        <p14:creationId xmlns:p14="http://schemas.microsoft.com/office/powerpoint/2010/main" val="7483964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sz="3200" dirty="0"/>
              <a:t>Topics</a:t>
            </a:r>
          </a:p>
        </p:txBody>
      </p:sp>
      <p:sp>
        <p:nvSpPr>
          <p:cNvPr id="10" name="Content Placeholder 9"/>
          <p:cNvSpPr>
            <a:spLocks noGrp="1"/>
          </p:cNvSpPr>
          <p:nvPr>
            <p:ph idx="1"/>
          </p:nvPr>
        </p:nvSpPr>
        <p:spPr/>
        <p:txBody>
          <a:bodyPr/>
          <a:lstStyle/>
          <a:p>
            <a:pPr>
              <a:buFont typeface="Arial" pitchFamily="34" charset="0"/>
              <a:buChar char="•"/>
            </a:pPr>
            <a:r>
              <a:rPr lang="en-AU" sz="2400" dirty="0"/>
              <a:t>EQUELLA item XML nodes and meanings</a:t>
            </a:r>
          </a:p>
          <a:p>
            <a:pPr>
              <a:buFont typeface="Arial" pitchFamily="34" charset="0"/>
              <a:buChar char="•"/>
            </a:pPr>
            <a:r>
              <a:rPr lang="en-AU" sz="2400" dirty="0"/>
              <a:t>Display Summaries with XSLT</a:t>
            </a:r>
          </a:p>
          <a:p>
            <a:pPr>
              <a:buFont typeface="Arial" pitchFamily="34" charset="0"/>
              <a:buChar char="•"/>
            </a:pPr>
            <a:r>
              <a:rPr lang="en-AU" sz="2400" dirty="0"/>
              <a:t>EQUELLA Script API</a:t>
            </a:r>
          </a:p>
          <a:p>
            <a:pPr>
              <a:buFont typeface="Arial" pitchFamily="34" charset="0"/>
              <a:buChar char="•"/>
            </a:pPr>
            <a:r>
              <a:rPr lang="en-AU" sz="2400" dirty="0"/>
              <a:t>Dynamic access controls in collections</a:t>
            </a:r>
          </a:p>
          <a:p>
            <a:pPr>
              <a:buFont typeface="Arial" pitchFamily="34" charset="0"/>
              <a:buChar char="•"/>
            </a:pPr>
            <a:endParaRPr lang="en-AU" sz="2400" dirty="0"/>
          </a:p>
        </p:txBody>
      </p:sp>
      <p:sp>
        <p:nvSpPr>
          <p:cNvPr id="4" name="Footer Placeholder 3"/>
          <p:cNvSpPr>
            <a:spLocks noGrp="1"/>
          </p:cNvSpPr>
          <p:nvPr>
            <p:ph type="ftr" sz="quarter" idx="10"/>
          </p:nvPr>
        </p:nvSpPr>
        <p:spPr/>
        <p:txBody>
          <a:bodyPr/>
          <a:lstStyle/>
          <a:p>
            <a:pPr>
              <a:defRPr/>
            </a:pPr>
            <a:endParaRPr lang="en-GB" dirty="0"/>
          </a:p>
        </p:txBody>
      </p:sp>
      <p:sp>
        <p:nvSpPr>
          <p:cNvPr id="2" name="Slide Number Placeholder 1"/>
          <p:cNvSpPr>
            <a:spLocks noGrp="1"/>
          </p:cNvSpPr>
          <p:nvPr>
            <p:ph type="sldNum" sz="quarter" idx="11"/>
          </p:nvPr>
        </p:nvSpPr>
        <p:spPr/>
        <p:txBody>
          <a:bodyPr/>
          <a:lstStyle/>
          <a:p>
            <a:pPr>
              <a:defRPr/>
            </a:pPr>
            <a:fld id="{B69610D2-9DEC-4DE7-A76C-3D04FA2F151F}" type="slidenum">
              <a:rPr lang="en-GB" smtClean="0"/>
              <a:pPr>
                <a:defRPr/>
              </a:pPr>
              <a:t>70</a:t>
            </a:fld>
            <a:r>
              <a:rPr lang="en-GB" smtClean="0"/>
              <a:t> </a:t>
            </a:r>
            <a:endParaRPr lang="en-GB"/>
          </a:p>
        </p:txBody>
      </p:sp>
    </p:spTree>
    <p:extLst>
      <p:ext uri="{BB962C8B-B14F-4D97-AF65-F5344CB8AC3E}">
        <p14:creationId xmlns:p14="http://schemas.microsoft.com/office/powerpoint/2010/main" val="11179745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9" y="395288"/>
            <a:ext cx="9109075" cy="585440"/>
          </a:xfrm>
        </p:spPr>
        <p:txBody>
          <a:bodyPr>
            <a:normAutofit fontScale="90000"/>
          </a:bodyPr>
          <a:lstStyle/>
          <a:p>
            <a:r>
              <a:rPr lang="en-AU" dirty="0" smtClean="0"/>
              <a:t>EQUELLA item XML nodes and meanings</a:t>
            </a:r>
            <a:br>
              <a:rPr lang="en-AU" dirty="0" smtClean="0"/>
            </a:br>
            <a:endParaRPr lang="en-AU" dirty="0"/>
          </a:p>
        </p:txBody>
      </p:sp>
      <p:sp>
        <p:nvSpPr>
          <p:cNvPr id="3" name="Content Placeholder 2"/>
          <p:cNvSpPr>
            <a:spLocks noGrp="1"/>
          </p:cNvSpPr>
          <p:nvPr>
            <p:ph idx="1"/>
          </p:nvPr>
        </p:nvSpPr>
        <p:spPr/>
        <p:txBody>
          <a:bodyPr/>
          <a:lstStyle/>
          <a:p>
            <a:pPr>
              <a:buFontTx/>
              <a:buChar char="-"/>
            </a:pPr>
            <a:r>
              <a:rPr lang="en-AU" dirty="0" smtClean="0"/>
              <a:t>How to view an item XML (EQ301 covered this, remember?)</a:t>
            </a:r>
          </a:p>
          <a:p>
            <a:endParaRPr lang="en-AU" dirty="0" smtClean="0"/>
          </a:p>
          <a:p>
            <a:pPr>
              <a:buFontTx/>
              <a:buChar char="-"/>
            </a:pPr>
            <a:r>
              <a:rPr lang="en-AU" dirty="0" smtClean="0"/>
              <a:t>Try one now !</a:t>
            </a:r>
          </a:p>
          <a:p>
            <a:pPr>
              <a:buFontTx/>
              <a:buChar char="-"/>
            </a:pPr>
            <a:endParaRPr lang="en-AU" dirty="0" smtClean="0"/>
          </a:p>
          <a:p>
            <a:pPr>
              <a:buFont typeface="Arial"/>
              <a:buChar char="•"/>
            </a:pPr>
            <a:r>
              <a:rPr lang="en-AU" dirty="0" smtClean="0"/>
              <a:t>Item XML nodes</a:t>
            </a:r>
          </a:p>
          <a:p>
            <a:pPr lvl="1">
              <a:buNone/>
            </a:pPr>
            <a:r>
              <a:rPr lang="en-AU" dirty="0" smtClean="0"/>
              <a:t>		User generated </a:t>
            </a:r>
            <a:r>
              <a:rPr lang="en-AU" dirty="0"/>
              <a:t>s</a:t>
            </a:r>
            <a:r>
              <a:rPr lang="en-AU" dirty="0" smtClean="0"/>
              <a:t>chema Nodes / System Generated Nodes</a:t>
            </a:r>
          </a:p>
          <a:p>
            <a:pPr marL="352425" lvl="3" indent="0">
              <a:buNone/>
            </a:pPr>
            <a:endParaRPr lang="en-AU" dirty="0" smtClean="0"/>
          </a:p>
          <a:p>
            <a:pPr lvl="3">
              <a:buFontTx/>
              <a:buChar char="-"/>
            </a:pPr>
            <a:endParaRPr lang="en-AU" dirty="0" smtClean="0"/>
          </a:p>
          <a:p>
            <a:pPr lvl="1"/>
            <a:r>
              <a:rPr lang="en-AU" dirty="0" smtClean="0"/>
              <a:t> EQUELLA ACL for viewing an item XML (VIEW_RAW_ITEM)</a:t>
            </a:r>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71</a:t>
            </a:fld>
            <a:r>
              <a:rPr lang="en-GB" smtClean="0"/>
              <a:t> </a:t>
            </a:r>
            <a:endParaRPr lang="en-GB"/>
          </a:p>
        </p:txBody>
      </p:sp>
    </p:spTree>
    <p:extLst>
      <p:ext uri="{BB962C8B-B14F-4D97-AF65-F5344CB8AC3E}">
        <p14:creationId xmlns:p14="http://schemas.microsoft.com/office/powerpoint/2010/main" val="14631955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638300" y="274638"/>
            <a:ext cx="8915400" cy="850900"/>
          </a:xfrm>
        </p:spPr>
        <p:txBody>
          <a:bodyPr/>
          <a:lstStyle/>
          <a:p>
            <a:r>
              <a:rPr lang="en-AU" sz="3600" dirty="0"/>
              <a:t>Viewing item XML</a:t>
            </a:r>
            <a:endParaRPr lang="en-AU" sz="3600" i="1" dirty="0"/>
          </a:p>
        </p:txBody>
      </p:sp>
      <p:sp>
        <p:nvSpPr>
          <p:cNvPr id="38915" name="Content Placeholder 2"/>
          <p:cNvSpPr>
            <a:spLocks noGrp="1"/>
          </p:cNvSpPr>
          <p:nvPr>
            <p:ph idx="1"/>
          </p:nvPr>
        </p:nvSpPr>
        <p:spPr>
          <a:xfrm>
            <a:off x="1638300" y="1125539"/>
            <a:ext cx="8915400" cy="4391025"/>
          </a:xfrm>
        </p:spPr>
        <p:txBody>
          <a:bodyPr/>
          <a:lstStyle/>
          <a:p>
            <a:pPr marL="0" indent="0">
              <a:buNone/>
              <a:defRPr/>
            </a:pPr>
            <a:r>
              <a:rPr lang="en-AU" sz="2400" dirty="0"/>
              <a:t>Viewing item XML can be useful for:</a:t>
            </a:r>
          </a:p>
          <a:p>
            <a:pPr>
              <a:buFont typeface="Arial" pitchFamily="34" charset="0"/>
              <a:buChar char="•"/>
              <a:defRPr/>
            </a:pPr>
            <a:r>
              <a:rPr lang="en-AU" sz="2400" dirty="0">
                <a:solidFill>
                  <a:schemeClr val="tx2">
                    <a:lumMod val="75000"/>
                  </a:schemeClr>
                </a:solidFill>
              </a:rPr>
              <a:t>troubleshooting</a:t>
            </a:r>
          </a:p>
          <a:p>
            <a:pPr>
              <a:buFont typeface="Arial" pitchFamily="34" charset="0"/>
              <a:buChar char="•"/>
              <a:defRPr/>
            </a:pPr>
            <a:r>
              <a:rPr lang="en-AU" sz="2400" dirty="0">
                <a:solidFill>
                  <a:schemeClr val="tx2">
                    <a:lumMod val="75000"/>
                  </a:schemeClr>
                </a:solidFill>
              </a:rPr>
              <a:t>checking differences between versions of an item.        </a:t>
            </a:r>
          </a:p>
          <a:p>
            <a:pPr marL="0" indent="0">
              <a:buNone/>
              <a:defRPr/>
            </a:pPr>
            <a:endParaRPr lang="en-AU" sz="2400" dirty="0"/>
          </a:p>
          <a:p>
            <a:pPr marL="0" indent="0">
              <a:buNone/>
              <a:defRPr/>
            </a:pPr>
            <a:r>
              <a:rPr lang="en-AU" sz="2400" dirty="0"/>
              <a:t>The displayed XML will be a combination of:</a:t>
            </a:r>
          </a:p>
          <a:p>
            <a:pPr>
              <a:buFont typeface="Arial" pitchFamily="34" charset="0"/>
              <a:buChar char="•"/>
              <a:defRPr/>
            </a:pPr>
            <a:r>
              <a:rPr lang="en-AU" sz="2400" dirty="0">
                <a:solidFill>
                  <a:schemeClr val="tx2">
                    <a:lumMod val="75000"/>
                  </a:schemeClr>
                </a:solidFill>
              </a:rPr>
              <a:t>entered metadata and </a:t>
            </a:r>
          </a:p>
          <a:p>
            <a:pPr>
              <a:buFont typeface="Arial" pitchFamily="34" charset="0"/>
              <a:buChar char="•"/>
              <a:defRPr/>
            </a:pPr>
            <a:r>
              <a:rPr lang="en-AU" sz="2400" dirty="0">
                <a:solidFill>
                  <a:schemeClr val="tx2">
                    <a:lumMod val="75000"/>
                  </a:schemeClr>
                </a:solidFill>
              </a:rPr>
              <a:t>system generated metadata.	</a:t>
            </a:r>
            <a:r>
              <a:rPr lang="en-AU" sz="2400" dirty="0"/>
              <a:t>			 	</a:t>
            </a:r>
            <a:endParaRPr lang="en-AU" dirty="0" smtClean="0"/>
          </a:p>
        </p:txBody>
      </p:sp>
      <p:sp>
        <p:nvSpPr>
          <p:cNvPr id="44036"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50000"/>
              </a:spcBef>
              <a:spcAft>
                <a:spcPct val="0"/>
              </a:spcAft>
              <a:defRPr sz="1000">
                <a:solidFill>
                  <a:schemeClr val="tx1"/>
                </a:solidFill>
                <a:latin typeface="Verdana" pitchFamily="34" charset="0"/>
                <a:cs typeface="Arial" charset="0"/>
              </a:defRPr>
            </a:lvl6pPr>
            <a:lvl7pPr marL="2971800" indent="-228600" eaLnBrk="0" fontAlgn="base" hangingPunct="0">
              <a:spcBef>
                <a:spcPct val="50000"/>
              </a:spcBef>
              <a:spcAft>
                <a:spcPct val="0"/>
              </a:spcAft>
              <a:defRPr sz="1000">
                <a:solidFill>
                  <a:schemeClr val="tx1"/>
                </a:solidFill>
                <a:latin typeface="Verdana" pitchFamily="34" charset="0"/>
                <a:cs typeface="Arial" charset="0"/>
              </a:defRPr>
            </a:lvl7pPr>
            <a:lvl8pPr marL="3429000" indent="-228600" eaLnBrk="0" fontAlgn="base" hangingPunct="0">
              <a:spcBef>
                <a:spcPct val="50000"/>
              </a:spcBef>
              <a:spcAft>
                <a:spcPct val="0"/>
              </a:spcAft>
              <a:defRPr sz="1000">
                <a:solidFill>
                  <a:schemeClr val="tx1"/>
                </a:solidFill>
                <a:latin typeface="Verdana" pitchFamily="34" charset="0"/>
                <a:cs typeface="Arial" charset="0"/>
              </a:defRPr>
            </a:lvl8pPr>
            <a:lvl9pPr marL="3886200" indent="-228600"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endParaRPr lang="en-US" sz="900" dirty="0">
              <a:solidFill>
                <a:schemeClr val="bg1"/>
              </a:solidFill>
            </a:endParaRPr>
          </a:p>
        </p:txBody>
      </p:sp>
      <p:sp>
        <p:nvSpPr>
          <p:cNvPr id="2" name="Slide Number Placeholder 1"/>
          <p:cNvSpPr>
            <a:spLocks noGrp="1"/>
          </p:cNvSpPr>
          <p:nvPr>
            <p:ph type="sldNum" sz="quarter" idx="11"/>
          </p:nvPr>
        </p:nvSpPr>
        <p:spPr/>
        <p:txBody>
          <a:bodyPr/>
          <a:lstStyle/>
          <a:p>
            <a:pPr>
              <a:defRPr/>
            </a:pPr>
            <a:fld id="{B69610D2-9DEC-4DE7-A76C-3D04FA2F151F}" type="slidenum">
              <a:rPr lang="en-GB" smtClean="0"/>
              <a:pPr>
                <a:defRPr/>
              </a:pPr>
              <a:t>72</a:t>
            </a:fld>
            <a:r>
              <a:rPr lang="en-GB" smtClean="0"/>
              <a:t> </a:t>
            </a:r>
            <a:endParaRPr lang="en-GB"/>
          </a:p>
        </p:txBody>
      </p:sp>
    </p:spTree>
    <p:extLst>
      <p:ext uri="{BB962C8B-B14F-4D97-AF65-F5344CB8AC3E}">
        <p14:creationId xmlns:p14="http://schemas.microsoft.com/office/powerpoint/2010/main" val="74215969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AU" sz="3600"/>
              <a:t>System generated XML</a:t>
            </a:r>
            <a:r>
              <a:rPr lang="en-AU" sz="2000"/>
              <a:t/>
            </a:r>
            <a:br>
              <a:rPr lang="en-AU" sz="2000"/>
            </a:br>
            <a:endParaRPr lang="en-AU" sz="2000" i="1"/>
          </a:p>
        </p:txBody>
      </p:sp>
      <p:sp>
        <p:nvSpPr>
          <p:cNvPr id="45059" name="Content Placeholder 2"/>
          <p:cNvSpPr>
            <a:spLocks noGrp="1"/>
          </p:cNvSpPr>
          <p:nvPr>
            <p:ph idx="1"/>
          </p:nvPr>
        </p:nvSpPr>
        <p:spPr>
          <a:xfrm>
            <a:off x="1558926" y="1268413"/>
            <a:ext cx="8994775" cy="4248150"/>
          </a:xfrm>
        </p:spPr>
        <p:txBody>
          <a:bodyPr/>
          <a:lstStyle/>
          <a:p>
            <a:pPr marL="0" indent="0">
              <a:buNone/>
            </a:pPr>
            <a:r>
              <a:rPr lang="en-AU" sz="2400" dirty="0"/>
              <a:t>The nodes for system generated XML are appended to the item metadata schema and cannot be accessed when editing a schema.</a:t>
            </a:r>
          </a:p>
          <a:p>
            <a:pPr marL="0" indent="0">
              <a:buNone/>
            </a:pPr>
            <a:endParaRPr lang="en-AU" sz="800" dirty="0"/>
          </a:p>
          <a:p>
            <a:pPr marL="0" indent="0">
              <a:buNone/>
            </a:pPr>
            <a:r>
              <a:rPr lang="en-AU" sz="2400" dirty="0"/>
              <a:t>System generated XML contains system related information such as the item ID, the version number, the date of creation or editing, the workflow steps the item has been through, etc. </a:t>
            </a:r>
          </a:p>
          <a:p>
            <a:pPr marL="0" indent="0">
              <a:buNone/>
            </a:pPr>
            <a:endParaRPr lang="en-AU" sz="800" dirty="0"/>
          </a:p>
          <a:p>
            <a:pPr marL="0" indent="0">
              <a:buNone/>
            </a:pPr>
            <a:r>
              <a:rPr lang="en-AU" sz="2400" dirty="0"/>
              <a:t>System generated XML typically takes the form of an XML attribute. </a:t>
            </a:r>
          </a:p>
          <a:p>
            <a:pPr marL="0" indent="0" algn="just">
              <a:buNone/>
            </a:pPr>
            <a:r>
              <a:rPr lang="en-AU" sz="2400" i="1" dirty="0"/>
              <a:t>							</a:t>
            </a:r>
            <a:endParaRPr lang="en-AU" sz="2400" dirty="0"/>
          </a:p>
        </p:txBody>
      </p:sp>
      <p:sp>
        <p:nvSpPr>
          <p:cNvPr id="45060"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50000"/>
              </a:spcBef>
              <a:spcAft>
                <a:spcPct val="0"/>
              </a:spcAft>
              <a:defRPr sz="1000">
                <a:solidFill>
                  <a:schemeClr val="tx1"/>
                </a:solidFill>
                <a:latin typeface="Verdana" pitchFamily="34" charset="0"/>
                <a:cs typeface="Arial" charset="0"/>
              </a:defRPr>
            </a:lvl6pPr>
            <a:lvl7pPr marL="2971800" indent="-228600" eaLnBrk="0" fontAlgn="base" hangingPunct="0">
              <a:spcBef>
                <a:spcPct val="50000"/>
              </a:spcBef>
              <a:spcAft>
                <a:spcPct val="0"/>
              </a:spcAft>
              <a:defRPr sz="1000">
                <a:solidFill>
                  <a:schemeClr val="tx1"/>
                </a:solidFill>
                <a:latin typeface="Verdana" pitchFamily="34" charset="0"/>
                <a:cs typeface="Arial" charset="0"/>
              </a:defRPr>
            </a:lvl7pPr>
            <a:lvl8pPr marL="3429000" indent="-228600" eaLnBrk="0" fontAlgn="base" hangingPunct="0">
              <a:spcBef>
                <a:spcPct val="50000"/>
              </a:spcBef>
              <a:spcAft>
                <a:spcPct val="0"/>
              </a:spcAft>
              <a:defRPr sz="1000">
                <a:solidFill>
                  <a:schemeClr val="tx1"/>
                </a:solidFill>
                <a:latin typeface="Verdana" pitchFamily="34" charset="0"/>
                <a:cs typeface="Arial" charset="0"/>
              </a:defRPr>
            </a:lvl8pPr>
            <a:lvl9pPr marL="3886200" indent="-228600"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endParaRPr lang="en-US" sz="900" dirty="0">
              <a:solidFill>
                <a:schemeClr val="bg1"/>
              </a:solidFill>
            </a:endParaRPr>
          </a:p>
        </p:txBody>
      </p:sp>
      <p:sp>
        <p:nvSpPr>
          <p:cNvPr id="2" name="Slide Number Placeholder 1"/>
          <p:cNvSpPr>
            <a:spLocks noGrp="1"/>
          </p:cNvSpPr>
          <p:nvPr>
            <p:ph type="sldNum" sz="quarter" idx="11"/>
          </p:nvPr>
        </p:nvSpPr>
        <p:spPr/>
        <p:txBody>
          <a:bodyPr/>
          <a:lstStyle/>
          <a:p>
            <a:pPr>
              <a:defRPr/>
            </a:pPr>
            <a:fld id="{B69610D2-9DEC-4DE7-A76C-3D04FA2F151F}" type="slidenum">
              <a:rPr lang="en-GB" smtClean="0"/>
              <a:pPr>
                <a:defRPr/>
              </a:pPr>
              <a:t>73</a:t>
            </a:fld>
            <a:r>
              <a:rPr lang="en-GB" smtClean="0"/>
              <a:t> </a:t>
            </a:r>
            <a:endParaRPr lang="en-GB"/>
          </a:p>
        </p:txBody>
      </p:sp>
    </p:spTree>
    <p:extLst>
      <p:ext uri="{BB962C8B-B14F-4D97-AF65-F5344CB8AC3E}">
        <p14:creationId xmlns:p14="http://schemas.microsoft.com/office/powerpoint/2010/main" val="5485919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651000" y="260350"/>
            <a:ext cx="8915400" cy="1143000"/>
          </a:xfrm>
        </p:spPr>
        <p:txBody>
          <a:bodyPr/>
          <a:lstStyle/>
          <a:p>
            <a:r>
              <a:rPr lang="en-AU" sz="3600"/>
              <a:t>System generated XML</a:t>
            </a:r>
            <a:endParaRPr lang="en-AU" sz="3600" i="1"/>
          </a:p>
        </p:txBody>
      </p:sp>
      <p:sp>
        <p:nvSpPr>
          <p:cNvPr id="40963" name="Content Placeholder 2"/>
          <p:cNvSpPr>
            <a:spLocks noGrp="1"/>
          </p:cNvSpPr>
          <p:nvPr>
            <p:ph idx="1"/>
          </p:nvPr>
        </p:nvSpPr>
        <p:spPr>
          <a:xfrm>
            <a:off x="1638300" y="981075"/>
            <a:ext cx="8915400" cy="4535488"/>
          </a:xfrm>
        </p:spPr>
        <p:txBody>
          <a:bodyPr/>
          <a:lstStyle/>
          <a:p>
            <a:pPr marL="0" indent="0">
              <a:buNone/>
              <a:defRPr/>
            </a:pPr>
            <a:r>
              <a:rPr lang="en-AU" sz="2400" dirty="0"/>
              <a:t>This is an example of system generated XML attributes:</a:t>
            </a:r>
          </a:p>
          <a:p>
            <a:pPr marL="0" indent="0">
              <a:buNone/>
              <a:defRPr/>
            </a:pPr>
            <a:r>
              <a:rPr lang="en-AU" dirty="0" smtClean="0">
                <a:solidFill>
                  <a:schemeClr val="tx2">
                    <a:lumMod val="75000"/>
                  </a:schemeClr>
                </a:solidFill>
              </a:rPr>
              <a:t>&lt;item id="7a9204a1-22be-957c-7408-963c1c07bbef" </a:t>
            </a:r>
            <a:r>
              <a:rPr lang="en-AU" dirty="0" err="1" smtClean="0">
                <a:solidFill>
                  <a:schemeClr val="tx2">
                    <a:lumMod val="75000"/>
                  </a:schemeClr>
                </a:solidFill>
              </a:rPr>
              <a:t>itemdefid</a:t>
            </a:r>
            <a:r>
              <a:rPr lang="en-AU" dirty="0" smtClean="0">
                <a:solidFill>
                  <a:schemeClr val="tx2">
                    <a:lumMod val="75000"/>
                  </a:schemeClr>
                </a:solidFill>
              </a:rPr>
              <a:t>="b4c2ddf0-b647-db8b-1e0d-d899d851724a" </a:t>
            </a:r>
            <a:r>
              <a:rPr lang="en-AU" dirty="0" err="1" smtClean="0">
                <a:solidFill>
                  <a:schemeClr val="tx2">
                    <a:lumMod val="75000"/>
                  </a:schemeClr>
                </a:solidFill>
              </a:rPr>
              <a:t>itemstatus</a:t>
            </a:r>
            <a:r>
              <a:rPr lang="en-AU" dirty="0" smtClean="0">
                <a:solidFill>
                  <a:schemeClr val="tx2">
                    <a:lumMod val="75000"/>
                  </a:schemeClr>
                </a:solidFill>
              </a:rPr>
              <a:t>="live" key="30219" version="1"&gt;</a:t>
            </a:r>
          </a:p>
          <a:p>
            <a:pPr marL="0" indent="0">
              <a:buNone/>
              <a:defRPr/>
            </a:pPr>
            <a:endParaRPr lang="en-AU" sz="2400" dirty="0"/>
          </a:p>
          <a:p>
            <a:pPr marL="0" indent="0">
              <a:buNone/>
              <a:defRPr/>
            </a:pPr>
            <a:r>
              <a:rPr lang="en-AU" sz="2400" dirty="0"/>
              <a:t>This is an example of system generated XML elements:</a:t>
            </a:r>
          </a:p>
          <a:p>
            <a:pPr marL="0" indent="0">
              <a:buNone/>
              <a:defRPr/>
            </a:pPr>
            <a:r>
              <a:rPr lang="en-AU" dirty="0" smtClean="0">
                <a:solidFill>
                  <a:schemeClr val="tx2">
                    <a:lumMod val="75000"/>
                  </a:schemeClr>
                </a:solidFill>
              </a:rPr>
              <a:t>&lt;</a:t>
            </a:r>
            <a:r>
              <a:rPr lang="en-AU" dirty="0" err="1" smtClean="0">
                <a:solidFill>
                  <a:schemeClr val="tx2">
                    <a:lumMod val="75000"/>
                  </a:schemeClr>
                </a:solidFill>
              </a:rPr>
              <a:t>datecreated</a:t>
            </a:r>
            <a:r>
              <a:rPr lang="en-AU" dirty="0" smtClean="0">
                <a:solidFill>
                  <a:schemeClr val="tx2">
                    <a:lumMod val="75000"/>
                  </a:schemeClr>
                </a:solidFill>
              </a:rPr>
              <a:t>&gt;2010-01-27T16:49:30+1100&lt;/</a:t>
            </a:r>
            <a:r>
              <a:rPr lang="en-AU" dirty="0" err="1" smtClean="0">
                <a:solidFill>
                  <a:schemeClr val="tx2">
                    <a:lumMod val="75000"/>
                  </a:schemeClr>
                </a:solidFill>
              </a:rPr>
              <a:t>datecreated</a:t>
            </a:r>
            <a:r>
              <a:rPr lang="en-AU" dirty="0" smtClean="0">
                <a:solidFill>
                  <a:schemeClr val="tx2">
                    <a:lumMod val="75000"/>
                  </a:schemeClr>
                </a:solidFill>
              </a:rPr>
              <a:t>&gt;</a:t>
            </a:r>
          </a:p>
          <a:p>
            <a:pPr marL="0" indent="0">
              <a:buNone/>
              <a:defRPr/>
            </a:pPr>
            <a:r>
              <a:rPr lang="en-AU" dirty="0" smtClean="0">
                <a:solidFill>
                  <a:schemeClr val="tx2">
                    <a:lumMod val="75000"/>
                  </a:schemeClr>
                </a:solidFill>
              </a:rPr>
              <a:t>&lt;</a:t>
            </a:r>
            <a:r>
              <a:rPr lang="en-AU" dirty="0" err="1" smtClean="0">
                <a:solidFill>
                  <a:schemeClr val="tx2">
                    <a:lumMod val="75000"/>
                  </a:schemeClr>
                </a:solidFill>
              </a:rPr>
              <a:t>datemodified</a:t>
            </a:r>
            <a:r>
              <a:rPr lang="en-AU" dirty="0" smtClean="0">
                <a:solidFill>
                  <a:schemeClr val="tx2">
                    <a:lumMod val="75000"/>
                  </a:schemeClr>
                </a:solidFill>
              </a:rPr>
              <a:t>&gt;2010-01-28T11:08:40+1100&lt;/</a:t>
            </a:r>
            <a:r>
              <a:rPr lang="en-AU" dirty="0" err="1" smtClean="0">
                <a:solidFill>
                  <a:schemeClr val="tx2">
                    <a:lumMod val="75000"/>
                  </a:schemeClr>
                </a:solidFill>
              </a:rPr>
              <a:t>datemodified</a:t>
            </a:r>
            <a:r>
              <a:rPr lang="en-AU" dirty="0" smtClean="0">
                <a:solidFill>
                  <a:schemeClr val="tx2">
                    <a:lumMod val="75000"/>
                  </a:schemeClr>
                </a:solidFill>
              </a:rPr>
              <a:t>&gt;</a:t>
            </a:r>
          </a:p>
          <a:p>
            <a:pPr marL="0" indent="0">
              <a:buNone/>
              <a:defRPr/>
            </a:pPr>
            <a:r>
              <a:rPr lang="en-AU" dirty="0" smtClean="0">
                <a:solidFill>
                  <a:schemeClr val="tx2">
                    <a:lumMod val="75000"/>
                  </a:schemeClr>
                </a:solidFill>
              </a:rPr>
              <a:t>&lt;</a:t>
            </a:r>
            <a:r>
              <a:rPr lang="en-AU" dirty="0" err="1" smtClean="0">
                <a:solidFill>
                  <a:schemeClr val="tx2">
                    <a:lumMod val="75000"/>
                  </a:schemeClr>
                </a:solidFill>
              </a:rPr>
              <a:t>dateforindex</a:t>
            </a:r>
            <a:r>
              <a:rPr lang="en-AU" dirty="0" smtClean="0">
                <a:solidFill>
                  <a:schemeClr val="tx2">
                    <a:lumMod val="75000"/>
                  </a:schemeClr>
                </a:solidFill>
              </a:rPr>
              <a:t>&gt;2010-04-09T09:09:17+1000&lt;/</a:t>
            </a:r>
            <a:r>
              <a:rPr lang="en-AU" dirty="0" err="1" smtClean="0">
                <a:solidFill>
                  <a:schemeClr val="tx2">
                    <a:lumMod val="75000"/>
                  </a:schemeClr>
                </a:solidFill>
              </a:rPr>
              <a:t>dateforindex</a:t>
            </a:r>
            <a:r>
              <a:rPr lang="en-AU" dirty="0" smtClean="0">
                <a:solidFill>
                  <a:schemeClr val="tx2">
                    <a:lumMod val="75000"/>
                  </a:schemeClr>
                </a:solidFill>
              </a:rPr>
              <a:t>&gt;</a:t>
            </a:r>
          </a:p>
          <a:p>
            <a:pPr marL="0" indent="0">
              <a:buNone/>
              <a:defRPr/>
            </a:pPr>
            <a:endParaRPr lang="en-AU" sz="2400" dirty="0"/>
          </a:p>
        </p:txBody>
      </p:sp>
      <p:sp>
        <p:nvSpPr>
          <p:cNvPr id="46084" name="Footer Placeholder 3"/>
          <p:cNvSpPr>
            <a:spLocks noGrp="1"/>
          </p:cNvSpPr>
          <p:nvPr>
            <p:ph type="ftr" sz="quarter" idx="10"/>
          </p:nvPr>
        </p:nvSpPr>
        <p:spPr>
          <a:xfrm>
            <a:off x="1507079" y="6546850"/>
            <a:ext cx="5938997" cy="17938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50000"/>
              </a:spcBef>
              <a:spcAft>
                <a:spcPct val="0"/>
              </a:spcAft>
              <a:defRPr sz="1000">
                <a:solidFill>
                  <a:schemeClr val="tx1"/>
                </a:solidFill>
                <a:latin typeface="Verdana" pitchFamily="34" charset="0"/>
                <a:cs typeface="Arial" charset="0"/>
              </a:defRPr>
            </a:lvl6pPr>
            <a:lvl7pPr marL="2971800" indent="-228600" eaLnBrk="0" fontAlgn="base" hangingPunct="0">
              <a:spcBef>
                <a:spcPct val="50000"/>
              </a:spcBef>
              <a:spcAft>
                <a:spcPct val="0"/>
              </a:spcAft>
              <a:defRPr sz="1000">
                <a:solidFill>
                  <a:schemeClr val="tx1"/>
                </a:solidFill>
                <a:latin typeface="Verdana" pitchFamily="34" charset="0"/>
                <a:cs typeface="Arial" charset="0"/>
              </a:defRPr>
            </a:lvl7pPr>
            <a:lvl8pPr marL="3429000" indent="-228600" eaLnBrk="0" fontAlgn="base" hangingPunct="0">
              <a:spcBef>
                <a:spcPct val="50000"/>
              </a:spcBef>
              <a:spcAft>
                <a:spcPct val="0"/>
              </a:spcAft>
              <a:defRPr sz="1000">
                <a:solidFill>
                  <a:schemeClr val="tx1"/>
                </a:solidFill>
                <a:latin typeface="Verdana" pitchFamily="34" charset="0"/>
                <a:cs typeface="Arial" charset="0"/>
              </a:defRPr>
            </a:lvl8pPr>
            <a:lvl9pPr marL="3886200" indent="-228600"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endParaRPr lang="en-US" sz="900" dirty="0">
              <a:solidFill>
                <a:schemeClr val="bg1"/>
              </a:solidFill>
            </a:endParaRPr>
          </a:p>
        </p:txBody>
      </p:sp>
      <p:sp>
        <p:nvSpPr>
          <p:cNvPr id="2" name="Slide Number Placeholder 1"/>
          <p:cNvSpPr>
            <a:spLocks noGrp="1"/>
          </p:cNvSpPr>
          <p:nvPr>
            <p:ph type="sldNum" sz="quarter" idx="11"/>
          </p:nvPr>
        </p:nvSpPr>
        <p:spPr/>
        <p:txBody>
          <a:bodyPr/>
          <a:lstStyle/>
          <a:p>
            <a:pPr>
              <a:defRPr/>
            </a:pPr>
            <a:fld id="{B69610D2-9DEC-4DE7-A76C-3D04FA2F151F}" type="slidenum">
              <a:rPr lang="en-GB" smtClean="0"/>
              <a:pPr>
                <a:defRPr/>
              </a:pPr>
              <a:t>74</a:t>
            </a:fld>
            <a:r>
              <a:rPr lang="en-GB" smtClean="0"/>
              <a:t> </a:t>
            </a:r>
            <a:endParaRPr lang="en-GB"/>
          </a:p>
        </p:txBody>
      </p:sp>
    </p:spTree>
    <p:extLst>
      <p:ext uri="{BB962C8B-B14F-4D97-AF65-F5344CB8AC3E}">
        <p14:creationId xmlns:p14="http://schemas.microsoft.com/office/powerpoint/2010/main" val="18352769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9" y="395288"/>
            <a:ext cx="9109075" cy="585440"/>
          </a:xfrm>
        </p:spPr>
        <p:txBody>
          <a:bodyPr>
            <a:normAutofit fontScale="90000"/>
          </a:bodyPr>
          <a:lstStyle/>
          <a:p>
            <a:r>
              <a:rPr lang="en-AU" dirty="0" smtClean="0"/>
              <a:t>Display Summaries with XSLT</a:t>
            </a:r>
          </a:p>
        </p:txBody>
      </p:sp>
      <p:sp>
        <p:nvSpPr>
          <p:cNvPr id="3" name="Content Placeholder 2"/>
          <p:cNvSpPr>
            <a:spLocks noGrp="1"/>
          </p:cNvSpPr>
          <p:nvPr>
            <p:ph idx="1"/>
          </p:nvPr>
        </p:nvSpPr>
        <p:spPr>
          <a:xfrm>
            <a:off x="1538289" y="1268761"/>
            <a:ext cx="9109075" cy="4803428"/>
          </a:xfrm>
        </p:spPr>
        <p:txBody>
          <a:bodyPr/>
          <a:lstStyle/>
          <a:p>
            <a:pPr>
              <a:buFont typeface="Arial" pitchFamily="34" charset="0"/>
              <a:buChar char="•"/>
            </a:pPr>
            <a:r>
              <a:rPr lang="en-AU" dirty="0" smtClean="0"/>
              <a:t>What is an XSLT?</a:t>
            </a:r>
          </a:p>
          <a:p>
            <a:pPr>
              <a:buFont typeface="Arial" pitchFamily="34" charset="0"/>
              <a:buChar char="•"/>
            </a:pPr>
            <a:r>
              <a:rPr lang="en-AU" dirty="0" smtClean="0"/>
              <a:t>How can it be used for EQUELLA?</a:t>
            </a:r>
          </a:p>
          <a:p>
            <a:pPr>
              <a:buFont typeface="Arial" pitchFamily="34" charset="0"/>
              <a:buChar char="•"/>
            </a:pPr>
            <a:r>
              <a:rPr lang="en-AU" dirty="0" smtClean="0"/>
              <a:t>Examples?</a:t>
            </a:r>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75</a:t>
            </a:fld>
            <a:r>
              <a:rPr lang="en-GB" smtClean="0"/>
              <a:t> </a:t>
            </a:r>
            <a:endParaRPr lang="en-GB"/>
          </a:p>
        </p:txBody>
      </p:sp>
    </p:spTree>
    <p:extLst>
      <p:ext uri="{BB962C8B-B14F-4D97-AF65-F5344CB8AC3E}">
        <p14:creationId xmlns:p14="http://schemas.microsoft.com/office/powerpoint/2010/main" val="17578022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9" y="395288"/>
            <a:ext cx="9109075" cy="585440"/>
          </a:xfrm>
        </p:spPr>
        <p:txBody>
          <a:bodyPr>
            <a:normAutofit fontScale="90000"/>
          </a:bodyPr>
          <a:lstStyle/>
          <a:p>
            <a:r>
              <a:rPr lang="en-AU" dirty="0" smtClean="0"/>
              <a:t>Display Summaries with XSLT cont.</a:t>
            </a:r>
          </a:p>
        </p:txBody>
      </p:sp>
      <p:sp>
        <p:nvSpPr>
          <p:cNvPr id="3" name="Content Placeholder 2"/>
          <p:cNvSpPr>
            <a:spLocks noGrp="1"/>
          </p:cNvSpPr>
          <p:nvPr>
            <p:ph idx="1"/>
          </p:nvPr>
        </p:nvSpPr>
        <p:spPr>
          <a:xfrm>
            <a:off x="1538289" y="1268761"/>
            <a:ext cx="9109075" cy="4803428"/>
          </a:xfrm>
        </p:spPr>
        <p:txBody>
          <a:bodyPr/>
          <a:lstStyle/>
          <a:p>
            <a:pPr>
              <a:buFont typeface="Arial" pitchFamily="34" charset="0"/>
              <a:buChar char="•"/>
            </a:pPr>
            <a:r>
              <a:rPr lang="en-AU" dirty="0" smtClean="0"/>
              <a:t>What is an XSLT?</a:t>
            </a:r>
          </a:p>
          <a:p>
            <a:pPr lvl="3">
              <a:buFont typeface="Arial" pitchFamily="34" charset="0"/>
              <a:buChar char="•"/>
            </a:pPr>
            <a:r>
              <a:rPr lang="en-AU" dirty="0" smtClean="0"/>
              <a:t>XSLT stands for </a:t>
            </a:r>
            <a:r>
              <a:rPr lang="en-AU" dirty="0" err="1" smtClean="0"/>
              <a:t>eXtensible</a:t>
            </a:r>
            <a:r>
              <a:rPr lang="en-AU" dirty="0" smtClean="0"/>
              <a:t> Style Sheet Language Translation</a:t>
            </a:r>
          </a:p>
          <a:p>
            <a:pPr lvl="3">
              <a:buFont typeface="Arial" pitchFamily="34" charset="0"/>
              <a:buChar char="•"/>
            </a:pPr>
            <a:r>
              <a:rPr lang="en-AU" dirty="0" smtClean="0"/>
              <a:t>It is used to generate HTML displays from an XML structure (the EQUELLA item XML)</a:t>
            </a:r>
          </a:p>
          <a:p>
            <a:pPr>
              <a:buFont typeface="Arial" pitchFamily="34" charset="0"/>
              <a:buChar char="•"/>
            </a:pPr>
            <a:r>
              <a:rPr lang="en-AU" dirty="0" smtClean="0"/>
              <a:t>Use in EQUELLA?</a:t>
            </a:r>
          </a:p>
          <a:p>
            <a:pPr lvl="3">
              <a:buFont typeface="Arial" pitchFamily="34" charset="0"/>
              <a:buChar char="•"/>
            </a:pPr>
            <a:r>
              <a:rPr lang="en-AU" dirty="0" smtClean="0"/>
              <a:t>XSLT instead of the in-built metadata displays</a:t>
            </a:r>
          </a:p>
          <a:p>
            <a:pPr lvl="3">
              <a:buFont typeface="Arial" pitchFamily="34" charset="0"/>
              <a:buChar char="•"/>
            </a:pPr>
            <a:r>
              <a:rPr lang="en-AU" dirty="0" smtClean="0"/>
              <a:t>XSLT fragments to target specific metadata nodes/</a:t>
            </a:r>
            <a:r>
              <a:rPr lang="en-AU" dirty="0" err="1" smtClean="0"/>
              <a:t>subtrees</a:t>
            </a:r>
            <a:r>
              <a:rPr lang="en-AU" dirty="0" smtClean="0"/>
              <a:t> of an item XML</a:t>
            </a:r>
          </a:p>
          <a:p>
            <a:pPr>
              <a:buFont typeface="Arial" pitchFamily="34" charset="0"/>
              <a:buChar char="•"/>
            </a:pPr>
            <a:r>
              <a:rPr lang="en-AU" dirty="0" smtClean="0"/>
              <a:t>Let’s have a look at one !</a:t>
            </a:r>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76</a:t>
            </a:fld>
            <a:r>
              <a:rPr lang="en-GB" smtClean="0"/>
              <a:t> </a:t>
            </a:r>
            <a:endParaRPr lang="en-GB"/>
          </a:p>
        </p:txBody>
      </p:sp>
    </p:spTree>
    <p:extLst>
      <p:ext uri="{BB962C8B-B14F-4D97-AF65-F5344CB8AC3E}">
        <p14:creationId xmlns:p14="http://schemas.microsoft.com/office/powerpoint/2010/main" val="44949741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9" y="395288"/>
            <a:ext cx="9109075" cy="441424"/>
          </a:xfrm>
        </p:spPr>
        <p:txBody>
          <a:bodyPr>
            <a:normAutofit fontScale="90000"/>
          </a:bodyPr>
          <a:lstStyle/>
          <a:p>
            <a:r>
              <a:rPr lang="en-AU" dirty="0" smtClean="0"/>
              <a:t>EQUELLA Script API	</a:t>
            </a:r>
            <a:endParaRPr lang="en-AU" dirty="0"/>
          </a:p>
        </p:txBody>
      </p:sp>
      <p:sp>
        <p:nvSpPr>
          <p:cNvPr id="3" name="Content Placeholder 2"/>
          <p:cNvSpPr>
            <a:spLocks noGrp="1"/>
          </p:cNvSpPr>
          <p:nvPr>
            <p:ph idx="1"/>
          </p:nvPr>
        </p:nvSpPr>
        <p:spPr>
          <a:xfrm>
            <a:off x="1538289" y="1124745"/>
            <a:ext cx="9109075" cy="4947444"/>
          </a:xfrm>
        </p:spPr>
        <p:txBody>
          <a:bodyPr/>
          <a:lstStyle/>
          <a:p>
            <a:pPr>
              <a:buFont typeface="Arial" pitchFamily="34" charset="0"/>
              <a:buChar char="•"/>
            </a:pPr>
            <a:r>
              <a:rPr lang="en-AU" dirty="0"/>
              <a:t>How to get it?</a:t>
            </a:r>
          </a:p>
          <a:p>
            <a:pPr>
              <a:buFont typeface="Arial" pitchFamily="34" charset="0"/>
              <a:buChar char="•"/>
            </a:pPr>
            <a:r>
              <a:rPr lang="en-AU" dirty="0"/>
              <a:t>API Overview</a:t>
            </a:r>
          </a:p>
          <a:p>
            <a:pPr>
              <a:buFont typeface="Arial" pitchFamily="34" charset="0"/>
              <a:buChar char="•"/>
            </a:pPr>
            <a:r>
              <a:rPr lang="en-AU" dirty="0"/>
              <a:t>How to write to the logger (logger.log()) and check the output (show and tell !)</a:t>
            </a:r>
          </a:p>
          <a:p>
            <a:pPr>
              <a:buFont typeface="Arial" pitchFamily="34" charset="0"/>
              <a:buChar char="•"/>
            </a:pPr>
            <a:r>
              <a:rPr lang="en-AU" dirty="0"/>
              <a:t>Sample script exercise (show and tell !)</a:t>
            </a:r>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77</a:t>
            </a:fld>
            <a:r>
              <a:rPr lang="en-GB" smtClean="0"/>
              <a:t> </a:t>
            </a:r>
            <a:endParaRPr lang="en-GB"/>
          </a:p>
        </p:txBody>
      </p:sp>
    </p:spTree>
    <p:extLst>
      <p:ext uri="{BB962C8B-B14F-4D97-AF65-F5344CB8AC3E}">
        <p14:creationId xmlns:p14="http://schemas.microsoft.com/office/powerpoint/2010/main" val="200298337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sz="3200" dirty="0"/>
              <a:t>Scripting User Exercise</a:t>
            </a:r>
          </a:p>
        </p:txBody>
      </p:sp>
      <p:sp>
        <p:nvSpPr>
          <p:cNvPr id="10" name="Content Placeholder 9"/>
          <p:cNvSpPr>
            <a:spLocks noGrp="1"/>
          </p:cNvSpPr>
          <p:nvPr>
            <p:ph idx="1"/>
          </p:nvPr>
        </p:nvSpPr>
        <p:spPr/>
        <p:txBody>
          <a:bodyPr/>
          <a:lstStyle/>
          <a:p>
            <a:r>
              <a:rPr lang="en-AU" sz="2400" dirty="0"/>
              <a:t>Expert Save Script (Keywords splitter)</a:t>
            </a:r>
          </a:p>
          <a:p>
            <a:pPr>
              <a:buFont typeface="Arial" pitchFamily="34" charset="0"/>
              <a:buChar char="•"/>
            </a:pPr>
            <a:r>
              <a:rPr lang="en-AU" sz="2400" dirty="0"/>
              <a:t>Using the EQUELLA documentation collection, write a save script to split keywords, separated by comma and target a repeating keyword metadata node of the schema (this may require schema modification).</a:t>
            </a:r>
          </a:p>
          <a:p>
            <a:pPr>
              <a:buFont typeface="Arial" pitchFamily="34" charset="0"/>
              <a:buChar char="•"/>
            </a:pPr>
            <a:r>
              <a:rPr lang="en-AU" sz="2400" dirty="0"/>
              <a:t>Log at the start and end of the script, also when splitting the keywords (Logger Object)</a:t>
            </a:r>
          </a:p>
          <a:p>
            <a:pPr>
              <a:buFont typeface="Arial" pitchFamily="34" charset="0"/>
              <a:buChar char="•"/>
            </a:pPr>
            <a:r>
              <a:rPr lang="en-AU" sz="2400" dirty="0"/>
              <a:t>Modify the item summary display template to show these keywords</a:t>
            </a:r>
          </a:p>
          <a:p>
            <a:endParaRPr lang="en-AU" sz="2400" dirty="0"/>
          </a:p>
        </p:txBody>
      </p:sp>
      <p:sp>
        <p:nvSpPr>
          <p:cNvPr id="4" name="Footer Placeholder 3"/>
          <p:cNvSpPr>
            <a:spLocks noGrp="1"/>
          </p:cNvSpPr>
          <p:nvPr>
            <p:ph type="ftr" sz="quarter" idx="10"/>
          </p:nvPr>
        </p:nvSpPr>
        <p:spPr/>
        <p:txBody>
          <a:bodyPr/>
          <a:lstStyle/>
          <a:p>
            <a:pPr>
              <a:defRPr/>
            </a:pPr>
            <a:endParaRPr lang="en-GB" dirty="0"/>
          </a:p>
        </p:txBody>
      </p:sp>
      <p:sp>
        <p:nvSpPr>
          <p:cNvPr id="2" name="Slide Number Placeholder 1"/>
          <p:cNvSpPr>
            <a:spLocks noGrp="1"/>
          </p:cNvSpPr>
          <p:nvPr>
            <p:ph type="sldNum" sz="quarter" idx="11"/>
          </p:nvPr>
        </p:nvSpPr>
        <p:spPr/>
        <p:txBody>
          <a:bodyPr/>
          <a:lstStyle/>
          <a:p>
            <a:pPr>
              <a:defRPr/>
            </a:pPr>
            <a:fld id="{B69610D2-9DEC-4DE7-A76C-3D04FA2F151F}" type="slidenum">
              <a:rPr lang="en-GB" smtClean="0"/>
              <a:pPr>
                <a:defRPr/>
              </a:pPr>
              <a:t>78</a:t>
            </a:fld>
            <a:r>
              <a:rPr lang="en-GB" smtClean="0"/>
              <a:t> </a:t>
            </a:r>
            <a:endParaRPr lang="en-GB"/>
          </a:p>
        </p:txBody>
      </p:sp>
    </p:spTree>
    <p:extLst>
      <p:ext uri="{BB962C8B-B14F-4D97-AF65-F5344CB8AC3E}">
        <p14:creationId xmlns:p14="http://schemas.microsoft.com/office/powerpoint/2010/main" val="18786602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38289" y="395288"/>
            <a:ext cx="9109075" cy="585440"/>
          </a:xfrm>
        </p:spPr>
        <p:txBody>
          <a:bodyPr/>
          <a:lstStyle/>
          <a:p>
            <a:r>
              <a:rPr lang="en-AU" sz="3200" dirty="0"/>
              <a:t>Dynamic access controls in collections</a:t>
            </a:r>
          </a:p>
        </p:txBody>
      </p:sp>
      <p:sp>
        <p:nvSpPr>
          <p:cNvPr id="10" name="Content Placeholder 9"/>
          <p:cNvSpPr>
            <a:spLocks noGrp="1"/>
          </p:cNvSpPr>
          <p:nvPr>
            <p:ph idx="1"/>
          </p:nvPr>
        </p:nvSpPr>
        <p:spPr>
          <a:xfrm>
            <a:off x="1487489" y="1268761"/>
            <a:ext cx="9109075" cy="4525963"/>
          </a:xfrm>
        </p:spPr>
        <p:txBody>
          <a:bodyPr/>
          <a:lstStyle/>
          <a:p>
            <a:pPr>
              <a:buFont typeface="Arial" pitchFamily="34" charset="0"/>
              <a:buChar char="•"/>
            </a:pPr>
            <a:r>
              <a:rPr lang="en-AU" sz="2400" dirty="0"/>
              <a:t>Item Metadata ACL (done in EQ301?)</a:t>
            </a:r>
          </a:p>
          <a:p>
            <a:pPr>
              <a:buFont typeface="Arial" pitchFamily="34" charset="0"/>
              <a:buChar char="•"/>
            </a:pPr>
            <a:r>
              <a:rPr lang="en-AU" sz="2400" dirty="0"/>
              <a:t>Administration Console -&gt; Collections -&gt; Security Tab -&gt; Item Metadata ACLs</a:t>
            </a:r>
          </a:p>
          <a:p>
            <a:pPr>
              <a:buFont typeface="Arial" pitchFamily="34" charset="0"/>
              <a:buChar char="•"/>
            </a:pPr>
            <a:endParaRPr lang="en-AU" sz="2400" dirty="0"/>
          </a:p>
          <a:p>
            <a:r>
              <a:rPr lang="en-AU" sz="2400" i="1" dirty="0"/>
              <a:t>User Exercise: </a:t>
            </a:r>
          </a:p>
          <a:p>
            <a:pPr>
              <a:buFont typeface="Arial" pitchFamily="34" charset="0"/>
              <a:buChar char="•"/>
            </a:pPr>
            <a:r>
              <a:rPr lang="en-AU" sz="2400" i="1" dirty="0"/>
              <a:t>Using the images collection, create a metadata ACL that allows only the system administrator to view images in the ‘Kids’ album</a:t>
            </a:r>
          </a:p>
          <a:p>
            <a:pPr>
              <a:buFont typeface="Arial" pitchFamily="34" charset="0"/>
              <a:buChar char="•"/>
            </a:pPr>
            <a:r>
              <a:rPr lang="en-AU" sz="2400" i="1" dirty="0"/>
              <a:t>How do you find the XPATH to the schema node?</a:t>
            </a:r>
          </a:p>
        </p:txBody>
      </p:sp>
      <p:sp>
        <p:nvSpPr>
          <p:cNvPr id="4" name="Footer Placeholder 3"/>
          <p:cNvSpPr>
            <a:spLocks noGrp="1"/>
          </p:cNvSpPr>
          <p:nvPr>
            <p:ph type="ftr" sz="quarter" idx="10"/>
          </p:nvPr>
        </p:nvSpPr>
        <p:spPr/>
        <p:txBody>
          <a:bodyPr/>
          <a:lstStyle/>
          <a:p>
            <a:pPr>
              <a:defRPr/>
            </a:pPr>
            <a:endParaRPr lang="en-GB" dirty="0"/>
          </a:p>
        </p:txBody>
      </p:sp>
      <p:sp>
        <p:nvSpPr>
          <p:cNvPr id="2" name="Slide Number Placeholder 1"/>
          <p:cNvSpPr>
            <a:spLocks noGrp="1"/>
          </p:cNvSpPr>
          <p:nvPr>
            <p:ph type="sldNum" sz="quarter" idx="11"/>
          </p:nvPr>
        </p:nvSpPr>
        <p:spPr/>
        <p:txBody>
          <a:bodyPr/>
          <a:lstStyle/>
          <a:p>
            <a:pPr>
              <a:defRPr/>
            </a:pPr>
            <a:fld id="{B69610D2-9DEC-4DE7-A76C-3D04FA2F151F}" type="slidenum">
              <a:rPr lang="en-GB" smtClean="0"/>
              <a:pPr>
                <a:defRPr/>
              </a:pPr>
              <a:t>79</a:t>
            </a:fld>
            <a:r>
              <a:rPr lang="en-GB" smtClean="0"/>
              <a:t> </a:t>
            </a:r>
            <a:endParaRPr lang="en-GB"/>
          </a:p>
        </p:txBody>
      </p:sp>
    </p:spTree>
    <p:extLst>
      <p:ext uri="{BB962C8B-B14F-4D97-AF65-F5344CB8AC3E}">
        <p14:creationId xmlns:p14="http://schemas.microsoft.com/office/powerpoint/2010/main" val="663321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638300" y="274638"/>
            <a:ext cx="8915400" cy="850900"/>
          </a:xfrm>
        </p:spPr>
        <p:txBody>
          <a:bodyPr/>
          <a:lstStyle/>
          <a:p>
            <a:pPr>
              <a:defRPr/>
            </a:pPr>
            <a:r>
              <a:rPr lang="en-AU" sz="3600" dirty="0"/>
              <a:t>Anatomy of an EQUELLA Item</a:t>
            </a:r>
            <a:endParaRPr lang="en-AU" sz="3600" i="1" dirty="0"/>
          </a:p>
        </p:txBody>
      </p:sp>
      <p:sp>
        <p:nvSpPr>
          <p:cNvPr id="3" name="Content Placeholder 2"/>
          <p:cNvSpPr>
            <a:spLocks noGrp="1"/>
          </p:cNvSpPr>
          <p:nvPr>
            <p:ph idx="1"/>
          </p:nvPr>
        </p:nvSpPr>
        <p:spPr>
          <a:xfrm>
            <a:off x="1571625" y="1268414"/>
            <a:ext cx="8915400" cy="4321175"/>
          </a:xfrm>
        </p:spPr>
        <p:txBody>
          <a:bodyPr>
            <a:normAutofit fontScale="70000" lnSpcReduction="20000"/>
          </a:bodyPr>
          <a:lstStyle/>
          <a:p>
            <a:pPr marL="0" indent="0">
              <a:buNone/>
              <a:defRPr/>
            </a:pPr>
            <a:endParaRPr lang="en-AU" sz="2400" b="1" dirty="0"/>
          </a:p>
          <a:p>
            <a:pPr marL="0" indent="0">
              <a:buNone/>
              <a:defRPr/>
            </a:pPr>
            <a:endParaRPr lang="en-AU" sz="2400" b="1" dirty="0"/>
          </a:p>
          <a:p>
            <a:pPr marL="0" indent="0">
              <a:buNone/>
              <a:defRPr/>
            </a:pPr>
            <a:endParaRPr lang="en-AU" sz="2400" b="1" dirty="0"/>
          </a:p>
          <a:p>
            <a:pPr marL="0" indent="0">
              <a:buNone/>
              <a:defRPr/>
            </a:pPr>
            <a:endParaRPr lang="en-AU" sz="2400" b="1" dirty="0"/>
          </a:p>
          <a:p>
            <a:pPr marL="0" indent="0">
              <a:buNone/>
              <a:defRPr/>
            </a:pPr>
            <a:endParaRPr lang="en-AU" sz="2400" b="1" dirty="0"/>
          </a:p>
          <a:p>
            <a:pPr marL="0" indent="0">
              <a:buNone/>
              <a:defRPr/>
            </a:pPr>
            <a:r>
              <a:rPr lang="en-AU" dirty="0" smtClean="0"/>
              <a:t>An item is a grouping</a:t>
            </a:r>
          </a:p>
          <a:p>
            <a:pPr marL="0" indent="0">
              <a:buNone/>
              <a:defRPr/>
            </a:pPr>
            <a:r>
              <a:rPr lang="en-AU" dirty="0" smtClean="0"/>
              <a:t>of digital content and</a:t>
            </a:r>
          </a:p>
          <a:p>
            <a:pPr marL="0" indent="0">
              <a:buNone/>
              <a:defRPr/>
            </a:pPr>
            <a:r>
              <a:rPr lang="en-AU" dirty="0" smtClean="0"/>
              <a:t>metadata.</a:t>
            </a:r>
            <a:endParaRPr lang="en-AU" dirty="0"/>
          </a:p>
          <a:p>
            <a:pPr marL="0" indent="0">
              <a:buNone/>
              <a:defRPr/>
            </a:pPr>
            <a:endParaRPr lang="en-AU" sz="2400" dirty="0"/>
          </a:p>
          <a:p>
            <a:pPr marL="0" indent="0">
              <a:buNone/>
              <a:defRPr/>
            </a:pPr>
            <a:endParaRPr lang="en-AU" i="1" dirty="0" smtClean="0"/>
          </a:p>
          <a:p>
            <a:pPr marL="0" indent="0">
              <a:buNone/>
              <a:defRPr/>
            </a:pPr>
            <a:endParaRPr lang="en-AU" i="1" dirty="0"/>
          </a:p>
          <a:p>
            <a:pPr marL="0" indent="0">
              <a:buNone/>
              <a:defRPr/>
            </a:pPr>
            <a:endParaRPr lang="en-AU" i="1" dirty="0" smtClean="0"/>
          </a:p>
          <a:p>
            <a:pPr marL="0" indent="0">
              <a:buNone/>
              <a:defRPr/>
            </a:pPr>
            <a:r>
              <a:rPr lang="en-AU" i="1" dirty="0" smtClean="0"/>
              <a:t>                                                                                                  </a:t>
            </a:r>
          </a:p>
          <a:p>
            <a:pPr>
              <a:defRPr/>
            </a:pPr>
            <a:endParaRPr lang="en-AU" sz="2400" dirty="0"/>
          </a:p>
        </p:txBody>
      </p:sp>
      <p:sp>
        <p:nvSpPr>
          <p:cNvPr id="11268" name="Footer Placeholder 3"/>
          <p:cNvSpPr>
            <a:spLocks noGrp="1"/>
          </p:cNvSpPr>
          <p:nvPr>
            <p:ph type="ftr" sz="quarter" idx="10"/>
          </p:nvPr>
        </p:nvSpPr>
        <p:spPr>
          <a:noFill/>
        </p:spPr>
        <p:txBody>
          <a:bodyPr/>
          <a:lstStyle/>
          <a:p>
            <a:endParaRPr lang="en-GB" dirty="0" smtClean="0"/>
          </a:p>
        </p:txBody>
      </p:sp>
      <p:graphicFrame>
        <p:nvGraphicFramePr>
          <p:cNvPr id="5" name="Content Placeholder 3"/>
          <p:cNvGraphicFramePr>
            <a:graphicFrameLocks/>
          </p:cNvGraphicFramePr>
          <p:nvPr/>
        </p:nvGraphicFramePr>
        <p:xfrm>
          <a:off x="3053662" y="1052738"/>
          <a:ext cx="6591182"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1"/>
          </p:nvPr>
        </p:nvSpPr>
        <p:spPr/>
        <p:txBody>
          <a:bodyPr/>
          <a:lstStyle/>
          <a:p>
            <a:pPr>
              <a:defRPr/>
            </a:pPr>
            <a:fld id="{B69610D2-9DEC-4DE7-A76C-3D04FA2F151F}" type="slidenum">
              <a:rPr lang="en-GB" smtClean="0"/>
              <a:pPr>
                <a:defRPr/>
              </a:pPr>
              <a:t>8</a:t>
            </a:fld>
            <a:r>
              <a:rPr lang="en-GB" smtClean="0"/>
              <a:t> </a:t>
            </a:r>
            <a:endParaRPr lang="en-GB"/>
          </a:p>
        </p:txBody>
      </p:sp>
    </p:spTree>
    <p:extLst>
      <p:ext uri="{BB962C8B-B14F-4D97-AF65-F5344CB8AC3E}">
        <p14:creationId xmlns:p14="http://schemas.microsoft.com/office/powerpoint/2010/main" val="85295678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External Tools – Day 2</a:t>
            </a:r>
            <a:endParaRPr lang="en-AU" dirty="0"/>
          </a:p>
        </p:txBody>
      </p:sp>
      <p:sp>
        <p:nvSpPr>
          <p:cNvPr id="7" name="Content Placeholder 6"/>
          <p:cNvSpPr>
            <a:spLocks noGrp="1"/>
          </p:cNvSpPr>
          <p:nvPr>
            <p:ph idx="1"/>
          </p:nvPr>
        </p:nvSpPr>
        <p:spPr>
          <a:xfrm>
            <a:off x="7991476" y="1926383"/>
            <a:ext cx="2879725" cy="4847481"/>
          </a:xfrm>
        </p:spPr>
        <p:txBody>
          <a:bodyPr/>
          <a:lstStyle/>
          <a:p>
            <a:r>
              <a:rPr lang="en-AU" dirty="0" smtClean="0"/>
              <a:t>5</a:t>
            </a:r>
            <a:endParaRPr lang="en-AU" sz="31500" dirty="0"/>
          </a:p>
        </p:txBody>
      </p:sp>
      <p:sp>
        <p:nvSpPr>
          <p:cNvPr id="4" name="Footer Placeholder 3"/>
          <p:cNvSpPr>
            <a:spLocks noGrp="1"/>
          </p:cNvSpPr>
          <p:nvPr>
            <p:ph type="ftr" sz="quarter" idx="10"/>
          </p:nvPr>
        </p:nvSpPr>
        <p:spPr/>
        <p:txBody>
          <a:bodyPr/>
          <a:lstStyle/>
          <a:p>
            <a:pPr>
              <a:defRPr/>
            </a:pPr>
            <a:endParaRPr lang="en-GB" dirty="0"/>
          </a:p>
        </p:txBody>
      </p:sp>
      <p:sp>
        <p:nvSpPr>
          <p:cNvPr id="2" name="Slide Number Placeholder 1"/>
          <p:cNvSpPr>
            <a:spLocks noGrp="1"/>
          </p:cNvSpPr>
          <p:nvPr>
            <p:ph type="sldNum" sz="quarter" idx="11"/>
          </p:nvPr>
        </p:nvSpPr>
        <p:spPr/>
        <p:txBody>
          <a:bodyPr/>
          <a:lstStyle/>
          <a:p>
            <a:pPr>
              <a:defRPr/>
            </a:pPr>
            <a:fld id="{18847A32-FB89-4BE1-A2C3-232301B51A91}" type="slidenum">
              <a:rPr lang="en-GB" smtClean="0"/>
              <a:pPr>
                <a:defRPr/>
              </a:pPr>
              <a:t>80</a:t>
            </a:fld>
            <a:r>
              <a:rPr lang="en-GB" smtClean="0"/>
              <a:t> </a:t>
            </a:r>
            <a:endParaRPr lang="en-GB"/>
          </a:p>
        </p:txBody>
      </p:sp>
    </p:spTree>
    <p:extLst>
      <p:ext uri="{BB962C8B-B14F-4D97-AF65-F5344CB8AC3E}">
        <p14:creationId xmlns:p14="http://schemas.microsoft.com/office/powerpoint/2010/main" val="84986401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Reporting &amp; BIRT</a:t>
            </a:r>
            <a:endParaRPr lang="en-AU" dirty="0"/>
          </a:p>
        </p:txBody>
      </p:sp>
      <p:sp>
        <p:nvSpPr>
          <p:cNvPr id="4" name="Footer Placeholder 3"/>
          <p:cNvSpPr>
            <a:spLocks noGrp="1"/>
          </p:cNvSpPr>
          <p:nvPr>
            <p:ph type="ftr" sz="quarter" idx="10"/>
          </p:nvPr>
        </p:nvSpPr>
        <p:spPr/>
        <p:txBody>
          <a:bodyPr/>
          <a:lstStyle/>
          <a:p>
            <a:pPr>
              <a:defRPr/>
            </a:pPr>
            <a:endParaRPr lang="en-GB" dirty="0" smtClean="0"/>
          </a:p>
        </p:txBody>
      </p:sp>
      <p:sp>
        <p:nvSpPr>
          <p:cNvPr id="3" name="Slide Number Placeholder 2"/>
          <p:cNvSpPr>
            <a:spLocks noGrp="1"/>
          </p:cNvSpPr>
          <p:nvPr>
            <p:ph type="sldNum" sz="quarter" idx="11"/>
          </p:nvPr>
        </p:nvSpPr>
        <p:spPr/>
        <p:txBody>
          <a:bodyPr/>
          <a:lstStyle/>
          <a:p>
            <a:pPr>
              <a:defRPr/>
            </a:pPr>
            <a:fld id="{4379A4CB-DC89-4446-BC37-FC085CFF7036}" type="slidenum">
              <a:rPr lang="en-GB" smtClean="0"/>
              <a:pPr>
                <a:defRPr/>
              </a:pPr>
              <a:t>81</a:t>
            </a:fld>
            <a:r>
              <a:rPr lang="en-GB" smtClean="0"/>
              <a:t> </a:t>
            </a:r>
            <a:endParaRPr lang="en-GB"/>
          </a:p>
        </p:txBody>
      </p:sp>
    </p:spTree>
    <p:extLst>
      <p:ext uri="{BB962C8B-B14F-4D97-AF65-F5344CB8AC3E}">
        <p14:creationId xmlns:p14="http://schemas.microsoft.com/office/powerpoint/2010/main" val="75081432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Overview</a:t>
            </a:r>
          </a:p>
        </p:txBody>
      </p:sp>
      <p:sp>
        <p:nvSpPr>
          <p:cNvPr id="3" name="Content Placeholder 2"/>
          <p:cNvSpPr>
            <a:spLocks noGrp="1"/>
          </p:cNvSpPr>
          <p:nvPr>
            <p:ph idx="1"/>
          </p:nvPr>
        </p:nvSpPr>
        <p:spPr/>
        <p:txBody>
          <a:bodyPr>
            <a:normAutofit/>
          </a:bodyPr>
          <a:lstStyle/>
          <a:p>
            <a:r>
              <a:rPr lang="en-AU" sz="2200" u="sng" dirty="0"/>
              <a:t>Part I:</a:t>
            </a:r>
          </a:p>
          <a:p>
            <a:pPr lvl="1"/>
            <a:r>
              <a:rPr lang="en-AU" sz="2200" dirty="0"/>
              <a:t>What is BIRT?</a:t>
            </a:r>
          </a:p>
          <a:p>
            <a:pPr lvl="1"/>
            <a:r>
              <a:rPr lang="en-AU" sz="2200" dirty="0"/>
              <a:t>What can it do?</a:t>
            </a:r>
          </a:p>
          <a:p>
            <a:pPr lvl="1"/>
            <a:r>
              <a:rPr lang="en-AU" sz="2200" dirty="0"/>
              <a:t>How do I get it?</a:t>
            </a:r>
          </a:p>
          <a:p>
            <a:pPr lvl="1"/>
            <a:r>
              <a:rPr lang="en-AU" sz="2200" dirty="0"/>
              <a:t>How do I use it?</a:t>
            </a:r>
          </a:p>
          <a:p>
            <a:pPr lvl="1">
              <a:buNone/>
            </a:pPr>
            <a:endParaRPr lang="en-AU" sz="2200" dirty="0"/>
          </a:p>
          <a:p>
            <a:r>
              <a:rPr lang="en-AU" sz="2200" u="sng" dirty="0"/>
              <a:t>Part II:</a:t>
            </a:r>
          </a:p>
          <a:p>
            <a:pPr lvl="1"/>
            <a:r>
              <a:rPr lang="en-AU" sz="2200" dirty="0"/>
              <a:t>Sample reports</a:t>
            </a:r>
          </a:p>
          <a:p>
            <a:pPr lvl="1"/>
            <a:r>
              <a:rPr lang="en-AU" sz="2200" dirty="0"/>
              <a:t>Create reports</a:t>
            </a:r>
          </a:p>
          <a:p>
            <a:pPr lvl="1"/>
            <a:r>
              <a:rPr lang="en-AU" sz="2200" dirty="0"/>
              <a:t>Create your own report </a:t>
            </a:r>
            <a:r>
              <a:rPr lang="en-AU" sz="2200" dirty="0" smtClean="0"/>
              <a:t>(Exercise </a:t>
            </a:r>
            <a:r>
              <a:rPr lang="en-AU" sz="2200" dirty="0"/>
              <a:t>task for Friday !)</a:t>
            </a:r>
          </a:p>
          <a:p>
            <a:pPr lvl="1"/>
            <a:endParaRPr lang="en-AU" dirty="0" smtClean="0"/>
          </a:p>
          <a:p>
            <a:pPr lvl="1">
              <a:buNone/>
            </a:pPr>
            <a:endParaRPr lang="en-AU" dirty="0" smtClean="0"/>
          </a:p>
          <a:p>
            <a:pPr lvl="2"/>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6" name="Slide Number Placeholder 5"/>
          <p:cNvSpPr>
            <a:spLocks noGrp="1"/>
          </p:cNvSpPr>
          <p:nvPr>
            <p:ph type="sldNum" sz="quarter" idx="11"/>
          </p:nvPr>
        </p:nvSpPr>
        <p:spPr/>
        <p:txBody>
          <a:bodyPr/>
          <a:lstStyle/>
          <a:p>
            <a:pPr>
              <a:defRPr/>
            </a:pPr>
            <a:fld id="{B69610D2-9DEC-4DE7-A76C-3D04FA2F151F}" type="slidenum">
              <a:rPr lang="en-GB" smtClean="0"/>
              <a:pPr>
                <a:defRPr/>
              </a:pPr>
              <a:t>82</a:t>
            </a:fld>
            <a:r>
              <a:rPr lang="en-GB" smtClean="0"/>
              <a:t> </a:t>
            </a:r>
            <a:endParaRPr lang="en-GB"/>
          </a:p>
        </p:txBody>
      </p:sp>
    </p:spTree>
    <p:extLst>
      <p:ext uri="{BB962C8B-B14F-4D97-AF65-F5344CB8AC3E}">
        <p14:creationId xmlns:p14="http://schemas.microsoft.com/office/powerpoint/2010/main" val="32251773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EQUELLA Reporting</a:t>
            </a:r>
            <a:endParaRPr lang="en-AU" dirty="0"/>
          </a:p>
        </p:txBody>
      </p:sp>
      <p:sp>
        <p:nvSpPr>
          <p:cNvPr id="6" name="Footer Placeholder 3"/>
          <p:cNvSpPr>
            <a:spLocks noGrp="1"/>
          </p:cNvSpPr>
          <p:nvPr>
            <p:ph type="ftr" sz="quarter" idx="10"/>
          </p:nvPr>
        </p:nvSpPr>
        <p:spPr/>
        <p:txBody>
          <a:bodyPr/>
          <a:lstStyle/>
          <a:p>
            <a:pPr>
              <a:defRPr/>
            </a:pPr>
            <a:endParaRPr lang="en-US" dirty="0" smtClean="0"/>
          </a:p>
        </p:txBody>
      </p:sp>
      <p:sp>
        <p:nvSpPr>
          <p:cNvPr id="5" name="Rectangle 3"/>
          <p:cNvSpPr txBox="1">
            <a:spLocks noChangeArrowheads="1"/>
          </p:cNvSpPr>
          <p:nvPr/>
        </p:nvSpPr>
        <p:spPr bwMode="auto">
          <a:xfrm>
            <a:off x="1415481" y="1484785"/>
            <a:ext cx="9023779" cy="41434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indent="-342900" fontAlgn="base">
              <a:spcBef>
                <a:spcPct val="20000"/>
              </a:spcBef>
              <a:spcAft>
                <a:spcPct val="0"/>
              </a:spcAft>
              <a:buFontTx/>
              <a:buChar char="•"/>
              <a:defRPr/>
            </a:pPr>
            <a:r>
              <a:rPr lang="en-US" sz="2400" kern="0" dirty="0"/>
              <a:t>EQUELLA allows authorized users to view reports on system and user activity (and a little more….)</a:t>
            </a:r>
          </a:p>
          <a:p>
            <a:pPr marL="342900" indent="-342900" fontAlgn="base">
              <a:spcBef>
                <a:spcPct val="20000"/>
              </a:spcBef>
              <a:spcAft>
                <a:spcPct val="0"/>
              </a:spcAft>
              <a:buFontTx/>
              <a:buChar char="•"/>
              <a:defRPr/>
            </a:pPr>
            <a:r>
              <a:rPr lang="en-US" sz="2400" kern="0" dirty="0"/>
              <a:t>Reports are constructed using BIRT, the </a:t>
            </a:r>
            <a:r>
              <a:rPr lang="en-US" sz="2400" i="1" kern="0" dirty="0"/>
              <a:t>Business Intelligence Reporting Tool </a:t>
            </a:r>
            <a:r>
              <a:rPr lang="en-US" sz="2400" kern="0" dirty="0"/>
              <a:t>and are generated by querying the database natively.</a:t>
            </a:r>
          </a:p>
          <a:p>
            <a:pPr marL="342900" indent="-342900" fontAlgn="base">
              <a:spcBef>
                <a:spcPct val="20000"/>
              </a:spcBef>
              <a:spcAft>
                <a:spcPct val="0"/>
              </a:spcAft>
              <a:buFontTx/>
              <a:buChar char="•"/>
              <a:defRPr/>
            </a:pPr>
            <a:r>
              <a:rPr lang="en-US" sz="2400" kern="0" dirty="0"/>
              <a:t>Reports can be returned as HTML, PDF or Excel </a:t>
            </a:r>
            <a:r>
              <a:rPr lang="en-US" sz="2400" kern="0" dirty="0" smtClean="0"/>
              <a:t>and </a:t>
            </a:r>
            <a:r>
              <a:rPr lang="en-US" sz="2400" kern="0" dirty="0"/>
              <a:t>can take parameters for user input.</a:t>
            </a:r>
          </a:p>
          <a:p>
            <a:pPr marL="342900" indent="-342900" fontAlgn="base">
              <a:spcBef>
                <a:spcPct val="20000"/>
              </a:spcBef>
              <a:spcAft>
                <a:spcPct val="0"/>
              </a:spcAft>
              <a:buFontTx/>
              <a:buChar char="•"/>
              <a:defRPr/>
            </a:pPr>
            <a:r>
              <a:rPr lang="en-US" sz="2400" kern="0" dirty="0"/>
              <a:t>Reports can also include hyperlinks, and these can be made back to EQUELLA® items or include sub-reports.</a:t>
            </a:r>
          </a:p>
        </p:txBody>
      </p:sp>
      <p:sp>
        <p:nvSpPr>
          <p:cNvPr id="3" name="Slide Number Placeholder 2"/>
          <p:cNvSpPr>
            <a:spLocks noGrp="1"/>
          </p:cNvSpPr>
          <p:nvPr>
            <p:ph type="sldNum" sz="quarter" idx="11"/>
          </p:nvPr>
        </p:nvSpPr>
        <p:spPr/>
        <p:txBody>
          <a:bodyPr/>
          <a:lstStyle/>
          <a:p>
            <a:pPr>
              <a:defRPr/>
            </a:pPr>
            <a:fld id="{B69610D2-9DEC-4DE7-A76C-3D04FA2F151F}" type="slidenum">
              <a:rPr lang="en-GB" smtClean="0"/>
              <a:pPr>
                <a:defRPr/>
              </a:pPr>
              <a:t>83</a:t>
            </a:fld>
            <a:r>
              <a:rPr lang="en-GB" smtClean="0"/>
              <a:t> </a:t>
            </a:r>
            <a:endParaRPr lang="en-GB"/>
          </a:p>
        </p:txBody>
      </p:sp>
    </p:spTree>
    <p:extLst>
      <p:ext uri="{BB962C8B-B14F-4D97-AF65-F5344CB8AC3E}">
        <p14:creationId xmlns:p14="http://schemas.microsoft.com/office/powerpoint/2010/main" val="30677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ssolv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What is EQUELLA Reporting?</a:t>
            </a:r>
          </a:p>
        </p:txBody>
      </p:sp>
      <p:sp>
        <p:nvSpPr>
          <p:cNvPr id="3" name="Content Placeholder 2"/>
          <p:cNvSpPr>
            <a:spLocks noGrp="1"/>
          </p:cNvSpPr>
          <p:nvPr>
            <p:ph idx="1"/>
          </p:nvPr>
        </p:nvSpPr>
        <p:spPr/>
        <p:txBody>
          <a:bodyPr/>
          <a:lstStyle/>
          <a:p>
            <a:pPr>
              <a:buFont typeface="Arial" pitchFamily="34" charset="0"/>
              <a:buChar char="•"/>
            </a:pPr>
            <a:r>
              <a:rPr lang="en-AU" dirty="0"/>
              <a:t>Report Designer is a customised version of BIRT (Business Intelligence Reporting Tools).</a:t>
            </a:r>
          </a:p>
          <a:p>
            <a:r>
              <a:rPr lang="en-AU" dirty="0"/>
              <a:t> </a:t>
            </a:r>
          </a:p>
          <a:p>
            <a:pPr>
              <a:buFont typeface="Arial" pitchFamily="34" charset="0"/>
              <a:buChar char="•"/>
            </a:pPr>
            <a:endParaRPr lang="en-AU" dirty="0"/>
          </a:p>
          <a:p>
            <a:pPr>
              <a:buFont typeface="Arial" pitchFamily="34" charset="0"/>
              <a:buChar char="•"/>
            </a:pPr>
            <a:r>
              <a:rPr lang="en-AU" dirty="0"/>
              <a:t>BIRT is a product derived from the Eclipse Foundation, it supports the development of complex reports using relational database queries.</a:t>
            </a:r>
          </a:p>
        </p:txBody>
      </p:sp>
      <p:sp>
        <p:nvSpPr>
          <p:cNvPr id="6" name="Footer Placeholder 3"/>
          <p:cNvSpPr>
            <a:spLocks noGrp="1"/>
          </p:cNvSpPr>
          <p:nvPr>
            <p:ph type="ftr" sz="quarter" idx="10"/>
          </p:nvPr>
        </p:nvSpPr>
        <p:spPr/>
        <p:txBody>
          <a:bodyPr/>
          <a:lstStyle/>
          <a:p>
            <a:pPr>
              <a:defRPr/>
            </a:pPr>
            <a:endParaRPr lang="en-US" dirty="0" smtClean="0"/>
          </a:p>
        </p:txBody>
      </p:sp>
      <p:pic>
        <p:nvPicPr>
          <p:cNvPr id="5" name="Picture 2"/>
          <p:cNvPicPr>
            <a:picLocks noChangeAspect="1" noChangeArrowheads="1"/>
          </p:cNvPicPr>
          <p:nvPr/>
        </p:nvPicPr>
        <p:blipFill>
          <a:blip r:embed="rId2" cstate="print"/>
          <a:srcRect/>
          <a:stretch>
            <a:fillRect/>
          </a:stretch>
        </p:blipFill>
        <p:spPr bwMode="auto">
          <a:xfrm>
            <a:off x="1188156" y="2773224"/>
            <a:ext cx="1764506" cy="866775"/>
          </a:xfrm>
          <a:prstGeom prst="rect">
            <a:avLst/>
          </a:prstGeom>
          <a:noFill/>
          <a:ln w="9525">
            <a:noFill/>
            <a:miter lim="800000"/>
            <a:headEnd/>
            <a:tailEnd/>
          </a:ln>
        </p:spPr>
      </p:pic>
      <p:sp>
        <p:nvSpPr>
          <p:cNvPr id="4" name="Slide Number Placeholder 3"/>
          <p:cNvSpPr>
            <a:spLocks noGrp="1"/>
          </p:cNvSpPr>
          <p:nvPr>
            <p:ph type="sldNum" sz="quarter" idx="11"/>
          </p:nvPr>
        </p:nvSpPr>
        <p:spPr/>
        <p:txBody>
          <a:bodyPr/>
          <a:lstStyle/>
          <a:p>
            <a:pPr>
              <a:defRPr/>
            </a:pPr>
            <a:fld id="{B69610D2-9DEC-4DE7-A76C-3D04FA2F151F}" type="slidenum">
              <a:rPr lang="en-GB" smtClean="0"/>
              <a:pPr>
                <a:defRPr/>
              </a:pPr>
              <a:t>84</a:t>
            </a:fld>
            <a:r>
              <a:rPr lang="en-GB" smtClean="0"/>
              <a:t> </a:t>
            </a:r>
            <a:endParaRPr lang="en-GB"/>
          </a:p>
        </p:txBody>
      </p:sp>
    </p:spTree>
    <p:extLst>
      <p:ext uri="{BB962C8B-B14F-4D97-AF65-F5344CB8AC3E}">
        <p14:creationId xmlns:p14="http://schemas.microsoft.com/office/powerpoint/2010/main" val="208884162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Report </a:t>
            </a:r>
            <a:r>
              <a:rPr lang="en-AU" sz="3200" dirty="0" smtClean="0"/>
              <a:t>Designer</a:t>
            </a:r>
            <a:endParaRPr lang="en-AU" sz="3200" dirty="0"/>
          </a:p>
        </p:txBody>
      </p:sp>
      <p:sp>
        <p:nvSpPr>
          <p:cNvPr id="5" name="Footer Placeholder 3"/>
          <p:cNvSpPr>
            <a:spLocks noGrp="1"/>
          </p:cNvSpPr>
          <p:nvPr>
            <p:ph type="ftr" sz="quarter" idx="10"/>
          </p:nvPr>
        </p:nvSpPr>
        <p:spPr/>
        <p:txBody>
          <a:bodyPr/>
          <a:lstStyle/>
          <a:p>
            <a:pPr>
              <a:defRPr/>
            </a:pPr>
            <a:endParaRPr lang="en-US" dirty="0" smtClean="0"/>
          </a:p>
        </p:txBody>
      </p:sp>
      <p:sp>
        <p:nvSpPr>
          <p:cNvPr id="3" name="Slide Number Placeholder 2"/>
          <p:cNvSpPr>
            <a:spLocks noGrp="1"/>
          </p:cNvSpPr>
          <p:nvPr>
            <p:ph type="sldNum" sz="quarter" idx="11"/>
          </p:nvPr>
        </p:nvSpPr>
        <p:spPr/>
        <p:txBody>
          <a:bodyPr/>
          <a:lstStyle/>
          <a:p>
            <a:pPr>
              <a:defRPr/>
            </a:pPr>
            <a:fld id="{B69610D2-9DEC-4DE7-A76C-3D04FA2F151F}" type="slidenum">
              <a:rPr lang="en-GB" smtClean="0"/>
              <a:pPr>
                <a:defRPr/>
              </a:pPr>
              <a:t>85</a:t>
            </a:fld>
            <a:r>
              <a:rPr lang="en-GB" smtClean="0"/>
              <a:t> </a:t>
            </a:r>
            <a:endParaRPr lang="en-GB"/>
          </a:p>
        </p:txBody>
      </p:sp>
      <p:sp>
        <p:nvSpPr>
          <p:cNvPr id="4" name="Content Placeholder 3"/>
          <p:cNvSpPr>
            <a:spLocks noGrp="1"/>
          </p:cNvSpPr>
          <p:nvPr>
            <p:ph idx="1"/>
          </p:nvPr>
        </p:nvSpPr>
        <p:spPr/>
        <p:txBody>
          <a:bodyPr/>
          <a:lstStyle/>
          <a:p>
            <a:r>
              <a:rPr lang="en-US" dirty="0" smtClean="0"/>
              <a:t>&lt;insert image&gt;</a:t>
            </a:r>
            <a:endParaRPr lang="en-US" dirty="0"/>
          </a:p>
        </p:txBody>
      </p:sp>
    </p:spTree>
    <p:extLst>
      <p:ext uri="{BB962C8B-B14F-4D97-AF65-F5344CB8AC3E}">
        <p14:creationId xmlns:p14="http://schemas.microsoft.com/office/powerpoint/2010/main" val="984966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000" dirty="0"/>
              <a:t>Report Output in </a:t>
            </a:r>
            <a:r>
              <a:rPr lang="en-AU" sz="3000" dirty="0" err="1"/>
              <a:t>Equella</a:t>
            </a:r>
            <a:endParaRPr lang="en-AU" sz="3000" dirty="0"/>
          </a:p>
        </p:txBody>
      </p:sp>
      <p:sp>
        <p:nvSpPr>
          <p:cNvPr id="5" name="Footer Placeholder 3"/>
          <p:cNvSpPr>
            <a:spLocks noGrp="1"/>
          </p:cNvSpPr>
          <p:nvPr>
            <p:ph type="ftr" sz="quarter" idx="10"/>
          </p:nvPr>
        </p:nvSpPr>
        <p:spPr/>
        <p:txBody>
          <a:bodyPr/>
          <a:lstStyle/>
          <a:p>
            <a:pPr>
              <a:defRPr/>
            </a:pPr>
            <a:endParaRPr lang="en-US" dirty="0" smtClean="0"/>
          </a:p>
        </p:txBody>
      </p:sp>
      <p:sp>
        <p:nvSpPr>
          <p:cNvPr id="3" name="Slide Number Placeholder 2"/>
          <p:cNvSpPr>
            <a:spLocks noGrp="1"/>
          </p:cNvSpPr>
          <p:nvPr>
            <p:ph type="sldNum" sz="quarter" idx="11"/>
          </p:nvPr>
        </p:nvSpPr>
        <p:spPr/>
        <p:txBody>
          <a:bodyPr/>
          <a:lstStyle/>
          <a:p>
            <a:pPr>
              <a:defRPr/>
            </a:pPr>
            <a:fld id="{B69610D2-9DEC-4DE7-A76C-3D04FA2F151F}" type="slidenum">
              <a:rPr lang="en-GB" smtClean="0"/>
              <a:pPr>
                <a:defRPr/>
              </a:pPr>
              <a:t>86</a:t>
            </a:fld>
            <a:r>
              <a:rPr lang="en-GB" smtClean="0"/>
              <a:t> </a:t>
            </a:r>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839" y="1401736"/>
            <a:ext cx="10054321" cy="3945180"/>
          </a:xfrm>
          <a:prstGeom prst="rect">
            <a:avLst/>
          </a:prstGeom>
        </p:spPr>
      </p:pic>
    </p:spTree>
    <p:extLst>
      <p:ext uri="{BB962C8B-B14F-4D97-AF65-F5344CB8AC3E}">
        <p14:creationId xmlns:p14="http://schemas.microsoft.com/office/powerpoint/2010/main" val="18700320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EQUELLA Reporting Basics - Terms</a:t>
            </a:r>
          </a:p>
        </p:txBody>
      </p:sp>
      <p:graphicFrame>
        <p:nvGraphicFramePr>
          <p:cNvPr id="5" name="Content Placeholder 3"/>
          <p:cNvGraphicFramePr>
            <a:graphicFrameLocks noGrp="1"/>
          </p:cNvGraphicFramePr>
          <p:nvPr>
            <p:ph idx="1"/>
          </p:nvPr>
        </p:nvGraphicFramePr>
        <p:xfrm>
          <a:off x="1538289" y="1546226"/>
          <a:ext cx="9109075"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3"/>
          <p:cNvSpPr>
            <a:spLocks noGrp="1"/>
          </p:cNvSpPr>
          <p:nvPr>
            <p:ph type="ftr" sz="quarter" idx="10"/>
          </p:nvPr>
        </p:nvSpPr>
        <p:spPr/>
        <p:txBody>
          <a:bodyPr/>
          <a:lstStyle/>
          <a:p>
            <a:pPr>
              <a:defRPr/>
            </a:pPr>
            <a:endParaRPr lang="en-US" dirty="0" smtClean="0"/>
          </a:p>
        </p:txBody>
      </p:sp>
      <p:sp>
        <p:nvSpPr>
          <p:cNvPr id="3" name="Slide Number Placeholder 2"/>
          <p:cNvSpPr>
            <a:spLocks noGrp="1"/>
          </p:cNvSpPr>
          <p:nvPr>
            <p:ph type="sldNum" sz="quarter" idx="11"/>
          </p:nvPr>
        </p:nvSpPr>
        <p:spPr/>
        <p:txBody>
          <a:bodyPr/>
          <a:lstStyle/>
          <a:p>
            <a:pPr>
              <a:defRPr/>
            </a:pPr>
            <a:fld id="{B69610D2-9DEC-4DE7-A76C-3D04FA2F151F}" type="slidenum">
              <a:rPr lang="en-GB" smtClean="0"/>
              <a:pPr>
                <a:defRPr/>
              </a:pPr>
              <a:t>87</a:t>
            </a:fld>
            <a:r>
              <a:rPr lang="en-GB" smtClean="0"/>
              <a:t> </a:t>
            </a:r>
            <a:endParaRPr lang="en-GB"/>
          </a:p>
        </p:txBody>
      </p:sp>
    </p:spTree>
    <p:extLst>
      <p:ext uri="{BB962C8B-B14F-4D97-AF65-F5344CB8AC3E}">
        <p14:creationId xmlns:p14="http://schemas.microsoft.com/office/powerpoint/2010/main" val="120540647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EQUELLA Reporting Basics – Data Sets</a:t>
            </a:r>
          </a:p>
        </p:txBody>
      </p:sp>
      <p:sp>
        <p:nvSpPr>
          <p:cNvPr id="6" name="Footer Placeholder 3"/>
          <p:cNvSpPr>
            <a:spLocks noGrp="1"/>
          </p:cNvSpPr>
          <p:nvPr>
            <p:ph type="ftr" sz="quarter" idx="10"/>
          </p:nvPr>
        </p:nvSpPr>
        <p:spPr/>
        <p:txBody>
          <a:bodyPr/>
          <a:lstStyle/>
          <a:p>
            <a:pPr>
              <a:defRPr/>
            </a:pPr>
            <a:endParaRPr lang="en-US" dirty="0" smtClean="0"/>
          </a:p>
        </p:txBody>
      </p:sp>
      <p:graphicFrame>
        <p:nvGraphicFramePr>
          <p:cNvPr id="5" name="Content Placeholder 4"/>
          <p:cNvGraphicFramePr>
            <a:graphicFrameLocks/>
          </p:cNvGraphicFramePr>
          <p:nvPr/>
        </p:nvGraphicFramePr>
        <p:xfrm>
          <a:off x="1586645" y="1493813"/>
          <a:ext cx="8915400" cy="3916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1"/>
          </p:nvPr>
        </p:nvSpPr>
        <p:spPr/>
        <p:txBody>
          <a:bodyPr/>
          <a:lstStyle/>
          <a:p>
            <a:pPr>
              <a:defRPr/>
            </a:pPr>
            <a:fld id="{B69610D2-9DEC-4DE7-A76C-3D04FA2F151F}" type="slidenum">
              <a:rPr lang="en-GB" smtClean="0"/>
              <a:pPr>
                <a:defRPr/>
              </a:pPr>
              <a:t>88</a:t>
            </a:fld>
            <a:r>
              <a:rPr lang="en-GB" smtClean="0"/>
              <a:t> </a:t>
            </a:r>
            <a:endParaRPr lang="en-GB"/>
          </a:p>
        </p:txBody>
      </p:sp>
    </p:spTree>
    <p:extLst>
      <p:ext uri="{BB962C8B-B14F-4D97-AF65-F5344CB8AC3E}">
        <p14:creationId xmlns:p14="http://schemas.microsoft.com/office/powerpoint/2010/main" val="20532991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Basic Reports</a:t>
            </a:r>
          </a:p>
        </p:txBody>
      </p:sp>
      <p:sp>
        <p:nvSpPr>
          <p:cNvPr id="11" name="Content Placeholder 2"/>
          <p:cNvSpPr>
            <a:spLocks noGrp="1"/>
          </p:cNvSpPr>
          <p:nvPr>
            <p:ph idx="1"/>
          </p:nvPr>
        </p:nvSpPr>
        <p:spPr>
          <a:xfrm>
            <a:off x="1538289" y="1124745"/>
            <a:ext cx="9109075" cy="4947444"/>
          </a:xfrm>
        </p:spPr>
        <p:txBody>
          <a:bodyPr/>
          <a:lstStyle/>
          <a:p>
            <a:pPr>
              <a:buNone/>
            </a:pPr>
            <a:r>
              <a:rPr lang="en-US" dirty="0" smtClean="0"/>
              <a:t>Metadata, User Info, Usage, Simple Lists</a:t>
            </a:r>
          </a:p>
          <a:p>
            <a:endParaRPr lang="en-US" dirty="0" smtClean="0"/>
          </a:p>
          <a:p>
            <a:endParaRPr lang="en-US" dirty="0" smtClean="0"/>
          </a:p>
        </p:txBody>
      </p:sp>
      <p:sp>
        <p:nvSpPr>
          <p:cNvPr id="6" name="Footer Placeholder 3"/>
          <p:cNvSpPr>
            <a:spLocks noGrp="1"/>
          </p:cNvSpPr>
          <p:nvPr>
            <p:ph type="ftr" sz="quarter" idx="10"/>
          </p:nvPr>
        </p:nvSpPr>
        <p:spPr/>
        <p:txBody>
          <a:bodyPr/>
          <a:lstStyle/>
          <a:p>
            <a:pPr>
              <a:defRPr/>
            </a:pPr>
            <a:endParaRPr lang="en-US" dirty="0" smtClean="0"/>
          </a:p>
        </p:txBody>
      </p:sp>
      <p:pic>
        <p:nvPicPr>
          <p:cNvPr id="2053" name="Picture 5"/>
          <p:cNvPicPr>
            <a:picLocks noChangeAspect="1" noChangeArrowheads="1"/>
          </p:cNvPicPr>
          <p:nvPr/>
        </p:nvPicPr>
        <p:blipFill>
          <a:blip r:embed="rId2" cstate="print"/>
          <a:srcRect/>
          <a:stretch>
            <a:fillRect/>
          </a:stretch>
        </p:blipFill>
        <p:spPr bwMode="auto">
          <a:xfrm>
            <a:off x="1847529" y="1700809"/>
            <a:ext cx="7945435" cy="4004963"/>
          </a:xfrm>
          <a:prstGeom prst="rect">
            <a:avLst/>
          </a:prstGeom>
          <a:noFill/>
          <a:ln w="9525">
            <a:noFill/>
            <a:miter lim="800000"/>
            <a:headEnd/>
            <a:tailEnd/>
          </a:ln>
        </p:spPr>
      </p:pic>
      <p:sp>
        <p:nvSpPr>
          <p:cNvPr id="3" name="Slide Number Placeholder 2"/>
          <p:cNvSpPr>
            <a:spLocks noGrp="1"/>
          </p:cNvSpPr>
          <p:nvPr>
            <p:ph type="sldNum" sz="quarter" idx="11"/>
          </p:nvPr>
        </p:nvSpPr>
        <p:spPr/>
        <p:txBody>
          <a:bodyPr/>
          <a:lstStyle/>
          <a:p>
            <a:pPr>
              <a:defRPr/>
            </a:pPr>
            <a:fld id="{B69610D2-9DEC-4DE7-A76C-3D04FA2F151F}" type="slidenum">
              <a:rPr lang="en-GB" smtClean="0"/>
              <a:pPr>
                <a:defRPr/>
              </a:pPr>
              <a:t>89</a:t>
            </a:fld>
            <a:r>
              <a:rPr lang="en-GB" smtClean="0"/>
              <a:t> </a:t>
            </a:r>
            <a:endParaRPr lang="en-GB"/>
          </a:p>
        </p:txBody>
      </p:sp>
    </p:spTree>
    <p:extLst>
      <p:ext uri="{BB962C8B-B14F-4D97-AF65-F5344CB8AC3E}">
        <p14:creationId xmlns:p14="http://schemas.microsoft.com/office/powerpoint/2010/main" val="1883905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631951" y="188914"/>
            <a:ext cx="9066213" cy="719137"/>
          </a:xfrm>
        </p:spPr>
        <p:txBody>
          <a:bodyPr/>
          <a:lstStyle/>
          <a:p>
            <a:r>
              <a:rPr lang="en-AU" sz="3600"/>
              <a:t>Contribution</a:t>
            </a:r>
            <a:endParaRPr lang="en-AU" sz="3600" i="1"/>
          </a:p>
        </p:txBody>
      </p:sp>
      <p:sp>
        <p:nvSpPr>
          <p:cNvPr id="9219" name="Content Placeholder 2"/>
          <p:cNvSpPr>
            <a:spLocks noGrp="1"/>
          </p:cNvSpPr>
          <p:nvPr>
            <p:ph idx="1"/>
          </p:nvPr>
        </p:nvSpPr>
        <p:spPr>
          <a:xfrm>
            <a:off x="1631950" y="1052513"/>
            <a:ext cx="9010650" cy="4464050"/>
          </a:xfrm>
        </p:spPr>
        <p:txBody>
          <a:bodyPr>
            <a:normAutofit lnSpcReduction="10000"/>
          </a:bodyPr>
          <a:lstStyle/>
          <a:p>
            <a:pPr marL="0" indent="0" algn="just">
              <a:buNone/>
              <a:defRPr/>
            </a:pPr>
            <a:r>
              <a:rPr lang="en-AU" sz="2400" dirty="0"/>
              <a:t>EQUELLA items are created by contribution. During contribution each item is given a copy of the collection metadata schema and the copy is filled with information from the contribution wizard. </a:t>
            </a:r>
          </a:p>
          <a:p>
            <a:pPr marL="0" indent="0" algn="just">
              <a:buNone/>
              <a:defRPr/>
            </a:pPr>
            <a:endParaRPr lang="en-AU" sz="2400" dirty="0"/>
          </a:p>
          <a:p>
            <a:pPr marL="0" indent="0" algn="just">
              <a:buNone/>
              <a:defRPr/>
            </a:pPr>
            <a:r>
              <a:rPr lang="en-AU" sz="2400" dirty="0"/>
              <a:t>Information is also added by the system including:</a:t>
            </a:r>
          </a:p>
          <a:p>
            <a:pPr algn="just">
              <a:buFont typeface="Arial" charset="0"/>
              <a:buChar char="•"/>
              <a:defRPr/>
            </a:pPr>
            <a:r>
              <a:rPr lang="en-AU" sz="2400" dirty="0"/>
              <a:t>A unique identifier called a UUID</a:t>
            </a:r>
          </a:p>
          <a:p>
            <a:pPr algn="just">
              <a:buFont typeface="Arial" charset="0"/>
              <a:buChar char="•"/>
              <a:defRPr/>
            </a:pPr>
            <a:r>
              <a:rPr lang="en-AU" sz="2400" dirty="0"/>
              <a:t>Time and date of contribution</a:t>
            </a:r>
          </a:p>
          <a:p>
            <a:pPr algn="just">
              <a:buFont typeface="Arial" charset="0"/>
              <a:buChar char="•"/>
              <a:defRPr/>
            </a:pPr>
            <a:r>
              <a:rPr lang="en-AU" sz="2400" dirty="0"/>
              <a:t>Item status.</a:t>
            </a:r>
          </a:p>
          <a:p>
            <a:pPr marL="0" indent="0" algn="just">
              <a:buNone/>
              <a:defRPr/>
            </a:pPr>
            <a:endParaRPr lang="en-AU" sz="2400" dirty="0"/>
          </a:p>
          <a:p>
            <a:pPr algn="just">
              <a:buFont typeface="Arial" charset="0"/>
              <a:buChar char="•"/>
              <a:defRPr/>
            </a:pPr>
            <a:endParaRPr lang="en-AU" sz="2400" dirty="0"/>
          </a:p>
          <a:p>
            <a:pPr marL="0" indent="0" algn="just">
              <a:buNone/>
              <a:defRPr/>
            </a:pPr>
            <a:r>
              <a:rPr lang="en-AU" i="1" dirty="0" smtClean="0"/>
              <a:t>	</a:t>
            </a:r>
          </a:p>
        </p:txBody>
      </p:sp>
      <p:sp>
        <p:nvSpPr>
          <p:cNvPr id="12292" name="Footer Placeholder 3"/>
          <p:cNvSpPr>
            <a:spLocks noGrp="1"/>
          </p:cNvSpPr>
          <p:nvPr>
            <p:ph type="ftr" sz="quarter" idx="10"/>
          </p:nvPr>
        </p:nvSpPr>
        <p:spPr>
          <a:noFill/>
        </p:spPr>
        <p:txBody>
          <a:bodyPr/>
          <a:lstStyle/>
          <a:p>
            <a:endParaRPr lang="en-GB" dirty="0" smtClean="0"/>
          </a:p>
        </p:txBody>
      </p:sp>
      <p:sp>
        <p:nvSpPr>
          <p:cNvPr id="2" name="Slide Number Placeholder 1"/>
          <p:cNvSpPr>
            <a:spLocks noGrp="1"/>
          </p:cNvSpPr>
          <p:nvPr>
            <p:ph type="sldNum" sz="quarter" idx="11"/>
          </p:nvPr>
        </p:nvSpPr>
        <p:spPr/>
        <p:txBody>
          <a:bodyPr/>
          <a:lstStyle/>
          <a:p>
            <a:pPr>
              <a:defRPr/>
            </a:pPr>
            <a:fld id="{B69610D2-9DEC-4DE7-A76C-3D04FA2F151F}" type="slidenum">
              <a:rPr lang="en-GB" smtClean="0"/>
              <a:pPr>
                <a:defRPr/>
              </a:pPr>
              <a:t>9</a:t>
            </a:fld>
            <a:r>
              <a:rPr lang="en-GB" smtClean="0"/>
              <a:t> </a:t>
            </a:r>
            <a:endParaRPr lang="en-GB"/>
          </a:p>
        </p:txBody>
      </p:sp>
    </p:spTree>
    <p:extLst>
      <p:ext uri="{BB962C8B-B14F-4D97-AF65-F5344CB8AC3E}">
        <p14:creationId xmlns:p14="http://schemas.microsoft.com/office/powerpoint/2010/main" val="104366166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Reports</a:t>
            </a:r>
            <a:endParaRPr lang="en-AU" dirty="0"/>
          </a:p>
        </p:txBody>
      </p:sp>
      <p:sp>
        <p:nvSpPr>
          <p:cNvPr id="9" name="Footer Placeholder 3"/>
          <p:cNvSpPr>
            <a:spLocks noGrp="1"/>
          </p:cNvSpPr>
          <p:nvPr>
            <p:ph type="ftr" sz="quarter" idx="10"/>
          </p:nvPr>
        </p:nvSpPr>
        <p:spPr/>
        <p:txBody>
          <a:bodyPr/>
          <a:lstStyle/>
          <a:p>
            <a:pPr>
              <a:defRPr/>
            </a:pPr>
            <a:endParaRPr lang="en-US" dirty="0" smtClean="0"/>
          </a:p>
        </p:txBody>
      </p:sp>
      <p:sp>
        <p:nvSpPr>
          <p:cNvPr id="7" name="Text Placeholder 6"/>
          <p:cNvSpPr>
            <a:spLocks noGrp="1"/>
          </p:cNvSpPr>
          <p:nvPr>
            <p:ph type="body" idx="4294967295"/>
          </p:nvPr>
        </p:nvSpPr>
        <p:spPr>
          <a:xfrm>
            <a:off x="2279576" y="1700809"/>
            <a:ext cx="4376738" cy="369887"/>
          </a:xfrm>
        </p:spPr>
        <p:txBody>
          <a:bodyPr>
            <a:normAutofit fontScale="92500" lnSpcReduction="20000"/>
          </a:bodyPr>
          <a:lstStyle/>
          <a:p>
            <a:r>
              <a:rPr lang="en-AU" dirty="0" smtClean="0"/>
              <a:t>Drill-down reports</a:t>
            </a:r>
            <a:endParaRPr lang="en-AU" dirty="0"/>
          </a:p>
        </p:txBody>
      </p:sp>
      <p:sp>
        <p:nvSpPr>
          <p:cNvPr id="8" name="Text Placeholder 7"/>
          <p:cNvSpPr>
            <a:spLocks noGrp="1"/>
          </p:cNvSpPr>
          <p:nvPr>
            <p:ph type="body" sz="quarter" idx="4294967295"/>
          </p:nvPr>
        </p:nvSpPr>
        <p:spPr>
          <a:xfrm>
            <a:off x="6670676" y="3270250"/>
            <a:ext cx="4378325" cy="369888"/>
          </a:xfrm>
        </p:spPr>
        <p:txBody>
          <a:bodyPr>
            <a:normAutofit fontScale="92500" lnSpcReduction="20000"/>
          </a:bodyPr>
          <a:lstStyle/>
          <a:p>
            <a:r>
              <a:rPr lang="en-AU" dirty="0" smtClean="0"/>
              <a:t>Cross-tab reports</a:t>
            </a:r>
            <a:endParaRPr lang="en-AU" dirty="0"/>
          </a:p>
        </p:txBody>
      </p:sp>
      <p:sp>
        <p:nvSpPr>
          <p:cNvPr id="3" name="Slide Number Placeholder 2"/>
          <p:cNvSpPr>
            <a:spLocks noGrp="1"/>
          </p:cNvSpPr>
          <p:nvPr>
            <p:ph type="sldNum" sz="quarter" idx="11"/>
          </p:nvPr>
        </p:nvSpPr>
        <p:spPr/>
        <p:txBody>
          <a:bodyPr/>
          <a:lstStyle/>
          <a:p>
            <a:pPr>
              <a:defRPr/>
            </a:pPr>
            <a:fld id="{B69610D2-9DEC-4DE7-A76C-3D04FA2F151F}" type="slidenum">
              <a:rPr lang="en-GB" smtClean="0"/>
              <a:pPr>
                <a:defRPr/>
              </a:pPr>
              <a:t>90</a:t>
            </a:fld>
            <a:r>
              <a:rPr lang="en-GB" smtClean="0"/>
              <a:t> </a:t>
            </a:r>
            <a:endParaRPr lang="en-GB"/>
          </a:p>
        </p:txBody>
      </p:sp>
    </p:spTree>
    <p:extLst>
      <p:ext uri="{BB962C8B-B14F-4D97-AF65-F5344CB8AC3E}">
        <p14:creationId xmlns:p14="http://schemas.microsoft.com/office/powerpoint/2010/main" val="3013513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Overview &amp; Prerequisites</a:t>
            </a:r>
          </a:p>
        </p:txBody>
      </p:sp>
      <p:sp>
        <p:nvSpPr>
          <p:cNvPr id="3" name="Content Placeholder 2"/>
          <p:cNvSpPr>
            <a:spLocks noGrp="1"/>
          </p:cNvSpPr>
          <p:nvPr>
            <p:ph idx="1"/>
          </p:nvPr>
        </p:nvSpPr>
        <p:spPr/>
        <p:txBody>
          <a:bodyPr/>
          <a:lstStyle/>
          <a:p>
            <a:r>
              <a:rPr lang="en-AU" sz="2400" dirty="0"/>
              <a:t>You need...</a:t>
            </a:r>
          </a:p>
          <a:p>
            <a:pPr lvl="1"/>
            <a:r>
              <a:rPr lang="en-AU" dirty="0"/>
              <a:t>A copy of the EQUELLA Report Designer (installed on a machine that can communicate with the EQUELLA repository)</a:t>
            </a:r>
          </a:p>
          <a:p>
            <a:pPr lvl="1"/>
            <a:r>
              <a:rPr lang="en-AU" dirty="0"/>
              <a:t>DESIGN_REPORT privilege for the user</a:t>
            </a:r>
          </a:p>
          <a:p>
            <a:pPr lvl="1"/>
            <a:r>
              <a:rPr lang="en-AU" dirty="0"/>
              <a:t>Develop and test the report</a:t>
            </a:r>
          </a:p>
          <a:p>
            <a:pPr lvl="1"/>
            <a:r>
              <a:rPr lang="en-AU" dirty="0"/>
              <a:t>Upload the report to the EQUELLA server (via the Admin Console)</a:t>
            </a:r>
          </a:p>
          <a:p>
            <a:pPr lvl="1"/>
            <a:r>
              <a:rPr lang="en-AU" dirty="0"/>
              <a:t>SQL knowledge is a requirement if you want to write your own reports</a:t>
            </a:r>
          </a:p>
        </p:txBody>
      </p:sp>
      <p:sp>
        <p:nvSpPr>
          <p:cNvPr id="5" name="Footer Placeholder 3"/>
          <p:cNvSpPr>
            <a:spLocks noGrp="1"/>
          </p:cNvSpPr>
          <p:nvPr>
            <p:ph type="ftr" sz="quarter" idx="10"/>
          </p:nvPr>
        </p:nvSpPr>
        <p:spPr/>
        <p:txBody>
          <a:bodyPr/>
          <a:lstStyle/>
          <a:p>
            <a:pPr>
              <a:defRPr/>
            </a:pPr>
            <a:endParaRPr lang="en-US" dirty="0" smtClean="0"/>
          </a:p>
        </p:txBody>
      </p:sp>
      <p:sp>
        <p:nvSpPr>
          <p:cNvPr id="4" name="Slide Number Placeholder 3"/>
          <p:cNvSpPr>
            <a:spLocks noGrp="1"/>
          </p:cNvSpPr>
          <p:nvPr>
            <p:ph type="sldNum" sz="quarter" idx="11"/>
          </p:nvPr>
        </p:nvSpPr>
        <p:spPr/>
        <p:txBody>
          <a:bodyPr/>
          <a:lstStyle/>
          <a:p>
            <a:pPr>
              <a:defRPr/>
            </a:pPr>
            <a:fld id="{B69610D2-9DEC-4DE7-A76C-3D04FA2F151F}" type="slidenum">
              <a:rPr lang="en-GB" smtClean="0"/>
              <a:pPr>
                <a:defRPr/>
              </a:pPr>
              <a:t>91</a:t>
            </a:fld>
            <a:r>
              <a:rPr lang="en-GB" smtClean="0"/>
              <a:t> </a:t>
            </a:r>
            <a:endParaRPr lang="en-GB"/>
          </a:p>
        </p:txBody>
      </p:sp>
    </p:spTree>
    <p:extLst>
      <p:ext uri="{BB962C8B-B14F-4D97-AF65-F5344CB8AC3E}">
        <p14:creationId xmlns:p14="http://schemas.microsoft.com/office/powerpoint/2010/main" val="10455653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How to get it... if not using the VM</a:t>
            </a:r>
          </a:p>
        </p:txBody>
      </p:sp>
      <p:sp>
        <p:nvSpPr>
          <p:cNvPr id="3" name="Content Placeholder 2"/>
          <p:cNvSpPr>
            <a:spLocks noGrp="1"/>
          </p:cNvSpPr>
          <p:nvPr>
            <p:ph idx="1"/>
          </p:nvPr>
        </p:nvSpPr>
        <p:spPr>
          <a:xfrm>
            <a:off x="1538289" y="1268761"/>
            <a:ext cx="9109075" cy="4803428"/>
          </a:xfrm>
        </p:spPr>
        <p:txBody>
          <a:bodyPr/>
          <a:lstStyle/>
          <a:p>
            <a:r>
              <a:rPr lang="en-AU" sz="2400" dirty="0"/>
              <a:t>Windows</a:t>
            </a:r>
          </a:p>
          <a:p>
            <a:pPr lvl="1"/>
            <a:r>
              <a:rPr lang="en-AU" dirty="0" smtClean="0"/>
              <a:t>&lt;insert info here&gt;</a:t>
            </a:r>
            <a:endParaRPr lang="en-AU" dirty="0"/>
          </a:p>
          <a:p>
            <a:r>
              <a:rPr lang="en-AU" sz="2400" dirty="0"/>
              <a:t>Mac</a:t>
            </a:r>
          </a:p>
          <a:p>
            <a:pPr lvl="1"/>
            <a:r>
              <a:rPr lang="en-AU" dirty="0"/>
              <a:t>Download Eclipse &amp; </a:t>
            </a:r>
            <a:r>
              <a:rPr lang="en-AU" dirty="0" err="1"/>
              <a:t>Birt</a:t>
            </a:r>
            <a:r>
              <a:rPr lang="en-AU" dirty="0"/>
              <a:t> package from </a:t>
            </a:r>
            <a:r>
              <a:rPr lang="en-AU" dirty="0">
                <a:hlinkClick r:id="rId2"/>
              </a:rPr>
              <a:t>http://www.ecliplse.org/bit/phoenix/</a:t>
            </a:r>
            <a:endParaRPr lang="en-AU" dirty="0"/>
          </a:p>
          <a:p>
            <a:pPr lvl="1"/>
            <a:r>
              <a:rPr lang="en-AU" dirty="0"/>
              <a:t>Update Eclipse with the EQUELLA Data Connector files to be able to use it on your EQUELLA repository</a:t>
            </a:r>
          </a:p>
          <a:p>
            <a:pPr lvl="1"/>
            <a:r>
              <a:rPr lang="en-AU" dirty="0"/>
              <a:t>Instructions can be </a:t>
            </a:r>
            <a:r>
              <a:rPr lang="en-AU" dirty="0" smtClean="0"/>
              <a:t>provided</a:t>
            </a:r>
          </a:p>
          <a:p>
            <a:pPr lvl="1">
              <a:buNone/>
            </a:pPr>
            <a:endParaRPr lang="en-AU" dirty="0"/>
          </a:p>
        </p:txBody>
      </p:sp>
      <p:sp>
        <p:nvSpPr>
          <p:cNvPr id="5" name="Footer Placeholder 3"/>
          <p:cNvSpPr>
            <a:spLocks noGrp="1"/>
          </p:cNvSpPr>
          <p:nvPr>
            <p:ph type="ftr" sz="quarter" idx="10"/>
          </p:nvPr>
        </p:nvSpPr>
        <p:spPr/>
        <p:txBody>
          <a:bodyPr/>
          <a:lstStyle/>
          <a:p>
            <a:pPr>
              <a:defRPr/>
            </a:pPr>
            <a:endParaRPr lang="en-US" dirty="0" smtClean="0"/>
          </a:p>
        </p:txBody>
      </p:sp>
      <p:sp>
        <p:nvSpPr>
          <p:cNvPr id="4" name="Slide Number Placeholder 3"/>
          <p:cNvSpPr>
            <a:spLocks noGrp="1"/>
          </p:cNvSpPr>
          <p:nvPr>
            <p:ph type="sldNum" sz="quarter" idx="11"/>
          </p:nvPr>
        </p:nvSpPr>
        <p:spPr/>
        <p:txBody>
          <a:bodyPr/>
          <a:lstStyle/>
          <a:p>
            <a:pPr>
              <a:defRPr/>
            </a:pPr>
            <a:fld id="{B69610D2-9DEC-4DE7-A76C-3D04FA2F151F}" type="slidenum">
              <a:rPr lang="en-GB" smtClean="0"/>
              <a:pPr>
                <a:defRPr/>
              </a:pPr>
              <a:t>92</a:t>
            </a:fld>
            <a:r>
              <a:rPr lang="en-GB" smtClean="0"/>
              <a:t> </a:t>
            </a:r>
            <a:endParaRPr lang="en-GB"/>
          </a:p>
        </p:txBody>
      </p:sp>
    </p:spTree>
    <p:extLst>
      <p:ext uri="{BB962C8B-B14F-4D97-AF65-F5344CB8AC3E}">
        <p14:creationId xmlns:p14="http://schemas.microsoft.com/office/powerpoint/2010/main" val="210594022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Hands on from here ...</a:t>
            </a:r>
          </a:p>
        </p:txBody>
      </p:sp>
      <p:sp>
        <p:nvSpPr>
          <p:cNvPr id="3" name="Content Placeholder 2"/>
          <p:cNvSpPr>
            <a:spLocks noGrp="1"/>
          </p:cNvSpPr>
          <p:nvPr>
            <p:ph idx="1"/>
          </p:nvPr>
        </p:nvSpPr>
        <p:spPr/>
        <p:txBody>
          <a:bodyPr/>
          <a:lstStyle/>
          <a:p>
            <a:pPr>
              <a:buFont typeface="Arial" pitchFamily="34" charset="0"/>
              <a:buChar char="•"/>
            </a:pPr>
            <a:r>
              <a:rPr lang="en-AU" sz="2400" dirty="0"/>
              <a:t>Start it up</a:t>
            </a:r>
          </a:p>
          <a:p>
            <a:pPr>
              <a:buFont typeface="Arial" pitchFamily="34" charset="0"/>
              <a:buChar char="•"/>
            </a:pPr>
            <a:r>
              <a:rPr lang="en-AU" sz="2400" dirty="0"/>
              <a:t>Quick demo on the Report Designer</a:t>
            </a:r>
          </a:p>
          <a:p>
            <a:pPr>
              <a:buFont typeface="Arial" pitchFamily="34" charset="0"/>
              <a:buChar char="•"/>
            </a:pPr>
            <a:r>
              <a:rPr lang="en-AU" sz="2400" dirty="0"/>
              <a:t>Guide through a simple report</a:t>
            </a:r>
          </a:p>
          <a:p>
            <a:pPr>
              <a:buFont typeface="Arial" pitchFamily="34" charset="0"/>
              <a:buChar char="•"/>
            </a:pPr>
            <a:r>
              <a:rPr lang="en-AU" sz="2400" dirty="0"/>
              <a:t>View the Database tables</a:t>
            </a:r>
          </a:p>
          <a:p>
            <a:r>
              <a:rPr lang="en-AU" dirty="0" smtClean="0"/>
              <a:t>.....</a:t>
            </a:r>
          </a:p>
          <a:p>
            <a:pPr>
              <a:buNone/>
            </a:pPr>
            <a:endParaRPr lang="en-AU" dirty="0"/>
          </a:p>
        </p:txBody>
      </p:sp>
      <p:sp>
        <p:nvSpPr>
          <p:cNvPr id="5" name="Footer Placeholder 3"/>
          <p:cNvSpPr>
            <a:spLocks noGrp="1"/>
          </p:cNvSpPr>
          <p:nvPr>
            <p:ph type="ftr" sz="quarter" idx="10"/>
          </p:nvPr>
        </p:nvSpPr>
        <p:spPr/>
        <p:txBody>
          <a:bodyPr/>
          <a:lstStyle/>
          <a:p>
            <a:pPr>
              <a:defRPr/>
            </a:pPr>
            <a:endParaRPr lang="en-US" dirty="0" smtClean="0"/>
          </a:p>
        </p:txBody>
      </p:sp>
      <p:sp>
        <p:nvSpPr>
          <p:cNvPr id="4" name="Slide Number Placeholder 3"/>
          <p:cNvSpPr>
            <a:spLocks noGrp="1"/>
          </p:cNvSpPr>
          <p:nvPr>
            <p:ph type="sldNum" sz="quarter" idx="11"/>
          </p:nvPr>
        </p:nvSpPr>
        <p:spPr/>
        <p:txBody>
          <a:bodyPr/>
          <a:lstStyle/>
          <a:p>
            <a:pPr>
              <a:defRPr/>
            </a:pPr>
            <a:fld id="{B69610D2-9DEC-4DE7-A76C-3D04FA2F151F}" type="slidenum">
              <a:rPr lang="en-GB" smtClean="0"/>
              <a:pPr>
                <a:defRPr/>
              </a:pPr>
              <a:t>93</a:t>
            </a:fld>
            <a:r>
              <a:rPr lang="en-GB" smtClean="0"/>
              <a:t> </a:t>
            </a:r>
            <a:endParaRPr lang="en-GB"/>
          </a:p>
        </p:txBody>
      </p:sp>
    </p:spTree>
    <p:extLst>
      <p:ext uri="{BB962C8B-B14F-4D97-AF65-F5344CB8AC3E}">
        <p14:creationId xmlns:p14="http://schemas.microsoft.com/office/powerpoint/2010/main" val="18593249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EQUELLA DB Tables 	</a:t>
            </a:r>
            <a:endParaRPr lang="en-AU" dirty="0"/>
          </a:p>
        </p:txBody>
      </p:sp>
      <p:sp>
        <p:nvSpPr>
          <p:cNvPr id="3" name="Content Placeholder 2"/>
          <p:cNvSpPr>
            <a:spLocks noGrp="1"/>
          </p:cNvSpPr>
          <p:nvPr>
            <p:ph idx="1"/>
          </p:nvPr>
        </p:nvSpPr>
        <p:spPr>
          <a:xfrm>
            <a:off x="1538289" y="1196753"/>
            <a:ext cx="9109075" cy="4875436"/>
          </a:xfrm>
        </p:spPr>
        <p:txBody>
          <a:bodyPr>
            <a:normAutofit lnSpcReduction="10000"/>
          </a:bodyPr>
          <a:lstStyle/>
          <a:p>
            <a:r>
              <a:rPr lang="en-AU" dirty="0" smtClean="0"/>
              <a:t>You may need the following:</a:t>
            </a:r>
          </a:p>
          <a:p>
            <a:pPr>
              <a:buFont typeface="Arial" pitchFamily="34" charset="0"/>
              <a:buChar char="•"/>
            </a:pPr>
            <a:r>
              <a:rPr lang="en-AU" dirty="0" smtClean="0"/>
              <a:t>ITEM (for item information)</a:t>
            </a:r>
          </a:p>
          <a:p>
            <a:pPr>
              <a:buFont typeface="Arial" pitchFamily="34" charset="0"/>
              <a:buChar char="•"/>
            </a:pPr>
            <a:r>
              <a:rPr lang="en-AU" dirty="0" smtClean="0"/>
              <a:t>TLEUSER (for INTERNAL user information other than the UUID)</a:t>
            </a:r>
          </a:p>
          <a:p>
            <a:pPr lvl="4">
              <a:buFont typeface="Arial" pitchFamily="34" charset="0"/>
              <a:buChar char="•"/>
            </a:pPr>
            <a:r>
              <a:rPr lang="en-AU" dirty="0" smtClean="0"/>
              <a:t>LDAP users need to be found via the User Management Data Source)</a:t>
            </a:r>
          </a:p>
          <a:p>
            <a:pPr>
              <a:buFont typeface="Arial" pitchFamily="34" charset="0"/>
              <a:buChar char="•"/>
            </a:pPr>
            <a:r>
              <a:rPr lang="en-AU" dirty="0" smtClean="0"/>
              <a:t>BASE_ENTITY (for collection ID information and link to the below)</a:t>
            </a:r>
          </a:p>
          <a:p>
            <a:pPr>
              <a:buFont typeface="Arial" pitchFamily="34" charset="0"/>
              <a:buChar char="•"/>
            </a:pPr>
            <a:r>
              <a:rPr lang="en-AU" dirty="0" smtClean="0"/>
              <a:t>LANGUAGE_STRING (for collection and item name information)</a:t>
            </a:r>
          </a:p>
          <a:p>
            <a:pPr>
              <a:buFont typeface="Arial" pitchFamily="34" charset="0"/>
              <a:buChar char="•"/>
            </a:pPr>
            <a:r>
              <a:rPr lang="en-AU" dirty="0" smtClean="0"/>
              <a:t>AUDIT_LOG_ENTRY (for any usage reports, as this is where logs get written into, depending on EQUELLA’s configuration)</a:t>
            </a:r>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94</a:t>
            </a:fld>
            <a:r>
              <a:rPr lang="en-GB" smtClean="0"/>
              <a:t> </a:t>
            </a:r>
            <a:endParaRPr lang="en-GB"/>
          </a:p>
        </p:txBody>
      </p:sp>
    </p:spTree>
    <p:extLst>
      <p:ext uri="{BB962C8B-B14F-4D97-AF65-F5344CB8AC3E}">
        <p14:creationId xmlns:p14="http://schemas.microsoft.com/office/powerpoint/2010/main" val="163983673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EQUELLA Reports with Parameters</a:t>
            </a:r>
            <a:endParaRPr lang="en-AU" dirty="0"/>
          </a:p>
        </p:txBody>
      </p:sp>
      <p:sp>
        <p:nvSpPr>
          <p:cNvPr id="3" name="Content Placeholder 2"/>
          <p:cNvSpPr>
            <a:spLocks noGrp="1"/>
          </p:cNvSpPr>
          <p:nvPr>
            <p:ph idx="1"/>
          </p:nvPr>
        </p:nvSpPr>
        <p:spPr>
          <a:xfrm>
            <a:off x="1487489" y="1196752"/>
            <a:ext cx="9109075" cy="4875436"/>
          </a:xfrm>
        </p:spPr>
        <p:txBody>
          <a:bodyPr>
            <a:normAutofit fontScale="92500" lnSpcReduction="20000"/>
          </a:bodyPr>
          <a:lstStyle/>
          <a:p>
            <a:r>
              <a:rPr lang="en-AU" dirty="0" smtClean="0"/>
              <a:t>Parameters in BIRT allow users to input information, based on which the reports are executed. Examples are:</a:t>
            </a:r>
          </a:p>
          <a:p>
            <a:pPr>
              <a:buFont typeface="Arial" pitchFamily="34" charset="0"/>
              <a:buChar char="•"/>
            </a:pPr>
            <a:r>
              <a:rPr lang="en-AU" dirty="0" smtClean="0"/>
              <a:t>Days for usage report</a:t>
            </a:r>
          </a:p>
          <a:p>
            <a:pPr>
              <a:buFont typeface="Arial" pitchFamily="34" charset="0"/>
              <a:buChar char="•"/>
            </a:pPr>
            <a:r>
              <a:rPr lang="en-AU" dirty="0" smtClean="0"/>
              <a:t>Days for CAL report</a:t>
            </a:r>
          </a:p>
          <a:p>
            <a:pPr>
              <a:buFont typeface="Arial" pitchFamily="34" charset="0"/>
              <a:buChar char="•"/>
            </a:pPr>
            <a:r>
              <a:rPr lang="en-AU" dirty="0" smtClean="0"/>
              <a:t>Collection names for individual Institute’s information</a:t>
            </a:r>
          </a:p>
          <a:p>
            <a:pPr>
              <a:buFont typeface="Arial" pitchFamily="34" charset="0"/>
              <a:buChar char="•"/>
            </a:pPr>
            <a:endParaRPr lang="en-AU" dirty="0" smtClean="0"/>
          </a:p>
          <a:p>
            <a:pPr>
              <a:buFont typeface="Arial" pitchFamily="34" charset="0"/>
              <a:buChar char="•"/>
            </a:pPr>
            <a:r>
              <a:rPr lang="en-AU" dirty="0" smtClean="0"/>
              <a:t>Parameters are defined in BIRT under the Report Parameter folder in the Data Explorer Tab</a:t>
            </a:r>
          </a:p>
          <a:p>
            <a:pPr>
              <a:buFont typeface="Arial" pitchFamily="34" charset="0"/>
              <a:buChar char="•"/>
            </a:pPr>
            <a:r>
              <a:rPr lang="en-AU" dirty="0" smtClean="0"/>
              <a:t>Once this is done, you have to add the parameter to the query to allow this parameter to be used in the running of the report</a:t>
            </a:r>
          </a:p>
          <a:p>
            <a:r>
              <a:rPr lang="en-AU" dirty="0" smtClean="0"/>
              <a:t>Example:</a:t>
            </a:r>
          </a:p>
          <a:p>
            <a:pPr>
              <a:buFont typeface="Arial" pitchFamily="34" charset="0"/>
              <a:buChar char="•"/>
            </a:pPr>
            <a:r>
              <a:rPr lang="en-AU" dirty="0" smtClean="0"/>
              <a:t>SELECT * FROM ITEM WHERE ITEM.STATUS = ?</a:t>
            </a:r>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95</a:t>
            </a:fld>
            <a:r>
              <a:rPr lang="en-GB" smtClean="0"/>
              <a:t> </a:t>
            </a:r>
            <a:endParaRPr lang="en-GB"/>
          </a:p>
        </p:txBody>
      </p:sp>
    </p:spTree>
    <p:extLst>
      <p:ext uri="{BB962C8B-B14F-4D97-AF65-F5344CB8AC3E}">
        <p14:creationId xmlns:p14="http://schemas.microsoft.com/office/powerpoint/2010/main" val="207831277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AUDIT_LOG_ENTRY Reports	</a:t>
            </a:r>
            <a:endParaRPr lang="en-AU" dirty="0"/>
          </a:p>
        </p:txBody>
      </p:sp>
      <p:sp>
        <p:nvSpPr>
          <p:cNvPr id="3" name="Content Placeholder 2"/>
          <p:cNvSpPr>
            <a:spLocks noGrp="1"/>
          </p:cNvSpPr>
          <p:nvPr>
            <p:ph idx="1"/>
          </p:nvPr>
        </p:nvSpPr>
        <p:spPr>
          <a:xfrm>
            <a:off x="1538289" y="1124745"/>
            <a:ext cx="9109075" cy="4947444"/>
          </a:xfrm>
        </p:spPr>
        <p:txBody>
          <a:bodyPr/>
          <a:lstStyle/>
          <a:p>
            <a:r>
              <a:rPr lang="en-AU" dirty="0" smtClean="0"/>
              <a:t>Useful to get Usage information. A very complex table, where depending on the user action, different values are written into table fields</a:t>
            </a:r>
          </a:p>
          <a:p>
            <a:endParaRPr lang="en-AU" dirty="0" smtClean="0"/>
          </a:p>
          <a:p>
            <a:r>
              <a:rPr lang="en-AU" dirty="0" smtClean="0"/>
              <a:t>Important to note are the following entries:</a:t>
            </a:r>
          </a:p>
          <a:p>
            <a:endParaRPr lang="en-AU" dirty="0" smtClean="0"/>
          </a:p>
          <a:p>
            <a:r>
              <a:rPr lang="en-AU" dirty="0" smtClean="0"/>
              <a:t>EVENT_CATEGORY</a:t>
            </a:r>
          </a:p>
          <a:p>
            <a:pPr>
              <a:buFont typeface="Arial" pitchFamily="34" charset="0"/>
              <a:buChar char="•"/>
            </a:pPr>
            <a:r>
              <a:rPr lang="en-AU" dirty="0" smtClean="0"/>
              <a:t>ITEM (SUMMARY_VIEWED, CONTENT_VIEWED)</a:t>
            </a:r>
          </a:p>
          <a:p>
            <a:pPr>
              <a:buFont typeface="Arial" pitchFamily="34" charset="0"/>
              <a:buChar char="•"/>
            </a:pPr>
            <a:r>
              <a:rPr lang="en-AU" dirty="0" smtClean="0"/>
              <a:t>USER(LOGIN, LOGOUT)</a:t>
            </a:r>
          </a:p>
          <a:p>
            <a:pPr>
              <a:buFont typeface="Arial" pitchFamily="34" charset="0"/>
              <a:buChar char="•"/>
            </a:pPr>
            <a:r>
              <a:rPr lang="en-AU" dirty="0" smtClean="0"/>
              <a:t>SEARCH</a:t>
            </a:r>
          </a:p>
          <a:p>
            <a:endParaRPr lang="en-AU" dirty="0" smtClean="0"/>
          </a:p>
          <a:p>
            <a:endParaRPr lang="en-AU" dirty="0" smtClean="0"/>
          </a:p>
          <a:p>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96</a:t>
            </a:fld>
            <a:r>
              <a:rPr lang="en-GB" smtClean="0"/>
              <a:t> </a:t>
            </a:r>
            <a:endParaRPr lang="en-GB"/>
          </a:p>
        </p:txBody>
      </p:sp>
    </p:spTree>
    <p:extLst>
      <p:ext uri="{BB962C8B-B14F-4D97-AF65-F5344CB8AC3E}">
        <p14:creationId xmlns:p14="http://schemas.microsoft.com/office/powerpoint/2010/main" val="138125735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Additional Reports</a:t>
            </a:r>
            <a:endParaRPr lang="en-AU" dirty="0"/>
          </a:p>
        </p:txBody>
      </p:sp>
      <p:sp>
        <p:nvSpPr>
          <p:cNvPr id="3" name="Content Placeholder 2"/>
          <p:cNvSpPr>
            <a:spLocks noGrp="1"/>
          </p:cNvSpPr>
          <p:nvPr>
            <p:ph idx="1"/>
          </p:nvPr>
        </p:nvSpPr>
        <p:spPr>
          <a:xfrm>
            <a:off x="1538289" y="1124745"/>
            <a:ext cx="9109075" cy="4947444"/>
          </a:xfrm>
        </p:spPr>
        <p:txBody>
          <a:bodyPr/>
          <a:lstStyle/>
          <a:p>
            <a:r>
              <a:rPr lang="en-AU" dirty="0" smtClean="0"/>
              <a:t>Demo of the following:</a:t>
            </a:r>
          </a:p>
          <a:p>
            <a:endParaRPr lang="en-AU" dirty="0"/>
          </a:p>
          <a:p>
            <a:pPr>
              <a:buFont typeface="Arial"/>
              <a:buChar char="•"/>
            </a:pPr>
            <a:r>
              <a:rPr lang="en-AU" dirty="0" smtClean="0"/>
              <a:t>Xml </a:t>
            </a:r>
            <a:r>
              <a:rPr lang="en-AU" dirty="0" err="1" smtClean="0"/>
              <a:t>Extracter</a:t>
            </a:r>
            <a:r>
              <a:rPr lang="en-AU" dirty="0" smtClean="0"/>
              <a:t> code </a:t>
            </a:r>
            <a:r>
              <a:rPr lang="en-AU" smtClean="0"/>
              <a:t>for Oracle</a:t>
            </a:r>
          </a:p>
          <a:p>
            <a:pPr>
              <a:buFont typeface="Arial"/>
              <a:buChar char="•"/>
            </a:pPr>
            <a:r>
              <a:rPr lang="en-AU" smtClean="0"/>
              <a:t>Report </a:t>
            </a:r>
            <a:r>
              <a:rPr lang="en-AU" dirty="0" smtClean="0"/>
              <a:t>with a graph/chart</a:t>
            </a:r>
          </a:p>
          <a:p>
            <a:pPr>
              <a:buFont typeface="Arial"/>
              <a:buChar char="•"/>
            </a:pPr>
            <a:r>
              <a:rPr lang="en-AU" dirty="0" smtClean="0"/>
              <a:t>Joint </a:t>
            </a:r>
            <a:r>
              <a:rPr lang="en-AU" dirty="0" err="1" smtClean="0"/>
              <a:t>DataSet</a:t>
            </a:r>
            <a:r>
              <a:rPr lang="en-AU" dirty="0" smtClean="0"/>
              <a:t> report (joining User </a:t>
            </a:r>
            <a:r>
              <a:rPr lang="en-AU" dirty="0" err="1" smtClean="0"/>
              <a:t>Mgmt</a:t>
            </a:r>
            <a:r>
              <a:rPr lang="en-AU" dirty="0" smtClean="0"/>
              <a:t> and DB query)</a:t>
            </a:r>
          </a:p>
          <a:p>
            <a:pPr>
              <a:buFont typeface="Arial"/>
              <a:buChar char="•"/>
            </a:pPr>
            <a:r>
              <a:rPr lang="en-AU" dirty="0" smtClean="0"/>
              <a:t>Data Cube example report</a:t>
            </a:r>
          </a:p>
          <a:p>
            <a:endParaRPr lang="en-AU" dirty="0" smtClean="0"/>
          </a:p>
          <a:p>
            <a:endParaRPr lang="en-AU" dirty="0" smtClean="0"/>
          </a:p>
          <a:p>
            <a:endParaRPr lang="en-AU" dirty="0"/>
          </a:p>
        </p:txBody>
      </p:sp>
      <p:sp>
        <p:nvSpPr>
          <p:cNvPr id="4" name="Footer Placeholder 3"/>
          <p:cNvSpPr>
            <a:spLocks noGrp="1"/>
          </p:cNvSpPr>
          <p:nvPr>
            <p:ph type="ftr" sz="quarter" idx="10"/>
          </p:nvPr>
        </p:nvSpPr>
        <p:spPr/>
        <p:txBody>
          <a:bodyPr/>
          <a:lstStyle/>
          <a:p>
            <a:pPr>
              <a:defRPr/>
            </a:pPr>
            <a:endParaRPr lang="en-GB" dirty="0"/>
          </a:p>
        </p:txBody>
      </p:sp>
      <p:sp>
        <p:nvSpPr>
          <p:cNvPr id="5" name="Slide Number Placeholder 4"/>
          <p:cNvSpPr>
            <a:spLocks noGrp="1"/>
          </p:cNvSpPr>
          <p:nvPr>
            <p:ph type="sldNum" sz="quarter" idx="11"/>
          </p:nvPr>
        </p:nvSpPr>
        <p:spPr/>
        <p:txBody>
          <a:bodyPr/>
          <a:lstStyle/>
          <a:p>
            <a:pPr>
              <a:defRPr/>
            </a:pPr>
            <a:fld id="{B69610D2-9DEC-4DE7-A76C-3D04FA2F151F}" type="slidenum">
              <a:rPr lang="en-GB" smtClean="0"/>
              <a:pPr>
                <a:defRPr/>
              </a:pPr>
              <a:t>97</a:t>
            </a:fld>
            <a:r>
              <a:rPr lang="en-GB" smtClean="0"/>
              <a:t> </a:t>
            </a:r>
            <a:endParaRPr lang="en-GB"/>
          </a:p>
        </p:txBody>
      </p:sp>
    </p:spTree>
    <p:extLst>
      <p:ext uri="{BB962C8B-B14F-4D97-AF65-F5344CB8AC3E}">
        <p14:creationId xmlns:p14="http://schemas.microsoft.com/office/powerpoint/2010/main" val="49415822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Group inheritance UPDATE (REMINDER)</a:t>
            </a:r>
            <a:endParaRPr lang="en-AU" dirty="0"/>
          </a:p>
        </p:txBody>
      </p:sp>
      <p:sp>
        <p:nvSpPr>
          <p:cNvPr id="4" name="Footer Placeholder 3"/>
          <p:cNvSpPr>
            <a:spLocks noGrp="1"/>
          </p:cNvSpPr>
          <p:nvPr>
            <p:ph type="ftr" sz="quarter" idx="10"/>
          </p:nvPr>
        </p:nvSpPr>
        <p:spPr/>
        <p:txBody>
          <a:bodyPr/>
          <a:lstStyle/>
          <a:p>
            <a:pPr>
              <a:defRPr/>
            </a:pPr>
            <a:endParaRPr lang="en-GB" dirty="0" smtClean="0"/>
          </a:p>
        </p:txBody>
      </p:sp>
      <p:sp>
        <p:nvSpPr>
          <p:cNvPr id="3" name="Slide Number Placeholder 2"/>
          <p:cNvSpPr>
            <a:spLocks noGrp="1"/>
          </p:cNvSpPr>
          <p:nvPr>
            <p:ph type="sldNum" sz="quarter" idx="11"/>
          </p:nvPr>
        </p:nvSpPr>
        <p:spPr/>
        <p:txBody>
          <a:bodyPr/>
          <a:lstStyle/>
          <a:p>
            <a:pPr>
              <a:defRPr/>
            </a:pPr>
            <a:fld id="{4379A4CB-DC89-4446-BC37-FC085CFF7036}" type="slidenum">
              <a:rPr lang="en-GB" smtClean="0"/>
              <a:pPr>
                <a:defRPr/>
              </a:pPr>
              <a:t>98</a:t>
            </a:fld>
            <a:r>
              <a:rPr lang="en-GB" smtClean="0"/>
              <a:t> </a:t>
            </a:r>
            <a:endParaRPr lang="en-GB"/>
          </a:p>
        </p:txBody>
      </p:sp>
    </p:spTree>
    <p:extLst>
      <p:ext uri="{BB962C8B-B14F-4D97-AF65-F5344CB8AC3E}">
        <p14:creationId xmlns:p14="http://schemas.microsoft.com/office/powerpoint/2010/main" val="99797420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HARVESTER &amp; Dynamic Collections</a:t>
            </a:r>
            <a:endParaRPr lang="en-AU" dirty="0"/>
          </a:p>
        </p:txBody>
      </p:sp>
      <p:sp>
        <p:nvSpPr>
          <p:cNvPr id="4" name="Footer Placeholder 3"/>
          <p:cNvSpPr>
            <a:spLocks noGrp="1"/>
          </p:cNvSpPr>
          <p:nvPr>
            <p:ph type="ftr" sz="quarter" idx="10"/>
          </p:nvPr>
        </p:nvSpPr>
        <p:spPr/>
        <p:txBody>
          <a:bodyPr/>
          <a:lstStyle/>
          <a:p>
            <a:pPr>
              <a:defRPr/>
            </a:pPr>
            <a:endParaRPr lang="en-GB" dirty="0" smtClean="0"/>
          </a:p>
        </p:txBody>
      </p:sp>
      <p:sp>
        <p:nvSpPr>
          <p:cNvPr id="3" name="Slide Number Placeholder 2"/>
          <p:cNvSpPr>
            <a:spLocks noGrp="1"/>
          </p:cNvSpPr>
          <p:nvPr>
            <p:ph type="sldNum" sz="quarter" idx="11"/>
          </p:nvPr>
        </p:nvSpPr>
        <p:spPr/>
        <p:txBody>
          <a:bodyPr/>
          <a:lstStyle/>
          <a:p>
            <a:pPr>
              <a:defRPr/>
            </a:pPr>
            <a:fld id="{4379A4CB-DC89-4446-BC37-FC085CFF7036}" type="slidenum">
              <a:rPr lang="en-GB" smtClean="0"/>
              <a:pPr>
                <a:defRPr/>
              </a:pPr>
              <a:t>99</a:t>
            </a:fld>
            <a:r>
              <a:rPr lang="en-GB" smtClean="0"/>
              <a:t> </a:t>
            </a:r>
            <a:endParaRPr lang="en-GB"/>
          </a:p>
        </p:txBody>
      </p:sp>
    </p:spTree>
    <p:extLst>
      <p:ext uri="{BB962C8B-B14F-4D97-AF65-F5344CB8AC3E}">
        <p14:creationId xmlns:p14="http://schemas.microsoft.com/office/powerpoint/2010/main" val="1105180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5757</Words>
  <Application>Microsoft Macintosh PowerPoint</Application>
  <PresentationFormat>Widescreen</PresentationFormat>
  <Paragraphs>1008</Paragraphs>
  <Slides>124</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124</vt:i4>
      </vt:variant>
    </vt:vector>
  </HeadingPairs>
  <TitlesOfParts>
    <vt:vector size="132" baseType="lpstr">
      <vt:lpstr>Calibri</vt:lpstr>
      <vt:lpstr>Calibri Light</vt:lpstr>
      <vt:lpstr>Courier New</vt:lpstr>
      <vt:lpstr>Eras Bold ITC</vt:lpstr>
      <vt:lpstr>Verdana</vt:lpstr>
      <vt:lpstr>Wingdings</vt:lpstr>
      <vt:lpstr>Arial</vt:lpstr>
      <vt:lpstr>Office Theme</vt:lpstr>
      <vt:lpstr>EQ302 EQUELLA Advanced Application Administration      Welcome to EQ302   Instructor:     Who are you?          </vt:lpstr>
      <vt:lpstr>Course outline </vt:lpstr>
      <vt:lpstr>Course Planning </vt:lpstr>
      <vt:lpstr>Course Planner Overview</vt:lpstr>
      <vt:lpstr>Course CONTENT – DAY 1 </vt:lpstr>
      <vt:lpstr>Get your laptop ready</vt:lpstr>
      <vt:lpstr>EQUELLA review - Concepts</vt:lpstr>
      <vt:lpstr>Anatomy of an EQUELLA Item</vt:lpstr>
      <vt:lpstr>Contribution</vt:lpstr>
      <vt:lpstr>EQUELLA item lifecycle</vt:lpstr>
      <vt:lpstr>Access control lists (ACL)</vt:lpstr>
      <vt:lpstr> Workflows   </vt:lpstr>
      <vt:lpstr>Anatomy of an EQUELLA Repository</vt:lpstr>
      <vt:lpstr>EQUELLA Support</vt:lpstr>
      <vt:lpstr>User level support</vt:lpstr>
      <vt:lpstr>Institution level support</vt:lpstr>
      <vt:lpstr>Community forum</vt:lpstr>
      <vt:lpstr>EQUELLA Review – EQ301</vt:lpstr>
      <vt:lpstr>EQ301 Review </vt:lpstr>
      <vt:lpstr>Educational Technology Architecture</vt:lpstr>
      <vt:lpstr>EQUELLA Educational Technology Architecture</vt:lpstr>
      <vt:lpstr>Institution Manager</vt:lpstr>
      <vt:lpstr>Topics</vt:lpstr>
      <vt:lpstr>Institution Manager’s URL</vt:lpstr>
      <vt:lpstr>Institution Management Options</vt:lpstr>
      <vt:lpstr>Exporting EQUELLA Institutions</vt:lpstr>
      <vt:lpstr>Exporting EQUELLA Institutions (cont’d)</vt:lpstr>
      <vt:lpstr>Exporting EQUELLA Institutions (cont’d)</vt:lpstr>
      <vt:lpstr>Importing EQUELLA Institutions</vt:lpstr>
      <vt:lpstr>Editing an Institution</vt:lpstr>
      <vt:lpstr>Server Settings</vt:lpstr>
      <vt:lpstr>Downloads</vt:lpstr>
      <vt:lpstr>Thread Dump</vt:lpstr>
      <vt:lpstr>Cluster Health</vt:lpstr>
      <vt:lpstr>Demonstration / User Exercise</vt:lpstr>
      <vt:lpstr>Advanced Administration Console</vt:lpstr>
      <vt:lpstr>User management</vt:lpstr>
      <vt:lpstr>User Management</vt:lpstr>
      <vt:lpstr>UMP List (available in EQUELLA)</vt:lpstr>
      <vt:lpstr>UMP List ...</vt:lpstr>
      <vt:lpstr>EQUELLA User Management</vt:lpstr>
      <vt:lpstr>Internal / Local Groups</vt:lpstr>
      <vt:lpstr>Roles</vt:lpstr>
      <vt:lpstr>Suspensions</vt:lpstr>
      <vt:lpstr>Shared Secrets</vt:lpstr>
      <vt:lpstr>TLE_ADMINISTRATOR Login</vt:lpstr>
      <vt:lpstr>Replicated Data Store (Overview)  </vt:lpstr>
      <vt:lpstr>Replicated Data Store   </vt:lpstr>
      <vt:lpstr>EQUELLA &amp; LDAP Configuration</vt:lpstr>
      <vt:lpstr>EQUELLA &amp; LDAP Configuration (hands-on)</vt:lpstr>
      <vt:lpstr>PowerPoint Presentation</vt:lpstr>
      <vt:lpstr>PowerPoint Presentation</vt:lpstr>
      <vt:lpstr>Security management</vt:lpstr>
      <vt:lpstr>Topics</vt:lpstr>
      <vt:lpstr>Security Best Practice I</vt:lpstr>
      <vt:lpstr>Security Best Practice II</vt:lpstr>
      <vt:lpstr>Some Concerns</vt:lpstr>
      <vt:lpstr>Ways to view permissions</vt:lpstr>
      <vt:lpstr>Sample permissions – linked permissions </vt:lpstr>
      <vt:lpstr>Administration console permissions &amp; Troubleshooting permissions</vt:lpstr>
      <vt:lpstr>Security User Exercise</vt:lpstr>
      <vt:lpstr>Security User Exercise cont...</vt:lpstr>
      <vt:lpstr>EQUELLA DASHBOARD</vt:lpstr>
      <vt:lpstr>EQUELLA Dashboard</vt:lpstr>
      <vt:lpstr>EQUELLA Primer – Dashboard </vt:lpstr>
      <vt:lpstr>EQUELLA Primer – Custom Links </vt:lpstr>
      <vt:lpstr>EQUELLA Primer – Portlets</vt:lpstr>
      <vt:lpstr>EQUELLA Dashboard – User exercise</vt:lpstr>
      <vt:lpstr>Collections</vt:lpstr>
      <vt:lpstr>Topics</vt:lpstr>
      <vt:lpstr>EQUELLA item XML nodes and meanings </vt:lpstr>
      <vt:lpstr>Viewing item XML</vt:lpstr>
      <vt:lpstr>System generated XML </vt:lpstr>
      <vt:lpstr>System generated XML</vt:lpstr>
      <vt:lpstr>Display Summaries with XSLT</vt:lpstr>
      <vt:lpstr>Display Summaries with XSLT cont.</vt:lpstr>
      <vt:lpstr>EQUELLA Script API </vt:lpstr>
      <vt:lpstr>Scripting User Exercise</vt:lpstr>
      <vt:lpstr>Dynamic access controls in collections</vt:lpstr>
      <vt:lpstr>External Tools – Day 2</vt:lpstr>
      <vt:lpstr>Reporting &amp; BIRT</vt:lpstr>
      <vt:lpstr>Overview</vt:lpstr>
      <vt:lpstr>EQUELLA Reporting</vt:lpstr>
      <vt:lpstr>What is EQUELLA Reporting?</vt:lpstr>
      <vt:lpstr>Report Designer</vt:lpstr>
      <vt:lpstr>Report Output in Equella</vt:lpstr>
      <vt:lpstr>EQUELLA Reporting Basics - Terms</vt:lpstr>
      <vt:lpstr>EQUELLA Reporting Basics – Data Sets</vt:lpstr>
      <vt:lpstr>Basic Reports</vt:lpstr>
      <vt:lpstr>Complex Reports</vt:lpstr>
      <vt:lpstr>Overview &amp; Prerequisites</vt:lpstr>
      <vt:lpstr>How to get it... if not using the VM</vt:lpstr>
      <vt:lpstr>Hands on from here ...</vt:lpstr>
      <vt:lpstr>EQUELLA DB Tables  </vt:lpstr>
      <vt:lpstr>EQUELLA Reports with Parameters</vt:lpstr>
      <vt:lpstr>AUDIT_LOG_ENTRY Reports </vt:lpstr>
      <vt:lpstr>Additional Reports</vt:lpstr>
      <vt:lpstr>Group inheritance UPDATE (REMINDER)</vt:lpstr>
      <vt:lpstr>HARVESTER &amp; Dynamic Collections</vt:lpstr>
      <vt:lpstr>HARVESTER &amp; DYNAMIC COLLECTIONS in EQUELLA</vt:lpstr>
      <vt:lpstr>HARVESTER in EQUELLA</vt:lpstr>
      <vt:lpstr>Dynamic Collections in EQUELLA (outgoing)</vt:lpstr>
      <vt:lpstr>SOAP Web services</vt:lpstr>
      <vt:lpstr>SOAP What is it?</vt:lpstr>
      <vt:lpstr>SOAP API  </vt:lpstr>
      <vt:lpstr>Simple Object Access Protocol</vt:lpstr>
      <vt:lpstr>SOAP in EQUELLA</vt:lpstr>
      <vt:lpstr>What can you do?</vt:lpstr>
      <vt:lpstr>EQUELLA Soap Clients</vt:lpstr>
      <vt:lpstr>EQUELLA Python Client</vt:lpstr>
      <vt:lpstr>settings.py</vt:lpstr>
      <vt:lpstr>search.py</vt:lpstr>
      <vt:lpstr>equellasoap.py</vt:lpstr>
      <vt:lpstr>SOAP API client examples</vt:lpstr>
      <vt:lpstr>SOAP API Reading List Application</vt:lpstr>
      <vt:lpstr>SOAP API Reading List Application (UTAS)</vt:lpstr>
      <vt:lpstr>SOAP API Reading List (UTAS)</vt:lpstr>
      <vt:lpstr>SOAP API Reading List (UTAS)</vt:lpstr>
      <vt:lpstr>UTAS Reading List</vt:lpstr>
      <vt:lpstr>UTAS Reading List II</vt:lpstr>
      <vt:lpstr>SOAP API Reading List Application (CIT)</vt:lpstr>
      <vt:lpstr>SOAP API Reading List Application (CIT)</vt:lpstr>
      <vt:lpstr>CIT Reading List</vt:lpstr>
      <vt:lpstr>SOAP API Taxonomy Code</vt:lpstr>
    </vt:vector>
  </TitlesOfParts>
  <Manager/>
  <Company/>
  <LinksUpToDate>false</LinksUpToDate>
  <SharedDoc>false</SharedDoc>
  <HyperlinkBase/>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EQ302 EQUELLA Advanced Application Administration      Welcome to EQ302   Instructor:     Who are you?          </dc:title>
  <dc:subject/>
  <dc:creator>Microsoft Office User</dc:creator>
  <cp:keywords/>
  <dc:description/>
  <cp:lastModifiedBy>Microsoft Office User</cp:lastModifiedBy>
  <cp:revision>5</cp:revision>
  <dcterms:created xsi:type="dcterms:W3CDTF">2018-05-25T20:13:04Z</dcterms:created>
  <dcterms:modified xsi:type="dcterms:W3CDTF">2018-05-25T21:32:06Z</dcterms:modified>
  <cp:category/>
</cp:coreProperties>
</file>