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7"/>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73236"/>
  </p:normalViewPr>
  <p:slideViewPr>
    <p:cSldViewPr snapToGrid="0" snapToObjects="1">
      <p:cViewPr varScale="1">
        <p:scale>
          <a:sx n="94" d="100"/>
          <a:sy n="94" d="100"/>
        </p:scale>
        <p:origin x="6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notesMaster" Target="notesMasters/notesMaster1.xml"/><Relationship Id="rId138" Type="http://schemas.openxmlformats.org/officeDocument/2006/relationships/presProps" Target="presProps.xml"/><Relationship Id="rId13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theme" Target="theme/theme1.xml"/><Relationship Id="rId1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88FEAB-7393-4FAB-9542-2B19A02379A0}"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AU"/>
        </a:p>
      </dgm:t>
    </dgm:pt>
    <dgm:pt modelId="{FD639CC1-B9F9-4A29-94EE-6D70B49AF60A}">
      <dgm:prSet phldrT="[Text]">
        <dgm:style>
          <a:lnRef idx="0">
            <a:schemeClr val="accent2"/>
          </a:lnRef>
          <a:fillRef idx="3">
            <a:schemeClr val="accent2"/>
          </a:fillRef>
          <a:effectRef idx="3">
            <a:schemeClr val="accent2"/>
          </a:effectRef>
          <a:fontRef idx="minor">
            <a:schemeClr val="lt1"/>
          </a:fontRef>
        </dgm:style>
      </dgm:prSet>
      <dgm:spPr/>
      <dgm:t>
        <a:bodyPr/>
        <a:lstStyle/>
        <a:p>
          <a:r>
            <a:rPr lang="en-AU" dirty="0" smtClean="0"/>
            <a:t>Optional</a:t>
          </a:r>
        </a:p>
        <a:p>
          <a:r>
            <a:rPr lang="en-AU" dirty="0" smtClean="0"/>
            <a:t>Attachment</a:t>
          </a:r>
          <a:endParaRPr lang="en-AU" dirty="0"/>
        </a:p>
      </dgm:t>
    </dgm:pt>
    <dgm:pt modelId="{FA4FBC01-A533-4668-B5E9-3A87C708F7FC}" type="parTrans" cxnId="{95ECCB16-7C0E-4EDA-BC8B-6DFA4C9E0508}">
      <dgm:prSet/>
      <dgm:spPr/>
      <dgm:t>
        <a:bodyPr/>
        <a:lstStyle/>
        <a:p>
          <a:endParaRPr lang="en-AU"/>
        </a:p>
      </dgm:t>
    </dgm:pt>
    <dgm:pt modelId="{A09622DB-3609-4E7A-8971-CB1C1843D0A9}" type="sibTrans" cxnId="{95ECCB16-7C0E-4EDA-BC8B-6DFA4C9E0508}">
      <dgm:prSet/>
      <dgm:spPr/>
      <dgm:t>
        <a:bodyPr/>
        <a:lstStyle/>
        <a:p>
          <a:endParaRPr lang="en-AU"/>
        </a:p>
      </dgm:t>
    </dgm:pt>
    <dgm:pt modelId="{C4FE1338-D32F-441B-9889-7AD3C4A72819}">
      <dgm:prSet phldrT="[Text]">
        <dgm:style>
          <a:lnRef idx="1">
            <a:schemeClr val="accent6"/>
          </a:lnRef>
          <a:fillRef idx="3">
            <a:schemeClr val="accent6"/>
          </a:fillRef>
          <a:effectRef idx="2">
            <a:schemeClr val="accent6"/>
          </a:effectRef>
          <a:fontRef idx="minor">
            <a:schemeClr val="lt1"/>
          </a:fontRef>
        </dgm:style>
      </dgm:prSet>
      <dgm:spPr/>
      <dgm:t>
        <a:bodyPr/>
        <a:lstStyle/>
        <a:p>
          <a:r>
            <a:rPr lang="en-AU" dirty="0" smtClean="0"/>
            <a:t>Metadata</a:t>
          </a:r>
          <a:endParaRPr lang="en-AU" dirty="0"/>
        </a:p>
      </dgm:t>
    </dgm:pt>
    <dgm:pt modelId="{2DBD7F8C-05ED-44F0-9098-F718D8E440EC}" type="parTrans" cxnId="{4A181765-B83F-41C8-A711-3C107BDD088D}">
      <dgm:prSet/>
      <dgm:spPr/>
      <dgm:t>
        <a:bodyPr/>
        <a:lstStyle/>
        <a:p>
          <a:endParaRPr lang="en-AU"/>
        </a:p>
      </dgm:t>
    </dgm:pt>
    <dgm:pt modelId="{971DEAA0-5198-4D83-BC82-3F25CB050A8C}" type="sibTrans" cxnId="{4A181765-B83F-41C8-A711-3C107BDD088D}">
      <dgm:prSet/>
      <dgm:spPr/>
      <dgm:t>
        <a:bodyPr/>
        <a:lstStyle/>
        <a:p>
          <a:endParaRPr lang="en-AU"/>
        </a:p>
      </dgm:t>
    </dgm:pt>
    <dgm:pt modelId="{0AF4762F-7A61-4F5B-95CE-71D6BF91C546}">
      <dgm:prSet phldrT="[Text]">
        <dgm:style>
          <a:lnRef idx="0">
            <a:schemeClr val="accent2"/>
          </a:lnRef>
          <a:fillRef idx="3">
            <a:schemeClr val="accent2"/>
          </a:fillRef>
          <a:effectRef idx="3">
            <a:schemeClr val="accent2"/>
          </a:effectRef>
          <a:fontRef idx="minor">
            <a:schemeClr val="lt1"/>
          </a:fontRef>
        </dgm:style>
      </dgm:prSet>
      <dgm:spPr/>
      <dgm:t>
        <a:bodyPr/>
        <a:lstStyle/>
        <a:p>
          <a:r>
            <a:rPr lang="en-AU" dirty="0" smtClean="0"/>
            <a:t>Optional</a:t>
          </a:r>
          <a:br>
            <a:rPr lang="en-AU" dirty="0" smtClean="0"/>
          </a:br>
          <a:r>
            <a:rPr lang="en-AU" dirty="0" smtClean="0"/>
            <a:t>Attachment</a:t>
          </a:r>
          <a:endParaRPr lang="en-AU" dirty="0"/>
        </a:p>
      </dgm:t>
    </dgm:pt>
    <dgm:pt modelId="{2A65F794-92D7-4633-9F1B-CEDB1D9A25DB}" type="parTrans" cxnId="{BABD122A-B11D-46C9-A471-75E5A86B938D}">
      <dgm:prSet/>
      <dgm:spPr/>
      <dgm:t>
        <a:bodyPr/>
        <a:lstStyle/>
        <a:p>
          <a:endParaRPr lang="en-AU"/>
        </a:p>
      </dgm:t>
    </dgm:pt>
    <dgm:pt modelId="{7B993066-DD57-4D92-80BA-8F6A4FF4BE53}" type="sibTrans" cxnId="{BABD122A-B11D-46C9-A471-75E5A86B938D}">
      <dgm:prSet/>
      <dgm:spPr/>
      <dgm:t>
        <a:bodyPr/>
        <a:lstStyle/>
        <a:p>
          <a:endParaRPr lang="en-AU"/>
        </a:p>
      </dgm:t>
    </dgm:pt>
    <dgm:pt modelId="{76127214-4F81-4857-A54A-80693B91E361}">
      <dgm:prSet phldrT="[Text]">
        <dgm:style>
          <a:lnRef idx="0">
            <a:schemeClr val="accent3"/>
          </a:lnRef>
          <a:fillRef idx="3">
            <a:schemeClr val="accent3"/>
          </a:fillRef>
          <a:effectRef idx="3">
            <a:schemeClr val="accent3"/>
          </a:effectRef>
          <a:fontRef idx="minor">
            <a:schemeClr val="lt1"/>
          </a:fontRef>
        </dgm:style>
      </dgm:prSet>
      <dgm:spPr/>
      <dgm:t>
        <a:bodyPr/>
        <a:lstStyle/>
        <a:p>
          <a:r>
            <a:rPr lang="en-AU" dirty="0" smtClean="0"/>
            <a:t>EQUELLA Item</a:t>
          </a:r>
          <a:endParaRPr lang="en-AU" dirty="0"/>
        </a:p>
      </dgm:t>
    </dgm:pt>
    <dgm:pt modelId="{7741655D-2112-45F6-8C77-B7827D228206}" type="parTrans" cxnId="{1992ADC1-548C-4B24-A132-6AF3D5287AD7}">
      <dgm:prSet/>
      <dgm:spPr/>
      <dgm:t>
        <a:bodyPr/>
        <a:lstStyle/>
        <a:p>
          <a:endParaRPr lang="en-AU"/>
        </a:p>
      </dgm:t>
    </dgm:pt>
    <dgm:pt modelId="{C5100E94-2680-4918-A80B-D193E1BBF647}" type="sibTrans" cxnId="{1992ADC1-548C-4B24-A132-6AF3D5287AD7}">
      <dgm:prSet/>
      <dgm:spPr/>
      <dgm:t>
        <a:bodyPr/>
        <a:lstStyle/>
        <a:p>
          <a:endParaRPr lang="en-AU"/>
        </a:p>
      </dgm:t>
    </dgm:pt>
    <dgm:pt modelId="{0DAAA1AB-C335-4A8D-87DD-E517D76C7BAD}" type="pres">
      <dgm:prSet presAssocID="{CD88FEAB-7393-4FAB-9542-2B19A02379A0}" presName="Name0" presStyleCnt="0">
        <dgm:presLayoutVars>
          <dgm:chMax val="4"/>
          <dgm:resizeHandles val="exact"/>
        </dgm:presLayoutVars>
      </dgm:prSet>
      <dgm:spPr/>
      <dgm:t>
        <a:bodyPr/>
        <a:lstStyle/>
        <a:p>
          <a:endParaRPr lang="en-AU"/>
        </a:p>
      </dgm:t>
    </dgm:pt>
    <dgm:pt modelId="{F6A1E4C9-B462-493F-9340-AA9C923AAD8E}" type="pres">
      <dgm:prSet presAssocID="{CD88FEAB-7393-4FAB-9542-2B19A02379A0}" presName="ellipse" presStyleLbl="trBgShp" presStyleIdx="0" presStyleCnt="1"/>
      <dgm:spPr/>
    </dgm:pt>
    <dgm:pt modelId="{47D31FEA-F801-4FEB-9889-5F5DEE83DA47}" type="pres">
      <dgm:prSet presAssocID="{CD88FEAB-7393-4FAB-9542-2B19A02379A0}" presName="arrow1" presStyleLbl="fgShp" presStyleIdx="0" presStyleCnt="1"/>
      <dgm:spPr/>
    </dgm:pt>
    <dgm:pt modelId="{03E0A81A-D511-4941-85AE-A1D645809D17}" type="pres">
      <dgm:prSet presAssocID="{CD88FEAB-7393-4FAB-9542-2B19A02379A0}" presName="rectangle" presStyleLbl="revTx" presStyleIdx="0" presStyleCnt="1" custScaleX="63124" custScaleY="63124">
        <dgm:presLayoutVars>
          <dgm:bulletEnabled val="1"/>
        </dgm:presLayoutVars>
      </dgm:prSet>
      <dgm:spPr/>
      <dgm:t>
        <a:bodyPr/>
        <a:lstStyle/>
        <a:p>
          <a:endParaRPr lang="en-AU"/>
        </a:p>
      </dgm:t>
    </dgm:pt>
    <dgm:pt modelId="{E578F0CB-B2FF-4C16-A5FB-9A1A97E3918E}" type="pres">
      <dgm:prSet presAssocID="{C4FE1338-D32F-441B-9889-7AD3C4A72819}" presName="item1" presStyleLbl="node1" presStyleIdx="0" presStyleCnt="3">
        <dgm:presLayoutVars>
          <dgm:bulletEnabled val="1"/>
        </dgm:presLayoutVars>
      </dgm:prSet>
      <dgm:spPr/>
      <dgm:t>
        <a:bodyPr/>
        <a:lstStyle/>
        <a:p>
          <a:endParaRPr lang="en-AU"/>
        </a:p>
      </dgm:t>
    </dgm:pt>
    <dgm:pt modelId="{D94C5920-4FD3-4B83-BDC9-E5E3FE802BB0}" type="pres">
      <dgm:prSet presAssocID="{0AF4762F-7A61-4F5B-95CE-71D6BF91C546}" presName="item2" presStyleLbl="node1" presStyleIdx="1" presStyleCnt="3">
        <dgm:presLayoutVars>
          <dgm:bulletEnabled val="1"/>
        </dgm:presLayoutVars>
      </dgm:prSet>
      <dgm:spPr/>
      <dgm:t>
        <a:bodyPr/>
        <a:lstStyle/>
        <a:p>
          <a:endParaRPr lang="en-AU"/>
        </a:p>
      </dgm:t>
    </dgm:pt>
    <dgm:pt modelId="{7D2CA185-AF56-4ADE-B80D-02774DD65C8F}" type="pres">
      <dgm:prSet presAssocID="{76127214-4F81-4857-A54A-80693B91E361}" presName="item3" presStyleLbl="node1" presStyleIdx="2" presStyleCnt="3">
        <dgm:presLayoutVars>
          <dgm:bulletEnabled val="1"/>
        </dgm:presLayoutVars>
      </dgm:prSet>
      <dgm:spPr/>
      <dgm:t>
        <a:bodyPr/>
        <a:lstStyle/>
        <a:p>
          <a:endParaRPr lang="en-AU"/>
        </a:p>
      </dgm:t>
    </dgm:pt>
    <dgm:pt modelId="{51FBCB3E-749E-49BC-A57A-CCDF0DF6E3D4}" type="pres">
      <dgm:prSet presAssocID="{CD88FEAB-7393-4FAB-9542-2B19A02379A0}" presName="funnel" presStyleLbl="trAlignAcc1" presStyleIdx="0" presStyleCnt="1"/>
      <dgm:spPr/>
    </dgm:pt>
  </dgm:ptLst>
  <dgm:cxnLst>
    <dgm:cxn modelId="{7F60B735-4AE1-A144-BB5A-7F2AE8147878}" type="presOf" srcId="{0AF4762F-7A61-4F5B-95CE-71D6BF91C546}" destId="{E578F0CB-B2FF-4C16-A5FB-9A1A97E3918E}" srcOrd="0" destOrd="0" presId="urn:microsoft.com/office/officeart/2005/8/layout/funnel1"/>
    <dgm:cxn modelId="{BABD122A-B11D-46C9-A471-75E5A86B938D}" srcId="{CD88FEAB-7393-4FAB-9542-2B19A02379A0}" destId="{0AF4762F-7A61-4F5B-95CE-71D6BF91C546}" srcOrd="2" destOrd="0" parTransId="{2A65F794-92D7-4633-9F1B-CEDB1D9A25DB}" sibTransId="{7B993066-DD57-4D92-80BA-8F6A4FF4BE53}"/>
    <dgm:cxn modelId="{AC156D0A-A148-7940-ACA7-97C8C54B311E}" type="presOf" srcId="{76127214-4F81-4857-A54A-80693B91E361}" destId="{03E0A81A-D511-4941-85AE-A1D645809D17}" srcOrd="0" destOrd="0" presId="urn:microsoft.com/office/officeart/2005/8/layout/funnel1"/>
    <dgm:cxn modelId="{45B67C80-2B74-5447-90F6-1145839258EA}" type="presOf" srcId="{CD88FEAB-7393-4FAB-9542-2B19A02379A0}" destId="{0DAAA1AB-C335-4A8D-87DD-E517D76C7BAD}" srcOrd="0" destOrd="0" presId="urn:microsoft.com/office/officeart/2005/8/layout/funnel1"/>
    <dgm:cxn modelId="{95ECCB16-7C0E-4EDA-BC8B-6DFA4C9E0508}" srcId="{CD88FEAB-7393-4FAB-9542-2B19A02379A0}" destId="{FD639CC1-B9F9-4A29-94EE-6D70B49AF60A}" srcOrd="0" destOrd="0" parTransId="{FA4FBC01-A533-4668-B5E9-3A87C708F7FC}" sibTransId="{A09622DB-3609-4E7A-8971-CB1C1843D0A9}"/>
    <dgm:cxn modelId="{1992ADC1-548C-4B24-A132-6AF3D5287AD7}" srcId="{CD88FEAB-7393-4FAB-9542-2B19A02379A0}" destId="{76127214-4F81-4857-A54A-80693B91E361}" srcOrd="3" destOrd="0" parTransId="{7741655D-2112-45F6-8C77-B7827D228206}" sibTransId="{C5100E94-2680-4918-A80B-D193E1BBF647}"/>
    <dgm:cxn modelId="{4E15CC72-C7C4-E748-857B-FAEF5E4E4145}" type="presOf" srcId="{C4FE1338-D32F-441B-9889-7AD3C4A72819}" destId="{D94C5920-4FD3-4B83-BDC9-E5E3FE802BB0}" srcOrd="0" destOrd="0" presId="urn:microsoft.com/office/officeart/2005/8/layout/funnel1"/>
    <dgm:cxn modelId="{4A181765-B83F-41C8-A711-3C107BDD088D}" srcId="{CD88FEAB-7393-4FAB-9542-2B19A02379A0}" destId="{C4FE1338-D32F-441B-9889-7AD3C4A72819}" srcOrd="1" destOrd="0" parTransId="{2DBD7F8C-05ED-44F0-9098-F718D8E440EC}" sibTransId="{971DEAA0-5198-4D83-BC82-3F25CB050A8C}"/>
    <dgm:cxn modelId="{DBE19DA8-70B0-5E43-BE51-7A482CA77DDB}" type="presOf" srcId="{FD639CC1-B9F9-4A29-94EE-6D70B49AF60A}" destId="{7D2CA185-AF56-4ADE-B80D-02774DD65C8F}" srcOrd="0" destOrd="0" presId="urn:microsoft.com/office/officeart/2005/8/layout/funnel1"/>
    <dgm:cxn modelId="{523B71E5-2E0A-2044-862F-01C047D4D5A3}" type="presParOf" srcId="{0DAAA1AB-C335-4A8D-87DD-E517D76C7BAD}" destId="{F6A1E4C9-B462-493F-9340-AA9C923AAD8E}" srcOrd="0" destOrd="0" presId="urn:microsoft.com/office/officeart/2005/8/layout/funnel1"/>
    <dgm:cxn modelId="{7FB91E7E-D2EC-0846-A1DA-EA63809DA1B3}" type="presParOf" srcId="{0DAAA1AB-C335-4A8D-87DD-E517D76C7BAD}" destId="{47D31FEA-F801-4FEB-9889-5F5DEE83DA47}" srcOrd="1" destOrd="0" presId="urn:microsoft.com/office/officeart/2005/8/layout/funnel1"/>
    <dgm:cxn modelId="{EA8C9E04-3596-D346-BA50-F442161A2DDB}" type="presParOf" srcId="{0DAAA1AB-C335-4A8D-87DD-E517D76C7BAD}" destId="{03E0A81A-D511-4941-85AE-A1D645809D17}" srcOrd="2" destOrd="0" presId="urn:microsoft.com/office/officeart/2005/8/layout/funnel1"/>
    <dgm:cxn modelId="{E9169FBD-F9D4-4145-BEAF-97A83E9E5594}" type="presParOf" srcId="{0DAAA1AB-C335-4A8D-87DD-E517D76C7BAD}" destId="{E578F0CB-B2FF-4C16-A5FB-9A1A97E3918E}" srcOrd="3" destOrd="0" presId="urn:microsoft.com/office/officeart/2005/8/layout/funnel1"/>
    <dgm:cxn modelId="{B6FF59AA-4D34-3446-882E-4169DA9EB58B}" type="presParOf" srcId="{0DAAA1AB-C335-4A8D-87DD-E517D76C7BAD}" destId="{D94C5920-4FD3-4B83-BDC9-E5E3FE802BB0}" srcOrd="4" destOrd="0" presId="urn:microsoft.com/office/officeart/2005/8/layout/funnel1"/>
    <dgm:cxn modelId="{253B6602-C41C-3F4C-9DC1-58A18DE85A4A}" type="presParOf" srcId="{0DAAA1AB-C335-4A8D-87DD-E517D76C7BAD}" destId="{7D2CA185-AF56-4ADE-B80D-02774DD65C8F}" srcOrd="5" destOrd="0" presId="urn:microsoft.com/office/officeart/2005/8/layout/funnel1"/>
    <dgm:cxn modelId="{7DD6402F-CD13-DF4F-BEF2-2C172D8CB24F}" type="presParOf" srcId="{0DAAA1AB-C335-4A8D-87DD-E517D76C7BAD}" destId="{51FBCB3E-749E-49BC-A57A-CCDF0DF6E3D4}"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6EFD03-B2F4-4AAA-99D5-8A0842F23CE3}"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AU"/>
        </a:p>
      </dgm:t>
    </dgm:pt>
    <dgm:pt modelId="{497AF7AC-14E2-46E3-8374-12AE1B9A05AA}">
      <dgm:prSet phldrT="[Text]">
        <dgm:style>
          <a:lnRef idx="0">
            <a:schemeClr val="accent4"/>
          </a:lnRef>
          <a:fillRef idx="3">
            <a:schemeClr val="accent4"/>
          </a:fillRef>
          <a:effectRef idx="3">
            <a:schemeClr val="accent4"/>
          </a:effectRef>
          <a:fontRef idx="minor">
            <a:schemeClr val="lt1"/>
          </a:fontRef>
        </dgm:style>
      </dgm:prSet>
      <dgm:spPr/>
      <dgm:t>
        <a:bodyPr/>
        <a:lstStyle/>
        <a:p>
          <a:r>
            <a:rPr lang="en-AU" dirty="0" smtClean="0"/>
            <a:t>EQUELLA Institution</a:t>
          </a:r>
          <a:endParaRPr lang="en-AU" dirty="0"/>
        </a:p>
      </dgm:t>
    </dgm:pt>
    <dgm:pt modelId="{9F856622-092F-40A1-8F0E-452300DAA40F}" type="parTrans" cxnId="{F8A9EA7D-CBAA-4503-B192-29077B59E501}">
      <dgm:prSet/>
      <dgm:spPr/>
      <dgm:t>
        <a:bodyPr/>
        <a:lstStyle/>
        <a:p>
          <a:endParaRPr lang="en-AU"/>
        </a:p>
      </dgm:t>
    </dgm:pt>
    <dgm:pt modelId="{D346A7EE-536F-46E2-9458-FF119EBD4575}" type="sibTrans" cxnId="{F8A9EA7D-CBAA-4503-B192-29077B59E501}">
      <dgm:prSet/>
      <dgm:spPr/>
      <dgm:t>
        <a:bodyPr/>
        <a:lstStyle/>
        <a:p>
          <a:endParaRPr lang="en-AU"/>
        </a:p>
      </dgm:t>
    </dgm:pt>
    <dgm:pt modelId="{F5BC8DC0-5E7F-4624-BBE0-26AE8557DC0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AU" sz="1200" b="1" dirty="0" smtClean="0"/>
            <a:t>Multiple Collections</a:t>
          </a:r>
          <a:endParaRPr lang="en-AU" sz="1200" b="1" dirty="0"/>
        </a:p>
      </dgm:t>
    </dgm:pt>
    <dgm:pt modelId="{6A8EC6DA-7F75-4F08-AFFC-6E3F49BF7004}" type="parTrans" cxnId="{C146C534-19A2-47E6-898F-8EC26291457B}">
      <dgm:prSet/>
      <dgm:spPr/>
      <dgm:t>
        <a:bodyPr/>
        <a:lstStyle/>
        <a:p>
          <a:endParaRPr lang="en-AU"/>
        </a:p>
      </dgm:t>
    </dgm:pt>
    <dgm:pt modelId="{14608360-65F3-4F1D-92B6-A8C9E4B349CE}" type="sibTrans" cxnId="{C146C534-19A2-47E6-898F-8EC26291457B}">
      <dgm:prSet/>
      <dgm:spPr/>
      <dgm:t>
        <a:bodyPr/>
        <a:lstStyle/>
        <a:p>
          <a:endParaRPr lang="en-AU"/>
        </a:p>
      </dgm:t>
    </dgm:pt>
    <dgm:pt modelId="{40776262-7921-43D6-A982-A3C55852DC02}">
      <dgm:prSet phldrT="[Text]">
        <dgm:style>
          <a:lnRef idx="0">
            <a:schemeClr val="accent3"/>
          </a:lnRef>
          <a:fillRef idx="3">
            <a:schemeClr val="accent3"/>
          </a:fillRef>
          <a:effectRef idx="3">
            <a:schemeClr val="accent3"/>
          </a:effectRef>
          <a:fontRef idx="minor">
            <a:schemeClr val="lt1"/>
          </a:fontRef>
        </dgm:style>
      </dgm:prSet>
      <dgm:spPr/>
      <dgm:t>
        <a:bodyPr/>
        <a:lstStyle/>
        <a:p>
          <a:r>
            <a:rPr lang="en-AU" dirty="0" smtClean="0"/>
            <a:t>Collection</a:t>
          </a:r>
          <a:endParaRPr lang="en-AU" dirty="0"/>
        </a:p>
      </dgm:t>
    </dgm:pt>
    <dgm:pt modelId="{DF0C7BB6-50E2-4020-836F-5A91264EFB4F}" type="parTrans" cxnId="{3430B6A0-250C-4111-AAAC-14BAB9F4BC2C}">
      <dgm:prSet/>
      <dgm:spPr/>
      <dgm:t>
        <a:bodyPr/>
        <a:lstStyle/>
        <a:p>
          <a:endParaRPr lang="en-AU"/>
        </a:p>
      </dgm:t>
    </dgm:pt>
    <dgm:pt modelId="{2423DABA-F2E1-472A-9A11-9F9DA0A4DDC8}" type="sibTrans" cxnId="{3430B6A0-250C-4111-AAAC-14BAB9F4BC2C}">
      <dgm:prSet/>
      <dgm:spPr/>
      <dgm:t>
        <a:bodyPr/>
        <a:lstStyle/>
        <a:p>
          <a:endParaRPr lang="en-AU"/>
        </a:p>
      </dgm:t>
    </dgm:pt>
    <dgm:pt modelId="{2963570D-3C4D-4251-85CF-2A9BDC484518}">
      <dgm:prSet phldrT="[Text]" custT="1"/>
      <dgm:spPr>
        <a:ln>
          <a:solidFill>
            <a:schemeClr val="accent3">
              <a:lumMod val="40000"/>
              <a:lumOff val="60000"/>
            </a:schemeClr>
          </a:solidFill>
        </a:ln>
      </dgm:spPr>
      <dgm:t>
        <a:bodyPr/>
        <a:lstStyle/>
        <a:p>
          <a:r>
            <a:rPr lang="en-AU" sz="1200" dirty="0" smtClean="0"/>
            <a:t>Metadata Schema</a:t>
          </a:r>
          <a:endParaRPr lang="en-AU" sz="1200" dirty="0"/>
        </a:p>
      </dgm:t>
    </dgm:pt>
    <dgm:pt modelId="{CE3896F2-5FEF-4EF7-BE51-ACE8BD7748BC}" type="parTrans" cxnId="{12BD1C06-5049-4E67-BB83-4A3212553C9B}">
      <dgm:prSet/>
      <dgm:spPr/>
      <dgm:t>
        <a:bodyPr/>
        <a:lstStyle/>
        <a:p>
          <a:endParaRPr lang="en-AU"/>
        </a:p>
      </dgm:t>
    </dgm:pt>
    <dgm:pt modelId="{6599999D-309D-4F07-8E17-0E3CD7C256DD}" type="sibTrans" cxnId="{12BD1C06-5049-4E67-BB83-4A3212553C9B}">
      <dgm:prSet/>
      <dgm:spPr/>
      <dgm:t>
        <a:bodyPr/>
        <a:lstStyle/>
        <a:p>
          <a:endParaRPr lang="en-AU"/>
        </a:p>
      </dgm:t>
    </dgm:pt>
    <dgm:pt modelId="{8E9C26F1-1249-42A3-80FF-1FA39DD3512C}">
      <dgm:prSet phldrT="[Text]" custT="1"/>
      <dgm:spPr>
        <a:ln>
          <a:solidFill>
            <a:schemeClr val="accent3">
              <a:lumMod val="40000"/>
              <a:lumOff val="60000"/>
            </a:schemeClr>
          </a:solidFill>
        </a:ln>
      </dgm:spPr>
      <dgm:t>
        <a:bodyPr/>
        <a:lstStyle/>
        <a:p>
          <a:r>
            <a:rPr lang="en-AU" sz="1200" dirty="0" smtClean="0"/>
            <a:t>Workflow</a:t>
          </a:r>
          <a:endParaRPr lang="en-AU" sz="1400" dirty="0"/>
        </a:p>
      </dgm:t>
    </dgm:pt>
    <dgm:pt modelId="{F9ED3122-F084-4789-AB8E-2A8A975AB694}" type="parTrans" cxnId="{4A405B6A-860E-47FE-9C48-095B4A05AFE6}">
      <dgm:prSet/>
      <dgm:spPr/>
      <dgm:t>
        <a:bodyPr/>
        <a:lstStyle/>
        <a:p>
          <a:endParaRPr lang="en-AU"/>
        </a:p>
      </dgm:t>
    </dgm:pt>
    <dgm:pt modelId="{37F5F78E-23C8-421D-9C02-619345C8168D}" type="sibTrans" cxnId="{4A405B6A-860E-47FE-9C48-095B4A05AFE6}">
      <dgm:prSet/>
      <dgm:spPr/>
      <dgm:t>
        <a:bodyPr/>
        <a:lstStyle/>
        <a:p>
          <a:endParaRPr lang="en-AU"/>
        </a:p>
      </dgm:t>
    </dgm:pt>
    <dgm:pt modelId="{A42C9624-1E21-4CF7-9B7B-1019DDDC8A92}">
      <dgm:prSet phldrT="[Text]">
        <dgm:style>
          <a:lnRef idx="0">
            <a:schemeClr val="accent1"/>
          </a:lnRef>
          <a:fillRef idx="3">
            <a:schemeClr val="accent1"/>
          </a:fillRef>
          <a:effectRef idx="3">
            <a:schemeClr val="accent1"/>
          </a:effectRef>
          <a:fontRef idx="minor">
            <a:schemeClr val="lt1"/>
          </a:fontRef>
        </dgm:style>
      </dgm:prSet>
      <dgm:spPr/>
      <dgm:t>
        <a:bodyPr/>
        <a:lstStyle/>
        <a:p>
          <a:r>
            <a:rPr lang="en-AU" dirty="0" smtClean="0"/>
            <a:t>Item</a:t>
          </a:r>
          <a:endParaRPr lang="en-AU" dirty="0"/>
        </a:p>
      </dgm:t>
    </dgm:pt>
    <dgm:pt modelId="{3FD964D0-9C7E-43F6-AE39-7C9360141811}" type="parTrans" cxnId="{E7EDAE9A-9778-4FDC-8DBD-8342C2707273}">
      <dgm:prSet/>
      <dgm:spPr/>
      <dgm:t>
        <a:bodyPr/>
        <a:lstStyle/>
        <a:p>
          <a:endParaRPr lang="en-AU"/>
        </a:p>
      </dgm:t>
    </dgm:pt>
    <dgm:pt modelId="{4B748497-3A29-400F-A009-7098BC66F417}" type="sibTrans" cxnId="{E7EDAE9A-9778-4FDC-8DBD-8342C2707273}">
      <dgm:prSet/>
      <dgm:spPr/>
      <dgm:t>
        <a:bodyPr/>
        <a:lstStyle/>
        <a:p>
          <a:endParaRPr lang="en-AU"/>
        </a:p>
      </dgm:t>
    </dgm:pt>
    <dgm:pt modelId="{F5617CA4-ACC8-466D-A6D0-B0BBA49D4E36}">
      <dgm:prSet phldrT="[Text]" custT="1"/>
      <dgm:spPr/>
      <dgm:t>
        <a:bodyPr/>
        <a:lstStyle/>
        <a:p>
          <a:r>
            <a:rPr lang="en-AU" sz="1400" dirty="0" smtClean="0"/>
            <a:t>Attachment(s)</a:t>
          </a:r>
          <a:endParaRPr lang="en-AU" sz="1400" dirty="0"/>
        </a:p>
      </dgm:t>
    </dgm:pt>
    <dgm:pt modelId="{78E2E324-2811-4056-B64C-EAC200D8C171}" type="parTrans" cxnId="{9BE7E8B7-E6EF-4587-AB3D-66D25A26BBD2}">
      <dgm:prSet/>
      <dgm:spPr/>
      <dgm:t>
        <a:bodyPr/>
        <a:lstStyle/>
        <a:p>
          <a:endParaRPr lang="en-AU"/>
        </a:p>
      </dgm:t>
    </dgm:pt>
    <dgm:pt modelId="{B5CBF87C-190F-4519-AE0D-A82F384BD2E8}" type="sibTrans" cxnId="{9BE7E8B7-E6EF-4587-AB3D-66D25A26BBD2}">
      <dgm:prSet/>
      <dgm:spPr/>
      <dgm:t>
        <a:bodyPr/>
        <a:lstStyle/>
        <a:p>
          <a:endParaRPr lang="en-AU"/>
        </a:p>
      </dgm:t>
    </dgm:pt>
    <dgm:pt modelId="{A529051C-E4E5-4D9E-A5B5-902022113A68}">
      <dgm:prSet phldrT="[Text]" custT="1"/>
      <dgm:spPr/>
      <dgm:t>
        <a:bodyPr/>
        <a:lstStyle/>
        <a:p>
          <a:r>
            <a:rPr lang="en-AU" sz="1600" dirty="0" smtClean="0"/>
            <a:t>Metadata</a:t>
          </a:r>
          <a:endParaRPr lang="en-AU" sz="1600" dirty="0"/>
        </a:p>
      </dgm:t>
    </dgm:pt>
    <dgm:pt modelId="{18A020CD-4EDA-445A-B88B-6154367CE14A}" type="parTrans" cxnId="{766EA77D-69BB-40A3-8D41-875A2283ACC9}">
      <dgm:prSet/>
      <dgm:spPr/>
      <dgm:t>
        <a:bodyPr/>
        <a:lstStyle/>
        <a:p>
          <a:endParaRPr lang="en-AU"/>
        </a:p>
      </dgm:t>
    </dgm:pt>
    <dgm:pt modelId="{7CF8B02F-5DFD-4532-A752-2155EA38C004}" type="sibTrans" cxnId="{766EA77D-69BB-40A3-8D41-875A2283ACC9}">
      <dgm:prSet/>
      <dgm:spPr/>
      <dgm:t>
        <a:bodyPr/>
        <a:lstStyle/>
        <a:p>
          <a:endParaRPr lang="en-AU"/>
        </a:p>
      </dgm:t>
    </dgm:pt>
    <dgm:pt modelId="{24116420-E3D1-4F86-94D1-E0819C936D1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AU" sz="1200" b="1" dirty="0" smtClean="0"/>
            <a:t>Multiple Items</a:t>
          </a:r>
          <a:endParaRPr lang="en-AU" sz="1200" b="1" dirty="0"/>
        </a:p>
      </dgm:t>
    </dgm:pt>
    <dgm:pt modelId="{F9F4C956-024B-4EC9-9795-3CF04E9F1DC7}" type="parTrans" cxnId="{0FAE7B4E-A0AC-4D5F-831D-E2446A250D6F}">
      <dgm:prSet/>
      <dgm:spPr/>
      <dgm:t>
        <a:bodyPr/>
        <a:lstStyle/>
        <a:p>
          <a:endParaRPr lang="en-AU"/>
        </a:p>
      </dgm:t>
    </dgm:pt>
    <dgm:pt modelId="{E2087969-C855-4734-9BDA-541948355325}" type="sibTrans" cxnId="{0FAE7B4E-A0AC-4D5F-831D-E2446A250D6F}">
      <dgm:prSet/>
      <dgm:spPr/>
      <dgm:t>
        <a:bodyPr/>
        <a:lstStyle/>
        <a:p>
          <a:endParaRPr lang="en-AU"/>
        </a:p>
      </dgm:t>
    </dgm:pt>
    <dgm:pt modelId="{27D8720F-1F53-4DD2-9F48-50335DFBB639}">
      <dgm:prSet phldrT="[Text]" custT="1"/>
      <dgm:spPr>
        <a:ln>
          <a:solidFill>
            <a:schemeClr val="accent3">
              <a:lumMod val="40000"/>
              <a:lumOff val="60000"/>
            </a:schemeClr>
          </a:solidFill>
        </a:ln>
      </dgm:spPr>
      <dgm:t>
        <a:bodyPr/>
        <a:lstStyle/>
        <a:p>
          <a:r>
            <a:rPr lang="en-AU" sz="1200" dirty="0" smtClean="0"/>
            <a:t>Contribution Wizard</a:t>
          </a:r>
          <a:endParaRPr lang="en-AU" sz="1200" dirty="0"/>
        </a:p>
      </dgm:t>
    </dgm:pt>
    <dgm:pt modelId="{1C56581F-3250-4EBC-B2E6-1AEF7707F581}" type="parTrans" cxnId="{A2B71010-27A8-4B20-9DAA-030FDCADBD1D}">
      <dgm:prSet/>
      <dgm:spPr/>
      <dgm:t>
        <a:bodyPr/>
        <a:lstStyle/>
        <a:p>
          <a:endParaRPr lang="en-AU"/>
        </a:p>
      </dgm:t>
    </dgm:pt>
    <dgm:pt modelId="{C327531E-B797-4198-A0F7-43D3A106D163}" type="sibTrans" cxnId="{A2B71010-27A8-4B20-9DAA-030FDCADBD1D}">
      <dgm:prSet/>
      <dgm:spPr/>
      <dgm:t>
        <a:bodyPr/>
        <a:lstStyle/>
        <a:p>
          <a:endParaRPr lang="en-AU"/>
        </a:p>
      </dgm:t>
    </dgm:pt>
    <dgm:pt modelId="{C8C8F046-6A17-40EF-9E34-20DEAC5E7823}">
      <dgm:prSet phldrT="[Text]" custT="1"/>
      <dgm:spPr>
        <a:ln>
          <a:solidFill>
            <a:schemeClr val="accent3">
              <a:lumMod val="40000"/>
              <a:lumOff val="60000"/>
            </a:schemeClr>
          </a:solidFill>
        </a:ln>
      </dgm:spPr>
      <dgm:t>
        <a:bodyPr/>
        <a:lstStyle/>
        <a:p>
          <a:r>
            <a:rPr lang="en-AU" sz="1200" dirty="0" smtClean="0"/>
            <a:t>Security</a:t>
          </a:r>
          <a:endParaRPr lang="en-AU" sz="1400" dirty="0"/>
        </a:p>
      </dgm:t>
    </dgm:pt>
    <dgm:pt modelId="{85F297D1-0CC7-4D5C-8F4B-66BC75B58CDE}" type="parTrans" cxnId="{1915EC73-68F2-4757-B2E2-23870A7E492E}">
      <dgm:prSet/>
      <dgm:spPr/>
      <dgm:t>
        <a:bodyPr/>
        <a:lstStyle/>
        <a:p>
          <a:endParaRPr lang="en-AU"/>
        </a:p>
      </dgm:t>
    </dgm:pt>
    <dgm:pt modelId="{9F58065D-982A-4532-9381-4C0FC855FC15}" type="sibTrans" cxnId="{1915EC73-68F2-4757-B2E2-23870A7E492E}">
      <dgm:prSet/>
      <dgm:spPr/>
      <dgm:t>
        <a:bodyPr/>
        <a:lstStyle/>
        <a:p>
          <a:endParaRPr lang="en-AU"/>
        </a:p>
      </dgm:t>
    </dgm:pt>
    <dgm:pt modelId="{AEFDEB24-E0A7-4523-A31F-E4E8736419D2}">
      <dgm:prSet phldrT="[Text]" custT="1">
        <dgm:style>
          <a:lnRef idx="2">
            <a:schemeClr val="accent4"/>
          </a:lnRef>
          <a:fillRef idx="1">
            <a:schemeClr val="lt1"/>
          </a:fillRef>
          <a:effectRef idx="0">
            <a:schemeClr val="accent4"/>
          </a:effectRef>
          <a:fontRef idx="minor">
            <a:schemeClr val="dk1"/>
          </a:fontRef>
        </dgm:style>
      </dgm:prSet>
      <dgm:spPr/>
      <dgm:t>
        <a:bodyPr/>
        <a:lstStyle/>
        <a:p>
          <a:r>
            <a:rPr lang="en-AU" sz="1100" b="0" dirty="0" smtClean="0"/>
            <a:t>User Management</a:t>
          </a:r>
          <a:endParaRPr lang="en-AU" sz="1100" b="0" dirty="0"/>
        </a:p>
      </dgm:t>
    </dgm:pt>
    <dgm:pt modelId="{B97B99EB-13DA-4C42-AD1B-05D2B8CF4E3D}" type="parTrans" cxnId="{DB351102-D3B8-46CF-8E17-8D839681EA81}">
      <dgm:prSet/>
      <dgm:spPr/>
      <dgm:t>
        <a:bodyPr/>
        <a:lstStyle/>
        <a:p>
          <a:endParaRPr lang="en-AU"/>
        </a:p>
      </dgm:t>
    </dgm:pt>
    <dgm:pt modelId="{300CFF1D-C4C9-4859-A6DF-6D205A1ED936}" type="sibTrans" cxnId="{DB351102-D3B8-46CF-8E17-8D839681EA81}">
      <dgm:prSet/>
      <dgm:spPr/>
      <dgm:t>
        <a:bodyPr/>
        <a:lstStyle/>
        <a:p>
          <a:endParaRPr lang="en-AU"/>
        </a:p>
      </dgm:t>
    </dgm:pt>
    <dgm:pt modelId="{5D46DCCB-4432-459D-822C-B667A92F5979}">
      <dgm:prSet phldrT="[Text]" custT="1">
        <dgm:style>
          <a:lnRef idx="2">
            <a:schemeClr val="accent4"/>
          </a:lnRef>
          <a:fillRef idx="1">
            <a:schemeClr val="lt1"/>
          </a:fillRef>
          <a:effectRef idx="0">
            <a:schemeClr val="accent4"/>
          </a:effectRef>
          <a:fontRef idx="minor">
            <a:schemeClr val="dk1"/>
          </a:fontRef>
        </dgm:style>
      </dgm:prSet>
      <dgm:spPr/>
      <dgm:t>
        <a:bodyPr/>
        <a:lstStyle/>
        <a:p>
          <a:r>
            <a:rPr lang="en-AU" sz="1100" b="0" dirty="0" smtClean="0"/>
            <a:t>Security</a:t>
          </a:r>
          <a:endParaRPr lang="en-AU" sz="1100" b="0" dirty="0"/>
        </a:p>
      </dgm:t>
    </dgm:pt>
    <dgm:pt modelId="{7AE9F3B6-9D9C-4284-BF41-B105B0061906}" type="parTrans" cxnId="{D2DBF5BC-330F-4DB0-8BF8-CD646BBAD948}">
      <dgm:prSet/>
      <dgm:spPr/>
      <dgm:t>
        <a:bodyPr/>
        <a:lstStyle/>
        <a:p>
          <a:endParaRPr lang="en-AU"/>
        </a:p>
      </dgm:t>
    </dgm:pt>
    <dgm:pt modelId="{1BF23BDE-B6BF-461A-A70A-EF07074E89F0}" type="sibTrans" cxnId="{D2DBF5BC-330F-4DB0-8BF8-CD646BBAD948}">
      <dgm:prSet/>
      <dgm:spPr/>
      <dgm:t>
        <a:bodyPr/>
        <a:lstStyle/>
        <a:p>
          <a:endParaRPr lang="en-AU"/>
        </a:p>
      </dgm:t>
    </dgm:pt>
    <dgm:pt modelId="{F0DA9E4C-C1B6-47E1-B985-2472C1261A8C}">
      <dgm:prSet phldrT="[Text]" custT="1">
        <dgm:style>
          <a:lnRef idx="2">
            <a:schemeClr val="accent4"/>
          </a:lnRef>
          <a:fillRef idx="1">
            <a:schemeClr val="lt1"/>
          </a:fillRef>
          <a:effectRef idx="0">
            <a:schemeClr val="accent4"/>
          </a:effectRef>
          <a:fontRef idx="minor">
            <a:schemeClr val="dk1"/>
          </a:fontRef>
        </dgm:style>
      </dgm:prSet>
      <dgm:spPr/>
      <dgm:t>
        <a:bodyPr/>
        <a:lstStyle/>
        <a:p>
          <a:r>
            <a:rPr lang="en-AU" sz="1100" b="0" dirty="0" smtClean="0"/>
            <a:t>Unique URL</a:t>
          </a:r>
          <a:endParaRPr lang="en-AU" sz="1100" b="0" dirty="0"/>
        </a:p>
      </dgm:t>
    </dgm:pt>
    <dgm:pt modelId="{844817CE-3C2E-4483-8065-7FFFBD688824}" type="parTrans" cxnId="{3EA30FCB-5302-42E7-BBD3-09A5F6A9C4D6}">
      <dgm:prSet/>
      <dgm:spPr/>
      <dgm:t>
        <a:bodyPr/>
        <a:lstStyle/>
        <a:p>
          <a:endParaRPr lang="en-AU"/>
        </a:p>
      </dgm:t>
    </dgm:pt>
    <dgm:pt modelId="{DF1A2125-E762-4360-BC50-9AD896174166}" type="sibTrans" cxnId="{3EA30FCB-5302-42E7-BBD3-09A5F6A9C4D6}">
      <dgm:prSet/>
      <dgm:spPr/>
      <dgm:t>
        <a:bodyPr/>
        <a:lstStyle/>
        <a:p>
          <a:endParaRPr lang="en-AU"/>
        </a:p>
      </dgm:t>
    </dgm:pt>
    <dgm:pt modelId="{15A942A1-61D2-4890-A1C3-5267976E08E5}">
      <dgm:prSet phldrT="[Text]" custT="1">
        <dgm:style>
          <a:lnRef idx="2">
            <a:schemeClr val="accent4"/>
          </a:lnRef>
          <a:fillRef idx="1">
            <a:schemeClr val="lt1"/>
          </a:fillRef>
          <a:effectRef idx="0">
            <a:schemeClr val="accent4"/>
          </a:effectRef>
          <a:fontRef idx="minor">
            <a:schemeClr val="dk1"/>
          </a:fontRef>
        </dgm:style>
      </dgm:prSet>
      <dgm:spPr/>
      <dgm:t>
        <a:bodyPr/>
        <a:lstStyle/>
        <a:p>
          <a:r>
            <a:rPr lang="en-AU" sz="1100" b="0" dirty="0" smtClean="0"/>
            <a:t>Admin Console</a:t>
          </a:r>
          <a:endParaRPr lang="en-AU" sz="1100" b="0" dirty="0"/>
        </a:p>
      </dgm:t>
    </dgm:pt>
    <dgm:pt modelId="{7591C93C-E294-4107-9A04-FE9B5F90E862}" type="parTrans" cxnId="{DE99CC01-139D-4CF8-89F9-B2244F4D473D}">
      <dgm:prSet/>
      <dgm:spPr/>
      <dgm:t>
        <a:bodyPr/>
        <a:lstStyle/>
        <a:p>
          <a:endParaRPr lang="en-AU"/>
        </a:p>
      </dgm:t>
    </dgm:pt>
    <dgm:pt modelId="{E9F29D3A-5025-45BD-A838-7DD5609BB3F9}" type="sibTrans" cxnId="{DE99CC01-139D-4CF8-89F9-B2244F4D473D}">
      <dgm:prSet/>
      <dgm:spPr/>
      <dgm:t>
        <a:bodyPr/>
        <a:lstStyle/>
        <a:p>
          <a:endParaRPr lang="en-AU"/>
        </a:p>
      </dgm:t>
    </dgm:pt>
    <dgm:pt modelId="{086A883F-70C1-46F1-8558-41471AAF524C}" type="pres">
      <dgm:prSet presAssocID="{696EFD03-B2F4-4AAA-99D5-8A0842F23CE3}" presName="Name0" presStyleCnt="0">
        <dgm:presLayoutVars>
          <dgm:chMax val="3"/>
          <dgm:chPref val="1"/>
          <dgm:dir/>
          <dgm:animLvl val="lvl"/>
          <dgm:resizeHandles/>
        </dgm:presLayoutVars>
      </dgm:prSet>
      <dgm:spPr/>
      <dgm:t>
        <a:bodyPr/>
        <a:lstStyle/>
        <a:p>
          <a:endParaRPr lang="en-AU"/>
        </a:p>
      </dgm:t>
    </dgm:pt>
    <dgm:pt modelId="{D701025F-45FC-459C-A682-799F923390E0}" type="pres">
      <dgm:prSet presAssocID="{696EFD03-B2F4-4AAA-99D5-8A0842F23CE3}" presName="outerBox" presStyleCnt="0"/>
      <dgm:spPr/>
    </dgm:pt>
    <dgm:pt modelId="{C7488A86-F35F-499E-AB7E-FE2BC94D5E04}" type="pres">
      <dgm:prSet presAssocID="{696EFD03-B2F4-4AAA-99D5-8A0842F23CE3}" presName="outerBoxParent" presStyleLbl="node1" presStyleIdx="0" presStyleCnt="3" custLinFactNeighborY="-240"/>
      <dgm:spPr/>
      <dgm:t>
        <a:bodyPr/>
        <a:lstStyle/>
        <a:p>
          <a:endParaRPr lang="en-AU"/>
        </a:p>
      </dgm:t>
    </dgm:pt>
    <dgm:pt modelId="{FF67D555-6F4F-480C-A9AC-A4FEC1D52374}" type="pres">
      <dgm:prSet presAssocID="{696EFD03-B2F4-4AAA-99D5-8A0842F23CE3}" presName="outerBoxChildren" presStyleCnt="0"/>
      <dgm:spPr/>
    </dgm:pt>
    <dgm:pt modelId="{5D12D19A-911A-46EC-A97D-3803DE9C15FB}" type="pres">
      <dgm:prSet presAssocID="{AEFDEB24-E0A7-4523-A31F-E4E8736419D2}" presName="oChild" presStyleLbl="fgAcc1" presStyleIdx="0" presStyleCnt="12">
        <dgm:presLayoutVars>
          <dgm:bulletEnabled val="1"/>
        </dgm:presLayoutVars>
      </dgm:prSet>
      <dgm:spPr/>
      <dgm:t>
        <a:bodyPr/>
        <a:lstStyle/>
        <a:p>
          <a:endParaRPr lang="en-AU"/>
        </a:p>
      </dgm:t>
    </dgm:pt>
    <dgm:pt modelId="{120FE68B-D486-4D7C-88B7-93E9C7D23516}" type="pres">
      <dgm:prSet presAssocID="{300CFF1D-C4C9-4859-A6DF-6D205A1ED936}" presName="outerSibTrans" presStyleCnt="0"/>
      <dgm:spPr/>
    </dgm:pt>
    <dgm:pt modelId="{51AA9400-9B7E-4E47-8F30-F2B93D004269}" type="pres">
      <dgm:prSet presAssocID="{5D46DCCB-4432-459D-822C-B667A92F5979}" presName="oChild" presStyleLbl="fgAcc1" presStyleIdx="1" presStyleCnt="12">
        <dgm:presLayoutVars>
          <dgm:bulletEnabled val="1"/>
        </dgm:presLayoutVars>
      </dgm:prSet>
      <dgm:spPr/>
      <dgm:t>
        <a:bodyPr/>
        <a:lstStyle/>
        <a:p>
          <a:endParaRPr lang="en-AU"/>
        </a:p>
      </dgm:t>
    </dgm:pt>
    <dgm:pt modelId="{81E59C40-20A7-4060-A2CB-BD32C7C48205}" type="pres">
      <dgm:prSet presAssocID="{1BF23BDE-B6BF-461A-A70A-EF07074E89F0}" presName="outerSibTrans" presStyleCnt="0"/>
      <dgm:spPr/>
    </dgm:pt>
    <dgm:pt modelId="{791E17CA-A49E-43C6-89BD-99FEE7A082B5}" type="pres">
      <dgm:prSet presAssocID="{F0DA9E4C-C1B6-47E1-B985-2472C1261A8C}" presName="oChild" presStyleLbl="fgAcc1" presStyleIdx="2" presStyleCnt="12">
        <dgm:presLayoutVars>
          <dgm:bulletEnabled val="1"/>
        </dgm:presLayoutVars>
      </dgm:prSet>
      <dgm:spPr/>
      <dgm:t>
        <a:bodyPr/>
        <a:lstStyle/>
        <a:p>
          <a:endParaRPr lang="en-AU"/>
        </a:p>
      </dgm:t>
    </dgm:pt>
    <dgm:pt modelId="{16E126AF-6A60-4F01-9545-336423A396AC}" type="pres">
      <dgm:prSet presAssocID="{DF1A2125-E762-4360-BC50-9AD896174166}" presName="outerSibTrans" presStyleCnt="0"/>
      <dgm:spPr/>
    </dgm:pt>
    <dgm:pt modelId="{4DBC0190-376E-469E-AB2C-74AC0438CC29}" type="pres">
      <dgm:prSet presAssocID="{15A942A1-61D2-4890-A1C3-5267976E08E5}" presName="oChild" presStyleLbl="fgAcc1" presStyleIdx="3" presStyleCnt="12">
        <dgm:presLayoutVars>
          <dgm:bulletEnabled val="1"/>
        </dgm:presLayoutVars>
      </dgm:prSet>
      <dgm:spPr/>
      <dgm:t>
        <a:bodyPr/>
        <a:lstStyle/>
        <a:p>
          <a:endParaRPr lang="en-AU"/>
        </a:p>
      </dgm:t>
    </dgm:pt>
    <dgm:pt modelId="{B977050C-8B80-4EA3-A453-2FF3BEBE6795}" type="pres">
      <dgm:prSet presAssocID="{E9F29D3A-5025-45BD-A838-7DD5609BB3F9}" presName="outerSibTrans" presStyleCnt="0"/>
      <dgm:spPr/>
    </dgm:pt>
    <dgm:pt modelId="{2EBDAD46-95E9-4F5E-85D5-17204FDFA529}" type="pres">
      <dgm:prSet presAssocID="{F5BC8DC0-5E7F-4624-BBE0-26AE8557DC0F}" presName="oChild" presStyleLbl="fgAcc1" presStyleIdx="4" presStyleCnt="12">
        <dgm:presLayoutVars>
          <dgm:bulletEnabled val="1"/>
        </dgm:presLayoutVars>
      </dgm:prSet>
      <dgm:spPr/>
      <dgm:t>
        <a:bodyPr/>
        <a:lstStyle/>
        <a:p>
          <a:endParaRPr lang="en-AU"/>
        </a:p>
      </dgm:t>
    </dgm:pt>
    <dgm:pt modelId="{04664742-1C64-457E-BD8B-E5BB774AE56E}" type="pres">
      <dgm:prSet presAssocID="{696EFD03-B2F4-4AAA-99D5-8A0842F23CE3}" presName="middleBox" presStyleCnt="0"/>
      <dgm:spPr/>
    </dgm:pt>
    <dgm:pt modelId="{E15362AA-38BA-4329-90F6-DC708F5FA7E0}" type="pres">
      <dgm:prSet presAssocID="{696EFD03-B2F4-4AAA-99D5-8A0842F23CE3}" presName="middleBoxParent" presStyleLbl="node1" presStyleIdx="1" presStyleCnt="3"/>
      <dgm:spPr/>
      <dgm:t>
        <a:bodyPr/>
        <a:lstStyle/>
        <a:p>
          <a:endParaRPr lang="en-AU"/>
        </a:p>
      </dgm:t>
    </dgm:pt>
    <dgm:pt modelId="{C777B4B2-8796-4998-97CA-31292E84B9B2}" type="pres">
      <dgm:prSet presAssocID="{696EFD03-B2F4-4AAA-99D5-8A0842F23CE3}" presName="middleBoxChildren" presStyleCnt="0"/>
      <dgm:spPr/>
    </dgm:pt>
    <dgm:pt modelId="{F72FFDD7-D68C-431A-B749-94FB8A508B6B}" type="pres">
      <dgm:prSet presAssocID="{27D8720F-1F53-4DD2-9F48-50335DFBB639}" presName="mChild" presStyleLbl="fgAcc1" presStyleIdx="5" presStyleCnt="12" custScaleX="160485" custScaleY="160485" custLinFactNeighborX="39516">
        <dgm:presLayoutVars>
          <dgm:bulletEnabled val="1"/>
        </dgm:presLayoutVars>
      </dgm:prSet>
      <dgm:spPr/>
      <dgm:t>
        <a:bodyPr/>
        <a:lstStyle/>
        <a:p>
          <a:endParaRPr lang="en-AU"/>
        </a:p>
      </dgm:t>
    </dgm:pt>
    <dgm:pt modelId="{89ABC088-9264-4C95-BC7F-901A2BAC02A7}" type="pres">
      <dgm:prSet presAssocID="{C327531E-B797-4198-A0F7-43D3A106D163}" presName="middleSibTrans" presStyleCnt="0"/>
      <dgm:spPr/>
    </dgm:pt>
    <dgm:pt modelId="{7CE742F0-A661-45BA-A8A2-88665F082D0E}" type="pres">
      <dgm:prSet presAssocID="{2963570D-3C4D-4251-85CF-2A9BDC484518}" presName="mChild" presStyleLbl="fgAcc1" presStyleIdx="6" presStyleCnt="12" custScaleX="160485" custScaleY="160485" custLinFactNeighborX="39516">
        <dgm:presLayoutVars>
          <dgm:bulletEnabled val="1"/>
        </dgm:presLayoutVars>
      </dgm:prSet>
      <dgm:spPr/>
      <dgm:t>
        <a:bodyPr/>
        <a:lstStyle/>
        <a:p>
          <a:endParaRPr lang="en-AU"/>
        </a:p>
      </dgm:t>
    </dgm:pt>
    <dgm:pt modelId="{78841C9A-7112-46A3-AE24-11156F7495BE}" type="pres">
      <dgm:prSet presAssocID="{6599999D-309D-4F07-8E17-0E3CD7C256DD}" presName="middleSibTrans" presStyleCnt="0"/>
      <dgm:spPr/>
    </dgm:pt>
    <dgm:pt modelId="{38C7164E-7267-474C-9906-F30C924CE648}" type="pres">
      <dgm:prSet presAssocID="{8E9C26F1-1249-42A3-80FF-1FA39DD3512C}" presName="mChild" presStyleLbl="fgAcc1" presStyleIdx="7" presStyleCnt="12" custScaleX="160485" custScaleY="160485" custLinFactNeighborX="39516">
        <dgm:presLayoutVars>
          <dgm:bulletEnabled val="1"/>
        </dgm:presLayoutVars>
      </dgm:prSet>
      <dgm:spPr/>
      <dgm:t>
        <a:bodyPr/>
        <a:lstStyle/>
        <a:p>
          <a:endParaRPr lang="en-AU"/>
        </a:p>
      </dgm:t>
    </dgm:pt>
    <dgm:pt modelId="{D9CAADCC-9971-4EBA-9807-864E0788B2EA}" type="pres">
      <dgm:prSet presAssocID="{37F5F78E-23C8-421D-9C02-619345C8168D}" presName="middleSibTrans" presStyleCnt="0"/>
      <dgm:spPr/>
    </dgm:pt>
    <dgm:pt modelId="{D3E20646-05C1-4261-A8F6-12706BE4B17E}" type="pres">
      <dgm:prSet presAssocID="{C8C8F046-6A17-40EF-9E34-20DEAC5E7823}" presName="mChild" presStyleLbl="fgAcc1" presStyleIdx="8" presStyleCnt="12" custScaleX="160485" custScaleY="160485" custLinFactNeighborX="39516">
        <dgm:presLayoutVars>
          <dgm:bulletEnabled val="1"/>
        </dgm:presLayoutVars>
      </dgm:prSet>
      <dgm:spPr/>
      <dgm:t>
        <a:bodyPr/>
        <a:lstStyle/>
        <a:p>
          <a:endParaRPr lang="en-AU"/>
        </a:p>
      </dgm:t>
    </dgm:pt>
    <dgm:pt modelId="{657338D4-82C2-4D07-A886-9D48AD8CC039}" type="pres">
      <dgm:prSet presAssocID="{9F58065D-982A-4532-9381-4C0FC855FC15}" presName="middleSibTrans" presStyleCnt="0"/>
      <dgm:spPr/>
    </dgm:pt>
    <dgm:pt modelId="{9F735823-D5EC-41BF-8EA4-2F7D31C7973D}" type="pres">
      <dgm:prSet presAssocID="{24116420-E3D1-4F86-94D1-E0819C936D17}" presName="mChild" presStyleLbl="fgAcc1" presStyleIdx="9" presStyleCnt="12" custScaleX="160485" custScaleY="160485" custLinFactNeighborX="39516">
        <dgm:presLayoutVars>
          <dgm:bulletEnabled val="1"/>
        </dgm:presLayoutVars>
      </dgm:prSet>
      <dgm:spPr/>
      <dgm:t>
        <a:bodyPr/>
        <a:lstStyle/>
        <a:p>
          <a:endParaRPr lang="en-AU"/>
        </a:p>
      </dgm:t>
    </dgm:pt>
    <dgm:pt modelId="{2AFAFA6F-E65E-49F8-8959-11319B882E07}" type="pres">
      <dgm:prSet presAssocID="{696EFD03-B2F4-4AAA-99D5-8A0842F23CE3}" presName="centerBox" presStyleCnt="0"/>
      <dgm:spPr/>
    </dgm:pt>
    <dgm:pt modelId="{110C1D8E-1D48-412D-B73B-53D4DFF2698B}" type="pres">
      <dgm:prSet presAssocID="{696EFD03-B2F4-4AAA-99D5-8A0842F23CE3}" presName="centerBoxParent" presStyleLbl="node1" presStyleIdx="2" presStyleCnt="3" custScaleX="77928" custLinFactNeighborX="10359"/>
      <dgm:spPr/>
      <dgm:t>
        <a:bodyPr/>
        <a:lstStyle/>
        <a:p>
          <a:endParaRPr lang="en-AU"/>
        </a:p>
      </dgm:t>
    </dgm:pt>
    <dgm:pt modelId="{81F18474-D386-4159-9AF7-1D462E1CAE9C}" type="pres">
      <dgm:prSet presAssocID="{696EFD03-B2F4-4AAA-99D5-8A0842F23CE3}" presName="centerBoxChildren" presStyleCnt="0"/>
      <dgm:spPr/>
    </dgm:pt>
    <dgm:pt modelId="{8F48BAC7-2863-41E8-8BEE-6D102F300882}" type="pres">
      <dgm:prSet presAssocID="{F5617CA4-ACC8-466D-A6D0-B0BBA49D4E36}" presName="cChild" presStyleLbl="fgAcc1" presStyleIdx="10" presStyleCnt="12" custScaleX="36587" custLinFactX="20364" custLinFactNeighborX="100000">
        <dgm:presLayoutVars>
          <dgm:bulletEnabled val="1"/>
        </dgm:presLayoutVars>
      </dgm:prSet>
      <dgm:spPr/>
      <dgm:t>
        <a:bodyPr/>
        <a:lstStyle/>
        <a:p>
          <a:endParaRPr lang="en-AU"/>
        </a:p>
      </dgm:t>
    </dgm:pt>
    <dgm:pt modelId="{28DF5199-7159-4471-9EBE-71DF6D682F7E}" type="pres">
      <dgm:prSet presAssocID="{B5CBF87C-190F-4519-AE0D-A82F384BD2E8}" presName="centerSibTrans" presStyleCnt="0"/>
      <dgm:spPr/>
    </dgm:pt>
    <dgm:pt modelId="{ABE1C84B-FAA4-43E0-ACE9-1E61FFE31CFA}" type="pres">
      <dgm:prSet presAssocID="{A529051C-E4E5-4D9E-A5B5-902022113A68}" presName="cChild" presStyleLbl="fgAcc1" presStyleIdx="11" presStyleCnt="12" custScaleX="37253" custLinFactX="20364" custLinFactNeighborX="100000">
        <dgm:presLayoutVars>
          <dgm:bulletEnabled val="1"/>
        </dgm:presLayoutVars>
      </dgm:prSet>
      <dgm:spPr/>
      <dgm:t>
        <a:bodyPr/>
        <a:lstStyle/>
        <a:p>
          <a:endParaRPr lang="en-AU"/>
        </a:p>
      </dgm:t>
    </dgm:pt>
  </dgm:ptLst>
  <dgm:cxnLst>
    <dgm:cxn modelId="{0FAE7B4E-A0AC-4D5F-831D-E2446A250D6F}" srcId="{40776262-7921-43D6-A982-A3C55852DC02}" destId="{24116420-E3D1-4F86-94D1-E0819C936D17}" srcOrd="4" destOrd="0" parTransId="{F9F4C956-024B-4EC9-9795-3CF04E9F1DC7}" sibTransId="{E2087969-C855-4734-9BDA-541948355325}"/>
    <dgm:cxn modelId="{3EA30FCB-5302-42E7-BBD3-09A5F6A9C4D6}" srcId="{497AF7AC-14E2-46E3-8374-12AE1B9A05AA}" destId="{F0DA9E4C-C1B6-47E1-B985-2472C1261A8C}" srcOrd="2" destOrd="0" parTransId="{844817CE-3C2E-4483-8065-7FFFBD688824}" sibTransId="{DF1A2125-E762-4360-BC50-9AD896174166}"/>
    <dgm:cxn modelId="{1E196C5E-7009-6C4A-A5A6-3F0F1DEF9069}" type="presOf" srcId="{2963570D-3C4D-4251-85CF-2A9BDC484518}" destId="{7CE742F0-A661-45BA-A8A2-88665F082D0E}" srcOrd="0" destOrd="0" presId="urn:microsoft.com/office/officeart/2005/8/layout/target2"/>
    <dgm:cxn modelId="{5062A450-9EF2-404D-8633-0BAEBCBDD4BE}" type="presOf" srcId="{8E9C26F1-1249-42A3-80FF-1FA39DD3512C}" destId="{38C7164E-7267-474C-9906-F30C924CE648}" srcOrd="0" destOrd="0" presId="urn:microsoft.com/office/officeart/2005/8/layout/target2"/>
    <dgm:cxn modelId="{4206A674-E0AB-074F-A9B6-2033DD21ACCD}" type="presOf" srcId="{A529051C-E4E5-4D9E-A5B5-902022113A68}" destId="{ABE1C84B-FAA4-43E0-ACE9-1E61FFE31CFA}" srcOrd="0" destOrd="0" presId="urn:microsoft.com/office/officeart/2005/8/layout/target2"/>
    <dgm:cxn modelId="{F8A9EA7D-CBAA-4503-B192-29077B59E501}" srcId="{696EFD03-B2F4-4AAA-99D5-8A0842F23CE3}" destId="{497AF7AC-14E2-46E3-8374-12AE1B9A05AA}" srcOrd="0" destOrd="0" parTransId="{9F856622-092F-40A1-8F0E-452300DAA40F}" sibTransId="{D346A7EE-536F-46E2-9458-FF119EBD4575}"/>
    <dgm:cxn modelId="{D235B8EB-36D5-894E-AB58-41DFC1D06737}" type="presOf" srcId="{AEFDEB24-E0A7-4523-A31F-E4E8736419D2}" destId="{5D12D19A-911A-46EC-A97D-3803DE9C15FB}" srcOrd="0" destOrd="0" presId="urn:microsoft.com/office/officeart/2005/8/layout/target2"/>
    <dgm:cxn modelId="{91A85450-34B5-9D43-857C-9983FC296946}" type="presOf" srcId="{24116420-E3D1-4F86-94D1-E0819C936D17}" destId="{9F735823-D5EC-41BF-8EA4-2F7D31C7973D}" srcOrd="0" destOrd="0" presId="urn:microsoft.com/office/officeart/2005/8/layout/target2"/>
    <dgm:cxn modelId="{9BE7E8B7-E6EF-4587-AB3D-66D25A26BBD2}" srcId="{A42C9624-1E21-4CF7-9B7B-1019DDDC8A92}" destId="{F5617CA4-ACC8-466D-A6D0-B0BBA49D4E36}" srcOrd="0" destOrd="0" parTransId="{78E2E324-2811-4056-B64C-EAC200D8C171}" sibTransId="{B5CBF87C-190F-4519-AE0D-A82F384BD2E8}"/>
    <dgm:cxn modelId="{12BD1C06-5049-4E67-BB83-4A3212553C9B}" srcId="{40776262-7921-43D6-A982-A3C55852DC02}" destId="{2963570D-3C4D-4251-85CF-2A9BDC484518}" srcOrd="1" destOrd="0" parTransId="{CE3896F2-5FEF-4EF7-BE51-ACE8BD7748BC}" sibTransId="{6599999D-309D-4F07-8E17-0E3CD7C256DD}"/>
    <dgm:cxn modelId="{358A0E8B-D631-1840-8AF4-F5773CEE0EE5}" type="presOf" srcId="{497AF7AC-14E2-46E3-8374-12AE1B9A05AA}" destId="{C7488A86-F35F-499E-AB7E-FE2BC94D5E04}" srcOrd="0" destOrd="0" presId="urn:microsoft.com/office/officeart/2005/8/layout/target2"/>
    <dgm:cxn modelId="{967DEC55-D3CA-9A4F-ACDB-02D2883BE074}" type="presOf" srcId="{C8C8F046-6A17-40EF-9E34-20DEAC5E7823}" destId="{D3E20646-05C1-4261-A8F6-12706BE4B17E}" srcOrd="0" destOrd="0" presId="urn:microsoft.com/office/officeart/2005/8/layout/target2"/>
    <dgm:cxn modelId="{766EA77D-69BB-40A3-8D41-875A2283ACC9}" srcId="{A42C9624-1E21-4CF7-9B7B-1019DDDC8A92}" destId="{A529051C-E4E5-4D9E-A5B5-902022113A68}" srcOrd="1" destOrd="0" parTransId="{18A020CD-4EDA-445A-B88B-6154367CE14A}" sibTransId="{7CF8B02F-5DFD-4532-A752-2155EA38C004}"/>
    <dgm:cxn modelId="{DB351102-D3B8-46CF-8E17-8D839681EA81}" srcId="{497AF7AC-14E2-46E3-8374-12AE1B9A05AA}" destId="{AEFDEB24-E0A7-4523-A31F-E4E8736419D2}" srcOrd="0" destOrd="0" parTransId="{B97B99EB-13DA-4C42-AD1B-05D2B8CF4E3D}" sibTransId="{300CFF1D-C4C9-4859-A6DF-6D205A1ED936}"/>
    <dgm:cxn modelId="{0F472190-F214-B747-B0CA-F05B475CFD95}" type="presOf" srcId="{15A942A1-61D2-4890-A1C3-5267976E08E5}" destId="{4DBC0190-376E-469E-AB2C-74AC0438CC29}" srcOrd="0" destOrd="0" presId="urn:microsoft.com/office/officeart/2005/8/layout/target2"/>
    <dgm:cxn modelId="{4A405B6A-860E-47FE-9C48-095B4A05AFE6}" srcId="{40776262-7921-43D6-A982-A3C55852DC02}" destId="{8E9C26F1-1249-42A3-80FF-1FA39DD3512C}" srcOrd="2" destOrd="0" parTransId="{F9ED3122-F084-4789-AB8E-2A8A975AB694}" sibTransId="{37F5F78E-23C8-421D-9C02-619345C8168D}"/>
    <dgm:cxn modelId="{A2B71010-27A8-4B20-9DAA-030FDCADBD1D}" srcId="{40776262-7921-43D6-A982-A3C55852DC02}" destId="{27D8720F-1F53-4DD2-9F48-50335DFBB639}" srcOrd="0" destOrd="0" parTransId="{1C56581F-3250-4EBC-B2E6-1AEF7707F581}" sibTransId="{C327531E-B797-4198-A0F7-43D3A106D163}"/>
    <dgm:cxn modelId="{9724F05C-1F19-884E-9266-13750B16F952}" type="presOf" srcId="{A42C9624-1E21-4CF7-9B7B-1019DDDC8A92}" destId="{110C1D8E-1D48-412D-B73B-53D4DFF2698B}" srcOrd="0" destOrd="0" presId="urn:microsoft.com/office/officeart/2005/8/layout/target2"/>
    <dgm:cxn modelId="{39D5C9F7-C7C6-3C42-B72E-14B16213A753}" type="presOf" srcId="{F5BC8DC0-5E7F-4624-BBE0-26AE8557DC0F}" destId="{2EBDAD46-95E9-4F5E-85D5-17204FDFA529}" srcOrd="0" destOrd="0" presId="urn:microsoft.com/office/officeart/2005/8/layout/target2"/>
    <dgm:cxn modelId="{09F48E5C-19B9-474D-988D-8EB35B9E32C5}" type="presOf" srcId="{5D46DCCB-4432-459D-822C-B667A92F5979}" destId="{51AA9400-9B7E-4E47-8F30-F2B93D004269}" srcOrd="0" destOrd="0" presId="urn:microsoft.com/office/officeart/2005/8/layout/target2"/>
    <dgm:cxn modelId="{C146C534-19A2-47E6-898F-8EC26291457B}" srcId="{497AF7AC-14E2-46E3-8374-12AE1B9A05AA}" destId="{F5BC8DC0-5E7F-4624-BBE0-26AE8557DC0F}" srcOrd="4" destOrd="0" parTransId="{6A8EC6DA-7F75-4F08-AFFC-6E3F49BF7004}" sibTransId="{14608360-65F3-4F1D-92B6-A8C9E4B349CE}"/>
    <dgm:cxn modelId="{1915EC73-68F2-4757-B2E2-23870A7E492E}" srcId="{40776262-7921-43D6-A982-A3C55852DC02}" destId="{C8C8F046-6A17-40EF-9E34-20DEAC5E7823}" srcOrd="3" destOrd="0" parTransId="{85F297D1-0CC7-4D5C-8F4B-66BC75B58CDE}" sibTransId="{9F58065D-982A-4532-9381-4C0FC855FC15}"/>
    <dgm:cxn modelId="{D2300FEE-8EE9-6645-A873-44F5520B8BF3}" type="presOf" srcId="{40776262-7921-43D6-A982-A3C55852DC02}" destId="{E15362AA-38BA-4329-90F6-DC708F5FA7E0}" srcOrd="0" destOrd="0" presId="urn:microsoft.com/office/officeart/2005/8/layout/target2"/>
    <dgm:cxn modelId="{D2DBF5BC-330F-4DB0-8BF8-CD646BBAD948}" srcId="{497AF7AC-14E2-46E3-8374-12AE1B9A05AA}" destId="{5D46DCCB-4432-459D-822C-B667A92F5979}" srcOrd="1" destOrd="0" parTransId="{7AE9F3B6-9D9C-4284-BF41-B105B0061906}" sibTransId="{1BF23BDE-B6BF-461A-A70A-EF07074E89F0}"/>
    <dgm:cxn modelId="{92B7892A-8D11-D34B-92CC-9DECBF75554C}" type="presOf" srcId="{27D8720F-1F53-4DD2-9F48-50335DFBB639}" destId="{F72FFDD7-D68C-431A-B749-94FB8A508B6B}" srcOrd="0" destOrd="0" presId="urn:microsoft.com/office/officeart/2005/8/layout/target2"/>
    <dgm:cxn modelId="{225D1A82-D1CF-1C41-8EFE-94724C38F913}" type="presOf" srcId="{F0DA9E4C-C1B6-47E1-B985-2472C1261A8C}" destId="{791E17CA-A49E-43C6-89BD-99FEE7A082B5}" srcOrd="0" destOrd="0" presId="urn:microsoft.com/office/officeart/2005/8/layout/target2"/>
    <dgm:cxn modelId="{E7EDAE9A-9778-4FDC-8DBD-8342C2707273}" srcId="{696EFD03-B2F4-4AAA-99D5-8A0842F23CE3}" destId="{A42C9624-1E21-4CF7-9B7B-1019DDDC8A92}" srcOrd="2" destOrd="0" parTransId="{3FD964D0-9C7E-43F6-AE39-7C9360141811}" sibTransId="{4B748497-3A29-400F-A009-7098BC66F417}"/>
    <dgm:cxn modelId="{DE99CC01-139D-4CF8-89F9-B2244F4D473D}" srcId="{497AF7AC-14E2-46E3-8374-12AE1B9A05AA}" destId="{15A942A1-61D2-4890-A1C3-5267976E08E5}" srcOrd="3" destOrd="0" parTransId="{7591C93C-E294-4107-9A04-FE9B5F90E862}" sibTransId="{E9F29D3A-5025-45BD-A838-7DD5609BB3F9}"/>
    <dgm:cxn modelId="{CEECDCA4-6A78-E74E-B433-2B775EDE3B8B}" type="presOf" srcId="{696EFD03-B2F4-4AAA-99D5-8A0842F23CE3}" destId="{086A883F-70C1-46F1-8558-41471AAF524C}" srcOrd="0" destOrd="0" presId="urn:microsoft.com/office/officeart/2005/8/layout/target2"/>
    <dgm:cxn modelId="{3430B6A0-250C-4111-AAAC-14BAB9F4BC2C}" srcId="{696EFD03-B2F4-4AAA-99D5-8A0842F23CE3}" destId="{40776262-7921-43D6-A982-A3C55852DC02}" srcOrd="1" destOrd="0" parTransId="{DF0C7BB6-50E2-4020-836F-5A91264EFB4F}" sibTransId="{2423DABA-F2E1-472A-9A11-9F9DA0A4DDC8}"/>
    <dgm:cxn modelId="{3665E196-3E60-3747-AE23-6AC31564C62C}" type="presOf" srcId="{F5617CA4-ACC8-466D-A6D0-B0BBA49D4E36}" destId="{8F48BAC7-2863-41E8-8BEE-6D102F300882}" srcOrd="0" destOrd="0" presId="urn:microsoft.com/office/officeart/2005/8/layout/target2"/>
    <dgm:cxn modelId="{D3B8B360-54E9-0C4C-A6F0-E5D2AF6FE7F3}" type="presParOf" srcId="{086A883F-70C1-46F1-8558-41471AAF524C}" destId="{D701025F-45FC-459C-A682-799F923390E0}" srcOrd="0" destOrd="0" presId="urn:microsoft.com/office/officeart/2005/8/layout/target2"/>
    <dgm:cxn modelId="{93B56C81-FA97-984E-A9B4-CA05E4C83781}" type="presParOf" srcId="{D701025F-45FC-459C-A682-799F923390E0}" destId="{C7488A86-F35F-499E-AB7E-FE2BC94D5E04}" srcOrd="0" destOrd="0" presId="urn:microsoft.com/office/officeart/2005/8/layout/target2"/>
    <dgm:cxn modelId="{95E13DDF-F052-E948-9E25-D607E067329F}" type="presParOf" srcId="{D701025F-45FC-459C-A682-799F923390E0}" destId="{FF67D555-6F4F-480C-A9AC-A4FEC1D52374}" srcOrd="1" destOrd="0" presId="urn:microsoft.com/office/officeart/2005/8/layout/target2"/>
    <dgm:cxn modelId="{09DCB98F-BF32-634B-A248-2A1D1BABA267}" type="presParOf" srcId="{FF67D555-6F4F-480C-A9AC-A4FEC1D52374}" destId="{5D12D19A-911A-46EC-A97D-3803DE9C15FB}" srcOrd="0" destOrd="0" presId="urn:microsoft.com/office/officeart/2005/8/layout/target2"/>
    <dgm:cxn modelId="{6C007C59-5A35-434D-ACCC-8537B1AA2130}" type="presParOf" srcId="{FF67D555-6F4F-480C-A9AC-A4FEC1D52374}" destId="{120FE68B-D486-4D7C-88B7-93E9C7D23516}" srcOrd="1" destOrd="0" presId="urn:microsoft.com/office/officeart/2005/8/layout/target2"/>
    <dgm:cxn modelId="{2667EBC9-2F45-524A-93C7-20E53552C1A1}" type="presParOf" srcId="{FF67D555-6F4F-480C-A9AC-A4FEC1D52374}" destId="{51AA9400-9B7E-4E47-8F30-F2B93D004269}" srcOrd="2" destOrd="0" presId="urn:microsoft.com/office/officeart/2005/8/layout/target2"/>
    <dgm:cxn modelId="{B01968EB-DA10-3948-9916-7497551C33CC}" type="presParOf" srcId="{FF67D555-6F4F-480C-A9AC-A4FEC1D52374}" destId="{81E59C40-20A7-4060-A2CB-BD32C7C48205}" srcOrd="3" destOrd="0" presId="urn:microsoft.com/office/officeart/2005/8/layout/target2"/>
    <dgm:cxn modelId="{F7D35589-A358-3448-9E52-377ED3B3A1D7}" type="presParOf" srcId="{FF67D555-6F4F-480C-A9AC-A4FEC1D52374}" destId="{791E17CA-A49E-43C6-89BD-99FEE7A082B5}" srcOrd="4" destOrd="0" presId="urn:microsoft.com/office/officeart/2005/8/layout/target2"/>
    <dgm:cxn modelId="{4C91E1E1-E319-2849-878C-6FF6E32145FD}" type="presParOf" srcId="{FF67D555-6F4F-480C-A9AC-A4FEC1D52374}" destId="{16E126AF-6A60-4F01-9545-336423A396AC}" srcOrd="5" destOrd="0" presId="urn:microsoft.com/office/officeart/2005/8/layout/target2"/>
    <dgm:cxn modelId="{F2DA24CF-5862-344C-ACC3-4761FB11485E}" type="presParOf" srcId="{FF67D555-6F4F-480C-A9AC-A4FEC1D52374}" destId="{4DBC0190-376E-469E-AB2C-74AC0438CC29}" srcOrd="6" destOrd="0" presId="urn:microsoft.com/office/officeart/2005/8/layout/target2"/>
    <dgm:cxn modelId="{E2976CD7-57C3-5C4A-9F40-BFE115541117}" type="presParOf" srcId="{FF67D555-6F4F-480C-A9AC-A4FEC1D52374}" destId="{B977050C-8B80-4EA3-A453-2FF3BEBE6795}" srcOrd="7" destOrd="0" presId="urn:microsoft.com/office/officeart/2005/8/layout/target2"/>
    <dgm:cxn modelId="{72FA46F5-E876-814D-8F60-29EAD9896EDB}" type="presParOf" srcId="{FF67D555-6F4F-480C-A9AC-A4FEC1D52374}" destId="{2EBDAD46-95E9-4F5E-85D5-17204FDFA529}" srcOrd="8" destOrd="0" presId="urn:microsoft.com/office/officeart/2005/8/layout/target2"/>
    <dgm:cxn modelId="{A2B5FC68-925A-4E44-B9E9-3873C95D0315}" type="presParOf" srcId="{086A883F-70C1-46F1-8558-41471AAF524C}" destId="{04664742-1C64-457E-BD8B-E5BB774AE56E}" srcOrd="1" destOrd="0" presId="urn:microsoft.com/office/officeart/2005/8/layout/target2"/>
    <dgm:cxn modelId="{81C448B3-F14B-FD4E-A326-C1BB0C326089}" type="presParOf" srcId="{04664742-1C64-457E-BD8B-E5BB774AE56E}" destId="{E15362AA-38BA-4329-90F6-DC708F5FA7E0}" srcOrd="0" destOrd="0" presId="urn:microsoft.com/office/officeart/2005/8/layout/target2"/>
    <dgm:cxn modelId="{E5463F95-5D2D-4C48-931F-FF1B26159F9E}" type="presParOf" srcId="{04664742-1C64-457E-BD8B-E5BB774AE56E}" destId="{C777B4B2-8796-4998-97CA-31292E84B9B2}" srcOrd="1" destOrd="0" presId="urn:microsoft.com/office/officeart/2005/8/layout/target2"/>
    <dgm:cxn modelId="{A4787A85-78F9-3D49-AEE6-9BE4059D9CD9}" type="presParOf" srcId="{C777B4B2-8796-4998-97CA-31292E84B9B2}" destId="{F72FFDD7-D68C-431A-B749-94FB8A508B6B}" srcOrd="0" destOrd="0" presId="urn:microsoft.com/office/officeart/2005/8/layout/target2"/>
    <dgm:cxn modelId="{0FF63D4C-F19F-964F-B218-F94420BA38DC}" type="presParOf" srcId="{C777B4B2-8796-4998-97CA-31292E84B9B2}" destId="{89ABC088-9264-4C95-BC7F-901A2BAC02A7}" srcOrd="1" destOrd="0" presId="urn:microsoft.com/office/officeart/2005/8/layout/target2"/>
    <dgm:cxn modelId="{8F8BB578-8271-D043-8A37-477E4CD18DF4}" type="presParOf" srcId="{C777B4B2-8796-4998-97CA-31292E84B9B2}" destId="{7CE742F0-A661-45BA-A8A2-88665F082D0E}" srcOrd="2" destOrd="0" presId="urn:microsoft.com/office/officeart/2005/8/layout/target2"/>
    <dgm:cxn modelId="{8501A7B0-6431-DE4E-9CD8-9F88B007D4C5}" type="presParOf" srcId="{C777B4B2-8796-4998-97CA-31292E84B9B2}" destId="{78841C9A-7112-46A3-AE24-11156F7495BE}" srcOrd="3" destOrd="0" presId="urn:microsoft.com/office/officeart/2005/8/layout/target2"/>
    <dgm:cxn modelId="{4B3F27F2-A40F-464A-9B66-92D2C949D3A1}" type="presParOf" srcId="{C777B4B2-8796-4998-97CA-31292E84B9B2}" destId="{38C7164E-7267-474C-9906-F30C924CE648}" srcOrd="4" destOrd="0" presId="urn:microsoft.com/office/officeart/2005/8/layout/target2"/>
    <dgm:cxn modelId="{0B597156-CE56-B744-B770-158F6B512F54}" type="presParOf" srcId="{C777B4B2-8796-4998-97CA-31292E84B9B2}" destId="{D9CAADCC-9971-4EBA-9807-864E0788B2EA}" srcOrd="5" destOrd="0" presId="urn:microsoft.com/office/officeart/2005/8/layout/target2"/>
    <dgm:cxn modelId="{497D508B-3DD0-A749-BB61-52176A76EFFE}" type="presParOf" srcId="{C777B4B2-8796-4998-97CA-31292E84B9B2}" destId="{D3E20646-05C1-4261-A8F6-12706BE4B17E}" srcOrd="6" destOrd="0" presId="urn:microsoft.com/office/officeart/2005/8/layout/target2"/>
    <dgm:cxn modelId="{FD21FD4D-A24B-F941-8421-D9D7D2815E7C}" type="presParOf" srcId="{C777B4B2-8796-4998-97CA-31292E84B9B2}" destId="{657338D4-82C2-4D07-A886-9D48AD8CC039}" srcOrd="7" destOrd="0" presId="urn:microsoft.com/office/officeart/2005/8/layout/target2"/>
    <dgm:cxn modelId="{52CF5328-8666-5841-8B3C-BCF337C7D5BC}" type="presParOf" srcId="{C777B4B2-8796-4998-97CA-31292E84B9B2}" destId="{9F735823-D5EC-41BF-8EA4-2F7D31C7973D}" srcOrd="8" destOrd="0" presId="urn:microsoft.com/office/officeart/2005/8/layout/target2"/>
    <dgm:cxn modelId="{86A91CFE-764C-3C42-BA89-620B22138915}" type="presParOf" srcId="{086A883F-70C1-46F1-8558-41471AAF524C}" destId="{2AFAFA6F-E65E-49F8-8959-11319B882E07}" srcOrd="2" destOrd="0" presId="urn:microsoft.com/office/officeart/2005/8/layout/target2"/>
    <dgm:cxn modelId="{16F2341B-2A7F-224A-A9E2-789ABC41AE9A}" type="presParOf" srcId="{2AFAFA6F-E65E-49F8-8959-11319B882E07}" destId="{110C1D8E-1D48-412D-B73B-53D4DFF2698B}" srcOrd="0" destOrd="0" presId="urn:microsoft.com/office/officeart/2005/8/layout/target2"/>
    <dgm:cxn modelId="{636E5912-F487-E340-8CF1-FA0B820FC117}" type="presParOf" srcId="{2AFAFA6F-E65E-49F8-8959-11319B882E07}" destId="{81F18474-D386-4159-9AF7-1D462E1CAE9C}" srcOrd="1" destOrd="0" presId="urn:microsoft.com/office/officeart/2005/8/layout/target2"/>
    <dgm:cxn modelId="{24B025E3-5DF3-2241-93A6-428182F15D39}" type="presParOf" srcId="{81F18474-D386-4159-9AF7-1D462E1CAE9C}" destId="{8F48BAC7-2863-41E8-8BEE-6D102F300882}" srcOrd="0" destOrd="0" presId="urn:microsoft.com/office/officeart/2005/8/layout/target2"/>
    <dgm:cxn modelId="{92333D49-0449-B84A-A1CB-F9E6F16DE8BA}" type="presParOf" srcId="{81F18474-D386-4159-9AF7-1D462E1CAE9C}" destId="{28DF5199-7159-4471-9EBE-71DF6D682F7E}" srcOrd="1" destOrd="0" presId="urn:microsoft.com/office/officeart/2005/8/layout/target2"/>
    <dgm:cxn modelId="{09BA858F-6336-6D44-8A00-1B1D43144DCC}" type="presParOf" srcId="{81F18474-D386-4159-9AF7-1D462E1CAE9C}" destId="{ABE1C84B-FAA4-43E0-ACE9-1E61FFE31CFA}"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1E4C9-B462-493F-9340-AA9C923AAD8E}">
      <dsp:nvSpPr>
        <dsp:cNvPr id="0" name=""/>
        <dsp:cNvSpPr/>
      </dsp:nvSpPr>
      <dsp:spPr>
        <a:xfrm>
          <a:off x="1211897" y="262101"/>
          <a:ext cx="3649057" cy="126726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D31FEA-F801-4FEB-9889-5F5DEE83DA47}">
      <dsp:nvSpPr>
        <dsp:cNvPr id="0" name=""/>
        <dsp:cNvSpPr/>
      </dsp:nvSpPr>
      <dsp:spPr>
        <a:xfrm>
          <a:off x="2688493" y="3365214"/>
          <a:ext cx="707181" cy="45259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E0A81A-D511-4941-85AE-A1D645809D17}">
      <dsp:nvSpPr>
        <dsp:cNvPr id="0" name=""/>
        <dsp:cNvSpPr/>
      </dsp:nvSpPr>
      <dsp:spPr>
        <a:xfrm>
          <a:off x="1970720" y="3883759"/>
          <a:ext cx="2142726" cy="535681"/>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AU" sz="1900" kern="1200" dirty="0" smtClean="0"/>
            <a:t>EQUELLA Item</a:t>
          </a:r>
          <a:endParaRPr lang="en-AU" sz="1900" kern="1200" dirty="0"/>
        </a:p>
      </dsp:txBody>
      <dsp:txXfrm>
        <a:off x="1970720" y="3883759"/>
        <a:ext cx="2142726" cy="535681"/>
      </dsp:txXfrm>
    </dsp:sp>
    <dsp:sp modelId="{E578F0CB-B2FF-4C16-A5FB-9A1A97E3918E}">
      <dsp:nvSpPr>
        <dsp:cNvPr id="0" name=""/>
        <dsp:cNvSpPr/>
      </dsp:nvSpPr>
      <dsp:spPr>
        <a:xfrm>
          <a:off x="2538570" y="1627244"/>
          <a:ext cx="1272927" cy="1272927"/>
        </a:xfrm>
        <a:prstGeom prst="ellipse">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AU" sz="1400" kern="1200" dirty="0" smtClean="0"/>
            <a:t>Optional</a:t>
          </a:r>
          <a:br>
            <a:rPr lang="en-AU" sz="1400" kern="1200" dirty="0" smtClean="0"/>
          </a:br>
          <a:r>
            <a:rPr lang="en-AU" sz="1400" kern="1200" dirty="0" smtClean="0"/>
            <a:t>Attachment</a:t>
          </a:r>
          <a:endParaRPr lang="en-AU" sz="1400" kern="1200" dirty="0"/>
        </a:p>
      </dsp:txBody>
      <dsp:txXfrm>
        <a:off x="2724986" y="1813660"/>
        <a:ext cx="900095" cy="900095"/>
      </dsp:txXfrm>
    </dsp:sp>
    <dsp:sp modelId="{D94C5920-4FD3-4B83-BDC9-E5E3FE802BB0}">
      <dsp:nvSpPr>
        <dsp:cNvPr id="0" name=""/>
        <dsp:cNvSpPr/>
      </dsp:nvSpPr>
      <dsp:spPr>
        <a:xfrm>
          <a:off x="1627720" y="672266"/>
          <a:ext cx="1272927" cy="1272927"/>
        </a:xfrm>
        <a:prstGeom prst="ellipse">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dsp:spPr>
      <dsp:style>
        <a:lnRef idx="1">
          <a:schemeClr val="accent6"/>
        </a:lnRef>
        <a:fillRef idx="3">
          <a:schemeClr val="accent6"/>
        </a:fillRef>
        <a:effectRef idx="2">
          <a:schemeClr val="accent6"/>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AU" sz="1400" kern="1200" dirty="0" smtClean="0"/>
            <a:t>Metadata</a:t>
          </a:r>
          <a:endParaRPr lang="en-AU" sz="1400" kern="1200" dirty="0"/>
        </a:p>
      </dsp:txBody>
      <dsp:txXfrm>
        <a:off x="1814136" y="858682"/>
        <a:ext cx="900095" cy="900095"/>
      </dsp:txXfrm>
    </dsp:sp>
    <dsp:sp modelId="{7D2CA185-AF56-4ADE-B80D-02774DD65C8F}">
      <dsp:nvSpPr>
        <dsp:cNvPr id="0" name=""/>
        <dsp:cNvSpPr/>
      </dsp:nvSpPr>
      <dsp:spPr>
        <a:xfrm>
          <a:off x="2928934" y="364501"/>
          <a:ext cx="1272927" cy="1272927"/>
        </a:xfrm>
        <a:prstGeom prst="ellipse">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AU" sz="1400" kern="1200" dirty="0" smtClean="0"/>
            <a:t>Optional</a:t>
          </a:r>
        </a:p>
        <a:p>
          <a:pPr lvl="0" algn="ctr" defTabSz="622300">
            <a:lnSpc>
              <a:spcPct val="90000"/>
            </a:lnSpc>
            <a:spcBef>
              <a:spcPct val="0"/>
            </a:spcBef>
            <a:spcAft>
              <a:spcPct val="35000"/>
            </a:spcAft>
          </a:pPr>
          <a:r>
            <a:rPr lang="en-AU" sz="1400" kern="1200" dirty="0" smtClean="0"/>
            <a:t>Attachment</a:t>
          </a:r>
          <a:endParaRPr lang="en-AU" sz="1400" kern="1200" dirty="0"/>
        </a:p>
      </dsp:txBody>
      <dsp:txXfrm>
        <a:off x="3115350" y="550917"/>
        <a:ext cx="900095" cy="900095"/>
      </dsp:txXfrm>
    </dsp:sp>
    <dsp:sp modelId="{51FBCB3E-749E-49BC-A57A-CCDF0DF6E3D4}">
      <dsp:nvSpPr>
        <dsp:cNvPr id="0" name=""/>
        <dsp:cNvSpPr/>
      </dsp:nvSpPr>
      <dsp:spPr>
        <a:xfrm>
          <a:off x="1061975" y="106521"/>
          <a:ext cx="3960217" cy="3168174"/>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88A86-F35F-499E-AB7E-FE2BC94D5E04}">
      <dsp:nvSpPr>
        <dsp:cNvPr id="0" name=""/>
        <dsp:cNvSpPr/>
      </dsp:nvSpPr>
      <dsp:spPr>
        <a:xfrm>
          <a:off x="0" y="0"/>
          <a:ext cx="7211144" cy="3965852"/>
        </a:xfrm>
        <a:prstGeom prst="roundRect">
          <a:avLst>
            <a:gd name="adj" fmla="val 85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25730" tIns="125730" rIns="125730" bIns="3077942" numCol="1" spcCol="1270" anchor="t" anchorCtr="0">
          <a:noAutofit/>
        </a:bodyPr>
        <a:lstStyle/>
        <a:p>
          <a:pPr lvl="0" algn="l" defTabSz="1466850">
            <a:lnSpc>
              <a:spcPct val="90000"/>
            </a:lnSpc>
            <a:spcBef>
              <a:spcPct val="0"/>
            </a:spcBef>
            <a:spcAft>
              <a:spcPct val="35000"/>
            </a:spcAft>
          </a:pPr>
          <a:r>
            <a:rPr lang="en-AU" sz="3300" kern="1200" dirty="0" smtClean="0"/>
            <a:t>EQUELLA Institution</a:t>
          </a:r>
          <a:endParaRPr lang="en-AU" sz="3300" kern="1200" dirty="0"/>
        </a:p>
      </dsp:txBody>
      <dsp:txXfrm>
        <a:off x="98732" y="98732"/>
        <a:ext cx="7013680" cy="3768388"/>
      </dsp:txXfrm>
    </dsp:sp>
    <dsp:sp modelId="{5D12D19A-911A-46EC-A97D-3803DE9C15FB}">
      <dsp:nvSpPr>
        <dsp:cNvPr id="0" name=""/>
        <dsp:cNvSpPr/>
      </dsp:nvSpPr>
      <dsp:spPr>
        <a:xfrm>
          <a:off x="180278" y="991463"/>
          <a:ext cx="1081671" cy="538139"/>
        </a:xfrm>
        <a:prstGeom prst="roundRect">
          <a:avLst>
            <a:gd name="adj" fmla="val 105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AU" sz="1100" b="0" kern="1200" dirty="0" smtClean="0"/>
            <a:t>User Management</a:t>
          </a:r>
          <a:endParaRPr lang="en-AU" sz="1100" b="0" kern="1200" dirty="0"/>
        </a:p>
      </dsp:txBody>
      <dsp:txXfrm>
        <a:off x="196828" y="1008013"/>
        <a:ext cx="1048571" cy="505039"/>
      </dsp:txXfrm>
    </dsp:sp>
    <dsp:sp modelId="{51AA9400-9B7E-4E47-8F30-F2B93D004269}">
      <dsp:nvSpPr>
        <dsp:cNvPr id="0" name=""/>
        <dsp:cNvSpPr/>
      </dsp:nvSpPr>
      <dsp:spPr>
        <a:xfrm>
          <a:off x="180278" y="1550570"/>
          <a:ext cx="1081671" cy="538139"/>
        </a:xfrm>
        <a:prstGeom prst="roundRect">
          <a:avLst>
            <a:gd name="adj" fmla="val 105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AU" sz="1100" b="0" kern="1200" dirty="0" smtClean="0"/>
            <a:t>Security</a:t>
          </a:r>
          <a:endParaRPr lang="en-AU" sz="1100" b="0" kern="1200" dirty="0"/>
        </a:p>
      </dsp:txBody>
      <dsp:txXfrm>
        <a:off x="196828" y="1567120"/>
        <a:ext cx="1048571" cy="505039"/>
      </dsp:txXfrm>
    </dsp:sp>
    <dsp:sp modelId="{791E17CA-A49E-43C6-89BD-99FEE7A082B5}">
      <dsp:nvSpPr>
        <dsp:cNvPr id="0" name=""/>
        <dsp:cNvSpPr/>
      </dsp:nvSpPr>
      <dsp:spPr>
        <a:xfrm>
          <a:off x="180278" y="2109678"/>
          <a:ext cx="1081671" cy="538139"/>
        </a:xfrm>
        <a:prstGeom prst="roundRect">
          <a:avLst>
            <a:gd name="adj" fmla="val 105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AU" sz="1100" b="0" kern="1200" dirty="0" smtClean="0"/>
            <a:t>Unique URL</a:t>
          </a:r>
          <a:endParaRPr lang="en-AU" sz="1100" b="0" kern="1200" dirty="0"/>
        </a:p>
      </dsp:txBody>
      <dsp:txXfrm>
        <a:off x="196828" y="2126228"/>
        <a:ext cx="1048571" cy="505039"/>
      </dsp:txXfrm>
    </dsp:sp>
    <dsp:sp modelId="{4DBC0190-376E-469E-AB2C-74AC0438CC29}">
      <dsp:nvSpPr>
        <dsp:cNvPr id="0" name=""/>
        <dsp:cNvSpPr/>
      </dsp:nvSpPr>
      <dsp:spPr>
        <a:xfrm>
          <a:off x="180278" y="2668786"/>
          <a:ext cx="1081671" cy="538139"/>
        </a:xfrm>
        <a:prstGeom prst="roundRect">
          <a:avLst>
            <a:gd name="adj" fmla="val 105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AU" sz="1100" b="0" kern="1200" dirty="0" smtClean="0"/>
            <a:t>Admin Console</a:t>
          </a:r>
          <a:endParaRPr lang="en-AU" sz="1100" b="0" kern="1200" dirty="0"/>
        </a:p>
      </dsp:txBody>
      <dsp:txXfrm>
        <a:off x="196828" y="2685336"/>
        <a:ext cx="1048571" cy="505039"/>
      </dsp:txXfrm>
    </dsp:sp>
    <dsp:sp modelId="{2EBDAD46-95E9-4F5E-85D5-17204FDFA529}">
      <dsp:nvSpPr>
        <dsp:cNvPr id="0" name=""/>
        <dsp:cNvSpPr/>
      </dsp:nvSpPr>
      <dsp:spPr>
        <a:xfrm>
          <a:off x="180278" y="3227893"/>
          <a:ext cx="1081671" cy="538139"/>
        </a:xfrm>
        <a:prstGeom prst="roundRect">
          <a:avLst>
            <a:gd name="adj" fmla="val 105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b="1" kern="1200" dirty="0" smtClean="0"/>
            <a:t>Multiple Collections</a:t>
          </a:r>
          <a:endParaRPr lang="en-AU" sz="1200" b="1" kern="1200" dirty="0"/>
        </a:p>
      </dsp:txBody>
      <dsp:txXfrm>
        <a:off x="196828" y="3244443"/>
        <a:ext cx="1048571" cy="505039"/>
      </dsp:txXfrm>
    </dsp:sp>
    <dsp:sp modelId="{E15362AA-38BA-4329-90F6-DC708F5FA7E0}">
      <dsp:nvSpPr>
        <dsp:cNvPr id="0" name=""/>
        <dsp:cNvSpPr/>
      </dsp:nvSpPr>
      <dsp:spPr>
        <a:xfrm>
          <a:off x="1442228" y="991463"/>
          <a:ext cx="5588636" cy="2776096"/>
        </a:xfrm>
        <a:prstGeom prst="roundRect">
          <a:avLst>
            <a:gd name="adj" fmla="val 105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25730" tIns="125730" rIns="125730" bIns="1762821" numCol="1" spcCol="1270" anchor="t" anchorCtr="0">
          <a:noAutofit/>
        </a:bodyPr>
        <a:lstStyle/>
        <a:p>
          <a:pPr lvl="0" algn="l" defTabSz="1466850">
            <a:lnSpc>
              <a:spcPct val="90000"/>
            </a:lnSpc>
            <a:spcBef>
              <a:spcPct val="0"/>
            </a:spcBef>
            <a:spcAft>
              <a:spcPct val="35000"/>
            </a:spcAft>
          </a:pPr>
          <a:r>
            <a:rPr lang="en-AU" sz="3300" kern="1200" dirty="0" smtClean="0"/>
            <a:t>Collection</a:t>
          </a:r>
          <a:endParaRPr lang="en-AU" sz="3300" kern="1200" dirty="0"/>
        </a:p>
      </dsp:txBody>
      <dsp:txXfrm>
        <a:off x="1527603" y="1076838"/>
        <a:ext cx="5417886" cy="2605346"/>
      </dsp:txXfrm>
    </dsp:sp>
    <dsp:sp modelId="{F72FFDD7-D68C-431A-B749-94FB8A508B6B}">
      <dsp:nvSpPr>
        <dsp:cNvPr id="0" name=""/>
        <dsp:cNvSpPr/>
      </dsp:nvSpPr>
      <dsp:spPr>
        <a:xfrm>
          <a:off x="1685597" y="1963096"/>
          <a:ext cx="1793784" cy="308648"/>
        </a:xfrm>
        <a:prstGeom prst="roundRect">
          <a:avLst>
            <a:gd name="adj" fmla="val 10500"/>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Contribution Wizard</a:t>
          </a:r>
          <a:endParaRPr lang="en-AU" sz="1200" kern="1200" dirty="0"/>
        </a:p>
      </dsp:txBody>
      <dsp:txXfrm>
        <a:off x="1695089" y="1972588"/>
        <a:ext cx="1774800" cy="289664"/>
      </dsp:txXfrm>
    </dsp:sp>
    <dsp:sp modelId="{7CE742F0-A661-45BA-A8A2-88665F082D0E}">
      <dsp:nvSpPr>
        <dsp:cNvPr id="0" name=""/>
        <dsp:cNvSpPr/>
      </dsp:nvSpPr>
      <dsp:spPr>
        <a:xfrm>
          <a:off x="1685597" y="2284777"/>
          <a:ext cx="1793784" cy="308648"/>
        </a:xfrm>
        <a:prstGeom prst="roundRect">
          <a:avLst>
            <a:gd name="adj" fmla="val 10500"/>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Metadata Schema</a:t>
          </a:r>
          <a:endParaRPr lang="en-AU" sz="1200" kern="1200" dirty="0"/>
        </a:p>
      </dsp:txBody>
      <dsp:txXfrm>
        <a:off x="1695089" y="2294269"/>
        <a:ext cx="1774800" cy="289664"/>
      </dsp:txXfrm>
    </dsp:sp>
    <dsp:sp modelId="{38C7164E-7267-474C-9906-F30C924CE648}">
      <dsp:nvSpPr>
        <dsp:cNvPr id="0" name=""/>
        <dsp:cNvSpPr/>
      </dsp:nvSpPr>
      <dsp:spPr>
        <a:xfrm>
          <a:off x="1685597" y="2606458"/>
          <a:ext cx="1793784" cy="308648"/>
        </a:xfrm>
        <a:prstGeom prst="roundRect">
          <a:avLst>
            <a:gd name="adj" fmla="val 10500"/>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Workflow</a:t>
          </a:r>
          <a:endParaRPr lang="en-AU" sz="1400" kern="1200" dirty="0"/>
        </a:p>
      </dsp:txBody>
      <dsp:txXfrm>
        <a:off x="1695089" y="2615950"/>
        <a:ext cx="1774800" cy="289664"/>
      </dsp:txXfrm>
    </dsp:sp>
    <dsp:sp modelId="{D3E20646-05C1-4261-A8F6-12706BE4B17E}">
      <dsp:nvSpPr>
        <dsp:cNvPr id="0" name=""/>
        <dsp:cNvSpPr/>
      </dsp:nvSpPr>
      <dsp:spPr>
        <a:xfrm>
          <a:off x="1685597" y="2928139"/>
          <a:ext cx="1793784" cy="308648"/>
        </a:xfrm>
        <a:prstGeom prst="roundRect">
          <a:avLst>
            <a:gd name="adj" fmla="val 10500"/>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Security</a:t>
          </a:r>
          <a:endParaRPr lang="en-AU" sz="1400" kern="1200" dirty="0"/>
        </a:p>
      </dsp:txBody>
      <dsp:txXfrm>
        <a:off x="1695089" y="2937631"/>
        <a:ext cx="1774800" cy="289664"/>
      </dsp:txXfrm>
    </dsp:sp>
    <dsp:sp modelId="{9F735823-D5EC-41BF-8EA4-2F7D31C7973D}">
      <dsp:nvSpPr>
        <dsp:cNvPr id="0" name=""/>
        <dsp:cNvSpPr/>
      </dsp:nvSpPr>
      <dsp:spPr>
        <a:xfrm>
          <a:off x="1685597" y="3249819"/>
          <a:ext cx="1793784" cy="308648"/>
        </a:xfrm>
        <a:prstGeom prst="roundRect">
          <a:avLst>
            <a:gd name="adj" fmla="val 105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b="1" kern="1200" dirty="0" smtClean="0"/>
            <a:t>Multiple Items</a:t>
          </a:r>
          <a:endParaRPr lang="en-AU" sz="1200" b="1" kern="1200" dirty="0"/>
        </a:p>
      </dsp:txBody>
      <dsp:txXfrm>
        <a:off x="1695089" y="3259311"/>
        <a:ext cx="1774800" cy="289664"/>
      </dsp:txXfrm>
    </dsp:sp>
    <dsp:sp modelId="{110C1D8E-1D48-412D-B73B-53D4DFF2698B}">
      <dsp:nvSpPr>
        <dsp:cNvPr id="0" name=""/>
        <dsp:cNvSpPr/>
      </dsp:nvSpPr>
      <dsp:spPr>
        <a:xfrm>
          <a:off x="3704669" y="1982926"/>
          <a:ext cx="3118822" cy="1586340"/>
        </a:xfrm>
        <a:prstGeom prst="roundRect">
          <a:avLst>
            <a:gd name="adj" fmla="val 105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25730" tIns="125730" rIns="125730" bIns="895401" numCol="1" spcCol="1270" anchor="t" anchorCtr="0">
          <a:noAutofit/>
        </a:bodyPr>
        <a:lstStyle/>
        <a:p>
          <a:pPr lvl="0" algn="l" defTabSz="1466850">
            <a:lnSpc>
              <a:spcPct val="90000"/>
            </a:lnSpc>
            <a:spcBef>
              <a:spcPct val="0"/>
            </a:spcBef>
            <a:spcAft>
              <a:spcPct val="35000"/>
            </a:spcAft>
          </a:pPr>
          <a:r>
            <a:rPr lang="en-AU" sz="3300" kern="1200" dirty="0" smtClean="0"/>
            <a:t>Item</a:t>
          </a:r>
          <a:endParaRPr lang="en-AU" sz="3300" kern="1200" dirty="0"/>
        </a:p>
      </dsp:txBody>
      <dsp:txXfrm>
        <a:off x="3753454" y="2031711"/>
        <a:ext cx="3021252" cy="1488770"/>
      </dsp:txXfrm>
    </dsp:sp>
    <dsp:sp modelId="{8F48BAC7-2863-41E8-8BEE-6D102F300882}">
      <dsp:nvSpPr>
        <dsp:cNvPr id="0" name=""/>
        <dsp:cNvSpPr/>
      </dsp:nvSpPr>
      <dsp:spPr>
        <a:xfrm>
          <a:off x="3830878" y="2696779"/>
          <a:ext cx="1391065" cy="71385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AU" sz="1400" kern="1200" dirty="0" smtClean="0"/>
            <a:t>Attachment(s)</a:t>
          </a:r>
          <a:endParaRPr lang="en-AU" sz="1400" kern="1200" dirty="0"/>
        </a:p>
      </dsp:txBody>
      <dsp:txXfrm>
        <a:off x="3852831" y="2718732"/>
        <a:ext cx="1347159" cy="669947"/>
      </dsp:txXfrm>
    </dsp:sp>
    <dsp:sp modelId="{ABE1C84B-FAA4-43E0-ACE9-1E61FFE31CFA}">
      <dsp:nvSpPr>
        <dsp:cNvPr id="0" name=""/>
        <dsp:cNvSpPr/>
      </dsp:nvSpPr>
      <dsp:spPr>
        <a:xfrm>
          <a:off x="5330110" y="2696779"/>
          <a:ext cx="1416387" cy="71385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AU" sz="1600" kern="1200" dirty="0" smtClean="0"/>
            <a:t>Metadata</a:t>
          </a:r>
          <a:endParaRPr lang="en-AU" sz="1600" kern="1200" dirty="0"/>
        </a:p>
      </dsp:txBody>
      <dsp:txXfrm>
        <a:off x="5352063" y="2718732"/>
        <a:ext cx="1372481" cy="669947"/>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6467A-FC23-8D42-B9A3-272BAA9AB5C1}" type="datetimeFigureOut">
              <a:rPr lang="en-US" smtClean="0"/>
              <a:t>5/25/18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77C1-A829-BB43-BD4C-AD082B9C29C2}" type="slidenum">
              <a:rPr lang="en-US" smtClean="0"/>
              <a:t>‹#›</a:t>
            </a:fld>
            <a:endParaRPr lang="en-US"/>
          </a:p>
        </p:txBody>
      </p:sp>
    </p:spTree>
    <p:extLst>
      <p:ext uri="{BB962C8B-B14F-4D97-AF65-F5344CB8AC3E}">
        <p14:creationId xmlns:p14="http://schemas.microsoft.com/office/powerpoint/2010/main" val="67040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A90567-471B-403D-9931-18B45F65E7AB}" type="slidenum">
              <a:rPr lang="en-US" smtClean="0"/>
              <a:pPr>
                <a:defRPr/>
              </a:pPr>
              <a:t>1</a:t>
            </a:fld>
            <a:endParaRPr lang="en-US"/>
          </a:p>
        </p:txBody>
      </p:sp>
    </p:spTree>
    <p:extLst>
      <p:ext uri="{BB962C8B-B14F-4D97-AF65-F5344CB8AC3E}">
        <p14:creationId xmlns:p14="http://schemas.microsoft.com/office/powerpoint/2010/main" val="179246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202A7D-9752-EF47-A54A-37948676062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170645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02A7D-9752-EF47-A54A-37948676062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205743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02A7D-9752-EF47-A54A-37948676062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54232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02A7D-9752-EF47-A54A-37948676062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75138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02A7D-9752-EF47-A54A-37948676062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127242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202A7D-9752-EF47-A54A-379486760627}" type="datetimeFigureOut">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94128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202A7D-9752-EF47-A54A-379486760627}" type="datetimeFigureOut">
              <a:rPr lang="en-US" smtClean="0"/>
              <a:t>5/25/18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185806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202A7D-9752-EF47-A54A-379486760627}" type="datetimeFigureOut">
              <a:rPr lang="en-US" smtClean="0"/>
              <a:t>5/25/18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194539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02A7D-9752-EF47-A54A-379486760627}" type="datetimeFigureOut">
              <a:rPr lang="en-US" smtClean="0"/>
              <a:t>5/25/18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8916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02A7D-9752-EF47-A54A-379486760627}" type="datetimeFigureOut">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43813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02A7D-9752-EF47-A54A-379486760627}" type="datetimeFigureOut">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8351B-D511-2849-9974-F5A01785E5D0}" type="slidenum">
              <a:rPr lang="en-US" smtClean="0"/>
              <a:t>‹#›</a:t>
            </a:fld>
            <a:endParaRPr lang="en-US"/>
          </a:p>
        </p:txBody>
      </p:sp>
    </p:spTree>
    <p:extLst>
      <p:ext uri="{BB962C8B-B14F-4D97-AF65-F5344CB8AC3E}">
        <p14:creationId xmlns:p14="http://schemas.microsoft.com/office/powerpoint/2010/main" val="21427506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02A7D-9752-EF47-A54A-379486760627}" type="datetimeFigureOut">
              <a:rPr lang="en-US" smtClean="0"/>
              <a:t>5/25/18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8351B-D511-2849-9974-F5A01785E5D0}" type="slidenum">
              <a:rPr lang="en-US" smtClean="0"/>
              <a:t>‹#›</a:t>
            </a:fld>
            <a:endParaRPr lang="en-US"/>
          </a:p>
        </p:txBody>
      </p:sp>
    </p:spTree>
    <p:extLst>
      <p:ext uri="{BB962C8B-B14F-4D97-AF65-F5344CB8AC3E}">
        <p14:creationId xmlns:p14="http://schemas.microsoft.com/office/powerpoint/2010/main" val="2008695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quartz-scheduler.org/docs/tutorials/crontrigg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normAutofit fontScale="90000"/>
          </a:bodyPr>
          <a:lstStyle/>
          <a:p>
            <a:pPr>
              <a:defRPr/>
            </a:pPr>
            <a:r>
              <a:rPr lang="en-AU" sz="3200" dirty="0"/>
              <a:t/>
            </a:r>
            <a:br>
              <a:rPr lang="en-AU" sz="3200" dirty="0"/>
            </a:br>
            <a:r>
              <a:rPr lang="en-AU" sz="3200" dirty="0"/>
              <a:t>EQ401</a:t>
            </a:r>
            <a:br>
              <a:rPr lang="en-AU" sz="3200" dirty="0"/>
            </a:br>
            <a:r>
              <a:rPr lang="en-AU" sz="3200" dirty="0" smtClean="0"/>
              <a:t>EQUELLA </a:t>
            </a:r>
            <a:r>
              <a:rPr lang="en-AU" sz="3200" dirty="0"/>
              <a:t>System Administration</a:t>
            </a:r>
            <a:br>
              <a:rPr lang="en-AU" sz="3200" dirty="0"/>
            </a:br>
            <a:r>
              <a:rPr lang="en-AU" sz="3200" dirty="0" smtClean="0"/>
              <a:t>Training</a:t>
            </a:r>
            <a:r>
              <a:rPr lang="en-AU" sz="3200" dirty="0"/>
              <a:t/>
            </a:r>
            <a:br>
              <a:rPr lang="en-AU" sz="3200" dirty="0"/>
            </a:br>
            <a:r>
              <a:rPr lang="en-AU" sz="3200" b="1" dirty="0">
                <a:solidFill>
                  <a:schemeClr val="accent1">
                    <a:lumMod val="75000"/>
                  </a:schemeClr>
                </a:solidFill>
              </a:rPr>
              <a:t/>
            </a:r>
            <a:br>
              <a:rPr lang="en-AU" sz="3200" b="1" dirty="0">
                <a:solidFill>
                  <a:schemeClr val="accent1">
                    <a:lumMod val="75000"/>
                  </a:schemeClr>
                </a:solidFill>
              </a:rPr>
            </a:br>
            <a:r>
              <a:rPr lang="en-AU" sz="3200" dirty="0"/>
              <a:t/>
            </a:r>
            <a:br>
              <a:rPr lang="en-AU" sz="3200" dirty="0"/>
            </a:br>
            <a:r>
              <a:rPr lang="en-AU" sz="800" dirty="0"/>
              <a:t> </a:t>
            </a:r>
            <a:r>
              <a:rPr lang="en-AU" sz="3200" dirty="0"/>
              <a:t/>
            </a:r>
            <a:br>
              <a:rPr lang="en-AU" sz="3200" dirty="0"/>
            </a:br>
            <a:endParaRPr lang="en-AU" sz="3200" dirty="0"/>
          </a:p>
        </p:txBody>
      </p:sp>
      <p:sp>
        <p:nvSpPr>
          <p:cNvPr id="5"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10101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Metadata?</a:t>
            </a:r>
            <a:endParaRPr lang="en-AU" dirty="0"/>
          </a:p>
        </p:txBody>
      </p:sp>
      <p:sp>
        <p:nvSpPr>
          <p:cNvPr id="3" name="Content Placeholder 2"/>
          <p:cNvSpPr>
            <a:spLocks noGrp="1"/>
          </p:cNvSpPr>
          <p:nvPr>
            <p:ph idx="1"/>
          </p:nvPr>
        </p:nvSpPr>
        <p:spPr/>
        <p:txBody>
          <a:bodyPr>
            <a:normAutofit/>
          </a:bodyPr>
          <a:lstStyle/>
          <a:p>
            <a:pPr indent="0">
              <a:buNone/>
            </a:pPr>
            <a:r>
              <a:rPr lang="en-AU" b="1" dirty="0"/>
              <a:t>Metadata can be defined as data about </a:t>
            </a:r>
            <a:r>
              <a:rPr lang="en-AU" b="1" dirty="0" smtClean="0"/>
              <a:t>data</a:t>
            </a:r>
            <a:r>
              <a:rPr lang="en-AU" dirty="0" smtClean="0"/>
              <a:t>.</a:t>
            </a:r>
          </a:p>
          <a:p>
            <a:pPr indent="0">
              <a:buNone/>
            </a:pPr>
            <a:r>
              <a:rPr lang="en-AU" dirty="0" smtClean="0"/>
              <a:t>It </a:t>
            </a:r>
            <a:r>
              <a:rPr lang="en-AU" dirty="0"/>
              <a:t>is used in context with the data it is describing by recording information about the definition, structure and administration of its associated data.  For example, the metadata of an image file may describe its size, resolution, method of creation, location, and description.  A document’s metadata might record the title, summary, author, creation date, modification date and mime type of the document.  </a:t>
            </a:r>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11262508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System Settings: Scheduled Tasks (cont’d)</a:t>
            </a:r>
            <a:endParaRPr lang="en-AU" sz="3200" dirty="0"/>
          </a:p>
        </p:txBody>
      </p:sp>
      <p:sp>
        <p:nvSpPr>
          <p:cNvPr id="5" name="Content Placeholder 4"/>
          <p:cNvSpPr>
            <a:spLocks noGrp="1"/>
          </p:cNvSpPr>
          <p:nvPr>
            <p:ph idx="1"/>
          </p:nvPr>
        </p:nvSpPr>
        <p:spPr/>
        <p:txBody>
          <a:bodyPr/>
          <a:lstStyle/>
          <a:p>
            <a:r>
              <a:rPr lang="en-AU" sz="2000" dirty="0"/>
              <a:t>EQUELLA’s built in “</a:t>
            </a:r>
            <a:r>
              <a:rPr lang="en-AU" sz="2000" dirty="0" err="1"/>
              <a:t>Cron</a:t>
            </a:r>
            <a:r>
              <a:rPr lang="en-AU" sz="2000" dirty="0"/>
              <a:t>” tasks</a:t>
            </a:r>
          </a:p>
          <a:p>
            <a:pPr lvl="1"/>
            <a:r>
              <a:rPr lang="en-AU" sz="1800" dirty="0"/>
              <a:t>Generate Missing Thumbnails</a:t>
            </a:r>
          </a:p>
          <a:p>
            <a:pPr lvl="1"/>
            <a:r>
              <a:rPr lang="en-AU" sz="1800" dirty="0"/>
              <a:t>Generate Thumbnails Forcefully</a:t>
            </a:r>
          </a:p>
          <a:p>
            <a:pPr lvl="1"/>
            <a:r>
              <a:rPr lang="en-AU" sz="1800" dirty="0"/>
              <a:t>Notify of New Items – searches for new items that require notification after contribution and performs notification</a:t>
            </a:r>
          </a:p>
          <a:p>
            <a:pPr lvl="1"/>
            <a:r>
              <a:rPr lang="en-AU" sz="1800" dirty="0"/>
              <a:t>Remove Deleted Items:  Purges items that have been set to a “Deleted” status</a:t>
            </a:r>
          </a:p>
          <a:p>
            <a:pPr lvl="1"/>
            <a:r>
              <a:rPr lang="en-AU" sz="1800" dirty="0"/>
              <a:t>Remove Expired Security: stop access to items when the specified access period has expired</a:t>
            </a:r>
          </a:p>
          <a:p>
            <a:pPr lvl="1"/>
            <a:endParaRPr lang="en-AU" sz="1800" dirty="0"/>
          </a:p>
          <a:p>
            <a:endParaRPr lang="en-AU" sz="20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6927106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System Settings: Scheduled Tasks (cont’d)</a:t>
            </a:r>
            <a:endParaRPr lang="en-AU" sz="3200" dirty="0"/>
          </a:p>
        </p:txBody>
      </p:sp>
      <p:sp>
        <p:nvSpPr>
          <p:cNvPr id="5" name="Content Placeholder 4"/>
          <p:cNvSpPr>
            <a:spLocks noGrp="1"/>
          </p:cNvSpPr>
          <p:nvPr>
            <p:ph idx="1"/>
          </p:nvPr>
        </p:nvSpPr>
        <p:spPr/>
        <p:txBody>
          <a:bodyPr/>
          <a:lstStyle/>
          <a:p>
            <a:r>
              <a:rPr lang="en-AU" sz="2000" dirty="0"/>
              <a:t>EQUELLA’s built in “</a:t>
            </a:r>
            <a:r>
              <a:rPr lang="en-AU" sz="2000" dirty="0" err="1"/>
              <a:t>Cron</a:t>
            </a:r>
            <a:r>
              <a:rPr lang="en-AU" sz="2000" dirty="0"/>
              <a:t>” tasks</a:t>
            </a:r>
          </a:p>
          <a:p>
            <a:pPr lvl="1"/>
            <a:r>
              <a:rPr lang="en-AU" sz="1800" dirty="0"/>
              <a:t>Remove Old Audit Logs: removes old audit logs as configured in optional-</a:t>
            </a:r>
            <a:r>
              <a:rPr lang="en-AU" sz="1800" dirty="0" err="1"/>
              <a:t>configuration.properties</a:t>
            </a:r>
            <a:r>
              <a:rPr lang="en-AU" sz="1800" dirty="0"/>
              <a:t> file; or 7 days (default)</a:t>
            </a:r>
          </a:p>
          <a:p>
            <a:pPr lvl="1"/>
            <a:r>
              <a:rPr lang="en-AU" sz="1800" dirty="0"/>
              <a:t>Remove Old Error Logs: removes old audit logs as configured in optional-</a:t>
            </a:r>
            <a:r>
              <a:rPr lang="en-AU" sz="1800" dirty="0" err="1"/>
              <a:t>configuration.properties</a:t>
            </a:r>
            <a:r>
              <a:rPr lang="en-AU" sz="1800" dirty="0"/>
              <a:t> file; or 7 days (default)</a:t>
            </a:r>
          </a:p>
          <a:p>
            <a:pPr lvl="1"/>
            <a:r>
              <a:rPr lang="en-AU" sz="1800" dirty="0"/>
              <a:t>Remove Staging Areas:  removes temporary files in the staging area</a:t>
            </a:r>
          </a:p>
          <a:p>
            <a:pPr lvl="1"/>
            <a:r>
              <a:rPr lang="en-AU" sz="1800" dirty="0"/>
              <a:t>Update Item Size: updates the size of item attachment files.  Helps to track system quotas</a:t>
            </a:r>
          </a:p>
          <a:p>
            <a:pPr lvl="1"/>
            <a:endParaRPr lang="en-AU" sz="1800" dirty="0"/>
          </a:p>
          <a:p>
            <a:pPr lvl="1"/>
            <a:endParaRPr lang="en-AU" sz="1800" dirty="0"/>
          </a:p>
          <a:p>
            <a:endParaRPr lang="en-AU" sz="20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6713672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System Settings: Searching</a:t>
            </a:r>
            <a:endParaRPr lang="en-AU" sz="3200" dirty="0"/>
          </a:p>
        </p:txBody>
      </p:sp>
      <p:sp>
        <p:nvSpPr>
          <p:cNvPr id="5" name="Content Placeholder 4"/>
          <p:cNvSpPr>
            <a:spLocks noGrp="1"/>
          </p:cNvSpPr>
          <p:nvPr>
            <p:ph idx="1"/>
          </p:nvPr>
        </p:nvSpPr>
        <p:spPr/>
        <p:txBody>
          <a:bodyPr/>
          <a:lstStyle/>
          <a:p>
            <a:r>
              <a:rPr lang="en-AU" sz="2400" dirty="0"/>
              <a:t>In 4.0, a checkbox allowed regular users to search for non-live items, and this functionality could not be removed</a:t>
            </a:r>
          </a:p>
          <a:p>
            <a:r>
              <a:rPr lang="en-AU" sz="2400" dirty="0"/>
              <a:t>In 4.1, that functionality became configurable</a:t>
            </a:r>
            <a:endParaRPr lang="en-AU" sz="2000" dirty="0"/>
          </a:p>
          <a:p>
            <a:pPr lvl="1"/>
            <a:endParaRPr lang="en-AU" sz="2000" dirty="0"/>
          </a:p>
          <a:p>
            <a:pPr lvl="1"/>
            <a:endParaRPr lang="en-AU" sz="2000" dirty="0"/>
          </a:p>
          <a:p>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5835705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System Settings: Shortcut URL</a:t>
            </a:r>
            <a:endParaRPr lang="en-AU" sz="3200" dirty="0"/>
          </a:p>
        </p:txBody>
      </p:sp>
      <p:sp>
        <p:nvSpPr>
          <p:cNvPr id="5" name="Content Placeholder 4"/>
          <p:cNvSpPr>
            <a:spLocks noGrp="1"/>
          </p:cNvSpPr>
          <p:nvPr>
            <p:ph idx="1"/>
          </p:nvPr>
        </p:nvSpPr>
        <p:spPr/>
        <p:txBody>
          <a:bodyPr/>
          <a:lstStyle/>
          <a:p>
            <a:r>
              <a:rPr lang="en-AU" sz="2400" dirty="0"/>
              <a:t>Allows a shortcut to be configured so that the EQUELLA server responds and redirects to the configured URL</a:t>
            </a:r>
          </a:p>
          <a:p>
            <a:r>
              <a:rPr lang="en-AU" sz="2400" dirty="0"/>
              <a:t>Used by appending /s/&lt;shortcut name&gt; to the Institution URL</a:t>
            </a:r>
            <a:endParaRPr lang="en-AU" sz="2000" dirty="0"/>
          </a:p>
          <a:p>
            <a:pPr lvl="1"/>
            <a:endParaRPr lang="en-AU" sz="2000" dirty="0"/>
          </a:p>
          <a:p>
            <a:pPr lvl="1"/>
            <a:endParaRPr lang="en-AU" sz="2000" dirty="0"/>
          </a:p>
          <a:p>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3048251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System Settings: URL Checking</a:t>
            </a:r>
            <a:endParaRPr lang="en-AU" sz="3200" dirty="0"/>
          </a:p>
        </p:txBody>
      </p:sp>
      <p:sp>
        <p:nvSpPr>
          <p:cNvPr id="5" name="Content Placeholder 4"/>
          <p:cNvSpPr>
            <a:spLocks noGrp="1"/>
          </p:cNvSpPr>
          <p:nvPr>
            <p:ph idx="1"/>
          </p:nvPr>
        </p:nvSpPr>
        <p:spPr/>
        <p:txBody>
          <a:bodyPr/>
          <a:lstStyle/>
          <a:p>
            <a:r>
              <a:rPr lang="en-AU" sz="2400" dirty="0"/>
              <a:t>Allows EQUELLA to verify the URLs attached to items</a:t>
            </a:r>
          </a:p>
          <a:p>
            <a:r>
              <a:rPr lang="en-AU" sz="2400" dirty="0"/>
              <a:t>URLs found to be bad (by the settings) will be disabled and the item owner emailed after the configured number of attempts</a:t>
            </a:r>
          </a:p>
          <a:p>
            <a:pPr lvl="1"/>
            <a:r>
              <a:rPr lang="en-AU" sz="2000" dirty="0"/>
              <a:t>Requires Mail Server to be configured</a:t>
            </a:r>
          </a:p>
          <a:p>
            <a:r>
              <a:rPr lang="en-AU" sz="2400" dirty="0"/>
              <a:t>Advanced scripting can be used to modify which response codes identify bad URLs</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931416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System Settings: User Quota</a:t>
            </a:r>
            <a:endParaRPr lang="en-AU" sz="3200" dirty="0"/>
          </a:p>
        </p:txBody>
      </p:sp>
      <p:sp>
        <p:nvSpPr>
          <p:cNvPr id="5" name="Content Placeholder 4"/>
          <p:cNvSpPr>
            <a:spLocks noGrp="1"/>
          </p:cNvSpPr>
          <p:nvPr>
            <p:ph idx="1"/>
          </p:nvPr>
        </p:nvSpPr>
        <p:spPr/>
        <p:txBody>
          <a:bodyPr/>
          <a:lstStyle/>
          <a:p>
            <a:r>
              <a:rPr lang="en-AU" sz="2400" dirty="0"/>
              <a:t>Configures the amount of storage available to EQUELLA users</a:t>
            </a:r>
          </a:p>
          <a:p>
            <a:pPr lvl="1"/>
            <a:r>
              <a:rPr lang="en-AU" sz="2000" dirty="0"/>
              <a:t>After quota is exceeded, users will experience an error when trying to upload more data</a:t>
            </a:r>
          </a:p>
          <a:p>
            <a:r>
              <a:rPr lang="en-AU" sz="2400" dirty="0"/>
              <a:t>Quotas can be configured on Users, Groups or Roles</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0631627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System Settings: Version Selection</a:t>
            </a:r>
            <a:endParaRPr lang="en-AU" sz="3200" dirty="0"/>
          </a:p>
        </p:txBody>
      </p:sp>
      <p:sp>
        <p:nvSpPr>
          <p:cNvPr id="5" name="Content Placeholder 4"/>
          <p:cNvSpPr>
            <a:spLocks noGrp="1"/>
          </p:cNvSpPr>
          <p:nvPr>
            <p:ph idx="1"/>
          </p:nvPr>
        </p:nvSpPr>
        <p:spPr/>
        <p:txBody>
          <a:bodyPr/>
          <a:lstStyle/>
          <a:p>
            <a:r>
              <a:rPr lang="en-AU" sz="2400" dirty="0"/>
              <a:t>Institution-wide setting for resource version selection within an integration</a:t>
            </a:r>
            <a:endParaRPr lang="en-AU" dirty="0" smtClean="0"/>
          </a:p>
          <a:p>
            <a:pPr lvl="1"/>
            <a:r>
              <a:rPr lang="en-AU" sz="1400" dirty="0"/>
              <a:t>Force selection to be the resource version the user is viewing—(default option) displays the originally linked resource. </a:t>
            </a:r>
          </a:p>
          <a:p>
            <a:pPr lvl="1"/>
            <a:r>
              <a:rPr lang="en-AU" sz="1400" dirty="0"/>
              <a:t>Force selection to always be the latest live resource version—displays the latest version of the originally linked resource. </a:t>
            </a:r>
          </a:p>
          <a:p>
            <a:pPr lvl="1"/>
            <a:r>
              <a:rPr lang="en-AU" sz="1400" dirty="0"/>
              <a:t>Select the resource version the user is currently viewing—allows the user to choose between the originally linked resource and the latest version of that resource. When this option is selected an Always Use Latest checkbox is displayed on the item’s summary page with the checkbox un-checked. The user can change the selection to the latest version by checking the checkbox. </a:t>
            </a:r>
          </a:p>
          <a:p>
            <a:pPr lvl="1"/>
            <a:r>
              <a:rPr lang="en-AU" sz="1400" dirty="0"/>
              <a:t>Always use the latest live resource version—allows the user to choose between the originally linked resource and the latest version of that resource. The user can change the selection to the originally linked version by un-checking the checkbox. </a:t>
            </a:r>
            <a:endParaRPr lang="en-AU" sz="32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578071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Federated Searches</a:t>
            </a:r>
            <a:endParaRPr lang="en-AU" dirty="0"/>
          </a:p>
        </p:txBody>
      </p:sp>
      <p:sp>
        <p:nvSpPr>
          <p:cNvPr id="3" name="Content Placeholder 2"/>
          <p:cNvSpPr>
            <a:spLocks noGrp="1"/>
          </p:cNvSpPr>
          <p:nvPr>
            <p:ph idx="1"/>
          </p:nvPr>
        </p:nvSpPr>
        <p:spPr/>
        <p:txBody>
          <a:bodyPr/>
          <a:lstStyle/>
          <a:p>
            <a:r>
              <a:rPr lang="en-AU" sz="2400" dirty="0"/>
              <a:t>Allows users to search other repositories</a:t>
            </a:r>
          </a:p>
          <a:p>
            <a:r>
              <a:rPr lang="en-AU" sz="2400" dirty="0"/>
              <a:t>Supported Repositories are:</a:t>
            </a:r>
          </a:p>
          <a:p>
            <a:r>
              <a:rPr lang="en-AU" sz="2000" dirty="0"/>
              <a:t>DSM, ECL, Edna (MERLOT, GEM, VOCED, Australian Government Information, ABC Online, Picture Australia), Google, LORN, SRW, Z39.50</a:t>
            </a:r>
          </a:p>
          <a:p>
            <a:r>
              <a:rPr lang="en-AU" sz="2000" dirty="0"/>
              <a:t>Typically, the greatest problems to configuring a federated search are firewall issues.</a:t>
            </a:r>
          </a:p>
          <a:p>
            <a:pPr lvl="1"/>
            <a:r>
              <a:rPr lang="en-AU" sz="1600" dirty="0"/>
              <a:t>Know the host and port</a:t>
            </a:r>
          </a:p>
          <a:p>
            <a:pPr lvl="1"/>
            <a:r>
              <a:rPr lang="en-AU" sz="1600" dirty="0"/>
              <a:t>If required, ensure you have accurate account information</a:t>
            </a:r>
          </a:p>
          <a:p>
            <a:pPr lvl="1"/>
            <a:r>
              <a:rPr lang="en-AU" sz="1600" dirty="0"/>
              <a:t>Know what the output format is.  You may need an input transformation (XSLT)</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217264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User Management</a:t>
            </a:r>
            <a:endParaRPr lang="en-AU" dirty="0"/>
          </a:p>
        </p:txBody>
      </p:sp>
      <p:sp>
        <p:nvSpPr>
          <p:cNvPr id="3" name="Content Placeholder 2"/>
          <p:cNvSpPr>
            <a:spLocks noGrp="1"/>
          </p:cNvSpPr>
          <p:nvPr>
            <p:ph idx="1"/>
          </p:nvPr>
        </p:nvSpPr>
        <p:spPr/>
        <p:txBody>
          <a:bodyPr/>
          <a:lstStyle/>
          <a:p>
            <a:r>
              <a:rPr lang="en-AU" dirty="0" smtClean="0"/>
              <a:t>EQUELLA has local users, groups and roles</a:t>
            </a:r>
          </a:p>
          <a:p>
            <a:r>
              <a:rPr lang="en-AU" dirty="0" smtClean="0"/>
              <a:t>Authentication may be integrated with LDAP (including Microsoft Active Directory), replicated </a:t>
            </a:r>
            <a:r>
              <a:rPr lang="en-AU" dirty="0" err="1" smtClean="0"/>
              <a:t>datastore</a:t>
            </a:r>
            <a:r>
              <a:rPr lang="en-AU" dirty="0" smtClean="0"/>
              <a:t>, CAS, External Authentication (Shibboleth, ISA)</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4528031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Local Groups</a:t>
            </a:r>
            <a:endParaRPr lang="en-AU" dirty="0"/>
          </a:p>
        </p:txBody>
      </p:sp>
      <p:sp>
        <p:nvSpPr>
          <p:cNvPr id="3" name="Content Placeholder 2"/>
          <p:cNvSpPr>
            <a:spLocks noGrp="1"/>
          </p:cNvSpPr>
          <p:nvPr>
            <p:ph idx="1"/>
          </p:nvPr>
        </p:nvSpPr>
        <p:spPr/>
        <p:txBody>
          <a:bodyPr/>
          <a:lstStyle/>
          <a:p>
            <a:r>
              <a:rPr lang="en-AU" dirty="0" smtClean="0"/>
              <a:t>May be hierarchical</a:t>
            </a:r>
          </a:p>
          <a:p>
            <a:r>
              <a:rPr lang="en-AU" dirty="0" smtClean="0"/>
              <a:t>Inheritance goes up:</a:t>
            </a:r>
          </a:p>
          <a:p>
            <a:pPr lvl="1"/>
            <a:r>
              <a:rPr lang="en-AU" dirty="0" smtClean="0"/>
              <a:t>Parents do not inherit users from child groups!</a:t>
            </a:r>
          </a:p>
          <a:p>
            <a:pPr lvl="1"/>
            <a:r>
              <a:rPr lang="en-AU" dirty="0" smtClean="0"/>
              <a:t>Child groups inherit users from parent groups!</a:t>
            </a:r>
          </a:p>
          <a:p>
            <a:r>
              <a:rPr lang="en-AU" dirty="0" smtClean="0"/>
              <a:t>Cannot assign LDAP groups to local groups</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37322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Purpose of Metadata</a:t>
            </a:r>
            <a:endParaRPr lang="en-AU" dirty="0"/>
          </a:p>
        </p:txBody>
      </p:sp>
      <p:sp>
        <p:nvSpPr>
          <p:cNvPr id="3" name="Content Placeholder 2"/>
          <p:cNvSpPr>
            <a:spLocks noGrp="1"/>
          </p:cNvSpPr>
          <p:nvPr>
            <p:ph idx="1"/>
          </p:nvPr>
        </p:nvSpPr>
        <p:spPr/>
        <p:txBody>
          <a:bodyPr>
            <a:normAutofit/>
          </a:bodyPr>
          <a:lstStyle/>
          <a:p>
            <a:pPr indent="0">
              <a:buNone/>
            </a:pPr>
            <a:r>
              <a:rPr lang="en-AU" dirty="0" smtClean="0"/>
              <a:t>In EQUELLA, metadata provides the framework to create, organise and administer collections of digital content. </a:t>
            </a:r>
          </a:p>
          <a:p>
            <a:pPr indent="0">
              <a:buNone/>
            </a:pPr>
            <a:r>
              <a:rPr lang="en-AU" dirty="0" smtClean="0"/>
              <a:t>Metadata not only provides a method to describe the digital content in a collection, it also facilitates:</a:t>
            </a:r>
          </a:p>
          <a:p>
            <a:pPr marL="940050" lvl="1" indent="-457200">
              <a:spcBef>
                <a:spcPts val="0"/>
              </a:spcBef>
              <a:buFont typeface="Arial" pitchFamily="34" charset="0"/>
              <a:buChar char="•"/>
            </a:pPr>
            <a:r>
              <a:rPr lang="en-AU" dirty="0" smtClean="0"/>
              <a:t>discovery (searching)</a:t>
            </a:r>
          </a:p>
          <a:p>
            <a:pPr marL="940050" lvl="1" indent="-457200">
              <a:spcBef>
                <a:spcPts val="0"/>
              </a:spcBef>
              <a:buFont typeface="Arial" pitchFamily="34" charset="0"/>
              <a:buChar char="•"/>
            </a:pPr>
            <a:r>
              <a:rPr lang="en-AU" dirty="0" smtClean="0"/>
              <a:t>visibility (permissions and security)</a:t>
            </a:r>
          </a:p>
          <a:p>
            <a:pPr marL="940050" lvl="1" indent="-457200">
              <a:spcBef>
                <a:spcPts val="0"/>
              </a:spcBef>
              <a:buFont typeface="Arial" pitchFamily="34" charset="0"/>
              <a:buChar char="•"/>
            </a:pPr>
            <a:r>
              <a:rPr lang="en-AU" dirty="0" smtClean="0"/>
              <a:t>management (workflows and lifecycle)</a:t>
            </a:r>
          </a:p>
          <a:p>
            <a:pPr marL="940050" lvl="1" indent="-457200">
              <a:spcBef>
                <a:spcPts val="0"/>
              </a:spcBef>
              <a:buFont typeface="Arial" pitchFamily="34" charset="0"/>
              <a:buChar char="•"/>
            </a:pPr>
            <a:r>
              <a:rPr lang="en-AU" dirty="0" smtClean="0"/>
              <a:t>rights management (accessibility)</a:t>
            </a:r>
            <a:endParaRPr lang="en-AU" dirty="0"/>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9779444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Roles</a:t>
            </a:r>
            <a:endParaRPr lang="en-AU" dirty="0"/>
          </a:p>
        </p:txBody>
      </p:sp>
      <p:sp>
        <p:nvSpPr>
          <p:cNvPr id="3" name="Content Placeholder 2"/>
          <p:cNvSpPr>
            <a:spLocks noGrp="1"/>
          </p:cNvSpPr>
          <p:nvPr>
            <p:ph idx="1"/>
          </p:nvPr>
        </p:nvSpPr>
        <p:spPr/>
        <p:txBody>
          <a:bodyPr/>
          <a:lstStyle/>
          <a:p>
            <a:r>
              <a:rPr lang="en-AU" sz="1800" dirty="0"/>
              <a:t>May have users, local groups, </a:t>
            </a:r>
            <a:r>
              <a:rPr lang="en-AU" sz="1800" dirty="0" err="1"/>
              <a:t>ldap</a:t>
            </a:r>
            <a:r>
              <a:rPr lang="en-AU" sz="1800" dirty="0"/>
              <a:t> groups, network ranges, http referrers, and SSO connections as members</a:t>
            </a:r>
          </a:p>
          <a:p>
            <a:r>
              <a:rPr lang="en-AU" sz="1800" dirty="0"/>
              <a:t>Three “special” users:</a:t>
            </a:r>
          </a:p>
          <a:p>
            <a:pPr lvl="1"/>
            <a:r>
              <a:rPr lang="en-AU" sz="1600" dirty="0"/>
              <a:t>everyone:  literally everyone.  If a function does not require authentication (like view item), you do not need to be logged in if assigned to everyone</a:t>
            </a:r>
          </a:p>
          <a:p>
            <a:pPr lvl="1"/>
            <a:r>
              <a:rPr lang="en-AU" sz="1600" dirty="0"/>
              <a:t>Logged in users:  like everyone, except that you must be logged in</a:t>
            </a:r>
          </a:p>
          <a:p>
            <a:pPr lvl="1"/>
            <a:r>
              <a:rPr lang="en-AU" sz="1600" dirty="0"/>
              <a:t>Guest users:  Can configure a guest user which does not require a password to login</a:t>
            </a:r>
          </a:p>
          <a:p>
            <a:r>
              <a:rPr lang="en-AU" sz="2000" dirty="0"/>
              <a:t>Roles may not have other roles as members</a:t>
            </a:r>
          </a:p>
          <a:p>
            <a:r>
              <a:rPr lang="en-AU" sz="2000" dirty="0"/>
              <a:t>Roles may be configured with “Match Any”, “Match All”, “Match None” to get complex memberships</a:t>
            </a:r>
          </a:p>
          <a:p>
            <a:r>
              <a:rPr lang="en-AU" sz="2000" dirty="0"/>
              <a:t>Best practice dictates that permissions are assigned to roles</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1160396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Suspensions</a:t>
            </a:r>
            <a:endParaRPr lang="en-AU" dirty="0"/>
          </a:p>
        </p:txBody>
      </p:sp>
      <p:sp>
        <p:nvSpPr>
          <p:cNvPr id="3" name="Content Placeholder 2"/>
          <p:cNvSpPr>
            <a:spLocks noGrp="1"/>
          </p:cNvSpPr>
          <p:nvPr>
            <p:ph idx="1"/>
          </p:nvPr>
        </p:nvSpPr>
        <p:spPr/>
        <p:txBody>
          <a:bodyPr/>
          <a:lstStyle/>
          <a:p>
            <a:r>
              <a:rPr lang="en-AU" dirty="0" smtClean="0"/>
              <a:t>May suspend user accounts without removing them</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9491191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Shared Secrets</a:t>
            </a:r>
            <a:endParaRPr lang="en-AU" dirty="0"/>
          </a:p>
        </p:txBody>
      </p:sp>
      <p:sp>
        <p:nvSpPr>
          <p:cNvPr id="3" name="Content Placeholder 2"/>
          <p:cNvSpPr>
            <a:spLocks noGrp="1"/>
          </p:cNvSpPr>
          <p:nvPr>
            <p:ph idx="1"/>
          </p:nvPr>
        </p:nvSpPr>
        <p:spPr/>
        <p:txBody>
          <a:bodyPr/>
          <a:lstStyle/>
          <a:p>
            <a:r>
              <a:rPr lang="en-AU" sz="2400" dirty="0"/>
              <a:t>Allows SSO into EQUELLA without native logins</a:t>
            </a:r>
          </a:p>
          <a:p>
            <a:r>
              <a:rPr lang="en-AU" sz="2400" dirty="0"/>
              <a:t>Requires an Identifier and Shared Secret</a:t>
            </a:r>
          </a:p>
          <a:p>
            <a:r>
              <a:rPr lang="en-AU" sz="2400" dirty="0"/>
              <a:t>Requires a properly configured integration (like an LMS)</a:t>
            </a:r>
          </a:p>
          <a:p>
            <a:r>
              <a:rPr lang="en-AU" sz="2400" dirty="0"/>
              <a:t>May prefix or postfix usernames to disambiguate</a:t>
            </a:r>
          </a:p>
          <a:p>
            <a:r>
              <a:rPr lang="en-AU" sz="2400" dirty="0"/>
              <a:t>May be configured to only work from an:</a:t>
            </a:r>
          </a:p>
          <a:p>
            <a:pPr lvl="1"/>
            <a:r>
              <a:rPr lang="en-AU" sz="2000" dirty="0"/>
              <a:t>IP address range (CIDR Notation)</a:t>
            </a:r>
          </a:p>
          <a:p>
            <a:pPr lvl="1"/>
            <a:r>
              <a:rPr lang="en-AU" sz="2000" dirty="0"/>
              <a:t>HTTP Referrer</a:t>
            </a:r>
          </a:p>
          <a:p>
            <a:r>
              <a:rPr lang="en-AU" sz="2400" dirty="0"/>
              <a:t>May allow the creation of a local user account if one doesn’t already exist in the system</a:t>
            </a:r>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1307590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AU" sz="3200" dirty="0"/>
              <a:t>EQUELLA Security and ACLs</a:t>
            </a:r>
            <a:endParaRPr lang="en-AU" sz="3200" dirty="0"/>
          </a:p>
        </p:txBody>
      </p:sp>
      <p:sp>
        <p:nvSpPr>
          <p:cNvPr id="5"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5841744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a:t>
            </a:r>
            <a:endParaRPr lang="en-AU" dirty="0"/>
          </a:p>
        </p:txBody>
      </p:sp>
      <p:sp>
        <p:nvSpPr>
          <p:cNvPr id="3" name="Content Placeholder 2"/>
          <p:cNvSpPr>
            <a:spLocks noGrp="1"/>
          </p:cNvSpPr>
          <p:nvPr>
            <p:ph idx="1"/>
          </p:nvPr>
        </p:nvSpPr>
        <p:spPr/>
        <p:txBody>
          <a:bodyPr/>
          <a:lstStyle/>
          <a:p>
            <a:r>
              <a:rPr lang="en-AU" dirty="0" smtClean="0"/>
              <a:t>EQUELLA Security Overview</a:t>
            </a:r>
          </a:p>
          <a:p>
            <a:r>
              <a:rPr lang="en-AU" dirty="0" smtClean="0"/>
              <a:t>EQUELLA ACLs</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7183306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 Best Practices</a:t>
            </a:r>
            <a:endParaRPr lang="en-AU" dirty="0"/>
          </a:p>
        </p:txBody>
      </p:sp>
      <p:sp>
        <p:nvSpPr>
          <p:cNvPr id="3" name="Content Placeholder 2"/>
          <p:cNvSpPr>
            <a:spLocks noGrp="1"/>
          </p:cNvSpPr>
          <p:nvPr>
            <p:ph idx="1"/>
          </p:nvPr>
        </p:nvSpPr>
        <p:spPr/>
        <p:txBody>
          <a:bodyPr/>
          <a:lstStyle/>
          <a:p>
            <a:r>
              <a:rPr lang="en-AU" sz="1200" dirty="0"/>
              <a:t>EQUELLA ACLs work much like firewall ACLs</a:t>
            </a:r>
          </a:p>
          <a:p>
            <a:r>
              <a:rPr lang="en-AU" sz="1200" dirty="0"/>
              <a:t>Keep a permissions spreadsheet as an audit of your security permissions.  Update the spreadsheet when you make security changes</a:t>
            </a:r>
          </a:p>
          <a:p>
            <a:r>
              <a:rPr lang="en-AU" sz="1200" dirty="0"/>
              <a:t>In the absence of an explicit “Grant”, there is an implicit “Revoke”</a:t>
            </a:r>
          </a:p>
          <a:p>
            <a:r>
              <a:rPr lang="en-AU" sz="1200" dirty="0"/>
              <a:t>The ACL closest to an object is the one that fires</a:t>
            </a:r>
          </a:p>
          <a:p>
            <a:r>
              <a:rPr lang="en-AU" sz="1200" dirty="0"/>
              <a:t>ACLs are applied “Downwards” from the Institution level all the way down to an item level</a:t>
            </a:r>
          </a:p>
          <a:p>
            <a:r>
              <a:rPr lang="en-AU" sz="1200" dirty="0"/>
              <a:t>Don’t forget that there is item status ACLs and item metadata ACLs</a:t>
            </a:r>
          </a:p>
          <a:p>
            <a:r>
              <a:rPr lang="en-AU" sz="1200" dirty="0"/>
              <a:t>ACL overrides are applied upwards.  A higher level override takes precedence to a lower level override</a:t>
            </a:r>
          </a:p>
          <a:p>
            <a:r>
              <a:rPr lang="en-AU" sz="1200" dirty="0"/>
              <a:t>When new ACLs are introduced, typically their default will not be set (an implicit revoke).  Perform a security audit after each upgrade.</a:t>
            </a:r>
          </a:p>
          <a:p>
            <a:r>
              <a:rPr lang="en-AU" sz="1200" dirty="0"/>
              <a:t>Grant at the highest level possible</a:t>
            </a:r>
          </a:p>
          <a:p>
            <a:r>
              <a:rPr lang="en-AU" sz="1200" dirty="0"/>
              <a:t>Minimise Revokes wherever possible</a:t>
            </a:r>
          </a:p>
          <a:p>
            <a:r>
              <a:rPr lang="en-AU" sz="1200" dirty="0"/>
              <a:t>Use Overrides sparingly</a:t>
            </a:r>
          </a:p>
          <a:p>
            <a:r>
              <a:rPr lang="en-AU" sz="1200" dirty="0"/>
              <a:t>If you make mistakes and lock yourself out, the TLE_ADMINISTRATOR user is your failsafe</a:t>
            </a:r>
          </a:p>
          <a:p>
            <a:r>
              <a:rPr lang="en-AU" sz="1200" dirty="0"/>
              <a:t>Map users to groups and groups to roles.  Always grant permissions to roles.</a:t>
            </a:r>
          </a:p>
          <a:p>
            <a:r>
              <a:rPr lang="en-AU" sz="1200" dirty="0"/>
              <a:t>Keep your security as simple as possible</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9784278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Concerns</a:t>
            </a:r>
            <a:endParaRPr lang="en-AU" dirty="0"/>
          </a:p>
        </p:txBody>
      </p:sp>
      <p:sp>
        <p:nvSpPr>
          <p:cNvPr id="3" name="Content Placeholder 2"/>
          <p:cNvSpPr>
            <a:spLocks noGrp="1"/>
          </p:cNvSpPr>
          <p:nvPr>
            <p:ph idx="1"/>
          </p:nvPr>
        </p:nvSpPr>
        <p:spPr/>
        <p:txBody>
          <a:bodyPr/>
          <a:lstStyle/>
          <a:p>
            <a:r>
              <a:rPr lang="en-AU" dirty="0" smtClean="0"/>
              <a:t>Changing item permissions cause an immediate reindexing on the affected collection</a:t>
            </a:r>
          </a:p>
          <a:p>
            <a:r>
              <a:rPr lang="en-AU" dirty="0" smtClean="0"/>
              <a:t>Changing anything in a collection with DRM causes an immediate reindexing of that collection</a:t>
            </a:r>
          </a:p>
          <a:p>
            <a:pPr lvl="1"/>
            <a:r>
              <a:rPr lang="en-AU" dirty="0" smtClean="0"/>
              <a:t>Therefore, make your changes in batches and only save when necessary.</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9481566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Ways to view permissions</a:t>
            </a:r>
            <a:endParaRPr lang="en-AU" dirty="0"/>
          </a:p>
        </p:txBody>
      </p:sp>
      <p:sp>
        <p:nvSpPr>
          <p:cNvPr id="3" name="Content Placeholder 2"/>
          <p:cNvSpPr>
            <a:spLocks noGrp="1"/>
          </p:cNvSpPr>
          <p:nvPr>
            <p:ph idx="1"/>
          </p:nvPr>
        </p:nvSpPr>
        <p:spPr/>
        <p:txBody>
          <a:bodyPr/>
          <a:lstStyle/>
          <a:p>
            <a:r>
              <a:rPr lang="en-AU" dirty="0"/>
              <a:t>From the Administration Console -&gt; Security Manager</a:t>
            </a:r>
          </a:p>
          <a:p>
            <a:r>
              <a:rPr lang="en-AU" dirty="0"/>
              <a:t>Viewing an object in the Administration Console and clicking on its “security” tab</a:t>
            </a:r>
          </a:p>
          <a:p>
            <a:r>
              <a:rPr lang="en-AU" dirty="0"/>
              <a:t>You can find individual items in the Items folder in the Security Manager</a:t>
            </a:r>
          </a:p>
          <a:p>
            <a:r>
              <a:rPr lang="en-AU" dirty="0"/>
              <a:t>The different views have different ways of allocating security</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1338738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AU" sz="3200" dirty="0"/>
              <a:t>EQUELLA Logs and Error Management</a:t>
            </a:r>
            <a:endParaRPr lang="en-AU" sz="3200" dirty="0"/>
          </a:p>
        </p:txBody>
      </p:sp>
      <p:sp>
        <p:nvSpPr>
          <p:cNvPr id="5"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0416651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Logs Location</a:t>
            </a:r>
            <a:endParaRPr lang="en-AU" dirty="0"/>
          </a:p>
        </p:txBody>
      </p:sp>
      <p:sp>
        <p:nvSpPr>
          <p:cNvPr id="3" name="Content Placeholder 2"/>
          <p:cNvSpPr>
            <a:spLocks noGrp="1"/>
          </p:cNvSpPr>
          <p:nvPr>
            <p:ph idx="1"/>
          </p:nvPr>
        </p:nvSpPr>
        <p:spPr/>
        <p:txBody>
          <a:bodyPr/>
          <a:lstStyle/>
          <a:p>
            <a:r>
              <a:rPr lang="en-AU" sz="2000" dirty="0"/>
              <a:t>Resource Centre (EQUELLA)</a:t>
            </a:r>
          </a:p>
          <a:p>
            <a:pPr lvl="1"/>
            <a:r>
              <a:rPr lang="en-AU" sz="1400" dirty="0"/>
              <a:t>By default (change in  $EQUELLA/</a:t>
            </a:r>
            <a:r>
              <a:rPr lang="en-AU" sz="1400" dirty="0" err="1"/>
              <a:t>learningedge-config</a:t>
            </a:r>
            <a:r>
              <a:rPr lang="en-AU" sz="1400" dirty="0"/>
              <a:t>/learningedge-log4j.properties) </a:t>
            </a:r>
          </a:p>
          <a:p>
            <a:endParaRPr lang="en-AU" sz="2000" dirty="0"/>
          </a:p>
          <a:p>
            <a:endParaRPr lang="en-AU" sz="2000" dirty="0"/>
          </a:p>
          <a:p>
            <a:endParaRPr lang="en-AU" sz="2000" dirty="0"/>
          </a:p>
          <a:p>
            <a:endParaRPr lang="en-AU" sz="2000" dirty="0"/>
          </a:p>
          <a:p>
            <a:r>
              <a:rPr lang="en-AU" sz="2000" dirty="0"/>
              <a:t>Manager</a:t>
            </a:r>
          </a:p>
          <a:p>
            <a:pPr lvl="1"/>
            <a:r>
              <a:rPr lang="en-AU" sz="1400" dirty="0"/>
              <a:t>By default: (change in $EQUELLA/manager/log4j.properties)</a:t>
            </a:r>
            <a:endParaRPr lang="en-AU" sz="1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5" name="TextBox 4"/>
          <p:cNvSpPr txBox="1"/>
          <p:nvPr/>
        </p:nvSpPr>
        <p:spPr>
          <a:xfrm>
            <a:off x="2783632" y="2708921"/>
            <a:ext cx="6552728" cy="307777"/>
          </a:xfrm>
          <a:prstGeom prst="rect">
            <a:avLst/>
          </a:prstGeom>
          <a:noFill/>
        </p:spPr>
        <p:txBody>
          <a:bodyPr wrap="square" rtlCol="0">
            <a:spAutoFit/>
          </a:bodyPr>
          <a:lstStyle/>
          <a:p>
            <a:r>
              <a:rPr lang="en-AU" sz="1400" dirty="0">
                <a:latin typeface="Courier New" pitchFamily="49" charset="0"/>
                <a:cs typeface="Courier New" pitchFamily="49" charset="0"/>
              </a:rPr>
              <a:t>$EQUELLA/logs/resource-centre/&lt;DATE&gt;/application.html</a:t>
            </a:r>
            <a:endParaRPr lang="en-AU" sz="1400" dirty="0">
              <a:latin typeface="Courier New" pitchFamily="49" charset="0"/>
              <a:cs typeface="Courier New" pitchFamily="49" charset="0"/>
            </a:endParaRPr>
          </a:p>
        </p:txBody>
      </p:sp>
      <p:sp>
        <p:nvSpPr>
          <p:cNvPr id="6" name="TextBox 5"/>
          <p:cNvSpPr txBox="1"/>
          <p:nvPr/>
        </p:nvSpPr>
        <p:spPr>
          <a:xfrm>
            <a:off x="2927648" y="4725145"/>
            <a:ext cx="6552728" cy="307777"/>
          </a:xfrm>
          <a:prstGeom prst="rect">
            <a:avLst/>
          </a:prstGeom>
          <a:noFill/>
        </p:spPr>
        <p:txBody>
          <a:bodyPr wrap="square" rtlCol="0">
            <a:spAutoFit/>
          </a:bodyPr>
          <a:lstStyle/>
          <a:p>
            <a:r>
              <a:rPr lang="en-AU" sz="1400" dirty="0">
                <a:latin typeface="Courier New" pitchFamily="49" charset="0"/>
                <a:cs typeface="Courier New" pitchFamily="49" charset="0"/>
              </a:rPr>
              <a:t>$EQUELLA/logs/</a:t>
            </a:r>
            <a:r>
              <a:rPr lang="en-AU" sz="1400" dirty="0" err="1">
                <a:latin typeface="Courier New" pitchFamily="49" charset="0"/>
                <a:cs typeface="Courier New" pitchFamily="49" charset="0"/>
              </a:rPr>
              <a:t>equella</a:t>
            </a:r>
            <a:r>
              <a:rPr lang="en-AU" sz="1400" dirty="0">
                <a:latin typeface="Courier New" pitchFamily="49" charset="0"/>
                <a:cs typeface="Courier New" pitchFamily="49" charset="0"/>
              </a:rPr>
              <a:t>-manager/&lt;DATE&gt;/services.html</a:t>
            </a:r>
            <a:endParaRPr lang="en-AU" sz="1400" dirty="0">
              <a:latin typeface="Courier New" pitchFamily="49" charset="0"/>
              <a:cs typeface="Courier New" pitchFamily="49" charset="0"/>
            </a:endParaRPr>
          </a:p>
        </p:txBody>
      </p:sp>
    </p:spTree>
    <p:extLst>
      <p:ext uri="{BB962C8B-B14F-4D97-AF65-F5344CB8AC3E}">
        <p14:creationId xmlns:p14="http://schemas.microsoft.com/office/powerpoint/2010/main" val="97985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How is Metadata Represented in EQUELLA?</a:t>
            </a:r>
            <a:endParaRPr lang="en-AU" dirty="0"/>
          </a:p>
        </p:txBody>
      </p:sp>
      <p:sp>
        <p:nvSpPr>
          <p:cNvPr id="3" name="Content Placeholder 2"/>
          <p:cNvSpPr>
            <a:spLocks noGrp="1"/>
          </p:cNvSpPr>
          <p:nvPr>
            <p:ph idx="1"/>
          </p:nvPr>
        </p:nvSpPr>
        <p:spPr/>
        <p:txBody>
          <a:bodyPr>
            <a:normAutofit/>
          </a:bodyPr>
          <a:lstStyle/>
          <a:p>
            <a:r>
              <a:rPr lang="en-AU" dirty="0" smtClean="0"/>
              <a:t>In EQUELLA, metadata is organised into a formal tree-like structure called a metadata schema.  </a:t>
            </a:r>
          </a:p>
          <a:p>
            <a:r>
              <a:rPr lang="en-AU" dirty="0" smtClean="0"/>
              <a:t>Metadata schemas store the data values in predefined elements called nodes, each of which represents a specific attribute of the resource it is describing.  </a:t>
            </a:r>
          </a:p>
          <a:p>
            <a:r>
              <a:rPr lang="en-AU" dirty="0" smtClean="0"/>
              <a:t>EQUELLA uses XML (Extended </a:t>
            </a:r>
            <a:r>
              <a:rPr lang="en-AU" dirty="0" err="1" smtClean="0"/>
              <a:t>Markup</a:t>
            </a:r>
            <a:r>
              <a:rPr lang="en-AU" dirty="0" smtClean="0"/>
              <a:t> Language) to represent its metadata schemas.</a:t>
            </a:r>
          </a:p>
          <a:p>
            <a:endParaRPr lang="en-AU" dirty="0" smtClean="0"/>
          </a:p>
          <a:p>
            <a:endParaRPr lang="en-AU" dirty="0"/>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161941560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Logs</a:t>
            </a:r>
            <a:endParaRPr lang="en-AU" dirty="0"/>
          </a:p>
        </p:txBody>
      </p:sp>
      <p:sp>
        <p:nvSpPr>
          <p:cNvPr id="3" name="Content Placeholder 2"/>
          <p:cNvSpPr>
            <a:spLocks noGrp="1"/>
          </p:cNvSpPr>
          <p:nvPr>
            <p:ph idx="1"/>
          </p:nvPr>
        </p:nvSpPr>
        <p:spPr/>
        <p:txBody>
          <a:bodyPr/>
          <a:lstStyle/>
          <a:p>
            <a:r>
              <a:rPr lang="en-AU" dirty="0"/>
              <a:t>$EQUELLA/logs/tomcat.txt</a:t>
            </a:r>
          </a:p>
          <a:p>
            <a:r>
              <a:rPr lang="en-AU" dirty="0"/>
              <a:t>$EQUELLA/logs/manager.txt</a:t>
            </a:r>
          </a:p>
          <a:p>
            <a:endParaRPr lang="en-AU" dirty="0"/>
          </a:p>
          <a:p>
            <a:r>
              <a:rPr lang="en-AU" dirty="0"/>
              <a:t>These log up the </a:t>
            </a:r>
            <a:r>
              <a:rPr lang="en-AU" dirty="0" err="1"/>
              <a:t>startup</a:t>
            </a:r>
            <a:r>
              <a:rPr lang="en-AU" dirty="0"/>
              <a:t> of wrapper, which in turn starts the service</a:t>
            </a:r>
          </a:p>
          <a:p>
            <a:pPr lvl="1"/>
            <a:r>
              <a:rPr lang="en-AU" dirty="0"/>
              <a:t>Useful for start up problems, like port-binding errors and Java errors</a:t>
            </a:r>
          </a:p>
          <a:p>
            <a:pPr lvl="1"/>
            <a:r>
              <a:rPr lang="en-AU" dirty="0"/>
              <a:t>These logs do not rotate.  Watch their size!</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5261110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Errors</a:t>
            </a:r>
            <a:endParaRPr lang="en-AU" dirty="0"/>
          </a:p>
        </p:txBody>
      </p:sp>
      <p:sp>
        <p:nvSpPr>
          <p:cNvPr id="3" name="Content Placeholder 2"/>
          <p:cNvSpPr>
            <a:spLocks noGrp="1"/>
          </p:cNvSpPr>
          <p:nvPr>
            <p:ph idx="1"/>
          </p:nvPr>
        </p:nvSpPr>
        <p:spPr/>
        <p:txBody>
          <a:bodyPr/>
          <a:lstStyle/>
          <a:p>
            <a:r>
              <a:rPr lang="en-US" sz="1600" dirty="0" err="1"/>
              <a:t>java.sql.SQLException</a:t>
            </a:r>
            <a:r>
              <a:rPr lang="en-US" sz="1600" dirty="0"/>
              <a:t>: Connections could not be acquired from the underlying database!</a:t>
            </a:r>
            <a:endParaRPr lang="en-AU" sz="1600" dirty="0"/>
          </a:p>
          <a:p>
            <a:r>
              <a:rPr lang="en-US" sz="1600" b="1" dirty="0"/>
              <a:t>Cause</a:t>
            </a:r>
            <a:r>
              <a:rPr lang="en-US" sz="1600" dirty="0"/>
              <a:t>: </a:t>
            </a:r>
            <a:endParaRPr lang="en-AU" sz="1600" dirty="0"/>
          </a:p>
          <a:p>
            <a:pPr lvl="1"/>
            <a:r>
              <a:rPr lang="en-US" sz="1200" dirty="0"/>
              <a:t>EQUELLA cannot establish a connection to the it’s configured database using the credentials stored in the /path/to/EQUELLA/</a:t>
            </a:r>
            <a:r>
              <a:rPr lang="en-US" sz="1200" dirty="0" err="1"/>
              <a:t>learnignedge-config</a:t>
            </a:r>
            <a:r>
              <a:rPr lang="en-US" sz="1200" dirty="0"/>
              <a:t>/</a:t>
            </a:r>
            <a:r>
              <a:rPr lang="en-US" sz="1200" dirty="0" err="1"/>
              <a:t>hibernate.properties</a:t>
            </a:r>
            <a:r>
              <a:rPr lang="en-US" sz="1200" dirty="0"/>
              <a:t> file. </a:t>
            </a:r>
            <a:endParaRPr lang="en-AU" sz="1200" dirty="0"/>
          </a:p>
          <a:p>
            <a:r>
              <a:rPr lang="en-US" sz="1600" b="1" dirty="0"/>
              <a:t>Resolution</a:t>
            </a:r>
            <a:r>
              <a:rPr lang="en-US" sz="1600" dirty="0"/>
              <a:t>: </a:t>
            </a:r>
            <a:endParaRPr lang="en-AU" sz="1600" dirty="0"/>
          </a:p>
          <a:p>
            <a:pPr lvl="1"/>
            <a:r>
              <a:rPr lang="en-US" sz="1200" dirty="0"/>
              <a:t>Check and test the connection details in the </a:t>
            </a:r>
            <a:r>
              <a:rPr lang="en-US" sz="1200" dirty="0" err="1"/>
              <a:t>hibernate.properties</a:t>
            </a:r>
            <a:r>
              <a:rPr lang="en-US" sz="1200" dirty="0"/>
              <a:t> file independently of EQUELLA. If cannot connect test the communication between the database server and the EQUELLA server/node (if the database server resides on a separate box). If this fails you will then need to check the status of the database service; they may need restarting. If the EQUELLA still cannot connect the database and the credentials have been confirmed please create a Support ticket with logs and troubleshooting results. </a:t>
            </a:r>
            <a:endParaRPr lang="en-AU" sz="1200" dirty="0"/>
          </a:p>
          <a:p>
            <a:endParaRPr lang="en-AU" sz="16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9507842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Errors</a:t>
            </a:r>
            <a:endParaRPr lang="en-AU" dirty="0"/>
          </a:p>
        </p:txBody>
      </p:sp>
      <p:sp>
        <p:nvSpPr>
          <p:cNvPr id="3" name="Content Placeholder 2"/>
          <p:cNvSpPr>
            <a:spLocks noGrp="1"/>
          </p:cNvSpPr>
          <p:nvPr>
            <p:ph idx="1"/>
          </p:nvPr>
        </p:nvSpPr>
        <p:spPr/>
        <p:txBody>
          <a:bodyPr/>
          <a:lstStyle/>
          <a:p>
            <a:r>
              <a:rPr lang="en-US" sz="1800" dirty="0"/>
              <a:t>INFO   | </a:t>
            </a:r>
            <a:r>
              <a:rPr lang="en-US" sz="1800" dirty="0" err="1"/>
              <a:t>jvm</a:t>
            </a:r>
            <a:r>
              <a:rPr lang="en-US" sz="1800" dirty="0"/>
              <a:t> 1    | 2011/01/12 21:30:28 | </a:t>
            </a:r>
            <a:r>
              <a:rPr lang="en-US" sz="1800" dirty="0" err="1"/>
              <a:t>java.net.SocketException</a:t>
            </a:r>
            <a:r>
              <a:rPr lang="en-US" sz="1800" dirty="0"/>
              <a:t>: Too many open files</a:t>
            </a:r>
            <a:endParaRPr lang="en-AU" sz="1800" dirty="0"/>
          </a:p>
          <a:p>
            <a:r>
              <a:rPr lang="en-US" sz="1800" b="1" dirty="0"/>
              <a:t>Cause</a:t>
            </a:r>
            <a:r>
              <a:rPr lang="en-US" sz="1800" dirty="0"/>
              <a:t>: </a:t>
            </a:r>
            <a:endParaRPr lang="en-AU" sz="1800" dirty="0"/>
          </a:p>
          <a:p>
            <a:pPr lvl="1"/>
            <a:r>
              <a:rPr lang="en-AU" sz="1100" dirty="0"/>
              <a:t>By default in Linux, each process may have 1024 file handles, and if exceeded, the process will crash.  A process’s open file handles includes all of its linked libraries, open sockets (connections), all the actual files it is handling, its temporary files, etc.  A bare-naked start up of EQUELLA where no-one has yet logged in or done anything uses about 300-400 file handles.</a:t>
            </a:r>
            <a:endParaRPr lang="en-AU" dirty="0" smtClean="0"/>
          </a:p>
          <a:p>
            <a:r>
              <a:rPr lang="en-US" sz="1800" b="1" dirty="0"/>
              <a:t>Resolution:</a:t>
            </a:r>
          </a:p>
          <a:p>
            <a:pPr lvl="1"/>
            <a:r>
              <a:rPr lang="en-US" sz="1600" dirty="0"/>
              <a:t>Increase the number of file descriptors available to Tomcat in the $EQUELLA/manager/tomcat file.  To increase to 10000, insert at the beginning of the file (around line 12):</a:t>
            </a:r>
            <a:endParaRPr lang="en-AU" sz="1600" dirty="0"/>
          </a:p>
          <a:p>
            <a:endParaRPr lang="en-AU" sz="1800" dirty="0"/>
          </a:p>
          <a:p>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5" name="TextBox 4"/>
          <p:cNvSpPr txBox="1"/>
          <p:nvPr/>
        </p:nvSpPr>
        <p:spPr>
          <a:xfrm>
            <a:off x="3359696" y="4509121"/>
            <a:ext cx="1795684" cy="307777"/>
          </a:xfrm>
          <a:prstGeom prst="rect">
            <a:avLst/>
          </a:prstGeom>
          <a:noFill/>
        </p:spPr>
        <p:txBody>
          <a:bodyPr wrap="none" rtlCol="0">
            <a:spAutoFit/>
          </a:bodyPr>
          <a:lstStyle/>
          <a:p>
            <a:r>
              <a:rPr lang="en-AU" sz="1400" dirty="0" err="1">
                <a:latin typeface="Courier New" pitchFamily="49" charset="0"/>
                <a:cs typeface="Courier New" pitchFamily="49" charset="0"/>
              </a:rPr>
              <a:t>ulimit</a:t>
            </a:r>
            <a:r>
              <a:rPr lang="en-AU" sz="1400" dirty="0">
                <a:latin typeface="Courier New" pitchFamily="49" charset="0"/>
                <a:cs typeface="Courier New" pitchFamily="49" charset="0"/>
              </a:rPr>
              <a:t> –n 10000</a:t>
            </a:r>
          </a:p>
        </p:txBody>
      </p:sp>
    </p:spTree>
    <p:extLst>
      <p:ext uri="{BB962C8B-B14F-4D97-AF65-F5344CB8AC3E}">
        <p14:creationId xmlns:p14="http://schemas.microsoft.com/office/powerpoint/2010/main" val="11980005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Errors</a:t>
            </a:r>
            <a:endParaRPr lang="en-AU" dirty="0"/>
          </a:p>
        </p:txBody>
      </p:sp>
      <p:sp>
        <p:nvSpPr>
          <p:cNvPr id="3" name="Content Placeholder 2"/>
          <p:cNvSpPr>
            <a:spLocks noGrp="1"/>
          </p:cNvSpPr>
          <p:nvPr>
            <p:ph idx="1"/>
          </p:nvPr>
        </p:nvSpPr>
        <p:spPr/>
        <p:txBody>
          <a:bodyPr/>
          <a:lstStyle/>
          <a:p>
            <a:r>
              <a:rPr lang="en-US" sz="1800" dirty="0" err="1"/>
              <a:t>java.lang.OutOfMemoryError</a:t>
            </a:r>
            <a:r>
              <a:rPr lang="en-US" sz="1800" dirty="0"/>
              <a:t> </a:t>
            </a:r>
            <a:r>
              <a:rPr lang="en-US" sz="1800" dirty="0" err="1"/>
              <a:t>PermGen</a:t>
            </a:r>
            <a:r>
              <a:rPr lang="en-US" sz="1800" dirty="0"/>
              <a:t> space</a:t>
            </a:r>
            <a:endParaRPr lang="en-AU" sz="1800" dirty="0"/>
          </a:p>
          <a:p>
            <a:r>
              <a:rPr lang="en-US" sz="1800" b="1" dirty="0"/>
              <a:t>Cause</a:t>
            </a:r>
            <a:r>
              <a:rPr lang="en-US" sz="1800" dirty="0"/>
              <a:t>: </a:t>
            </a:r>
            <a:endParaRPr lang="en-AU" sz="1800" dirty="0"/>
          </a:p>
          <a:p>
            <a:pPr lvl="1"/>
            <a:r>
              <a:rPr lang="en-US" sz="1400" dirty="0"/>
              <a:t>Tomcat is running out of memory due to lack due to lack of configured memory. </a:t>
            </a:r>
            <a:endParaRPr lang="en-AU" sz="2000" dirty="0"/>
          </a:p>
          <a:p>
            <a:r>
              <a:rPr lang="en-US" sz="1800" b="1" dirty="0"/>
              <a:t>Resolution:</a:t>
            </a:r>
          </a:p>
          <a:p>
            <a:pPr lvl="1"/>
            <a:r>
              <a:rPr lang="en-US" sz="1600" dirty="0"/>
              <a:t>Increase the following setting the /path/to/EQUELLA/manager/</a:t>
            </a:r>
            <a:r>
              <a:rPr lang="en-US" sz="1600" dirty="0" err="1"/>
              <a:t>tomcat.conf</a:t>
            </a:r>
            <a:r>
              <a:rPr lang="en-US" sz="1600" dirty="0"/>
              <a:t> file</a:t>
            </a:r>
            <a:endParaRPr lang="en-AU" sz="2000" dirty="0"/>
          </a:p>
          <a:p>
            <a:endParaRPr lang="en-AU" sz="4400" dirty="0"/>
          </a:p>
          <a:p>
            <a:endParaRPr lang="en-AU" sz="1800" dirty="0"/>
          </a:p>
          <a:p>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5" name="TextBox 4"/>
          <p:cNvSpPr txBox="1"/>
          <p:nvPr/>
        </p:nvSpPr>
        <p:spPr>
          <a:xfrm>
            <a:off x="2999657" y="3573017"/>
            <a:ext cx="5125121" cy="307777"/>
          </a:xfrm>
          <a:prstGeom prst="rect">
            <a:avLst/>
          </a:prstGeom>
          <a:noFill/>
        </p:spPr>
        <p:txBody>
          <a:bodyPr wrap="none" rtlCol="0">
            <a:spAutoFit/>
          </a:bodyPr>
          <a:lstStyle/>
          <a:p>
            <a:r>
              <a:rPr lang="en-US" sz="1400" dirty="0">
                <a:latin typeface="Courier New" pitchFamily="49" charset="0"/>
                <a:cs typeface="Courier New" pitchFamily="49" charset="0"/>
              </a:rPr>
              <a:t>wrapper.java.additional.9=-</a:t>
            </a:r>
            <a:r>
              <a:rPr lang="en-US" sz="1400" dirty="0" err="1">
                <a:latin typeface="Courier New" pitchFamily="49" charset="0"/>
                <a:cs typeface="Courier New" pitchFamily="49" charset="0"/>
              </a:rPr>
              <a:t>XX:MaxPermSize</a:t>
            </a:r>
            <a:r>
              <a:rPr lang="en-US" sz="1400" dirty="0">
                <a:latin typeface="Courier New" pitchFamily="49" charset="0"/>
                <a:cs typeface="Courier New" pitchFamily="49" charset="0"/>
              </a:rPr>
              <a:t>=256m</a:t>
            </a:r>
            <a:endParaRPr lang="en-AU" sz="1400" dirty="0">
              <a:latin typeface="Courier New" pitchFamily="49" charset="0"/>
              <a:cs typeface="Courier New" pitchFamily="49" charset="0"/>
            </a:endParaRPr>
          </a:p>
        </p:txBody>
      </p:sp>
    </p:spTree>
    <p:extLst>
      <p:ext uri="{BB962C8B-B14F-4D97-AF65-F5344CB8AC3E}">
        <p14:creationId xmlns:p14="http://schemas.microsoft.com/office/powerpoint/2010/main" val="21365574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Errors</a:t>
            </a:r>
            <a:endParaRPr lang="en-AU" dirty="0"/>
          </a:p>
        </p:txBody>
      </p:sp>
      <p:sp>
        <p:nvSpPr>
          <p:cNvPr id="3" name="Content Placeholder 2"/>
          <p:cNvSpPr>
            <a:spLocks noGrp="1"/>
          </p:cNvSpPr>
          <p:nvPr>
            <p:ph idx="1"/>
          </p:nvPr>
        </p:nvSpPr>
        <p:spPr/>
        <p:txBody>
          <a:bodyPr/>
          <a:lstStyle/>
          <a:p>
            <a:r>
              <a:rPr lang="en-AU" sz="1800" dirty="0"/>
              <a:t>Exception in thread "Thread-33" </a:t>
            </a:r>
            <a:r>
              <a:rPr lang="en-AU" sz="1800" dirty="0" err="1"/>
              <a:t>java.lang.OutOfMemoryError</a:t>
            </a:r>
            <a:r>
              <a:rPr lang="en-AU" sz="1800" dirty="0"/>
              <a:t>: Java heap space </a:t>
            </a:r>
          </a:p>
          <a:p>
            <a:r>
              <a:rPr lang="en-US" sz="1800" b="1" dirty="0"/>
              <a:t>Cause</a:t>
            </a:r>
            <a:r>
              <a:rPr lang="en-US" sz="1800" dirty="0"/>
              <a:t>: </a:t>
            </a:r>
            <a:endParaRPr lang="en-AU" sz="1800" dirty="0"/>
          </a:p>
          <a:p>
            <a:pPr lvl="1"/>
            <a:r>
              <a:rPr lang="en-US" sz="1400" dirty="0"/>
              <a:t>Tomcat is running out of heap (memory) due to lack of configured memory</a:t>
            </a:r>
            <a:endParaRPr lang="en-AU" sz="2000" dirty="0"/>
          </a:p>
          <a:p>
            <a:r>
              <a:rPr lang="en-US" sz="1800" b="1" dirty="0"/>
              <a:t>Resolution</a:t>
            </a:r>
            <a:r>
              <a:rPr lang="en-US" sz="2000" dirty="0"/>
              <a:t>:</a:t>
            </a:r>
          </a:p>
          <a:p>
            <a:pPr lvl="1"/>
            <a:r>
              <a:rPr lang="en-US" sz="1600" dirty="0"/>
              <a:t>Increase the following setting the $EQUELLA/manager/</a:t>
            </a:r>
            <a:r>
              <a:rPr lang="en-US" sz="1600" dirty="0" err="1"/>
              <a:t>tomcat.conf</a:t>
            </a:r>
            <a:r>
              <a:rPr lang="en-US" sz="1600" dirty="0"/>
              <a:t> file</a:t>
            </a:r>
            <a:endParaRPr lang="en-AU" sz="2000" dirty="0"/>
          </a:p>
          <a:p>
            <a:endParaRPr lang="en-AU" sz="4400" dirty="0"/>
          </a:p>
          <a:p>
            <a:endParaRPr lang="en-AU" sz="1800" dirty="0"/>
          </a:p>
          <a:p>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5" name="TextBox 4"/>
          <p:cNvSpPr txBox="1"/>
          <p:nvPr/>
        </p:nvSpPr>
        <p:spPr>
          <a:xfrm>
            <a:off x="2999657" y="3573017"/>
            <a:ext cx="3836307" cy="307777"/>
          </a:xfrm>
          <a:prstGeom prst="rect">
            <a:avLst/>
          </a:prstGeom>
          <a:noFill/>
        </p:spPr>
        <p:txBody>
          <a:bodyPr wrap="none" rtlCol="0">
            <a:spAutoFit/>
          </a:bodyPr>
          <a:lstStyle/>
          <a:p>
            <a:r>
              <a:rPr lang="en-US" sz="1400" dirty="0">
                <a:latin typeface="Courier New" pitchFamily="49" charset="0"/>
                <a:cs typeface="Courier New" pitchFamily="49" charset="0"/>
              </a:rPr>
              <a:t>wrapper.java.additional.8=-Xmx512m</a:t>
            </a:r>
            <a:endParaRPr lang="en-AU" sz="1400" dirty="0">
              <a:latin typeface="Courier New" pitchFamily="49" charset="0"/>
              <a:cs typeface="Courier New" pitchFamily="49" charset="0"/>
            </a:endParaRPr>
          </a:p>
        </p:txBody>
      </p:sp>
    </p:spTree>
    <p:extLst>
      <p:ext uri="{BB962C8B-B14F-4D97-AF65-F5344CB8AC3E}">
        <p14:creationId xmlns:p14="http://schemas.microsoft.com/office/powerpoint/2010/main" val="10467485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Errors</a:t>
            </a:r>
            <a:endParaRPr lang="en-AU" dirty="0"/>
          </a:p>
        </p:txBody>
      </p:sp>
      <p:sp>
        <p:nvSpPr>
          <p:cNvPr id="3" name="Content Placeholder 2"/>
          <p:cNvSpPr>
            <a:spLocks noGrp="1"/>
          </p:cNvSpPr>
          <p:nvPr>
            <p:ph idx="1"/>
          </p:nvPr>
        </p:nvSpPr>
        <p:spPr/>
        <p:txBody>
          <a:bodyPr/>
          <a:lstStyle/>
          <a:p>
            <a:r>
              <a:rPr lang="en-AU" sz="1800" dirty="0"/>
              <a:t>Error indicates that EQUELLA is exceeding the connection limit for Oracle</a:t>
            </a:r>
            <a:r>
              <a:rPr lang="en-US" sz="1800" dirty="0"/>
              <a:t>. </a:t>
            </a:r>
            <a:endParaRPr lang="en-AU" sz="1800" dirty="0"/>
          </a:p>
          <a:p>
            <a:r>
              <a:rPr lang="en-US" sz="1800" b="1" dirty="0"/>
              <a:t>Cause</a:t>
            </a:r>
            <a:r>
              <a:rPr lang="en-US" sz="1800" dirty="0"/>
              <a:t>: </a:t>
            </a:r>
            <a:endParaRPr lang="en-AU" sz="1800" dirty="0"/>
          </a:p>
          <a:p>
            <a:pPr lvl="1"/>
            <a:r>
              <a:rPr lang="en-AU" sz="1400" dirty="0"/>
              <a:t>The default maximum connection pool size is 100 for EQUELLA, and is configurable in the c3p0.properties file in the </a:t>
            </a:r>
            <a:r>
              <a:rPr lang="en-AU" sz="1400" dirty="0" err="1"/>
              <a:t>learningedge-config</a:t>
            </a:r>
            <a:r>
              <a:rPr lang="en-AU" sz="1400" dirty="0"/>
              <a:t> folder. The Oracle connection limit is configured on the Oracle database. They will need to be roughly the same value (the Oracle database connection limit should probably be a bit larger). </a:t>
            </a:r>
          </a:p>
          <a:p>
            <a:pPr lvl="1"/>
            <a:r>
              <a:rPr lang="en-US" sz="1800" b="1" dirty="0"/>
              <a:t>Resolution</a:t>
            </a:r>
            <a:r>
              <a:rPr lang="en-US" sz="2000" dirty="0"/>
              <a:t>:</a:t>
            </a:r>
          </a:p>
          <a:p>
            <a:pPr lvl="1"/>
            <a:r>
              <a:rPr lang="en-US" sz="1600" dirty="0"/>
              <a:t>Increase the following setting the $EQUELLA/</a:t>
            </a:r>
            <a:r>
              <a:rPr lang="en-US" sz="1600" dirty="0" err="1"/>
              <a:t>learningedge-config</a:t>
            </a:r>
            <a:r>
              <a:rPr lang="en-US" sz="1600" dirty="0"/>
              <a:t>/c3p0.properties file</a:t>
            </a:r>
            <a:endParaRPr lang="en-AU" sz="2000" dirty="0"/>
          </a:p>
          <a:p>
            <a:endParaRPr lang="en-AU" sz="4400" dirty="0"/>
          </a:p>
          <a:p>
            <a:endParaRPr lang="en-AU" sz="1800" dirty="0"/>
          </a:p>
          <a:p>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5" name="TextBox 4"/>
          <p:cNvSpPr txBox="1"/>
          <p:nvPr/>
        </p:nvSpPr>
        <p:spPr>
          <a:xfrm>
            <a:off x="3287689" y="4365105"/>
            <a:ext cx="3084499" cy="307777"/>
          </a:xfrm>
          <a:prstGeom prst="rect">
            <a:avLst/>
          </a:prstGeom>
          <a:noFill/>
        </p:spPr>
        <p:txBody>
          <a:bodyPr wrap="none" rtlCol="0">
            <a:spAutoFit/>
          </a:bodyPr>
          <a:lstStyle/>
          <a:p>
            <a:r>
              <a:rPr lang="en-US" sz="1400" dirty="0">
                <a:latin typeface="Courier New" pitchFamily="49" charset="0"/>
                <a:cs typeface="Courier New" pitchFamily="49" charset="0"/>
              </a:rPr>
              <a:t>c3p0.maxPoolSize = &lt;number&gt;</a:t>
            </a:r>
            <a:endParaRPr lang="en-AU" sz="1400" dirty="0">
              <a:latin typeface="Courier New" pitchFamily="49" charset="0"/>
              <a:cs typeface="Courier New" pitchFamily="49" charset="0"/>
            </a:endParaRPr>
          </a:p>
        </p:txBody>
      </p:sp>
    </p:spTree>
    <p:extLst>
      <p:ext uri="{BB962C8B-B14F-4D97-AF65-F5344CB8AC3E}">
        <p14:creationId xmlns:p14="http://schemas.microsoft.com/office/powerpoint/2010/main" val="5169780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Errors</a:t>
            </a:r>
            <a:endParaRPr lang="en-AU" dirty="0"/>
          </a:p>
        </p:txBody>
      </p:sp>
      <p:sp>
        <p:nvSpPr>
          <p:cNvPr id="3" name="Content Placeholder 2"/>
          <p:cNvSpPr>
            <a:spLocks noGrp="1"/>
          </p:cNvSpPr>
          <p:nvPr>
            <p:ph idx="1"/>
          </p:nvPr>
        </p:nvSpPr>
        <p:spPr/>
        <p:txBody>
          <a:bodyPr/>
          <a:lstStyle/>
          <a:p>
            <a:r>
              <a:rPr lang="en-AU" sz="1600" dirty="0"/>
              <a:t>Error in wizard:</a:t>
            </a:r>
          </a:p>
          <a:p>
            <a:pPr lvl="1"/>
            <a:r>
              <a:rPr lang="en-AU" sz="1200" dirty="0"/>
              <a:t>An Error occurred in the Wizard (with corresponding error in the </a:t>
            </a:r>
            <a:r>
              <a:rPr lang="en-AU" sz="1200" dirty="0" err="1"/>
              <a:t>logfile</a:t>
            </a:r>
            <a:r>
              <a:rPr lang="en-AU" sz="1200" dirty="0"/>
              <a:t>)</a:t>
            </a:r>
            <a:br>
              <a:rPr lang="en-AU" sz="1200" dirty="0"/>
            </a:br>
            <a:r>
              <a:rPr lang="en-AU" sz="1200" dirty="0"/>
              <a:t/>
            </a:r>
            <a:br>
              <a:rPr lang="en-AU" sz="1200" dirty="0"/>
            </a:br>
            <a:r>
              <a:rPr lang="en-AU" sz="1200" dirty="0"/>
              <a:t>Reason: Compilation produced 1 syntax errors. ERROR: missing ; before statement line 5: &lt;Some error&gt;; (column 15)  or</a:t>
            </a:r>
            <a:br>
              <a:rPr lang="en-AU" sz="1200" dirty="0"/>
            </a:br>
            <a:r>
              <a:rPr lang="en-AU" sz="1200" dirty="0"/>
              <a:t/>
            </a:r>
            <a:br>
              <a:rPr lang="en-AU" sz="1200" dirty="0"/>
            </a:br>
            <a:r>
              <a:rPr lang="en-AU" sz="1200" dirty="0" err="1"/>
              <a:t>com.dytech.edge.exceptions.WorkflowException</a:t>
            </a:r>
            <a:r>
              <a:rPr lang="en-AU" sz="1200" dirty="0"/>
              <a:t>: </a:t>
            </a:r>
            <a:r>
              <a:rPr lang="en-AU" sz="1200" dirty="0" err="1"/>
              <a:t>org.mozilla.javascript.WrappedException</a:t>
            </a:r>
            <a:r>
              <a:rPr lang="en-AU" sz="1200" dirty="0"/>
              <a:t>: Wrapped </a:t>
            </a:r>
            <a:r>
              <a:rPr lang="en-AU" sz="1200" dirty="0" err="1"/>
              <a:t>java.lang.NullPointerException</a:t>
            </a:r>
            <a:r>
              <a:rPr lang="en-AU" sz="1200" dirty="0"/>
              <a:t> (saveOperation#975): Wrapped </a:t>
            </a:r>
            <a:r>
              <a:rPr lang="en-AU" sz="1200" dirty="0" err="1"/>
              <a:t>java.lang.NullPointerException</a:t>
            </a:r>
            <a:r>
              <a:rPr lang="en-AU" sz="1200" dirty="0"/>
              <a:t> (saveOperation#975) </a:t>
            </a:r>
            <a:br>
              <a:rPr lang="en-AU" sz="1200" dirty="0"/>
            </a:br>
            <a:r>
              <a:rPr lang="en-US" sz="1200" dirty="0"/>
              <a:t>. </a:t>
            </a:r>
            <a:endParaRPr lang="en-AU" sz="1200" dirty="0"/>
          </a:p>
          <a:p>
            <a:r>
              <a:rPr lang="en-US" sz="1600" b="1" dirty="0"/>
              <a:t>Cause</a:t>
            </a:r>
            <a:r>
              <a:rPr lang="en-US" sz="1600" dirty="0"/>
              <a:t>: </a:t>
            </a:r>
            <a:endParaRPr lang="en-AU" sz="1600" dirty="0"/>
          </a:p>
          <a:p>
            <a:pPr lvl="1"/>
            <a:r>
              <a:rPr lang="en-AU" sz="1400" dirty="0"/>
              <a:t>If there are errors in the save script, they will both be reported to the user on save, and in the logs.  Usually, they are cryptic and do not indicate exactly where they are. </a:t>
            </a:r>
          </a:p>
          <a:p>
            <a:r>
              <a:rPr lang="en-US" sz="1400" b="1" dirty="0"/>
              <a:t>Resolution</a:t>
            </a:r>
            <a:r>
              <a:rPr lang="en-US" sz="1400" dirty="0"/>
              <a:t>:</a:t>
            </a:r>
          </a:p>
          <a:p>
            <a:pPr lvl="1"/>
            <a:r>
              <a:rPr lang="en-AU" sz="1400" dirty="0"/>
              <a:t>Remove the </a:t>
            </a:r>
            <a:r>
              <a:rPr lang="en-AU" sz="1400" dirty="0" err="1"/>
              <a:t>javascript</a:t>
            </a:r>
            <a:r>
              <a:rPr lang="en-AU" sz="1400" dirty="0"/>
              <a:t> and add it line by line.</a:t>
            </a:r>
          </a:p>
          <a:p>
            <a:pPr lvl="1"/>
            <a:r>
              <a:rPr lang="en-AU" sz="1400" dirty="0"/>
              <a:t>Log each </a:t>
            </a:r>
            <a:r>
              <a:rPr lang="en-AU" sz="1400" dirty="0" err="1"/>
              <a:t>javascript</a:t>
            </a:r>
            <a:r>
              <a:rPr lang="en-AU" sz="1400" dirty="0"/>
              <a:t> operation using the logger function</a:t>
            </a:r>
          </a:p>
          <a:p>
            <a:r>
              <a:rPr lang="en-AU" sz="1400" b="1" dirty="0"/>
              <a:t>Note:</a:t>
            </a:r>
          </a:p>
          <a:p>
            <a:pPr lvl="1"/>
            <a:r>
              <a:rPr lang="en-AU" sz="1200" dirty="0"/>
              <a:t>Sometimes there will not be an error reported to the user, but will appear in the log.</a:t>
            </a:r>
          </a:p>
          <a:p>
            <a:endParaRPr lang="en-AU" sz="4000" dirty="0"/>
          </a:p>
          <a:p>
            <a:endParaRPr lang="en-AU" sz="1600" dirty="0"/>
          </a:p>
          <a:p>
            <a:endParaRPr lang="en-AU" sz="16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317884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Troubleshooting with </a:t>
            </a:r>
            <a:r>
              <a:rPr lang="en-AU" dirty="0" err="1" smtClean="0"/>
              <a:t>VisualVM</a:t>
            </a:r>
            <a:endParaRPr lang="en-AU" dirty="0"/>
          </a:p>
        </p:txBody>
      </p:sp>
      <p:sp>
        <p:nvSpPr>
          <p:cNvPr id="3" name="Content Placeholder 2"/>
          <p:cNvSpPr>
            <a:spLocks noGrp="1"/>
          </p:cNvSpPr>
          <p:nvPr>
            <p:ph idx="1"/>
          </p:nvPr>
        </p:nvSpPr>
        <p:spPr/>
        <p:txBody>
          <a:bodyPr/>
          <a:lstStyle/>
          <a:p>
            <a:r>
              <a:rPr lang="en-AU" sz="2400" dirty="0"/>
              <a:t>Only perform this action when requested by support</a:t>
            </a:r>
          </a:p>
          <a:p>
            <a:r>
              <a:rPr lang="en-AU" sz="2400" dirty="0"/>
              <a:t>Add in $EQUELLA/manager/</a:t>
            </a:r>
            <a:r>
              <a:rPr lang="en-AU" sz="2400" dirty="0" err="1"/>
              <a:t>tomcat.conf</a:t>
            </a:r>
            <a:r>
              <a:rPr lang="en-AU" sz="2400" dirty="0"/>
              <a:t> file:</a:t>
            </a:r>
          </a:p>
          <a:p>
            <a:endParaRPr lang="en-AU" sz="1800" dirty="0"/>
          </a:p>
          <a:p>
            <a:endParaRPr lang="en-AU" sz="1800" dirty="0"/>
          </a:p>
          <a:p>
            <a:pPr lvl="1"/>
            <a:r>
              <a:rPr lang="en-AU" sz="1600" dirty="0"/>
              <a:t>Note:  These will be the last lines of the “</a:t>
            </a:r>
            <a:r>
              <a:rPr lang="en-AU" sz="1600" dirty="0" err="1"/>
              <a:t>wrapper.java.additional</a:t>
            </a:r>
            <a:r>
              <a:rPr lang="en-AU" sz="1600" dirty="0"/>
              <a:t>.&lt;number&gt;.  Ensure that all of the numbers are sequential</a:t>
            </a:r>
          </a:p>
          <a:p>
            <a:r>
              <a:rPr lang="en-AU" sz="1800" dirty="0"/>
              <a:t>Then in $JAVA/bin directory (the one configured in your </a:t>
            </a:r>
            <a:r>
              <a:rPr lang="en-AU" sz="1800" dirty="0" err="1"/>
              <a:t>tomcat.conf</a:t>
            </a:r>
            <a:r>
              <a:rPr lang="en-AU" sz="1800" dirty="0"/>
              <a:t> file), run </a:t>
            </a:r>
            <a:r>
              <a:rPr lang="en-AU" sz="1800" dirty="0" err="1"/>
              <a:t>jVisualVM</a:t>
            </a:r>
            <a:endParaRPr lang="en-AU" sz="1800" dirty="0"/>
          </a:p>
          <a:p>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5" name="TextBox 4"/>
          <p:cNvSpPr txBox="1"/>
          <p:nvPr/>
        </p:nvSpPr>
        <p:spPr>
          <a:xfrm>
            <a:off x="2351585" y="2564904"/>
            <a:ext cx="7103227" cy="600164"/>
          </a:xfrm>
          <a:prstGeom prst="rect">
            <a:avLst/>
          </a:prstGeom>
          <a:noFill/>
        </p:spPr>
        <p:txBody>
          <a:bodyPr wrap="none" rtlCol="0">
            <a:spAutoFit/>
          </a:bodyPr>
          <a:lstStyle/>
          <a:p>
            <a:pPr lvl="1"/>
            <a:r>
              <a:rPr lang="en-AU" sz="1100" dirty="0">
                <a:latin typeface="Courier New" pitchFamily="49" charset="0"/>
                <a:cs typeface="Courier New" pitchFamily="49" charset="0"/>
              </a:rPr>
              <a:t>wrapper.java.additional.14=-</a:t>
            </a:r>
            <a:r>
              <a:rPr lang="en-AU" sz="1100" dirty="0" err="1">
                <a:latin typeface="Courier New" pitchFamily="49" charset="0"/>
                <a:cs typeface="Courier New" pitchFamily="49" charset="0"/>
              </a:rPr>
              <a:t>Dcom.sun.management.jmxremote.port</a:t>
            </a:r>
            <a:r>
              <a:rPr lang="en-AU" sz="1100" dirty="0">
                <a:latin typeface="Courier New" pitchFamily="49" charset="0"/>
                <a:cs typeface="Courier New" pitchFamily="49" charset="0"/>
              </a:rPr>
              <a:t>=8086</a:t>
            </a:r>
          </a:p>
          <a:p>
            <a:pPr lvl="1"/>
            <a:r>
              <a:rPr lang="en-AU" sz="1100" dirty="0">
                <a:latin typeface="Courier New" pitchFamily="49" charset="0"/>
                <a:cs typeface="Courier New" pitchFamily="49" charset="0"/>
              </a:rPr>
              <a:t>wrapper.java.additional.15=-</a:t>
            </a:r>
            <a:r>
              <a:rPr lang="en-AU" sz="1100" dirty="0" err="1">
                <a:latin typeface="Courier New" pitchFamily="49" charset="0"/>
                <a:cs typeface="Courier New" pitchFamily="49" charset="0"/>
              </a:rPr>
              <a:t>Dcom.sun.management.jmxremote.ssl</a:t>
            </a:r>
            <a:r>
              <a:rPr lang="en-AU" sz="1100" dirty="0">
                <a:latin typeface="Courier New" pitchFamily="49" charset="0"/>
                <a:cs typeface="Courier New" pitchFamily="49" charset="0"/>
              </a:rPr>
              <a:t>=false </a:t>
            </a:r>
          </a:p>
          <a:p>
            <a:pPr lvl="1"/>
            <a:r>
              <a:rPr lang="en-AU" sz="1100" dirty="0">
                <a:latin typeface="Courier New" pitchFamily="49" charset="0"/>
                <a:cs typeface="Courier New" pitchFamily="49" charset="0"/>
              </a:rPr>
              <a:t>wrapper.java.additional.16=-</a:t>
            </a:r>
            <a:r>
              <a:rPr lang="en-AU" sz="1100" dirty="0" err="1">
                <a:latin typeface="Courier New" pitchFamily="49" charset="0"/>
                <a:cs typeface="Courier New" pitchFamily="49" charset="0"/>
              </a:rPr>
              <a:t>Dcom.sun.management.jmxremote.authenticate</a:t>
            </a:r>
            <a:r>
              <a:rPr lang="en-AU" sz="1100" dirty="0">
                <a:latin typeface="Courier New" pitchFamily="49" charset="0"/>
                <a:cs typeface="Courier New" pitchFamily="49" charset="0"/>
              </a:rPr>
              <a:t>=false</a:t>
            </a:r>
          </a:p>
        </p:txBody>
      </p:sp>
    </p:spTree>
    <p:extLst>
      <p:ext uri="{BB962C8B-B14F-4D97-AF65-F5344CB8AC3E}">
        <p14:creationId xmlns:p14="http://schemas.microsoft.com/office/powerpoint/2010/main" val="9122004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JVisualVM</a:t>
            </a:r>
            <a:r>
              <a:rPr lang="en-AU" dirty="0" smtClean="0"/>
              <a:t> – JMX Connection</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6" name="TextBox 5"/>
          <p:cNvSpPr txBox="1"/>
          <p:nvPr/>
        </p:nvSpPr>
        <p:spPr>
          <a:xfrm>
            <a:off x="2135560" y="1988840"/>
            <a:ext cx="3672408" cy="923330"/>
          </a:xfrm>
          <a:prstGeom prst="rect">
            <a:avLst/>
          </a:prstGeom>
          <a:noFill/>
        </p:spPr>
        <p:txBody>
          <a:bodyPr wrap="square" rtlCol="0">
            <a:spAutoFit/>
          </a:bodyPr>
          <a:lstStyle/>
          <a:p>
            <a:r>
              <a:rPr lang="en-AU" dirty="0"/>
              <a:t>Create a new JMX connection, and use the port number configured in the </a:t>
            </a:r>
            <a:r>
              <a:rPr lang="en-AU" dirty="0" err="1"/>
              <a:t>tomcat.conf</a:t>
            </a:r>
            <a:r>
              <a:rPr lang="en-AU" dirty="0"/>
              <a:t> file</a:t>
            </a:r>
            <a:endParaRPr lang="en-AU" dirty="0"/>
          </a:p>
        </p:txBody>
      </p:sp>
      <p:pic>
        <p:nvPicPr>
          <p:cNvPr id="1027" name="Picture 3"/>
          <p:cNvPicPr>
            <a:picLocks noChangeAspect="1" noChangeArrowheads="1"/>
          </p:cNvPicPr>
          <p:nvPr/>
        </p:nvPicPr>
        <p:blipFill>
          <a:blip r:embed="rId2" cstate="print"/>
          <a:srcRect/>
          <a:stretch>
            <a:fillRect/>
          </a:stretch>
        </p:blipFill>
        <p:spPr bwMode="auto">
          <a:xfrm>
            <a:off x="5807968" y="1844825"/>
            <a:ext cx="4191000" cy="2809875"/>
          </a:xfrm>
          <a:prstGeom prst="rect">
            <a:avLst/>
          </a:prstGeom>
          <a:noFill/>
          <a:ln w="9525">
            <a:noFill/>
            <a:miter lim="800000"/>
            <a:headEnd/>
            <a:tailEnd/>
          </a:ln>
        </p:spPr>
      </p:pic>
    </p:spTree>
    <p:extLst>
      <p:ext uri="{BB962C8B-B14F-4D97-AF65-F5344CB8AC3E}">
        <p14:creationId xmlns:p14="http://schemas.microsoft.com/office/powerpoint/2010/main" val="46682065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JVisualVM</a:t>
            </a:r>
            <a:r>
              <a:rPr lang="en-AU" dirty="0" smtClean="0"/>
              <a:t> – Thread Dump</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295800" y="1484784"/>
            <a:ext cx="6012160" cy="1053490"/>
          </a:xfrm>
          <a:prstGeom prst="rect">
            <a:avLst/>
          </a:prstGeom>
          <a:noFill/>
          <a:ln w="9525">
            <a:noFill/>
            <a:miter lim="800000"/>
            <a:headEnd/>
            <a:tailEnd/>
          </a:ln>
        </p:spPr>
      </p:pic>
      <p:sp>
        <p:nvSpPr>
          <p:cNvPr id="6" name="TextBox 5"/>
          <p:cNvSpPr txBox="1"/>
          <p:nvPr/>
        </p:nvSpPr>
        <p:spPr>
          <a:xfrm>
            <a:off x="2135561" y="3284984"/>
            <a:ext cx="7200800" cy="923330"/>
          </a:xfrm>
          <a:prstGeom prst="rect">
            <a:avLst/>
          </a:prstGeom>
          <a:noFill/>
        </p:spPr>
        <p:txBody>
          <a:bodyPr wrap="square" rtlCol="0">
            <a:spAutoFit/>
          </a:bodyPr>
          <a:lstStyle/>
          <a:p>
            <a:r>
              <a:rPr lang="en-AU" dirty="0"/>
              <a:t>While the system is under load (active users) and the problems are being exhibited, click on Thread Dump.  Save them to a file and email them through to support</a:t>
            </a:r>
            <a:endParaRPr lang="en-AU" dirty="0"/>
          </a:p>
        </p:txBody>
      </p:sp>
    </p:spTree>
    <p:extLst>
      <p:ext uri="{BB962C8B-B14F-4D97-AF65-F5344CB8AC3E}">
        <p14:creationId xmlns:p14="http://schemas.microsoft.com/office/powerpoint/2010/main" val="109700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Items</a:t>
            </a:r>
            <a:endParaRPr lang="en-AU" dirty="0"/>
          </a:p>
        </p:txBody>
      </p:sp>
      <p:sp>
        <p:nvSpPr>
          <p:cNvPr id="3" name="Content Placeholder 2"/>
          <p:cNvSpPr>
            <a:spLocks noGrp="1"/>
          </p:cNvSpPr>
          <p:nvPr>
            <p:ph idx="1"/>
          </p:nvPr>
        </p:nvSpPr>
        <p:spPr/>
        <p:txBody>
          <a:bodyPr>
            <a:normAutofit/>
          </a:bodyPr>
          <a:lstStyle/>
          <a:p>
            <a:pPr indent="0">
              <a:buNone/>
            </a:pPr>
            <a:r>
              <a:rPr lang="en-AU" dirty="0" smtClean="0"/>
              <a:t>In EQUELLA, an item is the smallest level of organisation of content.  An item is comprised of metadata and optionally one or more attachments (digital content).  An item is created by completing a contribution wizard.  A contribution wizard allows users to contribute metadata and optionally upload digital content (as one or more attachments) using a web form.</a:t>
            </a:r>
            <a:endParaRPr lang="en-AU" dirty="0"/>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3103647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AU" sz="3200" dirty="0"/>
              <a:t>EQUELLA Bulk Importer (EBI)</a:t>
            </a:r>
            <a:endParaRPr lang="en-AU" sz="3200" dirty="0"/>
          </a:p>
        </p:txBody>
      </p:sp>
      <p:sp>
        <p:nvSpPr>
          <p:cNvPr id="5"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1806476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the EBI</a:t>
            </a:r>
            <a:endParaRPr lang="en-AU" dirty="0"/>
          </a:p>
        </p:txBody>
      </p:sp>
      <p:sp>
        <p:nvSpPr>
          <p:cNvPr id="3" name="Content Placeholder 2"/>
          <p:cNvSpPr>
            <a:spLocks noGrp="1"/>
          </p:cNvSpPr>
          <p:nvPr>
            <p:ph idx="1"/>
          </p:nvPr>
        </p:nvSpPr>
        <p:spPr/>
        <p:txBody>
          <a:bodyPr/>
          <a:lstStyle/>
          <a:p>
            <a:r>
              <a:rPr lang="en-AU" dirty="0" smtClean="0"/>
              <a:t>Easy bulk importation of items into EQUELLA</a:t>
            </a:r>
          </a:p>
          <a:p>
            <a:r>
              <a:rPr lang="en-AU" dirty="0" smtClean="0"/>
              <a:t>Uses a spreadsheet for </a:t>
            </a:r>
            <a:r>
              <a:rPr lang="en-AU" dirty="0" smtClean="0"/>
              <a:t>metadata</a:t>
            </a:r>
            <a:endParaRPr lang="en-AU" dirty="0" smtClean="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3955166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EBI Requirements</a:t>
            </a:r>
            <a:endParaRPr lang="en-AU" dirty="0"/>
          </a:p>
        </p:txBody>
      </p:sp>
      <p:sp>
        <p:nvSpPr>
          <p:cNvPr id="3" name="Content Placeholder 2"/>
          <p:cNvSpPr>
            <a:spLocks noGrp="1"/>
          </p:cNvSpPr>
          <p:nvPr>
            <p:ph idx="1"/>
          </p:nvPr>
        </p:nvSpPr>
        <p:spPr/>
        <p:txBody>
          <a:bodyPr/>
          <a:lstStyle/>
          <a:p>
            <a:r>
              <a:rPr lang="en-AU" dirty="0"/>
              <a:t>Windows XP, Vista, 7; OS X 10.4 +; Linux</a:t>
            </a:r>
          </a:p>
          <a:p>
            <a:r>
              <a:rPr lang="en-AU" dirty="0"/>
              <a:t>EQUELLA 4.0 +</a:t>
            </a:r>
          </a:p>
          <a:p>
            <a:r>
              <a:rPr lang="en-AU" dirty="0"/>
              <a:t>Python 2.5</a:t>
            </a:r>
          </a:p>
          <a:p>
            <a:r>
              <a:rPr lang="en-AU" dirty="0"/>
              <a:t>CSV File</a:t>
            </a:r>
          </a:p>
          <a:p>
            <a:r>
              <a:rPr lang="en-AU" dirty="0"/>
              <a:t>Attachments</a:t>
            </a:r>
          </a:p>
          <a:p>
            <a:r>
              <a:rPr lang="en-AU" dirty="0"/>
              <a:t>Knowledge of the target collection</a:t>
            </a:r>
          </a:p>
          <a:p>
            <a:r>
              <a:rPr lang="en-AU" dirty="0"/>
              <a:t>Login to EQUELLA with correct privileges</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9856759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EBI Fields</a:t>
            </a:r>
            <a:endParaRPr lang="en-AU" dirty="0"/>
          </a:p>
        </p:txBody>
      </p:sp>
      <p:graphicFrame>
        <p:nvGraphicFramePr>
          <p:cNvPr id="5" name="Content Placeholder 4"/>
          <p:cNvGraphicFramePr>
            <a:graphicFrameLocks noGrp="1"/>
          </p:cNvGraphicFramePr>
          <p:nvPr>
            <p:ph idx="1"/>
          </p:nvPr>
        </p:nvGraphicFramePr>
        <p:xfrm>
          <a:off x="1981200" y="1268760"/>
          <a:ext cx="8229600" cy="4089400"/>
        </p:xfrm>
        <a:graphic>
          <a:graphicData uri="http://schemas.openxmlformats.org/drawingml/2006/table">
            <a:tbl>
              <a:tblPr firstRow="1" bandRow="1">
                <a:tableStyleId>{5C22544A-7EE6-4342-B048-85BDC9FD1C3A}</a:tableStyleId>
              </a:tblPr>
              <a:tblGrid>
                <a:gridCol w="2026568"/>
                <a:gridCol w="2304256"/>
                <a:gridCol w="3898776"/>
              </a:tblGrid>
              <a:tr h="370840">
                <a:tc>
                  <a:txBody>
                    <a:bodyPr/>
                    <a:lstStyle/>
                    <a:p>
                      <a:r>
                        <a:rPr lang="en-AU" sz="1600" dirty="0" smtClean="0"/>
                        <a:t>Field</a:t>
                      </a:r>
                      <a:endParaRPr lang="en-AU" sz="1600" dirty="0"/>
                    </a:p>
                  </a:txBody>
                  <a:tcPr/>
                </a:tc>
                <a:tc>
                  <a:txBody>
                    <a:bodyPr/>
                    <a:lstStyle/>
                    <a:p>
                      <a:r>
                        <a:rPr lang="en-AU" sz="1600" dirty="0" smtClean="0"/>
                        <a:t>Required/Optional</a:t>
                      </a:r>
                      <a:endParaRPr lang="en-AU" sz="1600" dirty="0"/>
                    </a:p>
                  </a:txBody>
                  <a:tcPr/>
                </a:tc>
                <a:tc>
                  <a:txBody>
                    <a:bodyPr/>
                    <a:lstStyle/>
                    <a:p>
                      <a:r>
                        <a:rPr lang="en-AU" sz="1600" dirty="0" smtClean="0"/>
                        <a:t>Description</a:t>
                      </a:r>
                      <a:endParaRPr lang="en-AU" sz="1600" dirty="0"/>
                    </a:p>
                  </a:txBody>
                  <a:tcPr/>
                </a:tc>
              </a:tr>
              <a:tr h="370840">
                <a:tc>
                  <a:txBody>
                    <a:bodyPr/>
                    <a:lstStyle/>
                    <a:p>
                      <a:r>
                        <a:rPr lang="en-AU" sz="1600" dirty="0" smtClean="0"/>
                        <a:t>Institution URL</a:t>
                      </a:r>
                      <a:endParaRPr lang="en-AU" sz="1600" dirty="0"/>
                    </a:p>
                  </a:txBody>
                  <a:tcPr/>
                </a:tc>
                <a:tc>
                  <a:txBody>
                    <a:bodyPr/>
                    <a:lstStyle/>
                    <a:p>
                      <a:r>
                        <a:rPr lang="en-AU" sz="1600" dirty="0" smtClean="0"/>
                        <a:t>Required</a:t>
                      </a:r>
                      <a:endParaRPr lang="en-AU"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kern="1200" baseline="0" dirty="0" smtClean="0">
                          <a:solidFill>
                            <a:schemeClr val="dk1"/>
                          </a:solidFill>
                          <a:latin typeface="+mn-lt"/>
                          <a:ea typeface="+mn-ea"/>
                          <a:cs typeface="+mn-cs"/>
                        </a:rPr>
                        <a:t>The URL of the EQUELLA institution in this field. </a:t>
                      </a:r>
                    </a:p>
                  </a:txBody>
                  <a:tcPr/>
                </a:tc>
              </a:tr>
              <a:tr h="370840">
                <a:tc>
                  <a:txBody>
                    <a:bodyPr/>
                    <a:lstStyle/>
                    <a:p>
                      <a:r>
                        <a:rPr lang="en-AU" sz="1600" dirty="0" smtClean="0"/>
                        <a:t>Username</a:t>
                      </a:r>
                      <a:r>
                        <a:rPr lang="en-AU" sz="1600" baseline="0" dirty="0" smtClean="0"/>
                        <a:t> and </a:t>
                      </a:r>
                      <a:r>
                        <a:rPr lang="en-AU" sz="1600" dirty="0" smtClean="0"/>
                        <a:t>Password</a:t>
                      </a:r>
                      <a:endParaRPr lang="en-AU" sz="1600" dirty="0"/>
                    </a:p>
                  </a:txBody>
                  <a:tcPr/>
                </a:tc>
                <a:tc>
                  <a:txBody>
                    <a:bodyPr/>
                    <a:lstStyle/>
                    <a:p>
                      <a:r>
                        <a:rPr lang="en-AU" sz="1600" dirty="0" smtClean="0"/>
                        <a:t>Required</a:t>
                      </a:r>
                      <a:endParaRPr lang="en-AU" sz="1600" dirty="0"/>
                    </a:p>
                  </a:txBody>
                  <a:tcPr/>
                </a:tc>
                <a:tc>
                  <a:txBody>
                    <a:bodyPr/>
                    <a:lstStyle/>
                    <a:p>
                      <a:r>
                        <a:rPr lang="en-AU" sz="1600" dirty="0" smtClean="0"/>
                        <a:t>A valid</a:t>
                      </a:r>
                      <a:r>
                        <a:rPr lang="en-AU" sz="1600" baseline="0" dirty="0" smtClean="0"/>
                        <a:t> username/password that has CREATE_ITEM privileges in the target collection</a:t>
                      </a:r>
                      <a:endParaRPr lang="en-AU" sz="1600" dirty="0"/>
                    </a:p>
                  </a:txBody>
                  <a:tcPr/>
                </a:tc>
              </a:tr>
              <a:tr h="370840">
                <a:tc>
                  <a:txBody>
                    <a:bodyPr/>
                    <a:lstStyle/>
                    <a:p>
                      <a:r>
                        <a:rPr lang="en-AU" sz="1600" dirty="0" smtClean="0"/>
                        <a:t>Collection</a:t>
                      </a:r>
                      <a:endParaRPr lang="en-AU" sz="1600" dirty="0"/>
                    </a:p>
                  </a:txBody>
                  <a:tcPr/>
                </a:tc>
                <a:tc>
                  <a:txBody>
                    <a:bodyPr/>
                    <a:lstStyle/>
                    <a:p>
                      <a:r>
                        <a:rPr lang="en-AU" sz="1600" dirty="0" smtClean="0"/>
                        <a:t>Required</a:t>
                      </a:r>
                      <a:endParaRPr lang="en-AU" sz="1600" dirty="0"/>
                    </a:p>
                  </a:txBody>
                  <a:tcPr/>
                </a:tc>
                <a:tc>
                  <a:txBody>
                    <a:bodyPr/>
                    <a:lstStyle/>
                    <a:p>
                      <a:r>
                        <a:rPr lang="en-AU" sz="1600" dirty="0" smtClean="0"/>
                        <a:t>The target</a:t>
                      </a:r>
                      <a:r>
                        <a:rPr lang="en-AU" sz="1600" baseline="0" dirty="0" smtClean="0"/>
                        <a:t> collection for the bulk contribution</a:t>
                      </a:r>
                      <a:endParaRPr lang="en-AU" sz="1600" dirty="0"/>
                    </a:p>
                  </a:txBody>
                  <a:tcPr/>
                </a:tc>
              </a:tr>
              <a:tr h="370840">
                <a:tc>
                  <a:txBody>
                    <a:bodyPr/>
                    <a:lstStyle/>
                    <a:p>
                      <a:r>
                        <a:rPr lang="en-AU" sz="1600" dirty="0" smtClean="0"/>
                        <a:t>CSV</a:t>
                      </a:r>
                      <a:endParaRPr lang="en-AU" sz="1600" dirty="0"/>
                    </a:p>
                  </a:txBody>
                  <a:tcPr/>
                </a:tc>
                <a:tc>
                  <a:txBody>
                    <a:bodyPr/>
                    <a:lstStyle/>
                    <a:p>
                      <a:r>
                        <a:rPr lang="en-AU" sz="1600" dirty="0" smtClean="0"/>
                        <a:t>Required</a:t>
                      </a:r>
                      <a:endParaRPr lang="en-AU" sz="1600" dirty="0"/>
                    </a:p>
                  </a:txBody>
                  <a:tcPr/>
                </a:tc>
                <a:tc>
                  <a:txBody>
                    <a:bodyPr/>
                    <a:lstStyle/>
                    <a:p>
                      <a:r>
                        <a:rPr lang="en-AU" sz="1600" dirty="0" smtClean="0"/>
                        <a:t>The file path</a:t>
                      </a:r>
                      <a:r>
                        <a:rPr lang="en-AU" sz="1600" baseline="0" dirty="0" smtClean="0"/>
                        <a:t> to a CSV of metadata and attachment file locations</a:t>
                      </a:r>
                      <a:endParaRPr lang="en-AU" sz="1600" dirty="0"/>
                    </a:p>
                  </a:txBody>
                  <a:tcPr/>
                </a:tc>
              </a:tr>
              <a:tr h="370840">
                <a:tc>
                  <a:txBody>
                    <a:bodyPr/>
                    <a:lstStyle/>
                    <a:p>
                      <a:r>
                        <a:rPr lang="en-AU" sz="1600" dirty="0" smtClean="0"/>
                        <a:t>Save</a:t>
                      </a:r>
                      <a:r>
                        <a:rPr lang="en-AU" sz="1600" baseline="0" dirty="0" smtClean="0"/>
                        <a:t> Item XML</a:t>
                      </a:r>
                      <a:endParaRPr lang="en-AU" sz="1600" dirty="0"/>
                    </a:p>
                  </a:txBody>
                  <a:tcPr/>
                </a:tc>
                <a:tc>
                  <a:txBody>
                    <a:bodyPr/>
                    <a:lstStyle/>
                    <a:p>
                      <a:r>
                        <a:rPr lang="en-AU" sz="1600" dirty="0" smtClean="0"/>
                        <a:t>Optional</a:t>
                      </a:r>
                      <a:endParaRPr lang="en-AU" sz="1600" dirty="0"/>
                    </a:p>
                  </a:txBody>
                  <a:tcPr/>
                </a:tc>
                <a:tc>
                  <a:txBody>
                    <a:bodyPr/>
                    <a:lstStyle/>
                    <a:p>
                      <a:r>
                        <a:rPr lang="en-AU" sz="1600" dirty="0" smtClean="0"/>
                        <a:t>Check this box to save the test XML files created when performing test runs</a:t>
                      </a:r>
                      <a:endParaRPr lang="en-AU" sz="1600" dirty="0"/>
                    </a:p>
                  </a:txBody>
                  <a:tcPr/>
                </a:tc>
              </a:tr>
              <a:tr h="370840">
                <a:tc>
                  <a:txBody>
                    <a:bodyPr/>
                    <a:lstStyle/>
                    <a:p>
                      <a:r>
                        <a:rPr lang="en-AU" sz="1600" dirty="0" smtClean="0"/>
                        <a:t>Row Filter</a:t>
                      </a:r>
                      <a:endParaRPr lang="en-AU" sz="1600" dirty="0"/>
                    </a:p>
                  </a:txBody>
                  <a:tcPr/>
                </a:tc>
                <a:tc>
                  <a:txBody>
                    <a:bodyPr/>
                    <a:lstStyle/>
                    <a:p>
                      <a:r>
                        <a:rPr lang="en-AU" sz="1600" dirty="0" smtClean="0"/>
                        <a:t>Optional</a:t>
                      </a:r>
                      <a:endParaRPr lang="en-AU" sz="1600" dirty="0"/>
                    </a:p>
                  </a:txBody>
                  <a:tcPr/>
                </a:tc>
                <a:tc>
                  <a:txBody>
                    <a:bodyPr/>
                    <a:lstStyle/>
                    <a:p>
                      <a:r>
                        <a:rPr lang="en-AU" sz="1600" dirty="0" smtClean="0"/>
                        <a:t>Allows you to restrict your rows</a:t>
                      </a:r>
                      <a:r>
                        <a:rPr lang="en-AU" sz="1600" baseline="0" dirty="0" smtClean="0"/>
                        <a:t> to be processed</a:t>
                      </a:r>
                      <a:endParaRPr lang="en-AU" sz="1600" dirty="0"/>
                    </a:p>
                  </a:txBody>
                  <a:tcPr/>
                </a:tc>
              </a:tr>
            </a:tbl>
          </a:graphicData>
        </a:graphic>
      </p:graphicFrame>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5670571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EBI Buttons</a:t>
            </a:r>
            <a:endParaRPr lang="en-AU" dirty="0"/>
          </a:p>
        </p:txBody>
      </p:sp>
      <p:sp>
        <p:nvSpPr>
          <p:cNvPr id="3" name="Content Placeholder 2"/>
          <p:cNvSpPr>
            <a:spLocks noGrp="1"/>
          </p:cNvSpPr>
          <p:nvPr>
            <p:ph idx="1"/>
          </p:nvPr>
        </p:nvSpPr>
        <p:spPr/>
        <p:txBody>
          <a:bodyPr/>
          <a:lstStyle/>
          <a:p>
            <a:r>
              <a:rPr lang="en-AU" dirty="0"/>
              <a:t>Test/Get Collections:  Retrieves a list of collections that the user can contribute to</a:t>
            </a:r>
          </a:p>
          <a:p>
            <a:r>
              <a:rPr lang="en-AU" dirty="0"/>
              <a:t>Browse:  Allows you to browse your computer to select the CSV input file</a:t>
            </a:r>
          </a:p>
          <a:p>
            <a:r>
              <a:rPr lang="en-AU" dirty="0"/>
              <a:t>Reload CSV:  Reloads the specified CSV’s values</a:t>
            </a:r>
          </a:p>
          <a:p>
            <a:r>
              <a:rPr lang="en-AU" dirty="0"/>
              <a:t>Test Import: Tests an import without contributing</a:t>
            </a:r>
          </a:p>
          <a:p>
            <a:r>
              <a:rPr lang="en-AU" dirty="0"/>
              <a:t>Start Import: Starts the import process</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1451329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CSV File Format</a:t>
            </a:r>
            <a:endParaRPr lang="en-AU" dirty="0"/>
          </a:p>
        </p:txBody>
      </p:sp>
      <p:sp>
        <p:nvSpPr>
          <p:cNvPr id="3" name="Content Placeholder 2"/>
          <p:cNvSpPr>
            <a:spLocks noGrp="1"/>
          </p:cNvSpPr>
          <p:nvPr>
            <p:ph idx="1"/>
          </p:nvPr>
        </p:nvSpPr>
        <p:spPr/>
        <p:txBody>
          <a:bodyPr/>
          <a:lstStyle/>
          <a:p>
            <a:r>
              <a:rPr lang="en-AU" dirty="0" smtClean="0"/>
              <a:t>Target metadata nodes and special columns (attachment or URL columns) across the header row</a:t>
            </a:r>
          </a:p>
          <a:p>
            <a:r>
              <a:rPr lang="en-AU" dirty="0" smtClean="0"/>
              <a:t>Values in subsequent rows</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59120" y="4005064"/>
            <a:ext cx="8729368" cy="936104"/>
          </a:xfrm>
          <a:prstGeom prst="rect">
            <a:avLst/>
          </a:prstGeom>
          <a:noFill/>
          <a:ln w="9525">
            <a:noFill/>
            <a:miter lim="800000"/>
            <a:headEnd/>
            <a:tailEnd/>
          </a:ln>
        </p:spPr>
      </p:pic>
    </p:spTree>
    <p:extLst>
      <p:ext uri="{BB962C8B-B14F-4D97-AF65-F5344CB8AC3E}">
        <p14:creationId xmlns:p14="http://schemas.microsoft.com/office/powerpoint/2010/main" val="129389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Anatomy of an EQUELLA Item</a:t>
            </a:r>
            <a:endParaRPr lang="en-AU" dirty="0"/>
          </a:p>
        </p:txBody>
      </p:sp>
      <p:graphicFrame>
        <p:nvGraphicFramePr>
          <p:cNvPr id="4" name="Content Placeholder 3"/>
          <p:cNvGraphicFramePr>
            <a:graphicFrameLocks noGrp="1"/>
          </p:cNvGraphicFramePr>
          <p:nvPr>
            <p:ph idx="1"/>
          </p:nvPr>
        </p:nvGraphicFramePr>
        <p:xfrm>
          <a:off x="2279576" y="1164358"/>
          <a:ext cx="608416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600056" y="3324598"/>
            <a:ext cx="3672408" cy="1323439"/>
          </a:xfrm>
          <a:prstGeom prst="rect">
            <a:avLst/>
          </a:prstGeom>
          <a:noFill/>
        </p:spPr>
        <p:txBody>
          <a:bodyPr wrap="square" rtlCol="0">
            <a:spAutoFit/>
          </a:bodyPr>
          <a:lstStyle/>
          <a:p>
            <a:r>
              <a:rPr lang="en-AU" sz="2000" b="1" dirty="0"/>
              <a:t>In EQUELLA, an </a:t>
            </a:r>
            <a:r>
              <a:rPr lang="en-AU" sz="2000" b="1" i="1" dirty="0"/>
              <a:t>item</a:t>
            </a:r>
            <a:r>
              <a:rPr lang="en-AU" sz="2000" b="1" dirty="0"/>
              <a:t> is comprised metadata and optionally, one or more attachments.</a:t>
            </a:r>
            <a:endParaRPr lang="en-AU" sz="2000" b="1" dirty="0"/>
          </a:p>
        </p:txBody>
      </p:sp>
      <p:sp>
        <p:nvSpPr>
          <p:cNvPr id="7"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6292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Collections</a:t>
            </a:r>
            <a:endParaRPr lang="en-AU" dirty="0"/>
          </a:p>
        </p:txBody>
      </p:sp>
      <p:sp>
        <p:nvSpPr>
          <p:cNvPr id="3" name="Content Placeholder 2"/>
          <p:cNvSpPr>
            <a:spLocks noGrp="1"/>
          </p:cNvSpPr>
          <p:nvPr>
            <p:ph idx="1"/>
          </p:nvPr>
        </p:nvSpPr>
        <p:spPr/>
        <p:txBody>
          <a:bodyPr>
            <a:normAutofit/>
          </a:bodyPr>
          <a:lstStyle/>
          <a:p>
            <a:pPr indent="0">
              <a:buNone/>
            </a:pPr>
            <a:r>
              <a:rPr lang="en-AU" dirty="0" smtClean="0"/>
              <a:t>In EQUELLA, items are stored in ‘virtual containers’ called collections.  A collection is governed by one metadata schema and the contribution wizard used to store data in the schema.  Collections may be as specific or general as its designers wish.  Collections may implement specific security governing access and visibility to its member items.  Workflows can be imposed on collections to control item lifecycles.  Collections also allow administrators the ability to manage items at a high level.</a:t>
            </a:r>
            <a:endParaRPr lang="en-AU" dirty="0"/>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106279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Institutions</a:t>
            </a:r>
            <a:endParaRPr lang="en-AU" dirty="0"/>
          </a:p>
        </p:txBody>
      </p:sp>
      <p:sp>
        <p:nvSpPr>
          <p:cNvPr id="3" name="Content Placeholder 2"/>
          <p:cNvSpPr>
            <a:spLocks noGrp="1"/>
          </p:cNvSpPr>
          <p:nvPr>
            <p:ph idx="1"/>
          </p:nvPr>
        </p:nvSpPr>
        <p:spPr/>
        <p:txBody>
          <a:bodyPr>
            <a:normAutofit/>
          </a:bodyPr>
          <a:lstStyle/>
          <a:p>
            <a:pPr indent="0">
              <a:buNone/>
            </a:pPr>
            <a:r>
              <a:rPr lang="en-AU" dirty="0" smtClean="0"/>
              <a:t>The highest level of organisation in EQUELLA is an institution.  An EQUELLA institution contains one or more collections. In addition to being able to manage collections, institution managers can control EQUELLA-wide security, users, groups, roles as well as a variety of other features via the administrative console.</a:t>
            </a:r>
            <a:endParaRPr lang="en-AU" dirty="0"/>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1695315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Anatomy of an EQUELLA Repository</a:t>
            </a:r>
            <a:endParaRPr lang="en-AU" dirty="0"/>
          </a:p>
        </p:txBody>
      </p:sp>
      <p:graphicFrame>
        <p:nvGraphicFramePr>
          <p:cNvPr id="4" name="Content Placeholder 3"/>
          <p:cNvGraphicFramePr>
            <a:graphicFrameLocks noGrp="1"/>
          </p:cNvGraphicFramePr>
          <p:nvPr>
            <p:ph idx="1"/>
          </p:nvPr>
        </p:nvGraphicFramePr>
        <p:xfrm>
          <a:off x="2495600" y="1556792"/>
          <a:ext cx="7211144" cy="3965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35120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Local </a:t>
            </a:r>
            <a:r>
              <a:rPr lang="en-AU" dirty="0" err="1" smtClean="0"/>
              <a:t>vs</a:t>
            </a:r>
            <a:r>
              <a:rPr lang="en-AU" dirty="0" smtClean="0"/>
              <a:t> Remote Repositories</a:t>
            </a:r>
            <a:endParaRPr lang="en-AU" dirty="0"/>
          </a:p>
        </p:txBody>
      </p:sp>
      <p:sp>
        <p:nvSpPr>
          <p:cNvPr id="4" name="Content Placeholder 2"/>
          <p:cNvSpPr>
            <a:spLocks noGrp="1"/>
          </p:cNvSpPr>
          <p:nvPr>
            <p:ph idx="1"/>
          </p:nvPr>
        </p:nvSpPr>
        <p:spPr>
          <a:xfrm>
            <a:off x="1981200" y="1600201"/>
            <a:ext cx="8229600" cy="4525963"/>
          </a:xfrm>
        </p:spPr>
        <p:txBody>
          <a:bodyPr>
            <a:normAutofit/>
          </a:bodyPr>
          <a:lstStyle/>
          <a:p>
            <a:pPr indent="0">
              <a:buNone/>
            </a:pPr>
            <a:r>
              <a:rPr lang="en-AU" dirty="0" smtClean="0"/>
              <a:t>EQUELLA is designed to free content from the platform in which it resides.  To this end, EQUELLA can be set up to federate and harvest content - to and from external sources, like other EQUELLA institutions or other repositories that implement industry accepted standards and protocols.  </a:t>
            </a:r>
          </a:p>
          <a:p>
            <a:pPr indent="0">
              <a:buNone/>
            </a:pPr>
            <a:endParaRPr lang="en-AU" dirty="0"/>
          </a:p>
        </p:txBody>
      </p:sp>
      <p:sp>
        <p:nvSpPr>
          <p:cNvPr id="5"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1365220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Shared Ecosystem</a:t>
            </a:r>
            <a:endParaRPr lang="en-AU" dirty="0"/>
          </a:p>
        </p:txBody>
      </p:sp>
      <p:grpSp>
        <p:nvGrpSpPr>
          <p:cNvPr id="3" name="Group 12"/>
          <p:cNvGrpSpPr/>
          <p:nvPr/>
        </p:nvGrpSpPr>
        <p:grpSpPr>
          <a:xfrm>
            <a:off x="1977827" y="1354858"/>
            <a:ext cx="8226144" cy="3273227"/>
            <a:chOff x="458927" y="2884031"/>
            <a:chExt cx="8226144" cy="3242132"/>
          </a:xfrm>
        </p:grpSpPr>
        <p:sp>
          <p:nvSpPr>
            <p:cNvPr id="14" name="Freeform 13"/>
            <p:cNvSpPr/>
            <p:nvPr/>
          </p:nvSpPr>
          <p:spPr>
            <a:xfrm>
              <a:off x="458927" y="2884031"/>
              <a:ext cx="2688282" cy="3242132"/>
            </a:xfrm>
            <a:custGeom>
              <a:avLst/>
              <a:gdLst>
                <a:gd name="connsiteX0" fmla="*/ 0 w 2688282"/>
                <a:gd name="connsiteY0" fmla="*/ 268828 h 4525963"/>
                <a:gd name="connsiteX1" fmla="*/ 78738 w 2688282"/>
                <a:gd name="connsiteY1" fmla="*/ 78738 h 4525963"/>
                <a:gd name="connsiteX2" fmla="*/ 268828 w 2688282"/>
                <a:gd name="connsiteY2" fmla="*/ 0 h 4525963"/>
                <a:gd name="connsiteX3" fmla="*/ 2419454 w 2688282"/>
                <a:gd name="connsiteY3" fmla="*/ 0 h 4525963"/>
                <a:gd name="connsiteX4" fmla="*/ 2609544 w 2688282"/>
                <a:gd name="connsiteY4" fmla="*/ 78738 h 4525963"/>
                <a:gd name="connsiteX5" fmla="*/ 2688282 w 2688282"/>
                <a:gd name="connsiteY5" fmla="*/ 268828 h 4525963"/>
                <a:gd name="connsiteX6" fmla="*/ 2688282 w 2688282"/>
                <a:gd name="connsiteY6" fmla="*/ 4257135 h 4525963"/>
                <a:gd name="connsiteX7" fmla="*/ 2609544 w 2688282"/>
                <a:gd name="connsiteY7" fmla="*/ 4447225 h 4525963"/>
                <a:gd name="connsiteX8" fmla="*/ 2419454 w 2688282"/>
                <a:gd name="connsiteY8" fmla="*/ 4525963 h 4525963"/>
                <a:gd name="connsiteX9" fmla="*/ 268828 w 2688282"/>
                <a:gd name="connsiteY9" fmla="*/ 4525963 h 4525963"/>
                <a:gd name="connsiteX10" fmla="*/ 78738 w 2688282"/>
                <a:gd name="connsiteY10" fmla="*/ 4447225 h 4525963"/>
                <a:gd name="connsiteX11" fmla="*/ 0 w 2688282"/>
                <a:gd name="connsiteY11" fmla="*/ 4257135 h 4525963"/>
                <a:gd name="connsiteX12" fmla="*/ 0 w 2688282"/>
                <a:gd name="connsiteY12" fmla="*/ 268828 h 4525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8282" h="4525963">
                  <a:moveTo>
                    <a:pt x="0" y="268828"/>
                  </a:moveTo>
                  <a:cubicBezTo>
                    <a:pt x="0" y="197530"/>
                    <a:pt x="28323" y="129153"/>
                    <a:pt x="78738" y="78738"/>
                  </a:cubicBezTo>
                  <a:cubicBezTo>
                    <a:pt x="129153" y="28323"/>
                    <a:pt x="197531" y="0"/>
                    <a:pt x="268828" y="0"/>
                  </a:cubicBezTo>
                  <a:lnTo>
                    <a:pt x="2419454" y="0"/>
                  </a:lnTo>
                  <a:cubicBezTo>
                    <a:pt x="2490752" y="0"/>
                    <a:pt x="2559129" y="28323"/>
                    <a:pt x="2609544" y="78738"/>
                  </a:cubicBezTo>
                  <a:cubicBezTo>
                    <a:pt x="2659959" y="129153"/>
                    <a:pt x="2688282" y="197531"/>
                    <a:pt x="2688282" y="268828"/>
                  </a:cubicBezTo>
                  <a:lnTo>
                    <a:pt x="2688282" y="4257135"/>
                  </a:lnTo>
                  <a:cubicBezTo>
                    <a:pt x="2688282" y="4328433"/>
                    <a:pt x="2659959" y="4396810"/>
                    <a:pt x="2609544" y="4447225"/>
                  </a:cubicBezTo>
                  <a:cubicBezTo>
                    <a:pt x="2559129" y="4497640"/>
                    <a:pt x="2490751" y="4525963"/>
                    <a:pt x="2419454" y="4525963"/>
                  </a:cubicBezTo>
                  <a:lnTo>
                    <a:pt x="268828" y="4525963"/>
                  </a:lnTo>
                  <a:cubicBezTo>
                    <a:pt x="197530" y="4525963"/>
                    <a:pt x="129153" y="4497640"/>
                    <a:pt x="78738" y="4447225"/>
                  </a:cubicBezTo>
                  <a:cubicBezTo>
                    <a:pt x="28323" y="4396810"/>
                    <a:pt x="0" y="4328432"/>
                    <a:pt x="0" y="4257135"/>
                  </a:cubicBezTo>
                  <a:lnTo>
                    <a:pt x="0" y="2688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584" tIns="2037969" rIns="227584" bIns="1132777" numCol="1" spcCol="1270" anchor="ctr" anchorCtr="0">
              <a:noAutofit/>
            </a:bodyPr>
            <a:lstStyle/>
            <a:p>
              <a:pPr algn="ctr" defTabSz="1422400">
                <a:lnSpc>
                  <a:spcPct val="90000"/>
                </a:lnSpc>
                <a:spcBef>
                  <a:spcPct val="0"/>
                </a:spcBef>
                <a:spcAft>
                  <a:spcPct val="35000"/>
                </a:spcAft>
              </a:pPr>
              <a:r>
                <a:rPr lang="en-AU" sz="3200" dirty="0"/>
                <a:t>EQUELLA</a:t>
              </a:r>
              <a:endParaRPr lang="en-AU" sz="3200" dirty="0"/>
            </a:p>
          </p:txBody>
        </p:sp>
        <p:sp>
          <p:nvSpPr>
            <p:cNvPr id="16" name="Freeform 15"/>
            <p:cNvSpPr/>
            <p:nvPr/>
          </p:nvSpPr>
          <p:spPr>
            <a:xfrm>
              <a:off x="3227858" y="2884031"/>
              <a:ext cx="2688282" cy="3242132"/>
            </a:xfrm>
            <a:custGeom>
              <a:avLst/>
              <a:gdLst>
                <a:gd name="connsiteX0" fmla="*/ 0 w 2688282"/>
                <a:gd name="connsiteY0" fmla="*/ 268828 h 4525963"/>
                <a:gd name="connsiteX1" fmla="*/ 78738 w 2688282"/>
                <a:gd name="connsiteY1" fmla="*/ 78738 h 4525963"/>
                <a:gd name="connsiteX2" fmla="*/ 268828 w 2688282"/>
                <a:gd name="connsiteY2" fmla="*/ 0 h 4525963"/>
                <a:gd name="connsiteX3" fmla="*/ 2419454 w 2688282"/>
                <a:gd name="connsiteY3" fmla="*/ 0 h 4525963"/>
                <a:gd name="connsiteX4" fmla="*/ 2609544 w 2688282"/>
                <a:gd name="connsiteY4" fmla="*/ 78738 h 4525963"/>
                <a:gd name="connsiteX5" fmla="*/ 2688282 w 2688282"/>
                <a:gd name="connsiteY5" fmla="*/ 268828 h 4525963"/>
                <a:gd name="connsiteX6" fmla="*/ 2688282 w 2688282"/>
                <a:gd name="connsiteY6" fmla="*/ 4257135 h 4525963"/>
                <a:gd name="connsiteX7" fmla="*/ 2609544 w 2688282"/>
                <a:gd name="connsiteY7" fmla="*/ 4447225 h 4525963"/>
                <a:gd name="connsiteX8" fmla="*/ 2419454 w 2688282"/>
                <a:gd name="connsiteY8" fmla="*/ 4525963 h 4525963"/>
                <a:gd name="connsiteX9" fmla="*/ 268828 w 2688282"/>
                <a:gd name="connsiteY9" fmla="*/ 4525963 h 4525963"/>
                <a:gd name="connsiteX10" fmla="*/ 78738 w 2688282"/>
                <a:gd name="connsiteY10" fmla="*/ 4447225 h 4525963"/>
                <a:gd name="connsiteX11" fmla="*/ 0 w 2688282"/>
                <a:gd name="connsiteY11" fmla="*/ 4257135 h 4525963"/>
                <a:gd name="connsiteX12" fmla="*/ 0 w 2688282"/>
                <a:gd name="connsiteY12" fmla="*/ 268828 h 4525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8282" h="4525963">
                  <a:moveTo>
                    <a:pt x="0" y="268828"/>
                  </a:moveTo>
                  <a:cubicBezTo>
                    <a:pt x="0" y="197530"/>
                    <a:pt x="28323" y="129153"/>
                    <a:pt x="78738" y="78738"/>
                  </a:cubicBezTo>
                  <a:cubicBezTo>
                    <a:pt x="129153" y="28323"/>
                    <a:pt x="197531" y="0"/>
                    <a:pt x="268828" y="0"/>
                  </a:cubicBezTo>
                  <a:lnTo>
                    <a:pt x="2419454" y="0"/>
                  </a:lnTo>
                  <a:cubicBezTo>
                    <a:pt x="2490752" y="0"/>
                    <a:pt x="2559129" y="28323"/>
                    <a:pt x="2609544" y="78738"/>
                  </a:cubicBezTo>
                  <a:cubicBezTo>
                    <a:pt x="2659959" y="129153"/>
                    <a:pt x="2688282" y="197531"/>
                    <a:pt x="2688282" y="268828"/>
                  </a:cubicBezTo>
                  <a:lnTo>
                    <a:pt x="2688282" y="4257135"/>
                  </a:lnTo>
                  <a:cubicBezTo>
                    <a:pt x="2688282" y="4328433"/>
                    <a:pt x="2659959" y="4396810"/>
                    <a:pt x="2609544" y="4447225"/>
                  </a:cubicBezTo>
                  <a:cubicBezTo>
                    <a:pt x="2559129" y="4497640"/>
                    <a:pt x="2490751" y="4525963"/>
                    <a:pt x="2419454" y="4525963"/>
                  </a:cubicBezTo>
                  <a:lnTo>
                    <a:pt x="268828" y="4525963"/>
                  </a:lnTo>
                  <a:cubicBezTo>
                    <a:pt x="197530" y="4525963"/>
                    <a:pt x="129153" y="4497640"/>
                    <a:pt x="78738" y="4447225"/>
                  </a:cubicBezTo>
                  <a:cubicBezTo>
                    <a:pt x="28323" y="4396810"/>
                    <a:pt x="0" y="4328432"/>
                    <a:pt x="0" y="4257135"/>
                  </a:cubicBezTo>
                  <a:lnTo>
                    <a:pt x="0" y="2688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584" tIns="2037969" rIns="227584" bIns="1132777" numCol="1" spcCol="1270" anchor="ctr" anchorCtr="0">
              <a:noAutofit/>
            </a:bodyPr>
            <a:lstStyle/>
            <a:p>
              <a:pPr algn="ctr" defTabSz="1422400">
                <a:lnSpc>
                  <a:spcPct val="90000"/>
                </a:lnSpc>
                <a:spcBef>
                  <a:spcPct val="0"/>
                </a:spcBef>
                <a:spcAft>
                  <a:spcPct val="35000"/>
                </a:spcAft>
              </a:pPr>
              <a:r>
                <a:rPr lang="en-AU" sz="3200" dirty="0"/>
                <a:t>Other Repository Systems</a:t>
              </a:r>
              <a:endParaRPr lang="en-AU" sz="3200" dirty="0"/>
            </a:p>
          </p:txBody>
        </p:sp>
        <p:sp>
          <p:nvSpPr>
            <p:cNvPr id="18" name="Freeform 17"/>
            <p:cNvSpPr/>
            <p:nvPr/>
          </p:nvSpPr>
          <p:spPr>
            <a:xfrm>
              <a:off x="5996789" y="2884031"/>
              <a:ext cx="2688282" cy="3242132"/>
            </a:xfrm>
            <a:custGeom>
              <a:avLst/>
              <a:gdLst>
                <a:gd name="connsiteX0" fmla="*/ 0 w 2688282"/>
                <a:gd name="connsiteY0" fmla="*/ 268828 h 4525963"/>
                <a:gd name="connsiteX1" fmla="*/ 78738 w 2688282"/>
                <a:gd name="connsiteY1" fmla="*/ 78738 h 4525963"/>
                <a:gd name="connsiteX2" fmla="*/ 268828 w 2688282"/>
                <a:gd name="connsiteY2" fmla="*/ 0 h 4525963"/>
                <a:gd name="connsiteX3" fmla="*/ 2419454 w 2688282"/>
                <a:gd name="connsiteY3" fmla="*/ 0 h 4525963"/>
                <a:gd name="connsiteX4" fmla="*/ 2609544 w 2688282"/>
                <a:gd name="connsiteY4" fmla="*/ 78738 h 4525963"/>
                <a:gd name="connsiteX5" fmla="*/ 2688282 w 2688282"/>
                <a:gd name="connsiteY5" fmla="*/ 268828 h 4525963"/>
                <a:gd name="connsiteX6" fmla="*/ 2688282 w 2688282"/>
                <a:gd name="connsiteY6" fmla="*/ 4257135 h 4525963"/>
                <a:gd name="connsiteX7" fmla="*/ 2609544 w 2688282"/>
                <a:gd name="connsiteY7" fmla="*/ 4447225 h 4525963"/>
                <a:gd name="connsiteX8" fmla="*/ 2419454 w 2688282"/>
                <a:gd name="connsiteY8" fmla="*/ 4525963 h 4525963"/>
                <a:gd name="connsiteX9" fmla="*/ 268828 w 2688282"/>
                <a:gd name="connsiteY9" fmla="*/ 4525963 h 4525963"/>
                <a:gd name="connsiteX10" fmla="*/ 78738 w 2688282"/>
                <a:gd name="connsiteY10" fmla="*/ 4447225 h 4525963"/>
                <a:gd name="connsiteX11" fmla="*/ 0 w 2688282"/>
                <a:gd name="connsiteY11" fmla="*/ 4257135 h 4525963"/>
                <a:gd name="connsiteX12" fmla="*/ 0 w 2688282"/>
                <a:gd name="connsiteY12" fmla="*/ 268828 h 4525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8282" h="4525963">
                  <a:moveTo>
                    <a:pt x="0" y="268828"/>
                  </a:moveTo>
                  <a:cubicBezTo>
                    <a:pt x="0" y="197530"/>
                    <a:pt x="28323" y="129153"/>
                    <a:pt x="78738" y="78738"/>
                  </a:cubicBezTo>
                  <a:cubicBezTo>
                    <a:pt x="129153" y="28323"/>
                    <a:pt x="197531" y="0"/>
                    <a:pt x="268828" y="0"/>
                  </a:cubicBezTo>
                  <a:lnTo>
                    <a:pt x="2419454" y="0"/>
                  </a:lnTo>
                  <a:cubicBezTo>
                    <a:pt x="2490752" y="0"/>
                    <a:pt x="2559129" y="28323"/>
                    <a:pt x="2609544" y="78738"/>
                  </a:cubicBezTo>
                  <a:cubicBezTo>
                    <a:pt x="2659959" y="129153"/>
                    <a:pt x="2688282" y="197531"/>
                    <a:pt x="2688282" y="268828"/>
                  </a:cubicBezTo>
                  <a:lnTo>
                    <a:pt x="2688282" y="4257135"/>
                  </a:lnTo>
                  <a:cubicBezTo>
                    <a:pt x="2688282" y="4328433"/>
                    <a:pt x="2659959" y="4396810"/>
                    <a:pt x="2609544" y="4447225"/>
                  </a:cubicBezTo>
                  <a:cubicBezTo>
                    <a:pt x="2559129" y="4497640"/>
                    <a:pt x="2490751" y="4525963"/>
                    <a:pt x="2419454" y="4525963"/>
                  </a:cubicBezTo>
                  <a:lnTo>
                    <a:pt x="268828" y="4525963"/>
                  </a:lnTo>
                  <a:cubicBezTo>
                    <a:pt x="197530" y="4525963"/>
                    <a:pt x="129153" y="4497640"/>
                    <a:pt x="78738" y="4447225"/>
                  </a:cubicBezTo>
                  <a:cubicBezTo>
                    <a:pt x="28323" y="4396810"/>
                    <a:pt x="0" y="4328432"/>
                    <a:pt x="0" y="4257135"/>
                  </a:cubicBezTo>
                  <a:lnTo>
                    <a:pt x="0" y="2688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584" tIns="2037969" rIns="227584" bIns="1132777" numCol="1" spcCol="1270" anchor="ctr" anchorCtr="0">
              <a:noAutofit/>
            </a:bodyPr>
            <a:lstStyle/>
            <a:p>
              <a:pPr algn="ctr" defTabSz="1422400">
                <a:lnSpc>
                  <a:spcPct val="90000"/>
                </a:lnSpc>
                <a:spcBef>
                  <a:spcPct val="0"/>
                </a:spcBef>
                <a:spcAft>
                  <a:spcPct val="35000"/>
                </a:spcAft>
              </a:pPr>
              <a:r>
                <a:rPr lang="en-AU" sz="3200" dirty="0"/>
                <a:t>EQUELLA</a:t>
              </a:r>
              <a:endParaRPr lang="en-AU" sz="3200" dirty="0"/>
            </a:p>
          </p:txBody>
        </p:sp>
        <p:sp>
          <p:nvSpPr>
            <p:cNvPr id="20" name="Left-Right Arrow 19"/>
            <p:cNvSpPr/>
            <p:nvPr/>
          </p:nvSpPr>
          <p:spPr>
            <a:xfrm>
              <a:off x="755576" y="3098003"/>
              <a:ext cx="7571232" cy="1212507"/>
            </a:xfrm>
            <a:prstGeom prst="leftRight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pPr algn="ctr"/>
              <a:r>
                <a:rPr lang="en-AU" sz="3200" b="1" dirty="0"/>
                <a:t>CONTENT</a:t>
              </a:r>
              <a:endParaRPr lang="en-AU" sz="3200" b="1" dirty="0"/>
            </a:p>
          </p:txBody>
        </p:sp>
      </p:grpSp>
      <p:sp>
        <p:nvSpPr>
          <p:cNvPr id="21" name="Rounded Rectangle 20"/>
          <p:cNvSpPr/>
          <p:nvPr/>
        </p:nvSpPr>
        <p:spPr>
          <a:xfrm>
            <a:off x="2049835" y="4667225"/>
            <a:ext cx="81369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Protocols:  DSM, ECL, SRU, Z3950, OAI/PMH</a:t>
            </a:r>
            <a:endParaRPr lang="en-AU" dirty="0"/>
          </a:p>
        </p:txBody>
      </p:sp>
      <p:sp>
        <p:nvSpPr>
          <p:cNvPr id="11"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155276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Course Topics and Timelines</a:t>
            </a:r>
            <a:endParaRPr lang="en-AU" dirty="0"/>
          </a:p>
        </p:txBody>
      </p:sp>
      <p:sp>
        <p:nvSpPr>
          <p:cNvPr id="3" name="Content Placeholder 2"/>
          <p:cNvSpPr>
            <a:spLocks noGrp="1"/>
          </p:cNvSpPr>
          <p:nvPr>
            <p:ph idx="1"/>
          </p:nvPr>
        </p:nvSpPr>
        <p:spPr/>
        <p:txBody>
          <a:bodyPr>
            <a:normAutofit lnSpcReduction="10000"/>
          </a:bodyPr>
          <a:lstStyle/>
          <a:p>
            <a:r>
              <a:rPr lang="en-AU" sz="1800" dirty="0"/>
              <a:t>EQUELLA support resources (Day 1)</a:t>
            </a:r>
          </a:p>
          <a:p>
            <a:r>
              <a:rPr lang="en-AU" sz="1800" dirty="0"/>
              <a:t>Architectural Overview of EQUELLA (Day 1)</a:t>
            </a:r>
          </a:p>
          <a:p>
            <a:r>
              <a:rPr lang="en-AU" sz="1800" dirty="0"/>
              <a:t>EQUELLA functional overview – Systems Administrator perspective (Day 1)</a:t>
            </a:r>
          </a:p>
          <a:p>
            <a:r>
              <a:rPr lang="en-AU" sz="1800" dirty="0"/>
              <a:t>Student Task: Installing EQUELLA (Day 1)</a:t>
            </a:r>
          </a:p>
          <a:p>
            <a:r>
              <a:rPr lang="en-AU" sz="1800" dirty="0"/>
              <a:t>Student Task: Upgrading EQUELLA (Day 1)</a:t>
            </a:r>
          </a:p>
          <a:p>
            <a:r>
              <a:rPr lang="en-AU" sz="1800" dirty="0"/>
              <a:t>EQUELLA configuration files (Day 1)</a:t>
            </a:r>
          </a:p>
          <a:p>
            <a:r>
              <a:rPr lang="en-AU" sz="1800" dirty="0"/>
              <a:t>Institution management (Day 1)</a:t>
            </a:r>
          </a:p>
          <a:p>
            <a:r>
              <a:rPr lang="en-AU" sz="1800" dirty="0"/>
              <a:t>EQUELLA customisation (Day 2)</a:t>
            </a:r>
          </a:p>
          <a:p>
            <a:r>
              <a:rPr lang="en-AU" sz="1800" dirty="0"/>
              <a:t>EQUELLA security (ACLs) (Day 2)</a:t>
            </a:r>
          </a:p>
          <a:p>
            <a:r>
              <a:rPr lang="en-AU" sz="1800" dirty="0"/>
              <a:t>Error management (Day 2)</a:t>
            </a:r>
          </a:p>
          <a:p>
            <a:r>
              <a:rPr lang="en-AU" sz="1800" dirty="0"/>
              <a:t>Content tools (Day 3)</a:t>
            </a:r>
          </a:p>
          <a:p>
            <a:r>
              <a:rPr lang="en-AU" sz="1800" dirty="0"/>
              <a:t>Clustering (Student optional)</a:t>
            </a:r>
          </a:p>
          <a:p>
            <a:endParaRPr lang="en-AU" sz="1800" dirty="0"/>
          </a:p>
          <a:p>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026536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in the Enterprise</a:t>
            </a:r>
            <a:endParaRPr lang="en-AU" dirty="0"/>
          </a:p>
        </p:txBody>
      </p:sp>
      <p:sp>
        <p:nvSpPr>
          <p:cNvPr id="3" name="Footer Placeholder 2"/>
          <p:cNvSpPr>
            <a:spLocks noGrp="1"/>
          </p:cNvSpPr>
          <p:nvPr>
            <p:ph type="ftr" sz="quarter" idx="10"/>
          </p:nvPr>
        </p:nvSpPr>
        <p:spPr/>
        <p:txBody>
          <a:bodyPr/>
          <a:lstStyle/>
          <a:p>
            <a:pPr>
              <a:defRPr/>
            </a:pPr>
            <a:r>
              <a:rPr lang="it-IT" smtClean="0"/>
              <a:t>EQ401</a:t>
            </a:r>
            <a:endParaRPr lang="en-US" dirty="0"/>
          </a:p>
        </p:txBody>
      </p:sp>
      <p:grpSp>
        <p:nvGrpSpPr>
          <p:cNvPr id="15" name="Group 45"/>
          <p:cNvGrpSpPr/>
          <p:nvPr/>
        </p:nvGrpSpPr>
        <p:grpSpPr>
          <a:xfrm>
            <a:off x="1775521" y="1268760"/>
            <a:ext cx="8078613" cy="4176464"/>
            <a:chOff x="251520" y="1268760"/>
            <a:chExt cx="8078613" cy="4176464"/>
          </a:xfrm>
        </p:grpSpPr>
        <p:sp>
          <p:nvSpPr>
            <p:cNvPr id="4" name="Flowchart: Magnetic Disk 3"/>
            <p:cNvSpPr/>
            <p:nvPr/>
          </p:nvSpPr>
          <p:spPr>
            <a:xfrm>
              <a:off x="251520" y="1988840"/>
              <a:ext cx="1296144" cy="1080120"/>
            </a:xfrm>
            <a:prstGeom prst="flowChartMagneticDisk">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AU" dirty="0"/>
                <a:t>Database</a:t>
              </a:r>
            </a:p>
            <a:p>
              <a:pPr algn="ctr"/>
              <a:r>
                <a:rPr lang="en-AU" dirty="0"/>
                <a:t>Server</a:t>
              </a:r>
              <a:endParaRPr lang="en-AU" dirty="0"/>
            </a:p>
          </p:txBody>
        </p:sp>
        <p:sp>
          <p:nvSpPr>
            <p:cNvPr id="5" name="Rounded Rectangle 4"/>
            <p:cNvSpPr/>
            <p:nvPr/>
          </p:nvSpPr>
          <p:spPr>
            <a:xfrm>
              <a:off x="1907704" y="1268760"/>
              <a:ext cx="3600400" cy="41764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dirty="0"/>
            </a:p>
          </p:txBody>
        </p:sp>
        <p:sp>
          <p:nvSpPr>
            <p:cNvPr id="6" name="TextBox 5"/>
            <p:cNvSpPr txBox="1"/>
            <p:nvPr/>
          </p:nvSpPr>
          <p:spPr>
            <a:xfrm>
              <a:off x="2301405" y="1484784"/>
              <a:ext cx="2804614" cy="646331"/>
            </a:xfrm>
            <a:prstGeom prst="rect">
              <a:avLst/>
            </a:prstGeom>
            <a:noFill/>
          </p:spPr>
          <p:txBody>
            <a:bodyPr wrap="none" rtlCol="0">
              <a:spAutoFit/>
            </a:bodyPr>
            <a:lstStyle/>
            <a:p>
              <a:pPr algn="ctr"/>
              <a:r>
                <a:rPr lang="en-AU" dirty="0"/>
                <a:t>EQUELLA Application Server</a:t>
              </a:r>
            </a:p>
            <a:p>
              <a:pPr algn="ctr"/>
              <a:r>
                <a:rPr lang="en-AU" dirty="0"/>
                <a:t>Host Operating System</a:t>
              </a:r>
              <a:endParaRPr lang="en-AU" dirty="0"/>
            </a:p>
          </p:txBody>
        </p:sp>
        <p:sp>
          <p:nvSpPr>
            <p:cNvPr id="7" name="Round Diagonal Corner Rectangle 6"/>
            <p:cNvSpPr/>
            <p:nvPr/>
          </p:nvSpPr>
          <p:spPr>
            <a:xfrm>
              <a:off x="2195736" y="2492896"/>
              <a:ext cx="2736304" cy="1440160"/>
            </a:xfrm>
            <a:prstGeom prst="round2DiagRect">
              <a:avLst>
                <a:gd name="adj1" fmla="val 49295"/>
                <a:gd name="adj2" fmla="val 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AU" dirty="0"/>
            </a:p>
          </p:txBody>
        </p:sp>
        <p:sp>
          <p:nvSpPr>
            <p:cNvPr id="8" name="Rectangle 7"/>
            <p:cNvSpPr/>
            <p:nvPr/>
          </p:nvSpPr>
          <p:spPr>
            <a:xfrm>
              <a:off x="2483768" y="3020194"/>
              <a:ext cx="1944216"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9" name="TextBox 8"/>
            <p:cNvSpPr txBox="1"/>
            <p:nvPr/>
          </p:nvSpPr>
          <p:spPr>
            <a:xfrm>
              <a:off x="2699792" y="2564904"/>
              <a:ext cx="1904945" cy="338554"/>
            </a:xfrm>
            <a:prstGeom prst="rect">
              <a:avLst/>
            </a:prstGeom>
            <a:noFill/>
          </p:spPr>
          <p:txBody>
            <a:bodyPr wrap="none" rtlCol="0">
              <a:spAutoFit/>
            </a:bodyPr>
            <a:lstStyle/>
            <a:p>
              <a:r>
                <a:rPr lang="en-AU" sz="1600" dirty="0"/>
                <a:t>Java Virtual Machine</a:t>
              </a:r>
              <a:endParaRPr lang="en-AU" sz="1600" dirty="0"/>
            </a:p>
          </p:txBody>
        </p:sp>
        <p:sp>
          <p:nvSpPr>
            <p:cNvPr id="10" name="TextBox 9"/>
            <p:cNvSpPr txBox="1"/>
            <p:nvPr/>
          </p:nvSpPr>
          <p:spPr>
            <a:xfrm>
              <a:off x="2493293" y="3073152"/>
              <a:ext cx="1751633" cy="338554"/>
            </a:xfrm>
            <a:prstGeom prst="rect">
              <a:avLst/>
            </a:prstGeom>
            <a:noFill/>
          </p:spPr>
          <p:txBody>
            <a:bodyPr wrap="none" rtlCol="0">
              <a:spAutoFit/>
            </a:bodyPr>
            <a:lstStyle/>
            <a:p>
              <a:r>
                <a:rPr lang="en-AU" sz="1600" dirty="0"/>
                <a:t>Tomcat App Server</a:t>
              </a:r>
              <a:endParaRPr lang="en-AU" sz="1600" dirty="0"/>
            </a:p>
          </p:txBody>
        </p:sp>
        <p:sp>
          <p:nvSpPr>
            <p:cNvPr id="11" name="Rounded Rectangle 10"/>
            <p:cNvSpPr/>
            <p:nvPr/>
          </p:nvSpPr>
          <p:spPr>
            <a:xfrm>
              <a:off x="2699792" y="4453880"/>
              <a:ext cx="1080120"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1400" dirty="0"/>
                <a:t>LUCENE</a:t>
              </a:r>
            </a:p>
            <a:p>
              <a:pPr algn="ctr"/>
              <a:r>
                <a:rPr lang="en-AU" sz="1400" dirty="0"/>
                <a:t>Indexes</a:t>
              </a:r>
              <a:endParaRPr lang="en-AU" sz="1400" dirty="0"/>
            </a:p>
          </p:txBody>
        </p:sp>
        <p:sp>
          <p:nvSpPr>
            <p:cNvPr id="13" name="Rounded Rectangle 12"/>
            <p:cNvSpPr/>
            <p:nvPr/>
          </p:nvSpPr>
          <p:spPr>
            <a:xfrm>
              <a:off x="3923928" y="4453880"/>
              <a:ext cx="1368152"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1400" dirty="0"/>
                <a:t>EQUELLA Config Files</a:t>
              </a:r>
              <a:endParaRPr lang="en-AU" sz="1400" dirty="0"/>
            </a:p>
          </p:txBody>
        </p:sp>
        <p:sp>
          <p:nvSpPr>
            <p:cNvPr id="14" name="Flowchart: Magnetic Disk 13"/>
            <p:cNvSpPr/>
            <p:nvPr/>
          </p:nvSpPr>
          <p:spPr>
            <a:xfrm>
              <a:off x="251520" y="3542159"/>
              <a:ext cx="1296144" cy="1656184"/>
            </a:xfrm>
            <a:prstGeom prst="flowChartMagneticDisk">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AU" dirty="0"/>
                <a:t>File Share</a:t>
              </a:r>
            </a:p>
            <a:p>
              <a:pPr algn="ctr"/>
              <a:endParaRPr lang="en-AU" dirty="0"/>
            </a:p>
            <a:p>
              <a:pPr algn="ctr"/>
              <a:endParaRPr lang="en-AU" dirty="0"/>
            </a:p>
            <a:p>
              <a:pPr algn="ctr"/>
              <a:endParaRPr lang="en-AU" dirty="0"/>
            </a:p>
          </p:txBody>
        </p:sp>
        <p:sp>
          <p:nvSpPr>
            <p:cNvPr id="12" name="Rounded Rectangle 11"/>
            <p:cNvSpPr/>
            <p:nvPr/>
          </p:nvSpPr>
          <p:spPr>
            <a:xfrm>
              <a:off x="827584" y="4453880"/>
              <a:ext cx="1728192" cy="5760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1400" dirty="0"/>
                <a:t>File Store</a:t>
              </a:r>
            </a:p>
            <a:p>
              <a:pPr algn="ctr"/>
              <a:r>
                <a:rPr lang="en-AU" sz="1400" dirty="0"/>
                <a:t>(Attachments)</a:t>
              </a:r>
              <a:endParaRPr lang="en-AU" sz="1400" dirty="0"/>
            </a:p>
          </p:txBody>
        </p:sp>
        <p:sp>
          <p:nvSpPr>
            <p:cNvPr id="24" name="Up Arrow 23"/>
            <p:cNvSpPr/>
            <p:nvPr/>
          </p:nvSpPr>
          <p:spPr>
            <a:xfrm>
              <a:off x="4499992" y="4021832"/>
              <a:ext cx="144016" cy="36004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p>
          </p:txBody>
        </p:sp>
        <p:sp>
          <p:nvSpPr>
            <p:cNvPr id="25" name="Up-Down Arrow 24"/>
            <p:cNvSpPr/>
            <p:nvPr/>
          </p:nvSpPr>
          <p:spPr>
            <a:xfrm>
              <a:off x="3131840" y="4021832"/>
              <a:ext cx="144016" cy="360040"/>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p>
          </p:txBody>
        </p:sp>
        <p:sp>
          <p:nvSpPr>
            <p:cNvPr id="26" name="Up-Down Arrow 25"/>
            <p:cNvSpPr/>
            <p:nvPr/>
          </p:nvSpPr>
          <p:spPr>
            <a:xfrm>
              <a:off x="2267744" y="4021832"/>
              <a:ext cx="144016" cy="360040"/>
            </a:xfrm>
            <a:prstGeom prst="up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p>
          </p:txBody>
        </p:sp>
        <p:sp>
          <p:nvSpPr>
            <p:cNvPr id="27" name="Left-Right Arrow 26"/>
            <p:cNvSpPr/>
            <p:nvPr/>
          </p:nvSpPr>
          <p:spPr>
            <a:xfrm rot="1549744">
              <a:off x="1560379" y="2638298"/>
              <a:ext cx="644006" cy="245869"/>
            </a:xfrm>
            <a:prstGeom prst="leftRightArrow">
              <a:avLst>
                <a:gd name="adj1" fmla="val 28836"/>
                <a:gd name="adj2" fmla="val 4984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a:p>
          </p:txBody>
        </p:sp>
        <p:sp>
          <p:nvSpPr>
            <p:cNvPr id="28" name="Folded Corner 27"/>
            <p:cNvSpPr/>
            <p:nvPr/>
          </p:nvSpPr>
          <p:spPr>
            <a:xfrm>
              <a:off x="6590506" y="1268760"/>
              <a:ext cx="1080120" cy="864096"/>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dirty="0"/>
            </a:p>
          </p:txBody>
        </p:sp>
        <p:sp>
          <p:nvSpPr>
            <p:cNvPr id="29" name="TextBox 28"/>
            <p:cNvSpPr txBox="1"/>
            <p:nvPr/>
          </p:nvSpPr>
          <p:spPr>
            <a:xfrm>
              <a:off x="6662514" y="1340768"/>
              <a:ext cx="874791" cy="338554"/>
            </a:xfrm>
            <a:prstGeom prst="rect">
              <a:avLst/>
            </a:prstGeom>
            <a:noFill/>
          </p:spPr>
          <p:txBody>
            <a:bodyPr wrap="none" rtlCol="0">
              <a:spAutoFit/>
            </a:bodyPr>
            <a:lstStyle/>
            <a:p>
              <a:r>
                <a:rPr lang="en-AU" sz="1600" dirty="0"/>
                <a:t>Browser</a:t>
              </a:r>
              <a:endParaRPr lang="en-AU" sz="1600" dirty="0"/>
            </a:p>
          </p:txBody>
        </p:sp>
        <p:sp>
          <p:nvSpPr>
            <p:cNvPr id="31" name="Left-Right Arrow 30"/>
            <p:cNvSpPr/>
            <p:nvPr/>
          </p:nvSpPr>
          <p:spPr>
            <a:xfrm rot="19713916">
              <a:off x="4990792" y="2255682"/>
              <a:ext cx="1503252"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HTTP</a:t>
              </a:r>
              <a:endParaRPr lang="en-AU" sz="1100" dirty="0"/>
            </a:p>
          </p:txBody>
        </p:sp>
        <p:sp>
          <p:nvSpPr>
            <p:cNvPr id="33" name="Left-Right Arrow 32"/>
            <p:cNvSpPr/>
            <p:nvPr/>
          </p:nvSpPr>
          <p:spPr>
            <a:xfrm rot="5400000">
              <a:off x="6717569" y="2528901"/>
              <a:ext cx="792086"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HTTP</a:t>
              </a:r>
              <a:endParaRPr lang="en-AU" sz="1100" dirty="0"/>
            </a:p>
          </p:txBody>
        </p:sp>
        <p:sp>
          <p:nvSpPr>
            <p:cNvPr id="36" name="Flowchart: Multidocument 35"/>
            <p:cNvSpPr/>
            <p:nvPr/>
          </p:nvSpPr>
          <p:spPr>
            <a:xfrm>
              <a:off x="6529933" y="4437112"/>
              <a:ext cx="1800200" cy="936104"/>
            </a:xfrm>
            <a:prstGeom prst="flowChartMultidocumen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AU" dirty="0"/>
            </a:p>
          </p:txBody>
        </p:sp>
        <p:sp>
          <p:nvSpPr>
            <p:cNvPr id="37" name="Left-Right Arrow 36"/>
            <p:cNvSpPr/>
            <p:nvPr/>
          </p:nvSpPr>
          <p:spPr>
            <a:xfrm rot="2480832">
              <a:off x="4919278" y="4021978"/>
              <a:ext cx="1428418"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HTTP/SOAP</a:t>
              </a:r>
              <a:endParaRPr lang="en-AU" sz="1100" dirty="0"/>
            </a:p>
          </p:txBody>
        </p:sp>
        <p:sp>
          <p:nvSpPr>
            <p:cNvPr id="39" name="TextBox 38"/>
            <p:cNvSpPr txBox="1"/>
            <p:nvPr/>
          </p:nvSpPr>
          <p:spPr>
            <a:xfrm>
              <a:off x="6673949" y="4725144"/>
              <a:ext cx="1244571" cy="338554"/>
            </a:xfrm>
            <a:prstGeom prst="rect">
              <a:avLst/>
            </a:prstGeom>
            <a:noFill/>
          </p:spPr>
          <p:txBody>
            <a:bodyPr wrap="none" rtlCol="0">
              <a:spAutoFit/>
            </a:bodyPr>
            <a:lstStyle/>
            <a:p>
              <a:r>
                <a:rPr lang="en-AU" sz="1600" dirty="0"/>
                <a:t>Scripts/Tools</a:t>
              </a:r>
              <a:endParaRPr lang="en-AU" sz="1600" dirty="0"/>
            </a:p>
          </p:txBody>
        </p:sp>
        <p:sp>
          <p:nvSpPr>
            <p:cNvPr id="40" name="Oval 39"/>
            <p:cNvSpPr/>
            <p:nvPr/>
          </p:nvSpPr>
          <p:spPr>
            <a:xfrm>
              <a:off x="6588224" y="3212976"/>
              <a:ext cx="1656184" cy="10081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AU"/>
            </a:p>
          </p:txBody>
        </p:sp>
        <p:sp>
          <p:nvSpPr>
            <p:cNvPr id="41" name="TextBox 40"/>
            <p:cNvSpPr txBox="1"/>
            <p:nvPr/>
          </p:nvSpPr>
          <p:spPr>
            <a:xfrm>
              <a:off x="6992963" y="3287420"/>
              <a:ext cx="745717" cy="338554"/>
            </a:xfrm>
            <a:prstGeom prst="rect">
              <a:avLst/>
            </a:prstGeom>
            <a:noFill/>
          </p:spPr>
          <p:txBody>
            <a:bodyPr wrap="none" rtlCol="0">
              <a:spAutoFit/>
            </a:bodyPr>
            <a:lstStyle/>
            <a:p>
              <a:r>
                <a:rPr lang="en-AU" sz="1600" dirty="0">
                  <a:solidFill>
                    <a:schemeClr val="bg1"/>
                  </a:solidFill>
                </a:rPr>
                <a:t>LMS(s)</a:t>
              </a:r>
              <a:endParaRPr lang="en-AU" sz="1600" dirty="0">
                <a:solidFill>
                  <a:schemeClr val="bg1"/>
                </a:solidFill>
              </a:endParaRPr>
            </a:p>
          </p:txBody>
        </p:sp>
        <p:sp>
          <p:nvSpPr>
            <p:cNvPr id="42" name="Rectangle 41"/>
            <p:cNvSpPr/>
            <p:nvPr/>
          </p:nvSpPr>
          <p:spPr>
            <a:xfrm>
              <a:off x="6513603" y="3717032"/>
              <a:ext cx="1039300" cy="5040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AU" dirty="0"/>
            </a:p>
          </p:txBody>
        </p:sp>
        <p:sp>
          <p:nvSpPr>
            <p:cNvPr id="43" name="TextBox 42"/>
            <p:cNvSpPr txBox="1"/>
            <p:nvPr/>
          </p:nvSpPr>
          <p:spPr>
            <a:xfrm>
              <a:off x="6579956" y="3736082"/>
              <a:ext cx="906595" cy="461665"/>
            </a:xfrm>
            <a:prstGeom prst="rect">
              <a:avLst/>
            </a:prstGeom>
            <a:noFill/>
          </p:spPr>
          <p:txBody>
            <a:bodyPr wrap="none" rtlCol="0">
              <a:spAutoFit/>
            </a:bodyPr>
            <a:lstStyle/>
            <a:p>
              <a:pPr algn="ctr"/>
              <a:r>
                <a:rPr lang="en-AU" sz="1200" dirty="0"/>
                <a:t>Integration </a:t>
              </a:r>
            </a:p>
            <a:p>
              <a:pPr algn="ctr"/>
              <a:r>
                <a:rPr lang="en-AU" sz="1200" dirty="0"/>
                <a:t>Module</a:t>
              </a:r>
              <a:endParaRPr lang="en-AU" sz="1200" dirty="0"/>
            </a:p>
          </p:txBody>
        </p:sp>
        <p:sp>
          <p:nvSpPr>
            <p:cNvPr id="32" name="Left-Right Arrow 31"/>
            <p:cNvSpPr/>
            <p:nvPr/>
          </p:nvSpPr>
          <p:spPr>
            <a:xfrm rot="1885279">
              <a:off x="4984744" y="3411818"/>
              <a:ext cx="1489892"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t>HTTP</a:t>
              </a:r>
              <a:endParaRPr lang="en-AU" sz="1100" dirty="0"/>
            </a:p>
          </p:txBody>
        </p:sp>
      </p:grpSp>
    </p:spTree>
    <p:extLst>
      <p:ext uri="{BB962C8B-B14F-4D97-AF65-F5344CB8AC3E}">
        <p14:creationId xmlns:p14="http://schemas.microsoft.com/office/powerpoint/2010/main" val="1155758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Directory Structure</a:t>
            </a:r>
            <a:endParaRPr lang="en-AU" dirty="0"/>
          </a:p>
        </p:txBody>
      </p:sp>
      <p:sp>
        <p:nvSpPr>
          <p:cNvPr id="4" name="Content Placeholder 3"/>
          <p:cNvSpPr>
            <a:spLocks noGrp="1"/>
          </p:cNvSpPr>
          <p:nvPr>
            <p:ph idx="1"/>
          </p:nvPr>
        </p:nvSpPr>
        <p:spPr/>
        <p:txBody>
          <a:bodyPr/>
          <a:lstStyle/>
          <a:p>
            <a:r>
              <a:rPr lang="en-AU" sz="2400" dirty="0"/>
              <a:t>conversion:  For conversion service.  Converts Microsoft Word, PowerPoint and Excel 2003 documents to HTML</a:t>
            </a:r>
          </a:p>
          <a:p>
            <a:r>
              <a:rPr lang="en-AU" sz="2400" dirty="0" err="1"/>
              <a:t>filestore</a:t>
            </a:r>
            <a:r>
              <a:rPr lang="en-AU" sz="2400" dirty="0"/>
              <a:t>:  For storage of files</a:t>
            </a:r>
          </a:p>
          <a:p>
            <a:pPr lvl="1"/>
            <a:r>
              <a:rPr lang="en-AU" sz="2000" dirty="0"/>
              <a:t>Item Attachments</a:t>
            </a:r>
          </a:p>
          <a:p>
            <a:pPr lvl="1"/>
            <a:r>
              <a:rPr lang="en-AU" sz="2000" dirty="0"/>
              <a:t>Custom XSLTs, Language pack files, other customisations</a:t>
            </a:r>
          </a:p>
          <a:p>
            <a:pPr lvl="1"/>
            <a:r>
              <a:rPr lang="en-AU" sz="2000" dirty="0"/>
              <a:t>Branding files (images, </a:t>
            </a:r>
            <a:r>
              <a:rPr lang="en-AU" sz="2000" dirty="0" err="1"/>
              <a:t>css</a:t>
            </a:r>
            <a:r>
              <a:rPr lang="en-AU" sz="2000" dirty="0"/>
              <a:t>)</a:t>
            </a:r>
          </a:p>
          <a:p>
            <a:pPr lvl="1"/>
            <a:r>
              <a:rPr lang="en-AU" sz="2000" dirty="0"/>
              <a:t>Staging Folder (temporary storage during contribution process), Institution exports and Imports</a:t>
            </a:r>
          </a:p>
          <a:p>
            <a:pPr lvl="1"/>
            <a:r>
              <a:rPr lang="en-AU" sz="2000" dirty="0"/>
              <a:t>Trash folder – purged files</a:t>
            </a:r>
          </a:p>
        </p:txBody>
      </p:sp>
      <p:sp>
        <p:nvSpPr>
          <p:cNvPr id="3" name="Footer Placeholder 2"/>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839270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Directory Structure (cont’d)</a:t>
            </a:r>
            <a:endParaRPr lang="en-AU" dirty="0"/>
          </a:p>
        </p:txBody>
      </p:sp>
      <p:sp>
        <p:nvSpPr>
          <p:cNvPr id="3" name="Content Placeholder 2"/>
          <p:cNvSpPr>
            <a:spLocks noGrp="1"/>
          </p:cNvSpPr>
          <p:nvPr>
            <p:ph idx="1"/>
          </p:nvPr>
        </p:nvSpPr>
        <p:spPr/>
        <p:txBody>
          <a:bodyPr/>
          <a:lstStyle/>
          <a:p>
            <a:r>
              <a:rPr lang="en-AU" dirty="0" err="1" smtClean="0"/>
              <a:t>freetext</a:t>
            </a:r>
            <a:r>
              <a:rPr lang="en-AU" dirty="0" smtClean="0"/>
              <a:t>: For LUCENE Indexes.</a:t>
            </a:r>
          </a:p>
          <a:p>
            <a:r>
              <a:rPr lang="en-AU" dirty="0" err="1" smtClean="0"/>
              <a:t>learningedge-config</a:t>
            </a:r>
            <a:r>
              <a:rPr lang="en-AU" dirty="0" smtClean="0"/>
              <a:t>:  configuration files and select </a:t>
            </a:r>
            <a:r>
              <a:rPr lang="en-AU" dirty="0" err="1" smtClean="0"/>
              <a:t>plugin</a:t>
            </a:r>
            <a:r>
              <a:rPr lang="en-AU" dirty="0" smtClean="0"/>
              <a:t> configuration files</a:t>
            </a:r>
          </a:p>
          <a:p>
            <a:r>
              <a:rPr lang="en-AU" dirty="0" smtClean="0"/>
              <a:t>logs: </a:t>
            </a:r>
            <a:r>
              <a:rPr lang="en-AU" dirty="0" err="1" smtClean="0"/>
              <a:t>logfiles</a:t>
            </a:r>
            <a:r>
              <a:rPr lang="en-AU" dirty="0" smtClean="0"/>
              <a:t> for resource-centre and manager</a:t>
            </a:r>
          </a:p>
          <a:p>
            <a:r>
              <a:rPr lang="en-AU" dirty="0" smtClean="0"/>
              <a:t>manager: </a:t>
            </a:r>
            <a:r>
              <a:rPr lang="en-AU" dirty="0" err="1" smtClean="0"/>
              <a:t>startup</a:t>
            </a:r>
            <a:r>
              <a:rPr lang="en-AU" dirty="0" smtClean="0"/>
              <a:t> files, JVM configuration files, manager service and updates</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941893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Directory Structure (cont’d)</a:t>
            </a:r>
            <a:endParaRPr lang="en-AU" dirty="0"/>
          </a:p>
        </p:txBody>
      </p:sp>
      <p:sp>
        <p:nvSpPr>
          <p:cNvPr id="3" name="Content Placeholder 2"/>
          <p:cNvSpPr>
            <a:spLocks noGrp="1"/>
          </p:cNvSpPr>
          <p:nvPr>
            <p:ph idx="1"/>
          </p:nvPr>
        </p:nvSpPr>
        <p:spPr/>
        <p:txBody>
          <a:bodyPr/>
          <a:lstStyle/>
          <a:p>
            <a:r>
              <a:rPr lang="en-AU" dirty="0" err="1" smtClean="0"/>
              <a:t>plugins</a:t>
            </a:r>
            <a:r>
              <a:rPr lang="en-AU" dirty="0" smtClean="0"/>
              <a:t>: different jar files for various </a:t>
            </a:r>
            <a:r>
              <a:rPr lang="en-AU" dirty="0" err="1" smtClean="0"/>
              <a:t>plugins</a:t>
            </a:r>
            <a:r>
              <a:rPr lang="en-AU" dirty="0" smtClean="0"/>
              <a:t>, arranged by system area</a:t>
            </a:r>
          </a:p>
          <a:p>
            <a:r>
              <a:rPr lang="en-AU" dirty="0" smtClean="0"/>
              <a:t>reporting: files required for BIRT reporting integration</a:t>
            </a:r>
          </a:p>
          <a:p>
            <a:r>
              <a:rPr lang="en-AU" dirty="0" smtClean="0"/>
              <a:t>tomcat: the tomcat application server, tomcat configuration files and the core of EQUELLA</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297083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AU" sz="3200" dirty="0"/>
              <a:t>Functional Overview</a:t>
            </a:r>
            <a:endParaRPr lang="en-AU" sz="3200" dirty="0"/>
          </a:p>
        </p:txBody>
      </p:sp>
      <p:sp>
        <p:nvSpPr>
          <p:cNvPr id="5"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983900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a:t>
            </a:r>
            <a:endParaRPr lang="en-AU" dirty="0"/>
          </a:p>
        </p:txBody>
      </p:sp>
      <p:sp>
        <p:nvSpPr>
          <p:cNvPr id="3" name="Content Placeholder 2"/>
          <p:cNvSpPr>
            <a:spLocks noGrp="1"/>
          </p:cNvSpPr>
          <p:nvPr>
            <p:ph idx="1"/>
          </p:nvPr>
        </p:nvSpPr>
        <p:spPr/>
        <p:txBody>
          <a:bodyPr/>
          <a:lstStyle/>
          <a:p>
            <a:r>
              <a:rPr lang="en-AU" dirty="0" smtClean="0"/>
              <a:t>EQUELLA requirements</a:t>
            </a:r>
          </a:p>
          <a:p>
            <a:r>
              <a:rPr lang="en-AU" dirty="0" smtClean="0"/>
              <a:t>LUCENE Indexing</a:t>
            </a:r>
          </a:p>
          <a:p>
            <a:r>
              <a:rPr lang="en-AU" dirty="0" smtClean="0"/>
              <a:t>EQUELLA Installation</a:t>
            </a:r>
          </a:p>
          <a:p>
            <a:r>
              <a:rPr lang="en-AU" dirty="0" smtClean="0"/>
              <a:t>EQUELLA Upgrade</a:t>
            </a:r>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795688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Requirements</a:t>
            </a:r>
            <a:endParaRPr lang="en-AU" dirty="0"/>
          </a:p>
        </p:txBody>
      </p:sp>
      <p:sp>
        <p:nvSpPr>
          <p:cNvPr id="3" name="Content Placeholder 2"/>
          <p:cNvSpPr>
            <a:spLocks noGrp="1"/>
          </p:cNvSpPr>
          <p:nvPr>
            <p:ph idx="1"/>
          </p:nvPr>
        </p:nvSpPr>
        <p:spPr/>
        <p:txBody>
          <a:bodyPr/>
          <a:lstStyle/>
          <a:p>
            <a:r>
              <a:rPr lang="en-AU" sz="1400" dirty="0"/>
              <a:t>Suitable Operating System</a:t>
            </a:r>
          </a:p>
          <a:p>
            <a:pPr lvl="1"/>
            <a:r>
              <a:rPr lang="en-AU" sz="1200" dirty="0"/>
              <a:t>Most UNIX and variants.  Successful installations include Solaris 10, </a:t>
            </a:r>
            <a:r>
              <a:rPr lang="en-AU" sz="1200" dirty="0" err="1"/>
              <a:t>Ubuntu</a:t>
            </a:r>
            <a:r>
              <a:rPr lang="en-AU" sz="1200" dirty="0"/>
              <a:t>, </a:t>
            </a:r>
            <a:r>
              <a:rPr lang="en-AU" sz="1200" dirty="0" err="1"/>
              <a:t>CentOS</a:t>
            </a:r>
            <a:r>
              <a:rPr lang="en-AU" sz="1200" dirty="0"/>
              <a:t>, </a:t>
            </a:r>
            <a:r>
              <a:rPr lang="en-AU" sz="1200" dirty="0" err="1"/>
              <a:t>RedHat</a:t>
            </a:r>
            <a:endParaRPr lang="en-AU" sz="1200" dirty="0"/>
          </a:p>
          <a:p>
            <a:pPr lvl="1"/>
            <a:r>
              <a:rPr lang="en-AU" sz="1200" dirty="0"/>
              <a:t>OS X (it works, but is not currently supported due to lack of clients on this O/S)</a:t>
            </a:r>
          </a:p>
          <a:p>
            <a:pPr lvl="1"/>
            <a:r>
              <a:rPr lang="en-AU" sz="1200" dirty="0"/>
              <a:t>Microsoft Windows XP</a:t>
            </a:r>
            <a:r>
              <a:rPr lang="en-AU" sz="1200"/>
              <a:t>, Vista</a:t>
            </a:r>
            <a:r>
              <a:rPr lang="en-AU" sz="1200" dirty="0"/>
              <a:t>, 7</a:t>
            </a:r>
          </a:p>
          <a:p>
            <a:r>
              <a:rPr lang="en-AU" sz="1400" dirty="0"/>
              <a:t>GUI:  EQUELLA requires a GUI for installation.  There is no command-line installation.</a:t>
            </a:r>
          </a:p>
          <a:p>
            <a:r>
              <a:rPr lang="en-AU" sz="1400" dirty="0"/>
              <a:t>Licence – obtain from support.  You will need to know what URL(s) your institution(s) will listen to.</a:t>
            </a:r>
          </a:p>
          <a:p>
            <a:r>
              <a:rPr lang="en-AU" sz="1400" dirty="0"/>
              <a:t>A suitable database back-end.</a:t>
            </a:r>
          </a:p>
          <a:p>
            <a:pPr lvl="1"/>
            <a:r>
              <a:rPr lang="en-AU" sz="1200" dirty="0"/>
              <a:t>PostgreSQL 8 or higher</a:t>
            </a:r>
          </a:p>
          <a:p>
            <a:pPr lvl="1"/>
            <a:r>
              <a:rPr lang="en-AU" sz="1200" dirty="0"/>
              <a:t>Oracle 9i, 10g, 11g</a:t>
            </a:r>
          </a:p>
          <a:p>
            <a:pPr lvl="1"/>
            <a:r>
              <a:rPr lang="en-AU" sz="1200" dirty="0"/>
              <a:t>Microsoft SQL Server 2000, 2005, 2008</a:t>
            </a:r>
          </a:p>
          <a:p>
            <a:r>
              <a:rPr lang="en-AU" sz="1400" dirty="0"/>
              <a:t>Oracle Java JDK 6.  We always recommend the latest JDK.</a:t>
            </a:r>
          </a:p>
          <a:p>
            <a:r>
              <a:rPr lang="en-AU" sz="1400" dirty="0" err="1"/>
              <a:t>ImageMagick</a:t>
            </a:r>
            <a:r>
              <a:rPr lang="en-AU" sz="1400" dirty="0"/>
              <a:t> 6.4+.  It must’ve been compiled with the correct delegates, or it will not be able to generate thumbnails for all image types.</a:t>
            </a:r>
          </a:p>
          <a:p>
            <a:r>
              <a:rPr lang="en-AU" sz="1400" dirty="0" err="1"/>
              <a:t>Filestore</a:t>
            </a:r>
            <a:r>
              <a:rPr lang="en-AU" sz="1400" dirty="0"/>
              <a:t>:  commonly on the same disk/host as the EQUELLA installation, but may be remote (on a DAS/NAS SAN, NFS server, or other shared file system.)</a:t>
            </a:r>
          </a:p>
          <a:p>
            <a:endParaRPr lang="en-AU" sz="1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762571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Requirements</a:t>
            </a:r>
            <a:endParaRPr lang="en-AU" dirty="0"/>
          </a:p>
        </p:txBody>
      </p:sp>
      <p:sp>
        <p:nvSpPr>
          <p:cNvPr id="3" name="Content Placeholder 2"/>
          <p:cNvSpPr>
            <a:spLocks noGrp="1"/>
          </p:cNvSpPr>
          <p:nvPr>
            <p:ph idx="1"/>
          </p:nvPr>
        </p:nvSpPr>
        <p:spPr/>
        <p:txBody>
          <a:bodyPr/>
          <a:lstStyle/>
          <a:p>
            <a:r>
              <a:rPr lang="en-AU" sz="2400" dirty="0"/>
              <a:t>A dedicated database (Oracle Schema)</a:t>
            </a:r>
          </a:p>
          <a:p>
            <a:r>
              <a:rPr lang="en-AU" sz="2400" dirty="0"/>
              <a:t>A username and password allowed to connect</a:t>
            </a:r>
          </a:p>
          <a:p>
            <a:r>
              <a:rPr lang="en-AU" sz="2400" dirty="0"/>
              <a:t>Database Owner or permissions to create, modify, and delete tables, indexes and constraints; run select, insert, update and delete queries</a:t>
            </a:r>
          </a:p>
          <a:p>
            <a:r>
              <a:rPr lang="en-AU" sz="2400" dirty="0"/>
              <a:t>UTF-8 encoding for character data</a:t>
            </a:r>
          </a:p>
          <a:p>
            <a:r>
              <a:rPr lang="en-AU" sz="2400" dirty="0"/>
              <a:t>See installation documents for individual database requirements</a:t>
            </a:r>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358291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ImageMagick</a:t>
            </a:r>
            <a:endParaRPr lang="en-AU" dirty="0"/>
          </a:p>
        </p:txBody>
      </p:sp>
      <p:sp>
        <p:nvSpPr>
          <p:cNvPr id="3" name="Content Placeholder 2"/>
          <p:cNvSpPr>
            <a:spLocks noGrp="1"/>
          </p:cNvSpPr>
          <p:nvPr>
            <p:ph idx="1"/>
          </p:nvPr>
        </p:nvSpPr>
        <p:spPr/>
        <p:txBody>
          <a:bodyPr/>
          <a:lstStyle/>
          <a:p>
            <a:r>
              <a:rPr lang="en-AU" sz="2400" dirty="0"/>
              <a:t>At the time of this writing, </a:t>
            </a:r>
            <a:r>
              <a:rPr lang="en-AU" sz="2400" dirty="0" err="1"/>
              <a:t>RedHat</a:t>
            </a:r>
            <a:r>
              <a:rPr lang="en-AU" sz="2400" dirty="0"/>
              <a:t> Linux does not have a suitable </a:t>
            </a:r>
            <a:r>
              <a:rPr lang="en-AU" sz="2400" dirty="0" err="1"/>
              <a:t>ImageMagick</a:t>
            </a:r>
            <a:r>
              <a:rPr lang="en-AU" sz="2400" dirty="0"/>
              <a:t> distribution, and must be built from source</a:t>
            </a:r>
          </a:p>
          <a:p>
            <a:r>
              <a:rPr lang="en-AU" sz="2400" dirty="0"/>
              <a:t>If </a:t>
            </a:r>
            <a:r>
              <a:rPr lang="en-AU" sz="2400" dirty="0" err="1"/>
              <a:t>ImageMagick</a:t>
            </a:r>
            <a:r>
              <a:rPr lang="en-AU" sz="2400" dirty="0"/>
              <a:t> is installed, check it with the command:</a:t>
            </a:r>
          </a:p>
          <a:p>
            <a:endParaRPr lang="en-AU" sz="2400" dirty="0"/>
          </a:p>
          <a:p>
            <a:endParaRPr lang="en-AU" sz="2400" dirty="0"/>
          </a:p>
          <a:p>
            <a:r>
              <a:rPr lang="en-AU" sz="2400" dirty="0"/>
              <a:t>Look at the version line for the version, and the DELEGATES line to find which image formats it supports</a:t>
            </a:r>
          </a:p>
          <a:p>
            <a:endParaRPr lang="en-AU" sz="2400" dirty="0"/>
          </a:p>
          <a:p>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5" name="TextBox 4"/>
          <p:cNvSpPr txBox="1"/>
          <p:nvPr/>
        </p:nvSpPr>
        <p:spPr>
          <a:xfrm>
            <a:off x="4295801" y="3501008"/>
            <a:ext cx="3877985" cy="400110"/>
          </a:xfrm>
          <a:prstGeom prst="rect">
            <a:avLst/>
          </a:prstGeom>
          <a:noFill/>
        </p:spPr>
        <p:txBody>
          <a:bodyPr wrap="none" rtlCol="0">
            <a:spAutoFit/>
          </a:bodyPr>
          <a:lstStyle/>
          <a:p>
            <a:pPr marL="0" lvl="1"/>
            <a:r>
              <a:rPr lang="en-AU" sz="2000" b="1" dirty="0">
                <a:latin typeface="Courier New" pitchFamily="49" charset="0"/>
                <a:cs typeface="Courier New" pitchFamily="49" charset="0"/>
              </a:rPr>
              <a:t>identify –list configure</a:t>
            </a:r>
            <a:endParaRPr lang="en-AU" b="1" dirty="0">
              <a:latin typeface="Courier New" pitchFamily="49" charset="0"/>
              <a:cs typeface="Courier New" pitchFamily="49" charset="0"/>
            </a:endParaRPr>
          </a:p>
        </p:txBody>
      </p:sp>
    </p:spTree>
    <p:extLst>
      <p:ext uri="{BB962C8B-B14F-4D97-AF65-F5344CB8AC3E}">
        <p14:creationId xmlns:p14="http://schemas.microsoft.com/office/powerpoint/2010/main" val="253144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273050"/>
            <a:ext cx="3008313" cy="563662"/>
          </a:xfrm>
        </p:spPr>
        <p:txBody>
          <a:bodyPr>
            <a:normAutofit fontScale="90000"/>
          </a:bodyPr>
          <a:lstStyle/>
          <a:p>
            <a:r>
              <a:rPr lang="en-AU" dirty="0" err="1" smtClean="0"/>
              <a:t>ImageMagick</a:t>
            </a:r>
            <a:r>
              <a:rPr lang="en-AU" dirty="0" smtClean="0"/>
              <a:t> (cont’d)</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4511824" y="836713"/>
            <a:ext cx="5904656" cy="4697913"/>
          </a:xfrm>
          <a:prstGeom prst="rect">
            <a:avLst/>
          </a:prstGeom>
          <a:noFill/>
          <a:ln w="9525">
            <a:noFill/>
            <a:miter lim="800000"/>
            <a:headEnd/>
            <a:tailEnd/>
          </a:ln>
        </p:spPr>
      </p:pic>
    </p:spTree>
    <p:extLst>
      <p:ext uri="{BB962C8B-B14F-4D97-AF65-F5344CB8AC3E}">
        <p14:creationId xmlns:p14="http://schemas.microsoft.com/office/powerpoint/2010/main" val="4362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 Support</a:t>
            </a:r>
            <a:endParaRPr lang="en-AU" dirty="0"/>
          </a:p>
        </p:txBody>
      </p:sp>
      <p:sp>
        <p:nvSpPr>
          <p:cNvPr id="3" name="Content Placeholder 2"/>
          <p:cNvSpPr>
            <a:spLocks noGrp="1"/>
          </p:cNvSpPr>
          <p:nvPr>
            <p:ph idx="1"/>
          </p:nvPr>
        </p:nvSpPr>
        <p:spPr/>
        <p:txBody>
          <a:bodyPr/>
          <a:lstStyle/>
          <a:p>
            <a:r>
              <a:rPr lang="en-AU" dirty="0" smtClean="0"/>
              <a:t>Contact</a:t>
            </a:r>
            <a:r>
              <a:rPr lang="en-AU" dirty="0" smtClean="0"/>
              <a:t>:</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18814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sz="4000" dirty="0"/>
              <a:t>EQUELLA Hardware Requirements</a:t>
            </a:r>
            <a:endParaRPr lang="en-AU" sz="4000" dirty="0"/>
          </a:p>
        </p:txBody>
      </p:sp>
      <p:sp>
        <p:nvSpPr>
          <p:cNvPr id="7" name="Content Placeholder 6"/>
          <p:cNvSpPr>
            <a:spLocks noGrp="1"/>
          </p:cNvSpPr>
          <p:nvPr>
            <p:ph idx="1"/>
          </p:nvPr>
        </p:nvSpPr>
        <p:spPr/>
        <p:txBody>
          <a:bodyPr/>
          <a:lstStyle/>
          <a:p>
            <a:r>
              <a:rPr lang="en-AU" dirty="0"/>
              <a:t>Highly variable – depends upon usage profiles, size of repository, types of learning objects</a:t>
            </a:r>
          </a:p>
          <a:p>
            <a:r>
              <a:rPr lang="en-AU" dirty="0"/>
              <a:t>Typically a quad-core XEON, 12GB of RAM and adequate disk space for the </a:t>
            </a:r>
            <a:r>
              <a:rPr lang="en-AU" dirty="0" err="1"/>
              <a:t>filestore</a:t>
            </a:r>
            <a:endParaRPr lang="en-AU" dirty="0"/>
          </a:p>
          <a:p>
            <a:r>
              <a:rPr lang="en-AU" dirty="0"/>
              <a:t>See the hardware sizing document for more details</a:t>
            </a:r>
            <a:endParaRPr lang="en-AU" dirty="0"/>
          </a:p>
        </p:txBody>
      </p:sp>
      <p:sp>
        <p:nvSpPr>
          <p:cNvPr id="5" name="Footer Placeholder 4"/>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923982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Student Exercise</a:t>
            </a:r>
            <a:endParaRPr lang="en-AU" dirty="0"/>
          </a:p>
        </p:txBody>
      </p:sp>
      <p:sp>
        <p:nvSpPr>
          <p:cNvPr id="3" name="Content Placeholder 2"/>
          <p:cNvSpPr>
            <a:spLocks noGrp="1"/>
          </p:cNvSpPr>
          <p:nvPr>
            <p:ph idx="1"/>
          </p:nvPr>
        </p:nvSpPr>
        <p:spPr/>
        <p:txBody>
          <a:bodyPr/>
          <a:lstStyle/>
          <a:p>
            <a:r>
              <a:rPr lang="en-AU" dirty="0" smtClean="0"/>
              <a:t>Install EQUELLA </a:t>
            </a:r>
            <a:endParaRPr lang="en-AU" dirty="0" smtClean="0"/>
          </a:p>
          <a:p>
            <a:r>
              <a:rPr lang="en-AU" dirty="0" smtClean="0"/>
              <a:t>Install </a:t>
            </a:r>
            <a:r>
              <a:rPr lang="en-AU" dirty="0" smtClean="0"/>
              <a:t>an institution</a:t>
            </a:r>
          </a:p>
          <a:p>
            <a:r>
              <a:rPr lang="en-AU" dirty="0" smtClean="0"/>
              <a:t>Upgrade </a:t>
            </a:r>
            <a:r>
              <a:rPr lang="en-AU" dirty="0" smtClean="0"/>
              <a:t>EQUELLA</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719142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AU" sz="3200" dirty="0"/>
              <a:t>EQUELLA Configuration Files</a:t>
            </a:r>
            <a:endParaRPr lang="en-AU" sz="3200" dirty="0"/>
          </a:p>
        </p:txBody>
      </p:sp>
      <p:sp>
        <p:nvSpPr>
          <p:cNvPr id="5"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383750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a:t>
            </a:r>
            <a:endParaRPr lang="en-AU" dirty="0"/>
          </a:p>
        </p:txBody>
      </p:sp>
      <p:sp>
        <p:nvSpPr>
          <p:cNvPr id="3" name="Content Placeholder 2"/>
          <p:cNvSpPr>
            <a:spLocks noGrp="1"/>
          </p:cNvSpPr>
          <p:nvPr>
            <p:ph idx="1"/>
          </p:nvPr>
        </p:nvSpPr>
        <p:spPr/>
        <p:txBody>
          <a:bodyPr/>
          <a:lstStyle/>
          <a:p>
            <a:r>
              <a:rPr lang="en-AU" dirty="0" smtClean="0"/>
              <a:t>Locations of EQUELLA configuration files</a:t>
            </a:r>
          </a:p>
          <a:p>
            <a:r>
              <a:rPr lang="en-AU" dirty="0" smtClean="0"/>
              <a:t>Learn what each configuration file controls</a:t>
            </a:r>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1590374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Configuration File Locations</a:t>
            </a:r>
            <a:endParaRPr lang="en-AU" dirty="0"/>
          </a:p>
        </p:txBody>
      </p:sp>
      <p:sp>
        <p:nvSpPr>
          <p:cNvPr id="3" name="Content Placeholder 2"/>
          <p:cNvSpPr>
            <a:spLocks noGrp="1"/>
          </p:cNvSpPr>
          <p:nvPr>
            <p:ph idx="1"/>
          </p:nvPr>
        </p:nvSpPr>
        <p:spPr/>
        <p:txBody>
          <a:bodyPr/>
          <a:lstStyle/>
          <a:p>
            <a:r>
              <a:rPr lang="en-AU" dirty="0" smtClean="0"/>
              <a:t>$EQUELLA/</a:t>
            </a:r>
            <a:r>
              <a:rPr lang="en-AU" dirty="0" err="1" smtClean="0"/>
              <a:t>learningedge-config</a:t>
            </a:r>
            <a:endParaRPr lang="en-AU" dirty="0" smtClean="0"/>
          </a:p>
          <a:p>
            <a:r>
              <a:rPr lang="en-AU" dirty="0" smtClean="0"/>
              <a:t>$EQUELLA/</a:t>
            </a:r>
            <a:r>
              <a:rPr lang="en-AU" dirty="0" err="1" smtClean="0"/>
              <a:t>learningedge-config</a:t>
            </a:r>
            <a:r>
              <a:rPr lang="en-AU" dirty="0" smtClean="0"/>
              <a:t>/</a:t>
            </a:r>
            <a:r>
              <a:rPr lang="en-AU" dirty="0" err="1" smtClean="0"/>
              <a:t>plugins</a:t>
            </a:r>
            <a:r>
              <a:rPr lang="en-AU" dirty="0" smtClean="0"/>
              <a:t>/*</a:t>
            </a:r>
          </a:p>
          <a:p>
            <a:r>
              <a:rPr lang="en-AU" dirty="0" smtClean="0"/>
              <a:t>$EQUELLA/manager</a:t>
            </a:r>
          </a:p>
          <a:p>
            <a:r>
              <a:rPr lang="en-AU" dirty="0" smtClean="0"/>
              <a:t>$EQUELLA/tomcat/conf</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843204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$EQUELLA/</a:t>
            </a:r>
            <a:r>
              <a:rPr lang="en-AU" dirty="0" err="1" smtClean="0"/>
              <a:t>learningedge-config</a:t>
            </a:r>
            <a:endParaRPr lang="en-AU" dirty="0"/>
          </a:p>
        </p:txBody>
      </p:sp>
      <p:sp>
        <p:nvSpPr>
          <p:cNvPr id="3" name="Content Placeholder 2"/>
          <p:cNvSpPr>
            <a:spLocks noGrp="1"/>
          </p:cNvSpPr>
          <p:nvPr>
            <p:ph idx="1"/>
          </p:nvPr>
        </p:nvSpPr>
        <p:spPr/>
        <p:txBody>
          <a:bodyPr/>
          <a:lstStyle/>
          <a:p>
            <a:r>
              <a:rPr lang="en-AU" sz="2400" dirty="0"/>
              <a:t>Contains:</a:t>
            </a:r>
          </a:p>
          <a:p>
            <a:pPr lvl="1"/>
            <a:r>
              <a:rPr lang="en-AU" sz="2000" dirty="0"/>
              <a:t>c3p0.properties</a:t>
            </a:r>
          </a:p>
          <a:p>
            <a:pPr lvl="1"/>
            <a:r>
              <a:rPr lang="en-AU" sz="2000" dirty="0"/>
              <a:t>en-stopWords.txt</a:t>
            </a:r>
          </a:p>
          <a:p>
            <a:pPr lvl="1"/>
            <a:r>
              <a:rPr lang="en-AU" sz="2000" dirty="0" err="1"/>
              <a:t>hibernate.properties</a:t>
            </a:r>
            <a:endParaRPr lang="en-AU" sz="2000" dirty="0"/>
          </a:p>
          <a:p>
            <a:pPr lvl="1"/>
            <a:r>
              <a:rPr lang="en-AU" sz="2000" dirty="0"/>
              <a:t>learningedge-log4j.properties</a:t>
            </a:r>
          </a:p>
          <a:p>
            <a:pPr lvl="1"/>
            <a:r>
              <a:rPr lang="en-AU" sz="2000" dirty="0"/>
              <a:t>mandatory-</a:t>
            </a:r>
            <a:r>
              <a:rPr lang="en-AU" sz="2000" dirty="0" err="1"/>
              <a:t>config.properties</a:t>
            </a:r>
            <a:endParaRPr lang="en-AU" sz="2000" dirty="0"/>
          </a:p>
          <a:p>
            <a:pPr lvl="1"/>
            <a:r>
              <a:rPr lang="en-AU" sz="2000" dirty="0"/>
              <a:t>optional-</a:t>
            </a:r>
            <a:r>
              <a:rPr lang="en-AU" sz="2000" dirty="0" err="1"/>
              <a:t>config.properties</a:t>
            </a:r>
            <a:endParaRPr lang="en-AU" sz="2000" dirty="0"/>
          </a:p>
          <a:p>
            <a:pPr lvl="1"/>
            <a:r>
              <a:rPr lang="en-AU" sz="2000" dirty="0" err="1"/>
              <a:t>quartz.properties</a:t>
            </a:r>
            <a:endParaRPr lang="en-AU" sz="2000" dirty="0"/>
          </a:p>
          <a:p>
            <a:pPr lvl="1"/>
            <a:r>
              <a:rPr lang="en-AU" sz="2000" dirty="0"/>
              <a:t>upgrade-log.xml</a:t>
            </a:r>
          </a:p>
          <a:p>
            <a:pPr lvl="1"/>
            <a:r>
              <a:rPr lang="en-AU" sz="2000" dirty="0" err="1"/>
              <a:t>plugins</a:t>
            </a:r>
            <a:r>
              <a:rPr lang="en-AU" sz="2000" dirty="0"/>
              <a:t> folder</a:t>
            </a:r>
            <a:endParaRPr lang="en-AU" sz="20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290238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Tips</a:t>
            </a:r>
            <a:endParaRPr lang="en-AU" dirty="0"/>
          </a:p>
        </p:txBody>
      </p:sp>
      <p:sp>
        <p:nvSpPr>
          <p:cNvPr id="3" name="Content Placeholder 2"/>
          <p:cNvSpPr>
            <a:spLocks noGrp="1"/>
          </p:cNvSpPr>
          <p:nvPr>
            <p:ph idx="1"/>
          </p:nvPr>
        </p:nvSpPr>
        <p:spPr/>
        <p:txBody>
          <a:bodyPr/>
          <a:lstStyle/>
          <a:p>
            <a:r>
              <a:rPr lang="en-AU" sz="2400" dirty="0"/>
              <a:t>Please </a:t>
            </a:r>
            <a:r>
              <a:rPr lang="en-AU" sz="2400" i="1" dirty="0">
                <a:solidFill>
                  <a:srgbClr val="FF0000"/>
                </a:solidFill>
              </a:rPr>
              <a:t>read the comments</a:t>
            </a:r>
            <a:r>
              <a:rPr lang="en-AU" sz="2400" dirty="0"/>
              <a:t> before altering configuration files</a:t>
            </a:r>
          </a:p>
          <a:p>
            <a:pPr lvl="1"/>
            <a:r>
              <a:rPr lang="en-AU" sz="2000" dirty="0"/>
              <a:t>Many paths will still use forward slashes, even on Windows hosts</a:t>
            </a:r>
          </a:p>
          <a:p>
            <a:pPr lvl="1"/>
            <a:r>
              <a:rPr lang="en-AU" sz="2000" dirty="0"/>
              <a:t>Many configuration options are commented out (like clustering), and will not need to be uncommented unless a value other than default is desired</a:t>
            </a:r>
          </a:p>
          <a:p>
            <a:pPr lvl="1"/>
            <a:r>
              <a:rPr lang="en-AU" sz="2000" dirty="0"/>
              <a:t>Some files should only be altered under the advice of an EQUELLA Consultant, EQUELLA support or a developer.</a:t>
            </a:r>
          </a:p>
          <a:p>
            <a:pPr lvl="1"/>
            <a:r>
              <a:rPr lang="en-AU" sz="2000" dirty="0"/>
              <a:t>Always back up your files before altering them</a:t>
            </a:r>
          </a:p>
          <a:p>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899682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c3p0.properties</a:t>
            </a:r>
            <a:endParaRPr lang="en-AU" dirty="0"/>
          </a:p>
        </p:txBody>
      </p:sp>
      <p:sp>
        <p:nvSpPr>
          <p:cNvPr id="3" name="Content Placeholder 2"/>
          <p:cNvSpPr>
            <a:spLocks noGrp="1"/>
          </p:cNvSpPr>
          <p:nvPr>
            <p:ph idx="1"/>
          </p:nvPr>
        </p:nvSpPr>
        <p:spPr/>
        <p:txBody>
          <a:bodyPr/>
          <a:lstStyle/>
          <a:p>
            <a:r>
              <a:rPr lang="en-AU" sz="2000" dirty="0"/>
              <a:t>Used for </a:t>
            </a:r>
            <a:r>
              <a:rPr lang="en-AU" sz="2000" dirty="0" err="1"/>
              <a:t>jdbc</a:t>
            </a:r>
            <a:r>
              <a:rPr lang="en-AU" sz="2000" dirty="0"/>
              <a:t> (database) connection pooling</a:t>
            </a:r>
          </a:p>
          <a:p>
            <a:r>
              <a:rPr lang="en-AU" sz="2000" dirty="0"/>
              <a:t>We recommend that this is </a:t>
            </a:r>
            <a:r>
              <a:rPr lang="en-AU" sz="2000" i="1" dirty="0"/>
              <a:t>not changed </a:t>
            </a:r>
            <a:r>
              <a:rPr lang="en-AU" sz="2000" dirty="0"/>
              <a:t>without consultation with an EQUELLA consultant or developer</a:t>
            </a:r>
          </a:p>
          <a:p>
            <a:r>
              <a:rPr lang="en-AU" sz="2000" dirty="0"/>
              <a:t>The only “tweak-able” configuration is:</a:t>
            </a:r>
          </a:p>
          <a:p>
            <a:endParaRPr lang="en-AU" sz="2000" dirty="0"/>
          </a:p>
          <a:p>
            <a:endParaRPr lang="en-AU" sz="2000" dirty="0"/>
          </a:p>
          <a:p>
            <a:r>
              <a:rPr lang="en-AU" sz="2000" dirty="0"/>
              <a:t>Default is 100</a:t>
            </a:r>
          </a:p>
          <a:p>
            <a:r>
              <a:rPr lang="en-AU" sz="2000" dirty="0"/>
              <a:t>Database servers may require changes if this number is raised.  Consult your DBA</a:t>
            </a:r>
          </a:p>
          <a:p>
            <a:r>
              <a:rPr lang="en-AU" sz="2000" dirty="0"/>
              <a:t>Can affect maximum concurrent and active users, but is not a 1:1 ratio of users to </a:t>
            </a:r>
            <a:r>
              <a:rPr lang="en-AU" sz="2000" dirty="0" err="1"/>
              <a:t>maxPoolSize</a:t>
            </a:r>
            <a:r>
              <a:rPr lang="en-AU" sz="2000" dirty="0"/>
              <a:t>.</a:t>
            </a:r>
            <a:endParaRPr lang="en-AU" sz="20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5" name="TextBox 4"/>
          <p:cNvSpPr txBox="1"/>
          <p:nvPr/>
        </p:nvSpPr>
        <p:spPr>
          <a:xfrm>
            <a:off x="3431704" y="3212976"/>
            <a:ext cx="3384376" cy="369332"/>
          </a:xfrm>
          <a:prstGeom prst="rect">
            <a:avLst/>
          </a:prstGeom>
          <a:noFill/>
        </p:spPr>
        <p:txBody>
          <a:bodyPr wrap="square" rtlCol="0">
            <a:spAutoFit/>
          </a:bodyPr>
          <a:lstStyle/>
          <a:p>
            <a:r>
              <a:rPr lang="en-AU" dirty="0">
                <a:latin typeface="Courier New" pitchFamily="49" charset="0"/>
                <a:cs typeface="Courier New" pitchFamily="49" charset="0"/>
              </a:rPr>
              <a:t>c3po.maxPoolSize = 100</a:t>
            </a:r>
            <a:endParaRPr lang="en-AU" dirty="0">
              <a:latin typeface="Courier New" pitchFamily="49" charset="0"/>
              <a:cs typeface="Courier New" pitchFamily="49" charset="0"/>
            </a:endParaRPr>
          </a:p>
        </p:txBody>
      </p:sp>
    </p:spTree>
    <p:extLst>
      <p:ext uri="{BB962C8B-B14F-4D97-AF65-F5344CB8AC3E}">
        <p14:creationId xmlns:p14="http://schemas.microsoft.com/office/powerpoint/2010/main" val="132337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en-stopWords.txt</a:t>
            </a:r>
            <a:endParaRPr lang="en-AU" dirty="0"/>
          </a:p>
        </p:txBody>
      </p:sp>
      <p:sp>
        <p:nvSpPr>
          <p:cNvPr id="3" name="Content Placeholder 2"/>
          <p:cNvSpPr>
            <a:spLocks noGrp="1"/>
          </p:cNvSpPr>
          <p:nvPr>
            <p:ph idx="1"/>
          </p:nvPr>
        </p:nvSpPr>
        <p:spPr/>
        <p:txBody>
          <a:bodyPr/>
          <a:lstStyle/>
          <a:p>
            <a:r>
              <a:rPr lang="en-AU" dirty="0" smtClean="0"/>
              <a:t>Words that the LUCENE index will ignore</a:t>
            </a:r>
          </a:p>
          <a:p>
            <a:r>
              <a:rPr lang="en-AU" dirty="0" smtClean="0"/>
              <a:t>Affects free text searches as well as power searches</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430517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hibernate.properties</a:t>
            </a:r>
            <a:endParaRPr lang="en-AU" dirty="0"/>
          </a:p>
        </p:txBody>
      </p:sp>
      <p:sp>
        <p:nvSpPr>
          <p:cNvPr id="3" name="Content Placeholder 2"/>
          <p:cNvSpPr>
            <a:spLocks noGrp="1"/>
          </p:cNvSpPr>
          <p:nvPr>
            <p:ph idx="1"/>
          </p:nvPr>
        </p:nvSpPr>
        <p:spPr/>
        <p:txBody>
          <a:bodyPr/>
          <a:lstStyle/>
          <a:p>
            <a:r>
              <a:rPr lang="en-AU" sz="2000" dirty="0"/>
              <a:t>Contains all variables for </a:t>
            </a:r>
            <a:r>
              <a:rPr lang="en-AU" sz="2000" dirty="0" err="1"/>
              <a:t>jdbc</a:t>
            </a:r>
            <a:r>
              <a:rPr lang="en-AU" sz="2000" dirty="0"/>
              <a:t> connections</a:t>
            </a:r>
            <a:br>
              <a:rPr lang="en-AU" sz="2000" dirty="0"/>
            </a:br>
            <a:r>
              <a:rPr lang="en-AU" sz="2000" dirty="0"/>
              <a:t/>
            </a:r>
            <a:br>
              <a:rPr lang="en-AU" sz="2000" dirty="0"/>
            </a:br>
            <a:r>
              <a:rPr lang="en-AU" sz="2000" dirty="0"/>
              <a:t>For example (PostgreSQL):</a:t>
            </a:r>
            <a:br>
              <a:rPr lang="en-AU" sz="2000" dirty="0"/>
            </a:br>
            <a:endParaRPr lang="en-AU" sz="2000" dirty="0"/>
          </a:p>
          <a:p>
            <a:pPr>
              <a:buNone/>
            </a:pPr>
            <a:r>
              <a:rPr lang="en-AU" sz="1400" dirty="0" err="1">
                <a:latin typeface="Courier New" pitchFamily="49" charset="0"/>
                <a:cs typeface="Courier New" pitchFamily="49" charset="0"/>
              </a:rPr>
              <a:t>hibernate.connection.driver_class</a:t>
            </a:r>
            <a:r>
              <a:rPr lang="en-AU" sz="1400" dirty="0">
                <a:latin typeface="Courier New" pitchFamily="49" charset="0"/>
                <a:cs typeface="Courier New" pitchFamily="49" charset="0"/>
              </a:rPr>
              <a:t> = </a:t>
            </a:r>
            <a:r>
              <a:rPr lang="en-AU" sz="1400" dirty="0" err="1">
                <a:latin typeface="Courier New" pitchFamily="49" charset="0"/>
                <a:cs typeface="Courier New" pitchFamily="49" charset="0"/>
              </a:rPr>
              <a:t>org.postgresql.Driver</a:t>
            </a:r>
            <a:endParaRPr lang="en-AU" sz="1400" dirty="0">
              <a:latin typeface="Courier New" pitchFamily="49" charset="0"/>
              <a:cs typeface="Courier New" pitchFamily="49" charset="0"/>
            </a:endParaRPr>
          </a:p>
          <a:p>
            <a:pPr>
              <a:buNone/>
            </a:pPr>
            <a:r>
              <a:rPr lang="en-AU" sz="1400" dirty="0" err="1">
                <a:latin typeface="Courier New" pitchFamily="49" charset="0"/>
                <a:cs typeface="Courier New" pitchFamily="49" charset="0"/>
              </a:rPr>
              <a:t>hibernate.dialect</a:t>
            </a:r>
            <a:r>
              <a:rPr lang="en-AU" sz="1400" dirty="0">
                <a:latin typeface="Courier New" pitchFamily="49" charset="0"/>
                <a:cs typeface="Courier New" pitchFamily="49" charset="0"/>
              </a:rPr>
              <a:t> = </a:t>
            </a:r>
            <a:r>
              <a:rPr lang="en-AU" sz="1400" dirty="0" err="1">
                <a:latin typeface="Courier New" pitchFamily="49" charset="0"/>
                <a:cs typeface="Courier New" pitchFamily="49" charset="0"/>
              </a:rPr>
              <a:t>com.tle.hibernate.dialect.ExtendedPostgresDialect</a:t>
            </a:r>
            <a:endParaRPr lang="en-AU" sz="1400" dirty="0">
              <a:latin typeface="Courier New" pitchFamily="49" charset="0"/>
              <a:cs typeface="Courier New" pitchFamily="49" charset="0"/>
            </a:endParaRPr>
          </a:p>
          <a:p>
            <a:pPr>
              <a:buNone/>
            </a:pPr>
            <a:r>
              <a:rPr lang="en-AU" sz="1400" dirty="0" err="1">
                <a:latin typeface="Courier New" pitchFamily="49" charset="0"/>
                <a:cs typeface="Courier New" pitchFamily="49" charset="0"/>
              </a:rPr>
              <a:t>hibernate.connection.url</a:t>
            </a:r>
            <a:r>
              <a:rPr lang="en-AU" sz="1400" dirty="0">
                <a:latin typeface="Courier New" pitchFamily="49" charset="0"/>
                <a:cs typeface="Courier New" pitchFamily="49" charset="0"/>
              </a:rPr>
              <a:t> = </a:t>
            </a:r>
            <a:r>
              <a:rPr lang="en-AU" sz="1400" dirty="0" err="1">
                <a:latin typeface="Courier New" pitchFamily="49" charset="0"/>
                <a:cs typeface="Courier New" pitchFamily="49" charset="0"/>
              </a:rPr>
              <a:t>jdbc:postgresql</a:t>
            </a:r>
            <a:r>
              <a:rPr lang="en-AU" sz="1400" dirty="0">
                <a:latin typeface="Courier New" pitchFamily="49" charset="0"/>
                <a:cs typeface="Courier New" pitchFamily="49" charset="0"/>
              </a:rPr>
              <a:t>://&lt;</a:t>
            </a:r>
            <a:r>
              <a:rPr lang="en-AU" sz="1400" dirty="0" err="1">
                <a:latin typeface="Courier New" pitchFamily="49" charset="0"/>
                <a:cs typeface="Courier New" pitchFamily="49" charset="0"/>
              </a:rPr>
              <a:t>dbhostname</a:t>
            </a:r>
            <a:r>
              <a:rPr lang="en-AU" sz="1400" dirty="0">
                <a:latin typeface="Courier New" pitchFamily="49" charset="0"/>
                <a:cs typeface="Courier New" pitchFamily="49" charset="0"/>
              </a:rPr>
              <a:t>&gt;:&lt;</a:t>
            </a:r>
            <a:r>
              <a:rPr lang="en-AU" sz="1400" dirty="0" err="1">
                <a:latin typeface="Courier New" pitchFamily="49" charset="0"/>
                <a:cs typeface="Courier New" pitchFamily="49" charset="0"/>
              </a:rPr>
              <a:t>dbport</a:t>
            </a:r>
            <a:r>
              <a:rPr lang="en-AU" sz="1400" dirty="0">
                <a:latin typeface="Courier New" pitchFamily="49" charset="0"/>
                <a:cs typeface="Courier New" pitchFamily="49" charset="0"/>
              </a:rPr>
              <a:t>&gt;/&lt;</a:t>
            </a:r>
            <a:r>
              <a:rPr lang="en-AU" sz="1400" dirty="0" err="1">
                <a:latin typeface="Courier New" pitchFamily="49" charset="0"/>
                <a:cs typeface="Courier New" pitchFamily="49" charset="0"/>
              </a:rPr>
              <a:t>dbname</a:t>
            </a:r>
            <a:r>
              <a:rPr lang="en-AU" sz="1400" dirty="0">
                <a:latin typeface="Courier New" pitchFamily="49" charset="0"/>
                <a:cs typeface="Courier New" pitchFamily="49" charset="0"/>
              </a:rPr>
              <a:t>&gt;</a:t>
            </a:r>
          </a:p>
          <a:p>
            <a:pPr>
              <a:buNone/>
            </a:pPr>
            <a:r>
              <a:rPr lang="en-AU" sz="1400" dirty="0" err="1">
                <a:latin typeface="Courier New" pitchFamily="49" charset="0"/>
                <a:cs typeface="Courier New" pitchFamily="49" charset="0"/>
              </a:rPr>
              <a:t>hibernate.connection.username</a:t>
            </a:r>
            <a:r>
              <a:rPr lang="en-AU" sz="1400" dirty="0">
                <a:latin typeface="Courier New" pitchFamily="49" charset="0"/>
                <a:cs typeface="Courier New" pitchFamily="49" charset="0"/>
              </a:rPr>
              <a:t> = &lt;</a:t>
            </a:r>
            <a:r>
              <a:rPr lang="en-AU" sz="1400" dirty="0" err="1">
                <a:latin typeface="Courier New" pitchFamily="49" charset="0"/>
                <a:cs typeface="Courier New" pitchFamily="49" charset="0"/>
              </a:rPr>
              <a:t>dbuser</a:t>
            </a:r>
            <a:r>
              <a:rPr lang="en-AU" sz="1400" dirty="0">
                <a:latin typeface="Courier New" pitchFamily="49" charset="0"/>
                <a:cs typeface="Courier New" pitchFamily="49" charset="0"/>
              </a:rPr>
              <a:t>&gt;</a:t>
            </a:r>
          </a:p>
          <a:p>
            <a:pPr>
              <a:buNone/>
            </a:pPr>
            <a:r>
              <a:rPr lang="en-AU" sz="1400" dirty="0" err="1">
                <a:latin typeface="Courier New" pitchFamily="49" charset="0"/>
                <a:cs typeface="Courier New" pitchFamily="49" charset="0"/>
              </a:rPr>
              <a:t>hibernate.connection.password</a:t>
            </a:r>
            <a:r>
              <a:rPr lang="en-AU" sz="1400" dirty="0">
                <a:latin typeface="Courier New" pitchFamily="49" charset="0"/>
                <a:cs typeface="Courier New" pitchFamily="49" charset="0"/>
              </a:rPr>
              <a:t> = &lt;</a:t>
            </a:r>
            <a:r>
              <a:rPr lang="en-AU" sz="1400" dirty="0" err="1">
                <a:latin typeface="Courier New" pitchFamily="49" charset="0"/>
                <a:cs typeface="Courier New" pitchFamily="49" charset="0"/>
              </a:rPr>
              <a:t>dbpassword</a:t>
            </a:r>
            <a:r>
              <a:rPr lang="en-AU" sz="1400" dirty="0">
                <a:latin typeface="Courier New" pitchFamily="49" charset="0"/>
                <a:cs typeface="Courier New" pitchFamily="49" charset="0"/>
              </a:rPr>
              <a:t>&gt;</a:t>
            </a:r>
          </a:p>
          <a:p>
            <a:pPr>
              <a:buNone/>
            </a:pPr>
            <a:endParaRPr lang="en-AU" sz="1400" dirty="0">
              <a:latin typeface="Courier New" pitchFamily="49" charset="0"/>
              <a:cs typeface="Courier New" pitchFamily="49" charset="0"/>
            </a:endParaRPr>
          </a:p>
          <a:p>
            <a:r>
              <a:rPr lang="en-AU" sz="2000" dirty="0"/>
              <a:t>Written by the installer</a:t>
            </a:r>
            <a:endParaRPr lang="en-AU" sz="2000" dirty="0">
              <a:latin typeface="Courier New" pitchFamily="49" charset="0"/>
              <a:cs typeface="Courier New" pitchFamily="49" charset="0"/>
            </a:endParaRPr>
          </a:p>
          <a:p>
            <a:r>
              <a:rPr lang="en-AU" sz="2000" dirty="0"/>
              <a:t>Can be changed if you move your database</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83503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Resources</a:t>
            </a:r>
            <a:endParaRPr lang="en-AU" dirty="0"/>
          </a:p>
        </p:txBody>
      </p:sp>
      <p:sp>
        <p:nvSpPr>
          <p:cNvPr id="3" name="Content Placeholder 2"/>
          <p:cNvSpPr>
            <a:spLocks noGrp="1"/>
          </p:cNvSpPr>
          <p:nvPr>
            <p:ph idx="1"/>
          </p:nvPr>
        </p:nvSpPr>
        <p:spPr/>
        <p:txBody>
          <a:bodyPr/>
          <a:lstStyle/>
          <a:p>
            <a:r>
              <a:rPr lang="en-AU" dirty="0" smtClean="0"/>
              <a:t>EQUELLA Community Site:  </a:t>
            </a:r>
            <a:r>
              <a:rPr lang="en-AU" dirty="0" err="1" smtClean="0"/>
              <a:t>www.equella.com</a:t>
            </a:r>
            <a:endParaRPr lang="en-AU" dirty="0" smtClean="0"/>
          </a:p>
          <a:p>
            <a:r>
              <a:rPr lang="en-AU" dirty="0" smtClean="0"/>
              <a:t>Designed </a:t>
            </a:r>
            <a:r>
              <a:rPr lang="en-AU" dirty="0" smtClean="0"/>
              <a:t>to facilitate interaction amongst the EQUELLA client community</a:t>
            </a:r>
          </a:p>
          <a:p>
            <a:pPr lvl="1"/>
            <a:r>
              <a:rPr lang="en-AU" dirty="0" smtClean="0"/>
              <a:t>Has links to the EBI tool along with tutorials</a:t>
            </a:r>
          </a:p>
          <a:p>
            <a:r>
              <a:rPr lang="en-AU" dirty="0" smtClean="0"/>
              <a:t>Register at the community site</a:t>
            </a:r>
          </a:p>
          <a:p>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510593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learningedge-log4j.properties</a:t>
            </a:r>
            <a:endParaRPr lang="en-AU" dirty="0"/>
          </a:p>
        </p:txBody>
      </p:sp>
      <p:sp>
        <p:nvSpPr>
          <p:cNvPr id="3" name="Content Placeholder 2"/>
          <p:cNvSpPr>
            <a:spLocks noGrp="1"/>
          </p:cNvSpPr>
          <p:nvPr>
            <p:ph idx="1"/>
          </p:nvPr>
        </p:nvSpPr>
        <p:spPr/>
        <p:txBody>
          <a:bodyPr/>
          <a:lstStyle/>
          <a:p>
            <a:r>
              <a:rPr lang="en-AU" sz="2400" dirty="0"/>
              <a:t>Configures logging for EQUELLA Resource Centre</a:t>
            </a:r>
          </a:p>
          <a:p>
            <a:r>
              <a:rPr lang="en-AU" sz="2400" dirty="0"/>
              <a:t>The only configuration parameter you should set is:</a:t>
            </a:r>
          </a:p>
          <a:p>
            <a:endParaRPr lang="en-AU" sz="2400" dirty="0"/>
          </a:p>
          <a:p>
            <a:pPr>
              <a:buNone/>
            </a:pPr>
            <a:r>
              <a:rPr lang="en-AU" sz="1600" dirty="0">
                <a:latin typeface="Courier New" pitchFamily="49" charset="0"/>
                <a:cs typeface="Courier New" pitchFamily="49" charset="0"/>
              </a:rPr>
              <a:t>log4j.appender.FILE.File=&lt;path to log files&gt;application.html</a:t>
            </a:r>
            <a:br>
              <a:rPr lang="en-AU" sz="1600" dirty="0">
                <a:latin typeface="Courier New" pitchFamily="49" charset="0"/>
                <a:cs typeface="Courier New" pitchFamily="49" charset="0"/>
              </a:rPr>
            </a:br>
            <a:endParaRPr lang="en-AU" sz="1600" dirty="0">
              <a:latin typeface="Courier New" pitchFamily="49" charset="0"/>
              <a:cs typeface="Courier New" pitchFamily="49" charset="0"/>
            </a:endParaRPr>
          </a:p>
          <a:p>
            <a:r>
              <a:rPr lang="en-AU" sz="2400" dirty="0"/>
              <a:t>Always use forward slashes, even on Windows hosts</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55836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mandatory-</a:t>
            </a:r>
            <a:r>
              <a:rPr lang="en-AU" dirty="0" err="1" smtClean="0"/>
              <a:t>config.properties</a:t>
            </a:r>
            <a:endParaRPr lang="en-AU" dirty="0"/>
          </a:p>
        </p:txBody>
      </p:sp>
      <p:sp>
        <p:nvSpPr>
          <p:cNvPr id="3" name="Content Placeholder 2"/>
          <p:cNvSpPr>
            <a:spLocks noGrp="1"/>
          </p:cNvSpPr>
          <p:nvPr>
            <p:ph idx="1"/>
          </p:nvPr>
        </p:nvSpPr>
        <p:spPr/>
        <p:txBody>
          <a:bodyPr/>
          <a:lstStyle/>
          <a:p>
            <a:r>
              <a:rPr lang="en-AU" sz="2000" dirty="0"/>
              <a:t>Configures static features of EQUELLA</a:t>
            </a:r>
          </a:p>
          <a:p>
            <a:pPr lvl="1"/>
            <a:r>
              <a:rPr lang="en-AU" sz="1800" dirty="0"/>
              <a:t>Tomcat location</a:t>
            </a:r>
          </a:p>
          <a:p>
            <a:pPr lvl="1"/>
            <a:r>
              <a:rPr lang="en-AU" sz="1800" dirty="0"/>
              <a:t>Path to the file store</a:t>
            </a:r>
          </a:p>
          <a:p>
            <a:pPr lvl="1"/>
            <a:r>
              <a:rPr lang="en-AU" sz="1800" dirty="0"/>
              <a:t>Path to Java</a:t>
            </a:r>
          </a:p>
          <a:p>
            <a:pPr lvl="1"/>
            <a:r>
              <a:rPr lang="en-AU" sz="1800" dirty="0"/>
              <a:t>The URL that the institution manager listens to</a:t>
            </a:r>
          </a:p>
          <a:p>
            <a:pPr lvl="1"/>
            <a:r>
              <a:rPr lang="en-AU" sz="1800" dirty="0"/>
              <a:t>Path to the LUCENE indexes</a:t>
            </a:r>
          </a:p>
          <a:p>
            <a:pPr lvl="1"/>
            <a:r>
              <a:rPr lang="en-AU" sz="1800" dirty="0"/>
              <a:t>Path to the LUCENE </a:t>
            </a:r>
            <a:r>
              <a:rPr lang="en-AU" sz="1800" dirty="0" err="1"/>
              <a:t>stopwords</a:t>
            </a:r>
            <a:r>
              <a:rPr lang="en-AU" sz="1800" dirty="0"/>
              <a:t> file</a:t>
            </a:r>
          </a:p>
          <a:p>
            <a:pPr lvl="1"/>
            <a:r>
              <a:rPr lang="en-AU" sz="1800" dirty="0"/>
              <a:t>Name of cluster group (if clustered)</a:t>
            </a:r>
          </a:p>
          <a:p>
            <a:pPr lvl="1"/>
            <a:r>
              <a:rPr lang="en-AU" sz="1800" dirty="0"/>
              <a:t>Path to the reporting workspace (for BIRT reporting)</a:t>
            </a:r>
          </a:p>
          <a:p>
            <a:pPr lvl="1"/>
            <a:r>
              <a:rPr lang="en-AU" sz="1800" dirty="0"/>
              <a:t>Paths to the </a:t>
            </a:r>
            <a:r>
              <a:rPr lang="en-AU" sz="1800" dirty="0" err="1"/>
              <a:t>plugins</a:t>
            </a:r>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118367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optional-</a:t>
            </a:r>
            <a:r>
              <a:rPr lang="en-AU" dirty="0" err="1" smtClean="0"/>
              <a:t>config.properties</a:t>
            </a:r>
            <a:endParaRPr lang="en-AU" dirty="0"/>
          </a:p>
        </p:txBody>
      </p:sp>
      <p:sp>
        <p:nvSpPr>
          <p:cNvPr id="3" name="Content Placeholder 2"/>
          <p:cNvSpPr>
            <a:spLocks noGrp="1"/>
          </p:cNvSpPr>
          <p:nvPr>
            <p:ph idx="1"/>
          </p:nvPr>
        </p:nvSpPr>
        <p:spPr/>
        <p:txBody>
          <a:bodyPr/>
          <a:lstStyle/>
          <a:p>
            <a:r>
              <a:rPr lang="en-AU" sz="2400" dirty="0"/>
              <a:t>Configures optional features in EQUELLA:</a:t>
            </a:r>
          </a:p>
          <a:p>
            <a:pPr lvl="1"/>
            <a:r>
              <a:rPr lang="en-AU" sz="2000" dirty="0"/>
              <a:t>Enable/disable conversion service</a:t>
            </a:r>
          </a:p>
          <a:p>
            <a:pPr lvl="1"/>
            <a:r>
              <a:rPr lang="en-AU" sz="2000" dirty="0"/>
              <a:t>Path to the conversion service jar file</a:t>
            </a:r>
          </a:p>
          <a:p>
            <a:pPr lvl="1"/>
            <a:r>
              <a:rPr lang="en-AU" sz="2000" dirty="0"/>
              <a:t>Configures EQUELLA installed behind a reverse proxy</a:t>
            </a:r>
          </a:p>
          <a:p>
            <a:pPr lvl="1"/>
            <a:r>
              <a:rPr lang="en-AU" sz="2000" dirty="0"/>
              <a:t>Configures parts of clustering (if clustered)</a:t>
            </a:r>
          </a:p>
          <a:p>
            <a:pPr lvl="2"/>
            <a:r>
              <a:rPr lang="en-AU" sz="1800" dirty="0"/>
              <a:t>Node ID</a:t>
            </a:r>
          </a:p>
          <a:p>
            <a:pPr lvl="2"/>
            <a:r>
              <a:rPr lang="en-AU" sz="1800" dirty="0"/>
              <a:t>Multicast Address</a:t>
            </a:r>
          </a:p>
          <a:p>
            <a:pPr lvl="2"/>
            <a:r>
              <a:rPr lang="en-AU" sz="1800" dirty="0"/>
              <a:t>Multicast Port</a:t>
            </a:r>
          </a:p>
          <a:p>
            <a:pPr lvl="2"/>
            <a:r>
              <a:rPr lang="en-AU" sz="1800" dirty="0"/>
              <a:t>Multicast Connection String</a:t>
            </a:r>
          </a:p>
          <a:p>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68869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t>optional-</a:t>
            </a:r>
            <a:r>
              <a:rPr lang="en-AU" sz="2800" dirty="0" err="1"/>
              <a:t>config.properties</a:t>
            </a:r>
            <a:r>
              <a:rPr lang="en-AU" sz="2800" dirty="0"/>
              <a:t> – special configurations</a:t>
            </a:r>
            <a:endParaRPr lang="en-AU" sz="2800" dirty="0"/>
          </a:p>
        </p:txBody>
      </p:sp>
      <p:sp>
        <p:nvSpPr>
          <p:cNvPr id="3" name="Content Placeholder 2"/>
          <p:cNvSpPr>
            <a:spLocks noGrp="1"/>
          </p:cNvSpPr>
          <p:nvPr>
            <p:ph idx="1"/>
          </p:nvPr>
        </p:nvSpPr>
        <p:spPr/>
        <p:txBody>
          <a:bodyPr/>
          <a:lstStyle/>
          <a:p>
            <a:r>
              <a:rPr lang="en-AU" sz="2000" dirty="0"/>
              <a:t>These configurations work in conjunction with Scheduled Tasks.  </a:t>
            </a:r>
            <a:r>
              <a:rPr lang="en-AU" sz="2000" dirty="0">
                <a:solidFill>
                  <a:srgbClr val="FF0000"/>
                </a:solidFill>
              </a:rPr>
              <a:t>Configure with care!</a:t>
            </a:r>
            <a:r>
              <a:rPr lang="en-AU" sz="2000" dirty="0"/>
              <a:t/>
            </a:r>
            <a:br>
              <a:rPr lang="en-AU" sz="2000" dirty="0"/>
            </a:br>
            <a:endParaRPr lang="en-AU" sz="2000" dirty="0"/>
          </a:p>
          <a:p>
            <a:pPr lvl="1"/>
            <a:r>
              <a:rPr lang="en-AU" sz="1800" dirty="0"/>
              <a:t>To change the default setting for removing deleted items, add: </a:t>
            </a:r>
            <a:br>
              <a:rPr lang="en-AU" sz="1800" dirty="0"/>
            </a:br>
            <a:endParaRPr lang="en-AU" sz="1400" dirty="0"/>
          </a:p>
          <a:p>
            <a:pPr>
              <a:buNone/>
            </a:pPr>
            <a:r>
              <a:rPr lang="en-AU" sz="1400" dirty="0"/>
              <a:t>		</a:t>
            </a:r>
            <a:r>
              <a:rPr lang="en-AU" sz="1050" dirty="0" err="1">
                <a:latin typeface="Courier New" pitchFamily="49" charset="0"/>
                <a:cs typeface="Courier New" pitchFamily="49" charset="0"/>
              </a:rPr>
              <a:t>com.tle.core.tasks.RemoveDeletedItems.daysBeforeRemoval</a:t>
            </a:r>
            <a:r>
              <a:rPr lang="en-AU" sz="1050" dirty="0">
                <a:latin typeface="Courier New" pitchFamily="49" charset="0"/>
                <a:cs typeface="Courier New" pitchFamily="49" charset="0"/>
              </a:rPr>
              <a:t> = &lt;new value in days&gt; </a:t>
            </a:r>
            <a:r>
              <a:rPr lang="en-AU" sz="1400" dirty="0"/>
              <a:t/>
            </a:r>
            <a:br>
              <a:rPr lang="en-AU" sz="1400" dirty="0"/>
            </a:br>
            <a:endParaRPr lang="en-AU" sz="1400" dirty="0"/>
          </a:p>
          <a:p>
            <a:pPr lvl="1"/>
            <a:r>
              <a:rPr lang="en-AU" sz="1800" dirty="0"/>
              <a:t>To change the default setting for removing old audit logs, add: </a:t>
            </a:r>
            <a:br>
              <a:rPr lang="en-AU" sz="1800" dirty="0"/>
            </a:br>
            <a:endParaRPr lang="en-AU" sz="1400" dirty="0"/>
          </a:p>
          <a:p>
            <a:pPr>
              <a:buNone/>
            </a:pPr>
            <a:r>
              <a:rPr lang="en-AU" sz="1400" dirty="0"/>
              <a:t>		</a:t>
            </a:r>
            <a:r>
              <a:rPr lang="en-AU" sz="1050" dirty="0" err="1">
                <a:latin typeface="Courier New" pitchFamily="49" charset="0"/>
                <a:cs typeface="Courier New" pitchFamily="49" charset="0"/>
              </a:rPr>
              <a:t>com.tle.core.tasks.RemoveOldAuditLogs.daysBeforeRemoval</a:t>
            </a:r>
            <a:r>
              <a:rPr lang="en-AU" sz="1050" dirty="0">
                <a:latin typeface="Courier New" pitchFamily="49" charset="0"/>
                <a:cs typeface="Courier New" pitchFamily="49" charset="0"/>
              </a:rPr>
              <a:t> = &lt;new value in days&gt; </a:t>
            </a:r>
            <a:r>
              <a:rPr lang="en-AU" sz="1400" dirty="0"/>
              <a:t/>
            </a:r>
            <a:br>
              <a:rPr lang="en-AU" sz="1400" dirty="0"/>
            </a:br>
            <a:endParaRPr lang="en-AU" sz="1400" dirty="0"/>
          </a:p>
          <a:p>
            <a:pPr lvl="1"/>
            <a:r>
              <a:rPr lang="en-AU" sz="1800" dirty="0"/>
              <a:t>To change the default setting for removing old error logs, add: </a:t>
            </a:r>
            <a:br>
              <a:rPr lang="en-AU" sz="1800" dirty="0"/>
            </a:br>
            <a:endParaRPr lang="en-AU" sz="1400" dirty="0"/>
          </a:p>
          <a:p>
            <a:pPr>
              <a:buNone/>
            </a:pPr>
            <a:r>
              <a:rPr lang="en-AU" sz="1400" dirty="0"/>
              <a:t>		</a:t>
            </a:r>
            <a:r>
              <a:rPr lang="en-AU" sz="1050" dirty="0" err="1">
                <a:latin typeface="Courier New" pitchFamily="49" charset="0"/>
                <a:cs typeface="Courier New" pitchFamily="49" charset="0"/>
              </a:rPr>
              <a:t>com.tle.core.tasks.RemoveOldErrorLogs.daysBeforeRemoval</a:t>
            </a:r>
            <a:r>
              <a:rPr lang="en-AU" sz="1050" dirty="0">
                <a:latin typeface="Courier New" pitchFamily="49" charset="0"/>
                <a:cs typeface="Courier New" pitchFamily="49" charset="0"/>
              </a:rPr>
              <a:t> = &lt;new value in days&gt;</a:t>
            </a:r>
            <a:r>
              <a:rPr lang="en-AU" sz="1400" dirty="0"/>
              <a:t> </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584446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quartz.properties</a:t>
            </a:r>
            <a:endParaRPr lang="en-AU" dirty="0"/>
          </a:p>
        </p:txBody>
      </p:sp>
      <p:sp>
        <p:nvSpPr>
          <p:cNvPr id="3" name="Content Placeholder 2"/>
          <p:cNvSpPr>
            <a:spLocks noGrp="1"/>
          </p:cNvSpPr>
          <p:nvPr>
            <p:ph idx="1"/>
          </p:nvPr>
        </p:nvSpPr>
        <p:spPr/>
        <p:txBody>
          <a:bodyPr/>
          <a:lstStyle/>
          <a:p>
            <a:r>
              <a:rPr lang="en-AU" dirty="0" smtClean="0"/>
              <a:t>Governs the scheduled tasks in EQUELLA</a:t>
            </a:r>
          </a:p>
          <a:p>
            <a:r>
              <a:rPr lang="en-AU" dirty="0" smtClean="0"/>
              <a:t>Also used to turn on/off clustering</a:t>
            </a:r>
          </a:p>
          <a:p>
            <a:r>
              <a:rPr lang="en-AU" dirty="0" smtClean="0"/>
              <a:t>Other than clustering, do not change this file</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96392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upgrade-log.xml</a:t>
            </a:r>
            <a:endParaRPr lang="en-AU" dirty="0"/>
          </a:p>
        </p:txBody>
      </p:sp>
      <p:sp>
        <p:nvSpPr>
          <p:cNvPr id="3" name="Content Placeholder 2"/>
          <p:cNvSpPr>
            <a:spLocks noGrp="1"/>
          </p:cNvSpPr>
          <p:nvPr>
            <p:ph idx="1"/>
          </p:nvPr>
        </p:nvSpPr>
        <p:spPr/>
        <p:txBody>
          <a:bodyPr/>
          <a:lstStyle/>
          <a:p>
            <a:r>
              <a:rPr lang="en-AU" dirty="0" smtClean="0"/>
              <a:t>Logs upgrades</a:t>
            </a:r>
          </a:p>
          <a:p>
            <a:r>
              <a:rPr lang="en-AU" dirty="0" smtClean="0"/>
              <a:t>Do not remove – the upgrade manager reads this</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93693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err="1"/>
              <a:t>plugins</a:t>
            </a:r>
            <a:r>
              <a:rPr lang="en-AU" sz="2800" dirty="0"/>
              <a:t>/</a:t>
            </a:r>
            <a:r>
              <a:rPr lang="en-AU" sz="2800" dirty="0" err="1"/>
              <a:t>com.tle.core.freetext</a:t>
            </a:r>
            <a:r>
              <a:rPr lang="en-AU" sz="2800" dirty="0"/>
              <a:t>/</a:t>
            </a:r>
            <a:r>
              <a:rPr lang="en-AU" sz="2800" dirty="0" err="1"/>
              <a:t>optional.properties</a:t>
            </a:r>
            <a:endParaRPr lang="en-AU" sz="2800" dirty="0"/>
          </a:p>
        </p:txBody>
      </p:sp>
      <p:sp>
        <p:nvSpPr>
          <p:cNvPr id="3" name="Content Placeholder 2"/>
          <p:cNvSpPr>
            <a:spLocks noGrp="1"/>
          </p:cNvSpPr>
          <p:nvPr>
            <p:ph idx="1"/>
          </p:nvPr>
        </p:nvSpPr>
        <p:spPr/>
        <p:txBody>
          <a:bodyPr>
            <a:normAutofit fontScale="92500" lnSpcReduction="10000"/>
          </a:bodyPr>
          <a:lstStyle/>
          <a:p>
            <a:r>
              <a:rPr lang="en-AU" sz="2400" dirty="0"/>
              <a:t>Controls LUCENE options</a:t>
            </a:r>
            <a:endParaRPr lang="en-AU" sz="2400" dirty="0"/>
          </a:p>
          <a:p>
            <a:pPr>
              <a:buNone/>
            </a:pPr>
            <a:endParaRPr lang="en-AU" sz="1100" dirty="0">
              <a:latin typeface="Courier New" pitchFamily="49" charset="0"/>
              <a:cs typeface="Courier New" pitchFamily="49" charset="0"/>
            </a:endParaRPr>
          </a:p>
          <a:p>
            <a:pPr>
              <a:buNone/>
            </a:pPr>
            <a:r>
              <a:rPr lang="en-AU" sz="1100" dirty="0">
                <a:latin typeface="Courier New" pitchFamily="49" charset="0"/>
                <a:cs typeface="Courier New" pitchFamily="49" charset="0"/>
              </a:rPr>
              <a:t># Synchronisation Timer. The number of minutes between synchronisation attempts.</a:t>
            </a:r>
          </a:p>
          <a:p>
            <a:pPr>
              <a:buNone/>
            </a:pPr>
            <a:r>
              <a:rPr lang="en-AU" sz="1100" dirty="0">
                <a:latin typeface="Courier New" pitchFamily="49" charset="0"/>
                <a:cs typeface="Courier New" pitchFamily="49" charset="0"/>
              </a:rPr>
              <a:t>#</a:t>
            </a:r>
            <a:r>
              <a:rPr lang="en-AU" sz="1100" dirty="0" err="1">
                <a:latin typeface="Courier New" pitchFamily="49" charset="0"/>
                <a:cs typeface="Courier New" pitchFamily="49" charset="0"/>
              </a:rPr>
              <a:t>freetextIndex.synchroiseMinutes</a:t>
            </a:r>
            <a:r>
              <a:rPr lang="en-AU" sz="1100" dirty="0">
                <a:latin typeface="Courier New" pitchFamily="49" charset="0"/>
                <a:cs typeface="Courier New" pitchFamily="49" charset="0"/>
              </a:rPr>
              <a:t> = 5</a:t>
            </a:r>
          </a:p>
          <a:p>
            <a:pPr>
              <a:buNone/>
            </a:pPr>
            <a:endParaRPr lang="en-AU" sz="1100" dirty="0">
              <a:latin typeface="Courier New" pitchFamily="49" charset="0"/>
              <a:cs typeface="Courier New" pitchFamily="49" charset="0"/>
            </a:endParaRPr>
          </a:p>
          <a:p>
            <a:pPr>
              <a:buNone/>
            </a:pPr>
            <a:r>
              <a:rPr lang="en-AU" sz="1100" dirty="0">
                <a:latin typeface="Courier New" pitchFamily="49" charset="0"/>
                <a:cs typeface="Courier New" pitchFamily="49" charset="0"/>
              </a:rPr>
              <a:t># Uncomment to ignore apostrophes in searches</a:t>
            </a:r>
          </a:p>
          <a:p>
            <a:pPr>
              <a:buNone/>
            </a:pPr>
            <a:r>
              <a:rPr lang="en-AU" sz="1100" dirty="0">
                <a:latin typeface="Courier New" pitchFamily="49" charset="0"/>
                <a:cs typeface="Courier New" pitchFamily="49" charset="0"/>
              </a:rPr>
              <a:t>#</a:t>
            </a:r>
            <a:r>
              <a:rPr lang="en-AU" sz="1100" dirty="0" err="1">
                <a:latin typeface="Courier New" pitchFamily="49" charset="0"/>
                <a:cs typeface="Courier New" pitchFamily="49" charset="0"/>
              </a:rPr>
              <a:t>freetextIndex.analyzerClass</a:t>
            </a:r>
            <a:r>
              <a:rPr lang="en-AU" sz="1100" dirty="0">
                <a:latin typeface="Courier New" pitchFamily="49" charset="0"/>
                <a:cs typeface="Courier New" pitchFamily="49" charset="0"/>
              </a:rPr>
              <a:t> = </a:t>
            </a:r>
            <a:r>
              <a:rPr lang="en-AU" sz="1100" dirty="0" err="1">
                <a:latin typeface="Courier New" pitchFamily="49" charset="0"/>
                <a:cs typeface="Courier New" pitchFamily="49" charset="0"/>
              </a:rPr>
              <a:t>com.tle.freetext.TLEAnalyzer</a:t>
            </a:r>
            <a:endParaRPr lang="en-AU" sz="1100" dirty="0">
              <a:latin typeface="Courier New" pitchFamily="49" charset="0"/>
              <a:cs typeface="Courier New" pitchFamily="49" charset="0"/>
            </a:endParaRPr>
          </a:p>
          <a:p>
            <a:pPr>
              <a:buNone/>
            </a:pPr>
            <a:endParaRPr lang="en-AU" sz="1100" dirty="0">
              <a:latin typeface="Courier New" pitchFamily="49" charset="0"/>
              <a:cs typeface="Courier New" pitchFamily="49" charset="0"/>
            </a:endParaRPr>
          </a:p>
          <a:p>
            <a:pPr>
              <a:buNone/>
            </a:pPr>
            <a:r>
              <a:rPr lang="en-AU" sz="1100" dirty="0">
                <a:latin typeface="Courier New" pitchFamily="49" charset="0"/>
                <a:cs typeface="Courier New" pitchFamily="49" charset="0"/>
              </a:rPr>
              <a:t># Index item attachments (defaults to true)</a:t>
            </a:r>
          </a:p>
          <a:p>
            <a:pPr>
              <a:buNone/>
            </a:pPr>
            <a:r>
              <a:rPr lang="en-AU" sz="1100" dirty="0">
                <a:latin typeface="Courier New" pitchFamily="49" charset="0"/>
                <a:cs typeface="Courier New" pitchFamily="49" charset="0"/>
              </a:rPr>
              <a:t>#</a:t>
            </a:r>
            <a:r>
              <a:rPr lang="en-AU" sz="1100" dirty="0" err="1">
                <a:latin typeface="Courier New" pitchFamily="49" charset="0"/>
                <a:cs typeface="Courier New" pitchFamily="49" charset="0"/>
              </a:rPr>
              <a:t>textExtracter.indexAttachments</a:t>
            </a:r>
            <a:r>
              <a:rPr lang="en-AU" sz="1100" dirty="0">
                <a:latin typeface="Courier New" pitchFamily="49" charset="0"/>
                <a:cs typeface="Courier New" pitchFamily="49" charset="0"/>
              </a:rPr>
              <a:t> = true</a:t>
            </a:r>
          </a:p>
          <a:p>
            <a:pPr>
              <a:buNone/>
            </a:pPr>
            <a:endParaRPr lang="en-AU" sz="1100" dirty="0">
              <a:latin typeface="Courier New" pitchFamily="49" charset="0"/>
              <a:cs typeface="Courier New" pitchFamily="49" charset="0"/>
            </a:endParaRPr>
          </a:p>
          <a:p>
            <a:pPr>
              <a:buNone/>
            </a:pPr>
            <a:r>
              <a:rPr lang="en-AU" sz="1100" dirty="0">
                <a:latin typeface="Courier New" pitchFamily="49" charset="0"/>
                <a:cs typeface="Courier New" pitchFamily="49" charset="0"/>
              </a:rPr>
              <a:t># Index IMS package contents (defaults to true)</a:t>
            </a:r>
          </a:p>
          <a:p>
            <a:pPr>
              <a:buNone/>
            </a:pPr>
            <a:r>
              <a:rPr lang="en-AU" sz="1100" dirty="0">
                <a:latin typeface="Courier New" pitchFamily="49" charset="0"/>
                <a:cs typeface="Courier New" pitchFamily="49" charset="0"/>
              </a:rPr>
              <a:t>#</a:t>
            </a:r>
            <a:r>
              <a:rPr lang="en-AU" sz="1100" dirty="0" err="1">
                <a:latin typeface="Courier New" pitchFamily="49" charset="0"/>
                <a:cs typeface="Courier New" pitchFamily="49" charset="0"/>
              </a:rPr>
              <a:t>textExtracter.indexImsPackages</a:t>
            </a:r>
            <a:r>
              <a:rPr lang="en-AU" sz="1100" dirty="0">
                <a:latin typeface="Courier New" pitchFamily="49" charset="0"/>
                <a:cs typeface="Courier New" pitchFamily="49" charset="0"/>
              </a:rPr>
              <a:t> = true</a:t>
            </a:r>
          </a:p>
          <a:p>
            <a:pPr>
              <a:buNone/>
            </a:pPr>
            <a:endParaRPr lang="en-AU" sz="1100" dirty="0">
              <a:latin typeface="Courier New" pitchFamily="49" charset="0"/>
              <a:cs typeface="Courier New" pitchFamily="49" charset="0"/>
            </a:endParaRPr>
          </a:p>
          <a:p>
            <a:pPr>
              <a:buNone/>
            </a:pPr>
            <a:r>
              <a:rPr lang="en-AU" sz="1100" dirty="0">
                <a:latin typeface="Courier New" pitchFamily="49" charset="0"/>
                <a:cs typeface="Courier New" pitchFamily="49" charset="0"/>
              </a:rPr>
              <a:t># Indicates if default search terms should be performed with an implicit AND or </a:t>
            </a:r>
            <a:r>
              <a:rPr lang="en-AU" sz="1100" dirty="0" err="1">
                <a:latin typeface="Courier New" pitchFamily="49" charset="0"/>
                <a:cs typeface="Courier New" pitchFamily="49" charset="0"/>
              </a:rPr>
              <a:t>OR</a:t>
            </a:r>
            <a:r>
              <a:rPr lang="en-AU" sz="1100" dirty="0">
                <a:latin typeface="Courier New" pitchFamily="49" charset="0"/>
                <a:cs typeface="Courier New" pitchFamily="49" charset="0"/>
              </a:rPr>
              <a:t>.</a:t>
            </a:r>
          </a:p>
          <a:p>
            <a:pPr>
              <a:buNone/>
            </a:pPr>
            <a:r>
              <a:rPr lang="en-AU" sz="1100" dirty="0">
                <a:latin typeface="Courier New" pitchFamily="49" charset="0"/>
                <a:cs typeface="Courier New" pitchFamily="49" charset="0"/>
              </a:rPr>
              <a:t># Defaults to OR</a:t>
            </a:r>
          </a:p>
          <a:p>
            <a:pPr>
              <a:buNone/>
            </a:pPr>
            <a:r>
              <a:rPr lang="en-AU" sz="1100" dirty="0">
                <a:latin typeface="Courier New" pitchFamily="49" charset="0"/>
                <a:cs typeface="Courier New" pitchFamily="49" charset="0"/>
              </a:rPr>
              <a:t>#</a:t>
            </a:r>
            <a:r>
              <a:rPr lang="en-AU" sz="1100" dirty="0" err="1">
                <a:latin typeface="Courier New" pitchFamily="49" charset="0"/>
                <a:cs typeface="Courier New" pitchFamily="49" charset="0"/>
              </a:rPr>
              <a:t>freetextIndex.defaultOperator</a:t>
            </a:r>
            <a:r>
              <a:rPr lang="en-AU" sz="1100" dirty="0">
                <a:latin typeface="Courier New" pitchFamily="49" charset="0"/>
                <a:cs typeface="Courier New" pitchFamily="49" charset="0"/>
              </a:rPr>
              <a:t> = OR</a:t>
            </a:r>
            <a:endParaRPr lang="en-AU" sz="16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594519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err="1"/>
              <a:t>plugins</a:t>
            </a:r>
            <a:r>
              <a:rPr lang="en-AU" sz="2400" dirty="0"/>
              <a:t>/</a:t>
            </a:r>
            <a:r>
              <a:rPr lang="en-AU" sz="2400" dirty="0" err="1"/>
              <a:t>com.tle.core.imagemagick</a:t>
            </a:r>
            <a:r>
              <a:rPr lang="en-AU" sz="2400" dirty="0"/>
              <a:t>/</a:t>
            </a:r>
            <a:r>
              <a:rPr lang="en-AU" sz="2400" dirty="0" err="1"/>
              <a:t>config.properties</a:t>
            </a:r>
            <a:endParaRPr lang="en-AU" sz="2400" dirty="0"/>
          </a:p>
        </p:txBody>
      </p:sp>
      <p:sp>
        <p:nvSpPr>
          <p:cNvPr id="3" name="Content Placeholder 2"/>
          <p:cNvSpPr>
            <a:spLocks noGrp="1"/>
          </p:cNvSpPr>
          <p:nvPr>
            <p:ph idx="1"/>
          </p:nvPr>
        </p:nvSpPr>
        <p:spPr/>
        <p:txBody>
          <a:bodyPr/>
          <a:lstStyle/>
          <a:p>
            <a:r>
              <a:rPr lang="en-AU" sz="2400" dirty="0"/>
              <a:t>Controls path to </a:t>
            </a:r>
            <a:r>
              <a:rPr lang="en-AU" sz="2400" dirty="0" err="1"/>
              <a:t>ImageMagick</a:t>
            </a:r>
            <a:endParaRPr lang="en-AU" sz="2400" dirty="0"/>
          </a:p>
          <a:p>
            <a:r>
              <a:rPr lang="en-AU" sz="2400" dirty="0"/>
              <a:t>Set by the installer</a:t>
            </a:r>
          </a:p>
          <a:p>
            <a:r>
              <a:rPr lang="en-AU" sz="2400" dirty="0"/>
              <a:t>Set to the parent of where the “convert” utility is</a:t>
            </a:r>
          </a:p>
          <a:p>
            <a:r>
              <a:rPr lang="en-AU" sz="2400" dirty="0"/>
              <a:t>Always uses forward slashes, even on Windows hosts</a:t>
            </a:r>
          </a:p>
          <a:p>
            <a:endParaRPr lang="en-AU" sz="2400" dirty="0"/>
          </a:p>
          <a:p>
            <a:pPr>
              <a:buNone/>
            </a:pPr>
            <a:r>
              <a:rPr lang="en-AU" sz="1600" dirty="0" err="1">
                <a:latin typeface="Courier New" pitchFamily="49" charset="0"/>
                <a:cs typeface="Courier New" pitchFamily="49" charset="0"/>
              </a:rPr>
              <a:t>imageMagick.path</a:t>
            </a:r>
            <a:r>
              <a:rPr lang="en-AU" sz="1600" dirty="0">
                <a:latin typeface="Courier New" pitchFamily="49" charset="0"/>
                <a:cs typeface="Courier New" pitchFamily="49" charset="0"/>
              </a:rPr>
              <a:t> = C:/Program Files/ImageMagick-6.6.7-Q16</a:t>
            </a:r>
            <a:endParaRPr lang="en-AU" sz="1600"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991797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err="1"/>
              <a:t>plugins</a:t>
            </a:r>
            <a:r>
              <a:rPr lang="en-AU" sz="2400" dirty="0"/>
              <a:t>/</a:t>
            </a:r>
            <a:r>
              <a:rPr lang="en-AU" sz="2400" dirty="0" err="1"/>
              <a:t>com.tle.mycontent</a:t>
            </a:r>
            <a:r>
              <a:rPr lang="en-AU" sz="2400" dirty="0"/>
              <a:t>/filters.xml</a:t>
            </a:r>
            <a:endParaRPr lang="en-AU" sz="2400" dirty="0"/>
          </a:p>
        </p:txBody>
      </p:sp>
      <p:sp>
        <p:nvSpPr>
          <p:cNvPr id="3" name="Content Placeholder 2"/>
          <p:cNvSpPr>
            <a:spLocks noGrp="1"/>
          </p:cNvSpPr>
          <p:nvPr>
            <p:ph idx="1"/>
          </p:nvPr>
        </p:nvSpPr>
        <p:spPr/>
        <p:txBody>
          <a:bodyPr/>
          <a:lstStyle/>
          <a:p>
            <a:r>
              <a:rPr lang="en-AU" sz="2400" dirty="0"/>
              <a:t>Controls the search filters in “My Content”</a:t>
            </a:r>
          </a:p>
          <a:p>
            <a:r>
              <a:rPr lang="en-AU" sz="2400" dirty="0"/>
              <a:t>Should not be configured, unless adding additional MIME types</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173778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err="1"/>
              <a:t>plugins</a:t>
            </a:r>
            <a:r>
              <a:rPr lang="en-AU" sz="2400" dirty="0"/>
              <a:t>/</a:t>
            </a:r>
            <a:r>
              <a:rPr lang="en-AU" sz="2400" dirty="0" err="1"/>
              <a:t>com.tle.web.homepage</a:t>
            </a:r>
            <a:r>
              <a:rPr lang="en-AU" sz="2400" dirty="0"/>
              <a:t>/</a:t>
            </a:r>
            <a:r>
              <a:rPr lang="en-AU" sz="2400" dirty="0" err="1"/>
              <a:t>optional.properties</a:t>
            </a:r>
            <a:endParaRPr lang="en-AU" sz="2400" dirty="0"/>
          </a:p>
        </p:txBody>
      </p:sp>
      <p:sp>
        <p:nvSpPr>
          <p:cNvPr id="3" name="Content Placeholder 2"/>
          <p:cNvSpPr>
            <a:spLocks noGrp="1"/>
          </p:cNvSpPr>
          <p:nvPr>
            <p:ph idx="1"/>
          </p:nvPr>
        </p:nvSpPr>
        <p:spPr/>
        <p:txBody>
          <a:bodyPr/>
          <a:lstStyle/>
          <a:p>
            <a:r>
              <a:rPr lang="en-AU" sz="2400" dirty="0"/>
              <a:t>Hides the task box on the homepage when there are no tasks to display.</a:t>
            </a:r>
          </a:p>
          <a:p>
            <a:r>
              <a:rPr lang="en-AU" sz="2400" dirty="0"/>
              <a:t>Defaults to False</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91744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it-IT" smtClean="0"/>
              <a:t>EQ401</a:t>
            </a:r>
            <a:endParaRPr lang="en-US" dirty="0"/>
          </a:p>
        </p:txBody>
      </p:sp>
      <p:sp>
        <p:nvSpPr>
          <p:cNvPr id="7" name="Title 6"/>
          <p:cNvSpPr>
            <a:spLocks noGrp="1"/>
          </p:cNvSpPr>
          <p:nvPr>
            <p:ph type="ctrTitle"/>
          </p:nvPr>
        </p:nvSpPr>
        <p:spPr/>
        <p:txBody>
          <a:bodyPr>
            <a:normAutofit fontScale="90000"/>
          </a:bodyPr>
          <a:lstStyle/>
          <a:p>
            <a:r>
              <a:rPr lang="en-AU" dirty="0" smtClean="0"/>
              <a:t>Overview of EQUELLA Architecture</a:t>
            </a:r>
            <a:br>
              <a:rPr lang="en-AU" dirty="0" smtClean="0"/>
            </a:br>
            <a:endParaRPr lang="en-AU" dirty="0"/>
          </a:p>
        </p:txBody>
      </p:sp>
    </p:spTree>
    <p:extLst>
      <p:ext uri="{BB962C8B-B14F-4D97-AF65-F5344CB8AC3E}">
        <p14:creationId xmlns:p14="http://schemas.microsoft.com/office/powerpoint/2010/main" val="192872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err="1"/>
              <a:t>plugins</a:t>
            </a:r>
            <a:r>
              <a:rPr lang="en-AU" sz="2400" dirty="0"/>
              <a:t>/</a:t>
            </a:r>
            <a:r>
              <a:rPr lang="en-AU" sz="2400" dirty="0" err="1"/>
              <a:t>com.tle.web.htmleditor.tinymce</a:t>
            </a:r>
            <a:r>
              <a:rPr lang="en-AU" sz="2400" dirty="0"/>
              <a:t>/editoroptions.txt</a:t>
            </a:r>
            <a:endParaRPr lang="en-AU" sz="2400" dirty="0"/>
          </a:p>
        </p:txBody>
      </p:sp>
      <p:sp>
        <p:nvSpPr>
          <p:cNvPr id="3" name="Content Placeholder 2"/>
          <p:cNvSpPr>
            <a:spLocks noGrp="1"/>
          </p:cNvSpPr>
          <p:nvPr>
            <p:ph idx="1"/>
          </p:nvPr>
        </p:nvSpPr>
        <p:spPr/>
        <p:txBody>
          <a:bodyPr/>
          <a:lstStyle/>
          <a:p>
            <a:r>
              <a:rPr lang="en-AU" sz="2400" dirty="0"/>
              <a:t>May be used to set </a:t>
            </a:r>
            <a:r>
              <a:rPr lang="en-AU" sz="2400" dirty="0" err="1"/>
              <a:t>TinyMCE</a:t>
            </a:r>
            <a:r>
              <a:rPr lang="en-AU" sz="2400" dirty="0"/>
              <a:t> editor options</a:t>
            </a:r>
          </a:p>
          <a:p>
            <a:r>
              <a:rPr lang="en-AU" sz="2400" dirty="0"/>
              <a:t>Not usually configured</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532974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dirty="0" err="1"/>
              <a:t>plugins</a:t>
            </a:r>
            <a:r>
              <a:rPr lang="en-AU" sz="2400" dirty="0"/>
              <a:t>/</a:t>
            </a:r>
            <a:r>
              <a:rPr lang="en-AU" sz="2400" dirty="0" err="1"/>
              <a:t>com.tle.web.institution</a:t>
            </a:r>
            <a:r>
              <a:rPr lang="en-AU" sz="2400" dirty="0"/>
              <a:t>/defaultBadge.jpg</a:t>
            </a:r>
            <a:endParaRPr lang="en-AU" sz="2400" dirty="0"/>
          </a:p>
        </p:txBody>
      </p:sp>
      <p:sp>
        <p:nvSpPr>
          <p:cNvPr id="3" name="Content Placeholder 2"/>
          <p:cNvSpPr>
            <a:spLocks noGrp="1"/>
          </p:cNvSpPr>
          <p:nvPr>
            <p:ph idx="1"/>
          </p:nvPr>
        </p:nvSpPr>
        <p:spPr/>
        <p:txBody>
          <a:bodyPr/>
          <a:lstStyle/>
          <a:p>
            <a:r>
              <a:rPr lang="en-AU" sz="2400" dirty="0"/>
              <a:t>Default badge for each EQUELLA institution in the institution manager</a:t>
            </a:r>
          </a:p>
          <a:p>
            <a:r>
              <a:rPr lang="en-AU" sz="2400" dirty="0"/>
              <a:t>If an institution’s look and feel has been customised, the customisation is displayed</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546129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000" dirty="0" err="1"/>
              <a:t>plugins</a:t>
            </a:r>
            <a:r>
              <a:rPr lang="en-AU" sz="2000" dirty="0"/>
              <a:t>/</a:t>
            </a:r>
            <a:r>
              <a:rPr lang="en-AU" sz="2000" dirty="0" err="1"/>
              <a:t>com.tle.web.viewitem</a:t>
            </a:r>
            <a:r>
              <a:rPr lang="en-AU" sz="2000" dirty="0"/>
              <a:t>/</a:t>
            </a:r>
            <a:r>
              <a:rPr lang="en-AU" sz="2000" dirty="0" err="1"/>
              <a:t>largeimageviewer</a:t>
            </a:r>
            <a:r>
              <a:rPr lang="en-AU" sz="2000" dirty="0"/>
              <a:t>/</a:t>
            </a:r>
            <a:r>
              <a:rPr lang="en-AU" sz="2000" dirty="0" err="1"/>
              <a:t>optional.properties</a:t>
            </a:r>
            <a:endParaRPr lang="en-AU" sz="2000" dirty="0"/>
          </a:p>
        </p:txBody>
      </p:sp>
      <p:sp>
        <p:nvSpPr>
          <p:cNvPr id="3" name="Content Placeholder 2"/>
          <p:cNvSpPr>
            <a:spLocks noGrp="1"/>
          </p:cNvSpPr>
          <p:nvPr>
            <p:ph idx="1"/>
          </p:nvPr>
        </p:nvSpPr>
        <p:spPr/>
        <p:txBody>
          <a:bodyPr/>
          <a:lstStyle/>
          <a:p>
            <a:r>
              <a:rPr lang="en-AU" sz="1800" dirty="0"/>
              <a:t>Controls when the large image viewer processes files</a:t>
            </a:r>
          </a:p>
          <a:p>
            <a:pPr lvl="1"/>
            <a:r>
              <a:rPr lang="en-AU" sz="1600" dirty="0"/>
              <a:t>AUTO_TILE_AFTER_CONTRIBUTION:  automatically generates different zoom levels after contribution</a:t>
            </a:r>
          </a:p>
          <a:p>
            <a:pPr lvl="1"/>
            <a:r>
              <a:rPr lang="en-AU" sz="1600" dirty="0"/>
              <a:t>PROMPT_AFTER_CONTRIBUTION: generates a link after contribution to execute the large image viewer process</a:t>
            </a:r>
          </a:p>
          <a:p>
            <a:pPr lvl="1"/>
            <a:r>
              <a:rPr lang="en-AU" sz="1600" dirty="0"/>
              <a:t>PROMPT_ONLY_WHEN_VIEWING:  only prompts to execute the large image viewer process if the image attachment is being viewed</a:t>
            </a:r>
          </a:p>
          <a:p>
            <a:r>
              <a:rPr lang="en-AU" sz="1800" dirty="0"/>
              <a:t>Note:  the large image viewer process only needs to be run once on an image</a:t>
            </a:r>
          </a:p>
          <a:p>
            <a:r>
              <a:rPr lang="en-AU" sz="1800" dirty="0"/>
              <a:t>If bulk-uploading images, ensure that AUTO_TIME_AFTER_CONTRIBUTION is not set, otherwise it will slow the system down</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458945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Auditing Controls</a:t>
            </a:r>
            <a:endParaRPr lang="en-AU" dirty="0"/>
          </a:p>
        </p:txBody>
      </p:sp>
      <p:sp>
        <p:nvSpPr>
          <p:cNvPr id="3" name="Content Placeholder 2"/>
          <p:cNvSpPr>
            <a:spLocks noGrp="1"/>
          </p:cNvSpPr>
          <p:nvPr>
            <p:ph idx="1"/>
          </p:nvPr>
        </p:nvSpPr>
        <p:spPr/>
        <p:txBody>
          <a:bodyPr/>
          <a:lstStyle/>
          <a:p>
            <a:r>
              <a:rPr lang="en-AU" sz="2400" dirty="0"/>
              <a:t>All options for auditing writes to the </a:t>
            </a:r>
            <a:r>
              <a:rPr lang="en-AU" sz="2400" dirty="0" err="1"/>
              <a:t>audit_log_entry</a:t>
            </a:r>
            <a:r>
              <a:rPr lang="en-AU" sz="2400" dirty="0"/>
              <a:t> table</a:t>
            </a:r>
          </a:p>
          <a:p>
            <a:pPr lvl="1"/>
            <a:r>
              <a:rPr lang="en-AU" sz="2000" dirty="0" err="1"/>
              <a:t>plugins</a:t>
            </a:r>
            <a:r>
              <a:rPr lang="en-AU" sz="2000" dirty="0"/>
              <a:t>/</a:t>
            </a:r>
            <a:r>
              <a:rPr lang="en-AU" sz="2000" dirty="0" err="1"/>
              <a:t>com.tle.web.fedsearch</a:t>
            </a:r>
            <a:r>
              <a:rPr lang="en-AU" sz="2000" dirty="0"/>
              <a:t>/</a:t>
            </a:r>
            <a:r>
              <a:rPr lang="en-AU" sz="2000" dirty="0" err="1"/>
              <a:t>mandatory.properties</a:t>
            </a:r>
            <a:endParaRPr lang="en-AU" sz="2000" dirty="0"/>
          </a:p>
          <a:p>
            <a:pPr lvl="2"/>
            <a:r>
              <a:rPr lang="en-AU" sz="1600" dirty="0"/>
              <a:t>NONE:  do not audit federated searches</a:t>
            </a:r>
          </a:p>
          <a:p>
            <a:pPr lvl="2"/>
            <a:r>
              <a:rPr lang="en-AU" sz="1600" dirty="0"/>
              <a:t>NORMAL: log the federated search query string</a:t>
            </a:r>
          </a:p>
          <a:p>
            <a:pPr lvl="1"/>
            <a:r>
              <a:rPr lang="en-AU" sz="2000" dirty="0" err="1"/>
              <a:t>plugins</a:t>
            </a:r>
            <a:r>
              <a:rPr lang="en-AU" sz="2000" dirty="0"/>
              <a:t>/</a:t>
            </a:r>
            <a:r>
              <a:rPr lang="en-AU" sz="2000" dirty="0" err="1"/>
              <a:t>com.tle.web.search</a:t>
            </a:r>
            <a:r>
              <a:rPr lang="en-AU" sz="2000" dirty="0"/>
              <a:t>/</a:t>
            </a:r>
            <a:r>
              <a:rPr lang="en-AU" sz="2000" dirty="0" err="1"/>
              <a:t>mandatory.properties</a:t>
            </a:r>
            <a:endParaRPr lang="en-AU" sz="2000" dirty="0"/>
          </a:p>
          <a:p>
            <a:pPr lvl="2"/>
            <a:r>
              <a:rPr lang="en-AU" sz="1600" dirty="0"/>
              <a:t>NONE:  do not log search query strings</a:t>
            </a:r>
          </a:p>
          <a:p>
            <a:pPr lvl="2"/>
            <a:r>
              <a:rPr lang="en-AU" sz="1600" dirty="0"/>
              <a:t>NORMAL:  log the search (and power search ID, if applicable) query string</a:t>
            </a:r>
          </a:p>
          <a:p>
            <a:pPr lvl="1"/>
            <a:r>
              <a:rPr lang="en-AU" sz="2000" dirty="0" err="1"/>
              <a:t>plugins</a:t>
            </a:r>
            <a:r>
              <a:rPr lang="en-AU" sz="2000" dirty="0"/>
              <a:t>/</a:t>
            </a:r>
            <a:r>
              <a:rPr lang="en-AU" sz="2000" dirty="0" err="1"/>
              <a:t>com.tle.web.viewitem</a:t>
            </a:r>
            <a:r>
              <a:rPr lang="en-AU" sz="2000" dirty="0"/>
              <a:t>/</a:t>
            </a:r>
            <a:r>
              <a:rPr lang="en-AU" sz="2000" dirty="0" err="1"/>
              <a:t>mandatory.properties</a:t>
            </a:r>
            <a:endParaRPr lang="en-AU" sz="2000" dirty="0"/>
          </a:p>
          <a:p>
            <a:pPr lvl="2"/>
            <a:r>
              <a:rPr lang="en-AU" sz="1600" dirty="0"/>
              <a:t>NONE:  no audit trail</a:t>
            </a:r>
          </a:p>
          <a:p>
            <a:pPr lvl="2"/>
            <a:r>
              <a:rPr lang="en-AU" sz="1600" dirty="0"/>
              <a:t>NORMAL:  logs every item summary and attachment view (very verbose!)</a:t>
            </a:r>
          </a:p>
          <a:p>
            <a:pPr lvl="2"/>
            <a:r>
              <a:rPr lang="en-AU" sz="1600" dirty="0"/>
              <a:t>SMART:  logs item summary and attachment views on a per user session basis (less verbose, more memory intensive)</a:t>
            </a:r>
          </a:p>
          <a:p>
            <a:pPr lvl="1"/>
            <a:endParaRPr lang="en-AU" sz="2000" dirty="0"/>
          </a:p>
          <a:p>
            <a:pPr lvl="2"/>
            <a:endParaRPr lang="en-AU" sz="1600" dirty="0"/>
          </a:p>
          <a:p>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8837799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$EQUELLA/manager/</a:t>
            </a:r>
            <a:r>
              <a:rPr lang="en-AU" sz="3600" dirty="0" err="1"/>
              <a:t>config.properties</a:t>
            </a:r>
            <a:endParaRPr lang="en-AU" sz="3600" dirty="0"/>
          </a:p>
        </p:txBody>
      </p:sp>
      <p:sp>
        <p:nvSpPr>
          <p:cNvPr id="3" name="Content Placeholder 2"/>
          <p:cNvSpPr>
            <a:spLocks noGrp="1"/>
          </p:cNvSpPr>
          <p:nvPr>
            <p:ph idx="1"/>
          </p:nvPr>
        </p:nvSpPr>
        <p:spPr/>
        <p:txBody>
          <a:bodyPr/>
          <a:lstStyle/>
          <a:p>
            <a:r>
              <a:rPr lang="en-AU" dirty="0" smtClean="0"/>
              <a:t>Configures the manager process</a:t>
            </a:r>
          </a:p>
          <a:p>
            <a:pPr lvl="1"/>
            <a:r>
              <a:rPr lang="en-AU" dirty="0" smtClean="0"/>
              <a:t>Port number to listen to</a:t>
            </a:r>
          </a:p>
          <a:p>
            <a:pPr lvl="1"/>
            <a:r>
              <a:rPr lang="en-AU" dirty="0" smtClean="0"/>
              <a:t>Username and password to EQUELLA’s upgrade server (to get updates)</a:t>
            </a:r>
          </a:p>
          <a:p>
            <a:pPr lvl="1"/>
            <a:r>
              <a:rPr lang="en-AU" dirty="0" smtClean="0"/>
              <a:t>Proxy information, if the manager is behind a proxy</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338161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$EQUELLA/manager/log4j.properties</a:t>
            </a:r>
            <a:endParaRPr lang="en-AU" sz="3600" dirty="0"/>
          </a:p>
        </p:txBody>
      </p:sp>
      <p:sp>
        <p:nvSpPr>
          <p:cNvPr id="3" name="Content Placeholder 2"/>
          <p:cNvSpPr>
            <a:spLocks noGrp="1"/>
          </p:cNvSpPr>
          <p:nvPr>
            <p:ph idx="1"/>
          </p:nvPr>
        </p:nvSpPr>
        <p:spPr/>
        <p:txBody>
          <a:bodyPr/>
          <a:lstStyle/>
          <a:p>
            <a:r>
              <a:rPr lang="en-AU" dirty="0" smtClean="0"/>
              <a:t>Configures the manager’s logging</a:t>
            </a:r>
          </a:p>
          <a:p>
            <a:pPr lvl="1"/>
            <a:r>
              <a:rPr lang="en-AU" dirty="0" smtClean="0"/>
              <a:t>Only use this to configure the location of the log</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23873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$EQUELLA/manager/</a:t>
            </a:r>
            <a:r>
              <a:rPr lang="en-AU" sz="3600" dirty="0" err="1"/>
              <a:t>config.properties</a:t>
            </a:r>
            <a:endParaRPr lang="en-AU" sz="3600" dirty="0"/>
          </a:p>
        </p:txBody>
      </p:sp>
      <p:sp>
        <p:nvSpPr>
          <p:cNvPr id="3" name="Content Placeholder 2"/>
          <p:cNvSpPr>
            <a:spLocks noGrp="1"/>
          </p:cNvSpPr>
          <p:nvPr>
            <p:ph idx="1"/>
          </p:nvPr>
        </p:nvSpPr>
        <p:spPr/>
        <p:txBody>
          <a:bodyPr/>
          <a:lstStyle/>
          <a:p>
            <a:r>
              <a:rPr lang="en-AU" dirty="0" smtClean="0"/>
              <a:t>Configures the manager process</a:t>
            </a:r>
          </a:p>
          <a:p>
            <a:pPr lvl="1"/>
            <a:r>
              <a:rPr lang="en-AU" dirty="0" smtClean="0"/>
              <a:t>Port number to listen to</a:t>
            </a:r>
          </a:p>
          <a:p>
            <a:pPr lvl="1"/>
            <a:r>
              <a:rPr lang="en-AU" dirty="0" smtClean="0"/>
              <a:t>Username and password to EQUELLA’s upgrade server (to get updates)</a:t>
            </a:r>
          </a:p>
          <a:p>
            <a:pPr lvl="1"/>
            <a:r>
              <a:rPr lang="en-AU" dirty="0" smtClean="0"/>
              <a:t>Proxy information, if the manager is behind a proxy</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7125701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$EQUELLA/manager/</a:t>
            </a:r>
            <a:r>
              <a:rPr lang="en-AU" sz="3600" dirty="0" err="1"/>
              <a:t>manager.conf</a:t>
            </a:r>
            <a:endParaRPr lang="en-AU" sz="3600" dirty="0"/>
          </a:p>
        </p:txBody>
      </p:sp>
      <p:sp>
        <p:nvSpPr>
          <p:cNvPr id="3" name="Content Placeholder 2"/>
          <p:cNvSpPr>
            <a:spLocks noGrp="1"/>
          </p:cNvSpPr>
          <p:nvPr>
            <p:ph idx="1"/>
          </p:nvPr>
        </p:nvSpPr>
        <p:spPr/>
        <p:txBody>
          <a:bodyPr/>
          <a:lstStyle/>
          <a:p>
            <a:r>
              <a:rPr lang="en-AU" sz="2400" dirty="0"/>
              <a:t>Configures the path to Java for the manager process</a:t>
            </a:r>
          </a:p>
          <a:p>
            <a:r>
              <a:rPr lang="en-AU" sz="2400" dirty="0"/>
              <a:t>Configures the </a:t>
            </a:r>
            <a:r>
              <a:rPr lang="en-AU" sz="2400" dirty="0" err="1"/>
              <a:t>startup</a:t>
            </a:r>
            <a:r>
              <a:rPr lang="en-AU" sz="2400" dirty="0"/>
              <a:t> options (heap size, etc) for the JVM when it starts the manager process</a:t>
            </a:r>
          </a:p>
          <a:p>
            <a:r>
              <a:rPr lang="en-AU" sz="2400" dirty="0"/>
              <a:t>Configures the logging for starting/stopping the manager process</a:t>
            </a:r>
          </a:p>
          <a:p>
            <a:r>
              <a:rPr lang="en-AU" sz="2400" dirty="0"/>
              <a:t>Configures the Windows Service Name of the manager process when installing the manager in services</a:t>
            </a:r>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443022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$EQUELLA/manager/</a:t>
            </a:r>
            <a:r>
              <a:rPr lang="en-AU" sz="3600" dirty="0" err="1"/>
              <a:t>tomcat.conf</a:t>
            </a:r>
            <a:endParaRPr lang="en-AU" sz="3600" dirty="0"/>
          </a:p>
        </p:txBody>
      </p:sp>
      <p:sp>
        <p:nvSpPr>
          <p:cNvPr id="3" name="Content Placeholder 2"/>
          <p:cNvSpPr>
            <a:spLocks noGrp="1"/>
          </p:cNvSpPr>
          <p:nvPr>
            <p:ph idx="1"/>
          </p:nvPr>
        </p:nvSpPr>
        <p:spPr/>
        <p:txBody>
          <a:bodyPr/>
          <a:lstStyle/>
          <a:p>
            <a:r>
              <a:rPr lang="en-AU" sz="2400" dirty="0"/>
              <a:t>Configures the path to Java for the tomcat process</a:t>
            </a:r>
          </a:p>
          <a:p>
            <a:r>
              <a:rPr lang="en-AU" sz="2400" dirty="0"/>
              <a:t>Configures the </a:t>
            </a:r>
            <a:r>
              <a:rPr lang="en-AU" sz="2400" dirty="0" err="1"/>
              <a:t>startup</a:t>
            </a:r>
            <a:r>
              <a:rPr lang="en-AU" sz="2400" dirty="0"/>
              <a:t> options (heap size, etc) for the JVM when it starts the tomcat process</a:t>
            </a:r>
          </a:p>
          <a:p>
            <a:r>
              <a:rPr lang="en-AU" sz="2400" dirty="0"/>
              <a:t>Configures the logging for starting/stopping the tomcat process</a:t>
            </a:r>
          </a:p>
          <a:p>
            <a:r>
              <a:rPr lang="en-AU" sz="2400" dirty="0"/>
              <a:t>Configures the Windows Service Name of the tomcat process when installing the tomcat in services</a:t>
            </a:r>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548966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$EQUELLA/manager/</a:t>
            </a:r>
            <a:r>
              <a:rPr lang="en-AU" sz="3600" dirty="0" err="1"/>
              <a:t>users.properties</a:t>
            </a:r>
            <a:endParaRPr lang="en-AU" sz="3600" dirty="0"/>
          </a:p>
        </p:txBody>
      </p:sp>
      <p:sp>
        <p:nvSpPr>
          <p:cNvPr id="3" name="Content Placeholder 2"/>
          <p:cNvSpPr>
            <a:spLocks noGrp="1"/>
          </p:cNvSpPr>
          <p:nvPr>
            <p:ph idx="1"/>
          </p:nvPr>
        </p:nvSpPr>
        <p:spPr/>
        <p:txBody>
          <a:bodyPr/>
          <a:lstStyle/>
          <a:p>
            <a:r>
              <a:rPr lang="en-AU" sz="2400" dirty="0"/>
              <a:t>Contains the username/password to login to the manager, when it is running</a:t>
            </a:r>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89398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a:t>
            </a:r>
            <a:endParaRPr lang="en-AU" dirty="0"/>
          </a:p>
        </p:txBody>
      </p:sp>
      <p:sp>
        <p:nvSpPr>
          <p:cNvPr id="3" name="Content Placeholder 2"/>
          <p:cNvSpPr>
            <a:spLocks noGrp="1"/>
          </p:cNvSpPr>
          <p:nvPr>
            <p:ph idx="1"/>
          </p:nvPr>
        </p:nvSpPr>
        <p:spPr/>
        <p:txBody>
          <a:bodyPr/>
          <a:lstStyle/>
          <a:p>
            <a:r>
              <a:rPr lang="en-AU" dirty="0" smtClean="0"/>
              <a:t>What is EQUELLA?</a:t>
            </a:r>
          </a:p>
          <a:p>
            <a:r>
              <a:rPr lang="en-AU" dirty="0" smtClean="0"/>
              <a:t>Understanding EQUELLA – Content, Metadata, Items, Institutions</a:t>
            </a:r>
          </a:p>
          <a:p>
            <a:r>
              <a:rPr lang="en-AU" dirty="0" smtClean="0"/>
              <a:t>Understanding EQUELLA architectural Components</a:t>
            </a:r>
            <a:endParaRPr lang="en-AU" dirty="0"/>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10535026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$EQUELLA/tomcat/conf/server.xml</a:t>
            </a:r>
            <a:endParaRPr lang="en-AU" sz="3600" dirty="0"/>
          </a:p>
        </p:txBody>
      </p:sp>
      <p:sp>
        <p:nvSpPr>
          <p:cNvPr id="3" name="Content Placeholder 2"/>
          <p:cNvSpPr>
            <a:spLocks noGrp="1"/>
          </p:cNvSpPr>
          <p:nvPr>
            <p:ph idx="1"/>
          </p:nvPr>
        </p:nvSpPr>
        <p:spPr/>
        <p:txBody>
          <a:bodyPr/>
          <a:lstStyle/>
          <a:p>
            <a:r>
              <a:rPr lang="en-AU" sz="2400" dirty="0"/>
              <a:t>Configures tomcat</a:t>
            </a:r>
          </a:p>
          <a:p>
            <a:pPr lvl="1"/>
            <a:r>
              <a:rPr lang="en-AU" sz="2000" dirty="0"/>
              <a:t>Server port (must be unique to that installation, if running multiple EQUELLAs on the same host)</a:t>
            </a:r>
          </a:p>
          <a:p>
            <a:pPr lvl="1"/>
            <a:r>
              <a:rPr lang="en-AU" sz="2000" dirty="0"/>
              <a:t>Configures the HTTP connector</a:t>
            </a:r>
          </a:p>
          <a:p>
            <a:pPr lvl="1"/>
            <a:r>
              <a:rPr lang="en-AU" sz="2000" dirty="0"/>
              <a:t>Can use this to configure HTTPS in Tomcat (not recommended)</a:t>
            </a:r>
          </a:p>
          <a:p>
            <a:pPr lvl="1"/>
            <a:r>
              <a:rPr lang="en-AU" sz="2000" dirty="0"/>
              <a:t>Can use this to configure the AJP connector if running Apache in front of EQUELLA</a:t>
            </a:r>
          </a:p>
          <a:p>
            <a:pPr lvl="1"/>
            <a:r>
              <a:rPr lang="en-AU" sz="2000" dirty="0"/>
              <a:t>Is modified for clustering </a:t>
            </a:r>
            <a:r>
              <a:rPr lang="en-AU" sz="2000" dirty="0" err="1"/>
              <a:t>configs</a:t>
            </a:r>
            <a:endParaRPr lang="en-AU" sz="2000" dirty="0"/>
          </a:p>
          <a:p>
            <a:r>
              <a:rPr lang="en-AU" sz="2400" dirty="0">
                <a:solidFill>
                  <a:srgbClr val="FF0000"/>
                </a:solidFill>
              </a:rPr>
              <a:t>Note:  no other files in the $EQUELLA/tomcat/conf directory should be modified</a:t>
            </a:r>
            <a:endParaRPr lang="en-AU" sz="2400" dirty="0">
              <a:solidFill>
                <a:srgbClr val="FF0000"/>
              </a:solidFill>
            </a:endParaRP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372585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AU" sz="3200" dirty="0"/>
              <a:t>Institution Manager</a:t>
            </a:r>
            <a:endParaRPr lang="en-AU" sz="3200" dirty="0"/>
          </a:p>
        </p:txBody>
      </p:sp>
      <p:sp>
        <p:nvSpPr>
          <p:cNvPr id="5"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778187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a:t>
            </a:r>
            <a:endParaRPr lang="en-AU" dirty="0"/>
          </a:p>
        </p:txBody>
      </p:sp>
      <p:sp>
        <p:nvSpPr>
          <p:cNvPr id="3" name="Content Placeholder 2"/>
          <p:cNvSpPr>
            <a:spLocks noGrp="1"/>
          </p:cNvSpPr>
          <p:nvPr>
            <p:ph idx="1"/>
          </p:nvPr>
        </p:nvSpPr>
        <p:spPr/>
        <p:txBody>
          <a:bodyPr/>
          <a:lstStyle/>
          <a:p>
            <a:r>
              <a:rPr lang="en-AU" dirty="0" smtClean="0"/>
              <a:t>How to back up EQUELLA Institutions</a:t>
            </a:r>
          </a:p>
          <a:p>
            <a:r>
              <a:rPr lang="en-AU" dirty="0" smtClean="0"/>
              <a:t>How to edit/enable/disable EQUELLA Institutions</a:t>
            </a:r>
          </a:p>
          <a:p>
            <a:r>
              <a:rPr lang="en-AU" dirty="0" smtClean="0"/>
              <a:t>Other institution manager features</a:t>
            </a:r>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825028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Institution Manager’s URL</a:t>
            </a:r>
            <a:endParaRPr lang="en-AU" dirty="0"/>
          </a:p>
        </p:txBody>
      </p:sp>
      <p:sp>
        <p:nvSpPr>
          <p:cNvPr id="3" name="Content Placeholder 2"/>
          <p:cNvSpPr>
            <a:spLocks noGrp="1"/>
          </p:cNvSpPr>
          <p:nvPr>
            <p:ph idx="1"/>
          </p:nvPr>
        </p:nvSpPr>
        <p:spPr/>
        <p:txBody>
          <a:bodyPr/>
          <a:lstStyle/>
          <a:p>
            <a:r>
              <a:rPr lang="en-AU" dirty="0"/>
              <a:t>Configured in mandatory-</a:t>
            </a:r>
            <a:r>
              <a:rPr lang="en-AU" dirty="0" err="1"/>
              <a:t>config.properties</a:t>
            </a:r>
            <a:r>
              <a:rPr lang="en-AU" dirty="0"/>
              <a:t> file</a:t>
            </a:r>
          </a:p>
          <a:p>
            <a:r>
              <a:rPr lang="en-AU" dirty="0"/>
              <a:t>May be its own URL</a:t>
            </a:r>
          </a:p>
          <a:p>
            <a:pPr lvl="1"/>
            <a:r>
              <a:rPr lang="en-AU" dirty="0"/>
              <a:t>Some organisation’s internet-facing EQUELLAs only let the institution manager listen to </a:t>
            </a:r>
            <a:r>
              <a:rPr lang="en-AU" dirty="0" err="1"/>
              <a:t>localhost</a:t>
            </a:r>
            <a:r>
              <a:rPr lang="en-AU" dirty="0"/>
              <a:t> for greater security</a:t>
            </a:r>
          </a:p>
          <a:p>
            <a:r>
              <a:rPr lang="en-AU" dirty="0"/>
              <a:t>Accessed via:</a:t>
            </a:r>
          </a:p>
          <a:p>
            <a:pPr lvl="1"/>
            <a:r>
              <a:rPr lang="en-AU" sz="2000" dirty="0"/>
              <a:t>http://&lt;configured </a:t>
            </a:r>
            <a:r>
              <a:rPr lang="en-AU" sz="2000" dirty="0" err="1"/>
              <a:t>url</a:t>
            </a:r>
            <a:r>
              <a:rPr lang="en-AU" sz="2000" dirty="0"/>
              <a:t>&gt;/</a:t>
            </a:r>
            <a:r>
              <a:rPr lang="en-AU" sz="2000" dirty="0" err="1"/>
              <a:t>institutions.do?method</a:t>
            </a:r>
            <a:r>
              <a:rPr lang="en-AU" sz="2000" dirty="0"/>
              <a:t>=admin</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097423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Institution Management</a:t>
            </a:r>
            <a:endParaRPr lang="en-AU" dirty="0"/>
          </a:p>
        </p:txBody>
      </p:sp>
      <p:sp>
        <p:nvSpPr>
          <p:cNvPr id="3" name="Content Placeholder 2"/>
          <p:cNvSpPr>
            <a:spLocks noGrp="1"/>
          </p:cNvSpPr>
          <p:nvPr>
            <p:ph idx="1"/>
          </p:nvPr>
        </p:nvSpPr>
        <p:spPr/>
        <p:txBody>
          <a:bodyPr/>
          <a:lstStyle/>
          <a:p>
            <a:r>
              <a:rPr lang="en-AU" sz="2400" dirty="0"/>
              <a:t>Create new institutions</a:t>
            </a:r>
          </a:p>
          <a:p>
            <a:r>
              <a:rPr lang="en-AU" sz="2400" dirty="0"/>
              <a:t>Disable existing institutions (disallows any login)</a:t>
            </a:r>
          </a:p>
          <a:p>
            <a:r>
              <a:rPr lang="en-AU" sz="2400" dirty="0"/>
              <a:t>Edit existing institutions (only the URL, the </a:t>
            </a:r>
            <a:r>
              <a:rPr lang="en-AU" sz="2400" dirty="0" err="1"/>
              <a:t>filestore</a:t>
            </a:r>
            <a:r>
              <a:rPr lang="en-AU" sz="2400" dirty="0"/>
              <a:t> location is fixed upon creation)</a:t>
            </a:r>
          </a:p>
          <a:p>
            <a:r>
              <a:rPr lang="en-AU" sz="2400" dirty="0"/>
              <a:t>Clone existing institutions</a:t>
            </a:r>
          </a:p>
          <a:p>
            <a:r>
              <a:rPr lang="en-AU" sz="2400" dirty="0"/>
              <a:t>Delete existing institutions (also erases it’s </a:t>
            </a:r>
            <a:r>
              <a:rPr lang="en-AU" sz="2400" dirty="0" err="1"/>
              <a:t>filestore</a:t>
            </a:r>
            <a:r>
              <a:rPr lang="en-AU" sz="2400" dirty="0"/>
              <a:t>)</a:t>
            </a:r>
          </a:p>
          <a:p>
            <a:r>
              <a:rPr lang="en-AU" sz="2400" dirty="0"/>
              <a:t>Export existing institutions (backup</a:t>
            </a:r>
            <a:r>
              <a:rPr lang="en-AU" sz="2400" dirty="0" smtClean="0"/>
              <a:t>)</a:t>
            </a:r>
            <a:endParaRPr lang="en-AU" sz="2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4471862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a:t>Exporting EQUELLA Institutions</a:t>
            </a:r>
            <a:endParaRPr lang="en-AU" sz="4000" dirty="0"/>
          </a:p>
        </p:txBody>
      </p:sp>
      <p:sp>
        <p:nvSpPr>
          <p:cNvPr id="3" name="Content Placeholder 2"/>
          <p:cNvSpPr>
            <a:spLocks noGrp="1"/>
          </p:cNvSpPr>
          <p:nvPr>
            <p:ph idx="1"/>
          </p:nvPr>
        </p:nvSpPr>
        <p:spPr/>
        <p:txBody>
          <a:bodyPr/>
          <a:lstStyle/>
          <a:p>
            <a:r>
              <a:rPr lang="en-AU" dirty="0"/>
              <a:t>If the institution’s attachment folder is less than ~10GB, you may export with attachments</a:t>
            </a:r>
          </a:p>
          <a:p>
            <a:pPr lvl="1"/>
            <a:r>
              <a:rPr lang="en-AU" dirty="0"/>
              <a:t>Note:  if it is over 1.5GB, then only export in Google Chrome.  The export will crash Firefox and IE</a:t>
            </a:r>
          </a:p>
          <a:p>
            <a:r>
              <a:rPr lang="en-AU" dirty="0"/>
              <a:t>If the institution’s attachment folder is greater than 10GB, export without attachments</a:t>
            </a:r>
          </a:p>
          <a:p>
            <a:pPr lvl="1"/>
            <a:r>
              <a:rPr lang="en-AU" dirty="0"/>
              <a:t>Copy the attachments folder manually to its new home</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814846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Exporting EQUELLA Institutions (cont’d)</a:t>
            </a:r>
            <a:endParaRPr lang="en-AU" sz="3200" dirty="0"/>
          </a:p>
        </p:txBody>
      </p:sp>
      <p:sp>
        <p:nvSpPr>
          <p:cNvPr id="3" name="Content Placeholder 2"/>
          <p:cNvSpPr>
            <a:spLocks noGrp="1"/>
          </p:cNvSpPr>
          <p:nvPr>
            <p:ph idx="1"/>
          </p:nvPr>
        </p:nvSpPr>
        <p:spPr/>
        <p:txBody>
          <a:bodyPr/>
          <a:lstStyle/>
          <a:p>
            <a:r>
              <a:rPr lang="en-AU" sz="2000" dirty="0"/>
              <a:t>Best practice is to disable the institution first, but this is not required</a:t>
            </a:r>
          </a:p>
          <a:p>
            <a:r>
              <a:rPr lang="en-AU" sz="2000" dirty="0"/>
              <a:t>If you don’t care to save the audit trail, don’t export the audit logs.</a:t>
            </a:r>
          </a:p>
          <a:p>
            <a:pPr lvl="1"/>
            <a:r>
              <a:rPr lang="en-AU" sz="1800" dirty="0"/>
              <a:t>This can really slow things down if it has never gotten purged.</a:t>
            </a:r>
          </a:p>
          <a:p>
            <a:pPr lvl="1"/>
            <a:r>
              <a:rPr lang="en-AU" sz="1800" dirty="0"/>
              <a:t>On highly active institutions, this could exceed a million rows</a:t>
            </a:r>
          </a:p>
          <a:p>
            <a:r>
              <a:rPr lang="en-AU" sz="2000" dirty="0"/>
              <a:t>To exclude options, move the option from the left box to the right box.</a:t>
            </a:r>
          </a:p>
          <a:p>
            <a:pPr lvl="1"/>
            <a:r>
              <a:rPr lang="en-AU" sz="1800" dirty="0"/>
              <a:t>Typically, only the audit logs and the Item Attachments are excluded.  Excluding other options may result in unstable institutions when they’re re-imported.</a:t>
            </a:r>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4138787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Exporting EQUELLA Institutions (cont’d)</a:t>
            </a:r>
            <a:endParaRPr lang="en-AU" sz="3200" dirty="0"/>
          </a:p>
        </p:txBody>
      </p:sp>
      <p:sp>
        <p:nvSpPr>
          <p:cNvPr id="3" name="Content Placeholder 2"/>
          <p:cNvSpPr>
            <a:spLocks noGrp="1"/>
          </p:cNvSpPr>
          <p:nvPr>
            <p:ph idx="1"/>
          </p:nvPr>
        </p:nvSpPr>
        <p:spPr/>
        <p:txBody>
          <a:bodyPr/>
          <a:lstStyle/>
          <a:p>
            <a:r>
              <a:rPr lang="en-AU" dirty="0"/>
              <a:t>Institutions are first exported to the staging folder</a:t>
            </a:r>
          </a:p>
          <a:p>
            <a:r>
              <a:rPr lang="en-AU" dirty="0"/>
              <a:t>Once everything is converted, EQUELLA tars and </a:t>
            </a:r>
            <a:r>
              <a:rPr lang="en-AU" dirty="0" err="1"/>
              <a:t>gzips</a:t>
            </a:r>
            <a:r>
              <a:rPr lang="en-AU" dirty="0"/>
              <a:t> the institution for download</a:t>
            </a:r>
          </a:p>
          <a:p>
            <a:r>
              <a:rPr lang="en-AU" dirty="0"/>
              <a:t>If you don’t want to use a browser to download an institution, you can find it in the staging folder and tar/</a:t>
            </a:r>
            <a:r>
              <a:rPr lang="en-AU" dirty="0" err="1"/>
              <a:t>gzip</a:t>
            </a:r>
            <a:r>
              <a:rPr lang="en-AU" dirty="0"/>
              <a:t> it yourself.  This is unsupported, however ... </a:t>
            </a:r>
          </a:p>
          <a:p>
            <a:pPr lvl="1"/>
            <a:r>
              <a:rPr lang="en-AU" sz="1800" dirty="0"/>
              <a:t>But it has gotten consultants out of trouble several times </a:t>
            </a:r>
            <a:r>
              <a:rPr lang="en-AU" sz="1800" dirty="0">
                <a:sym typeface="Wingdings" pitchFamily="2" charset="2"/>
              </a:rPr>
              <a:t></a:t>
            </a:r>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1534123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Importing EQUELLA Institutions</a:t>
            </a:r>
            <a:endParaRPr lang="en-AU" dirty="0"/>
          </a:p>
        </p:txBody>
      </p:sp>
      <p:sp>
        <p:nvSpPr>
          <p:cNvPr id="3" name="Content Placeholder 2"/>
          <p:cNvSpPr>
            <a:spLocks noGrp="1"/>
          </p:cNvSpPr>
          <p:nvPr>
            <p:ph idx="1"/>
          </p:nvPr>
        </p:nvSpPr>
        <p:spPr/>
        <p:txBody>
          <a:bodyPr/>
          <a:lstStyle/>
          <a:p>
            <a:r>
              <a:rPr lang="en-AU" sz="2400" dirty="0"/>
              <a:t>Simply navigate to an institution import, and click “Import”</a:t>
            </a:r>
          </a:p>
          <a:p>
            <a:r>
              <a:rPr lang="en-AU" sz="2400" dirty="0"/>
              <a:t>It unpacks the institution into the staging folder</a:t>
            </a:r>
          </a:p>
          <a:p>
            <a:r>
              <a:rPr lang="en-AU" sz="2400" dirty="0"/>
              <a:t>Then it give you the option to exclude certain parts of the institution, similar to an institution export.</a:t>
            </a:r>
          </a:p>
          <a:p>
            <a:pPr lvl="1"/>
            <a:r>
              <a:rPr lang="en-AU" sz="2000" dirty="0"/>
              <a:t>You do not need to exclude Item Attachments or Audit logs if they were excluded from the export</a:t>
            </a:r>
            <a:endParaRPr lang="en-AU" dirty="0"/>
          </a:p>
          <a:p>
            <a:r>
              <a:rPr lang="en-AU" sz="2400" dirty="0"/>
              <a:t>Once imported, you will be prompted to configure the </a:t>
            </a:r>
            <a:r>
              <a:rPr lang="en-AU" sz="2400" dirty="0" err="1"/>
              <a:t>filestore</a:t>
            </a:r>
            <a:r>
              <a:rPr lang="en-AU" sz="2400" dirty="0"/>
              <a:t> path and the institution’s URL.  You may also change the password for TLE_ADMINISTRATOR here</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659471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Editing an Institution</a:t>
            </a:r>
            <a:endParaRPr lang="en-AU" dirty="0"/>
          </a:p>
        </p:txBody>
      </p:sp>
      <p:sp>
        <p:nvSpPr>
          <p:cNvPr id="3" name="Content Placeholder 2"/>
          <p:cNvSpPr>
            <a:spLocks noGrp="1"/>
          </p:cNvSpPr>
          <p:nvPr>
            <p:ph idx="1"/>
          </p:nvPr>
        </p:nvSpPr>
        <p:spPr/>
        <p:txBody>
          <a:bodyPr/>
          <a:lstStyle/>
          <a:p>
            <a:r>
              <a:rPr lang="en-AU" dirty="0" smtClean="0"/>
              <a:t>May change the institution’s name</a:t>
            </a:r>
          </a:p>
          <a:p>
            <a:r>
              <a:rPr lang="en-AU" dirty="0" smtClean="0"/>
              <a:t>May change the institution’s URL</a:t>
            </a:r>
          </a:p>
          <a:p>
            <a:r>
              <a:rPr lang="en-AU" dirty="0" smtClean="0"/>
              <a:t>May change the password for the TLE_ADMINISTRATOR user</a:t>
            </a:r>
          </a:p>
          <a:p>
            <a:r>
              <a:rPr lang="en-AU" dirty="0" smtClean="0"/>
              <a:t>May change the institution’s time zone</a:t>
            </a:r>
          </a:p>
          <a:p>
            <a:r>
              <a:rPr lang="en-AU" dirty="0" smtClean="0"/>
              <a:t>May </a:t>
            </a:r>
            <a:r>
              <a:rPr lang="en-AU" i="1" dirty="0" smtClean="0"/>
              <a:t>not</a:t>
            </a:r>
            <a:r>
              <a:rPr lang="en-AU" dirty="0" smtClean="0"/>
              <a:t> change the </a:t>
            </a:r>
            <a:r>
              <a:rPr lang="en-AU" dirty="0" err="1" smtClean="0"/>
              <a:t>filestore</a:t>
            </a:r>
            <a:r>
              <a:rPr lang="en-AU" dirty="0" smtClean="0"/>
              <a:t> path</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7230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EQUELLA</a:t>
            </a:r>
            <a:endParaRPr lang="en-AU" dirty="0"/>
          </a:p>
        </p:txBody>
      </p:sp>
      <p:sp>
        <p:nvSpPr>
          <p:cNvPr id="3" name="Content Placeholder 2"/>
          <p:cNvSpPr>
            <a:spLocks noGrp="1"/>
          </p:cNvSpPr>
          <p:nvPr>
            <p:ph idx="1"/>
          </p:nvPr>
        </p:nvSpPr>
        <p:spPr/>
        <p:txBody>
          <a:bodyPr/>
          <a:lstStyle/>
          <a:p>
            <a:r>
              <a:rPr lang="en-AU" dirty="0"/>
              <a:t>Web-based Learning Content </a:t>
            </a:r>
            <a:r>
              <a:rPr lang="en-AU" dirty="0" err="1"/>
              <a:t>Managment</a:t>
            </a:r>
            <a:r>
              <a:rPr lang="en-AU" dirty="0"/>
              <a:t> System</a:t>
            </a:r>
          </a:p>
          <a:p>
            <a:r>
              <a:rPr lang="en-AU" dirty="0"/>
              <a:t>Written in J2EE, deployed in Tomcat</a:t>
            </a:r>
          </a:p>
          <a:p>
            <a:r>
              <a:rPr lang="en-AU" dirty="0"/>
              <a:t>Allows for easy contribution, search and retrieval of content</a:t>
            </a:r>
          </a:p>
          <a:p>
            <a:r>
              <a:rPr lang="en-AU" dirty="0"/>
              <a:t>Integrates with most common Learning Management Systems (Moodle, Blackboard, etc).</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16116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Server Settings</a:t>
            </a:r>
            <a:endParaRPr lang="en-AU" dirty="0"/>
          </a:p>
        </p:txBody>
      </p:sp>
      <p:sp>
        <p:nvSpPr>
          <p:cNvPr id="3" name="Content Placeholder 2"/>
          <p:cNvSpPr>
            <a:spLocks noGrp="1"/>
          </p:cNvSpPr>
          <p:nvPr>
            <p:ph idx="1"/>
          </p:nvPr>
        </p:nvSpPr>
        <p:spPr/>
        <p:txBody>
          <a:bodyPr/>
          <a:lstStyle/>
          <a:p>
            <a:r>
              <a:rPr lang="en-AU" dirty="0" smtClean="0"/>
              <a:t>May set a server message, which appears whenever anyone logs into EQUELLA.</a:t>
            </a:r>
          </a:p>
          <a:p>
            <a:r>
              <a:rPr lang="en-AU" dirty="0" smtClean="0"/>
              <a:t>May set the System Password – this is the password for the Institution Manager</a:t>
            </a:r>
          </a:p>
          <a:p>
            <a:r>
              <a:rPr lang="en-AU" dirty="0" smtClean="0"/>
              <a:t>May update the licence here</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356718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Downloads</a:t>
            </a:r>
            <a:endParaRPr lang="en-AU" dirty="0"/>
          </a:p>
        </p:txBody>
      </p:sp>
      <p:sp>
        <p:nvSpPr>
          <p:cNvPr id="3" name="Content Placeholder 2"/>
          <p:cNvSpPr>
            <a:spLocks noGrp="1"/>
          </p:cNvSpPr>
          <p:nvPr>
            <p:ph idx="1"/>
          </p:nvPr>
        </p:nvSpPr>
        <p:spPr/>
        <p:txBody>
          <a:bodyPr/>
          <a:lstStyle/>
          <a:p>
            <a:r>
              <a:rPr lang="en-AU" sz="2400" dirty="0"/>
              <a:t>Downloads for the current EQUELLA version’s:</a:t>
            </a:r>
          </a:p>
          <a:p>
            <a:pPr lvl="1"/>
            <a:r>
              <a:rPr lang="en-AU" sz="2000" dirty="0"/>
              <a:t>Blackboard Building Block</a:t>
            </a:r>
          </a:p>
          <a:p>
            <a:pPr lvl="1"/>
            <a:r>
              <a:rPr lang="en-AU" sz="2000" dirty="0"/>
              <a:t>Blackboard Vista and CE </a:t>
            </a:r>
            <a:r>
              <a:rPr lang="en-AU" sz="2000" dirty="0" err="1"/>
              <a:t>Powerlink</a:t>
            </a:r>
            <a:endParaRPr lang="en-AU" sz="2000" dirty="0"/>
          </a:p>
          <a:p>
            <a:pPr lvl="1"/>
            <a:r>
              <a:rPr lang="en-AU" sz="2000" dirty="0"/>
              <a:t>Moodle Module</a:t>
            </a:r>
          </a:p>
          <a:p>
            <a:pPr lvl="1"/>
            <a:r>
              <a:rPr lang="en-AU" sz="2000" dirty="0"/>
              <a:t>Legacy Moodle Modules</a:t>
            </a:r>
          </a:p>
          <a:p>
            <a:pPr lvl="1"/>
            <a:r>
              <a:rPr lang="en-AU" sz="2000" dirty="0"/>
              <a:t>Angel Integration</a:t>
            </a:r>
          </a:p>
          <a:p>
            <a:pPr lvl="1"/>
            <a:r>
              <a:rPr lang="en-AU" sz="2000" dirty="0"/>
              <a:t>EQUELLA Integration Pack (Documentation and examples for EQUELLA SOAP API and JavaScript API)</a:t>
            </a:r>
          </a:p>
          <a:p>
            <a:pPr lvl="1"/>
            <a:r>
              <a:rPr lang="en-AU" sz="2000" dirty="0"/>
              <a:t>EQUELLA Harvester</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7455422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Thread Dump</a:t>
            </a:r>
            <a:endParaRPr lang="en-AU" dirty="0"/>
          </a:p>
        </p:txBody>
      </p:sp>
      <p:sp>
        <p:nvSpPr>
          <p:cNvPr id="3" name="Content Placeholder 2"/>
          <p:cNvSpPr>
            <a:spLocks noGrp="1"/>
          </p:cNvSpPr>
          <p:nvPr>
            <p:ph idx="1"/>
          </p:nvPr>
        </p:nvSpPr>
        <p:spPr/>
        <p:txBody>
          <a:bodyPr/>
          <a:lstStyle/>
          <a:p>
            <a:r>
              <a:rPr lang="en-AU" dirty="0" smtClean="0"/>
              <a:t>Shows EQUELLA Tomcat JVM thread activities at the time of the page load</a:t>
            </a:r>
          </a:p>
          <a:p>
            <a:pPr lvl="1"/>
            <a:r>
              <a:rPr lang="en-AU" dirty="0" smtClean="0"/>
              <a:t>Refresh the page to get a more current thread dump</a:t>
            </a:r>
          </a:p>
          <a:p>
            <a:pPr lvl="1"/>
            <a:r>
              <a:rPr lang="en-AU" dirty="0" smtClean="0"/>
              <a:t>Useful for developers to help troubleshoot problems</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5541075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Cluster Health</a:t>
            </a:r>
            <a:endParaRPr lang="en-AU" dirty="0"/>
          </a:p>
        </p:txBody>
      </p:sp>
      <p:sp>
        <p:nvSpPr>
          <p:cNvPr id="3" name="Content Placeholder 2"/>
          <p:cNvSpPr>
            <a:spLocks noGrp="1"/>
          </p:cNvSpPr>
          <p:nvPr>
            <p:ph idx="1"/>
          </p:nvPr>
        </p:nvSpPr>
        <p:spPr/>
        <p:txBody>
          <a:bodyPr/>
          <a:lstStyle/>
          <a:p>
            <a:r>
              <a:rPr lang="en-AU" dirty="0" smtClean="0"/>
              <a:t>Shows the health of the cluster (if configured)</a:t>
            </a:r>
          </a:p>
          <a:p>
            <a:r>
              <a:rPr lang="en-AU" dirty="0" smtClean="0"/>
              <a:t>Download the EQUELLA Cluster Tool</a:t>
            </a:r>
          </a:p>
          <a:p>
            <a:pPr lvl="1"/>
            <a:r>
              <a:rPr lang="en-AU" dirty="0" smtClean="0"/>
              <a:t>Helps to configure/troubleshoot clustering problems</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3960288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AU" sz="3200" dirty="0"/>
              <a:t>EQUELLA Internal Systems Administration</a:t>
            </a:r>
            <a:endParaRPr lang="en-AU" sz="3200" dirty="0"/>
          </a:p>
        </p:txBody>
      </p:sp>
      <p:sp>
        <p:nvSpPr>
          <p:cNvPr id="5"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7982401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Topics</a:t>
            </a:r>
            <a:endParaRPr lang="en-AU" dirty="0"/>
          </a:p>
        </p:txBody>
      </p:sp>
      <p:sp>
        <p:nvSpPr>
          <p:cNvPr id="3" name="Content Placeholder 2"/>
          <p:cNvSpPr>
            <a:spLocks noGrp="1"/>
          </p:cNvSpPr>
          <p:nvPr>
            <p:ph idx="1"/>
          </p:nvPr>
        </p:nvSpPr>
        <p:spPr/>
        <p:txBody>
          <a:bodyPr/>
          <a:lstStyle/>
          <a:p>
            <a:r>
              <a:rPr lang="en-AU" dirty="0"/>
              <a:t>TLE_ADMINISTRATOR Login &amp; Functions</a:t>
            </a:r>
          </a:p>
          <a:p>
            <a:pPr lvl="1"/>
            <a:r>
              <a:rPr lang="en-AU" dirty="0"/>
              <a:t>Themes</a:t>
            </a:r>
          </a:p>
          <a:p>
            <a:pPr lvl="1"/>
            <a:r>
              <a:rPr lang="en-AU" dirty="0"/>
              <a:t>MIME Type Configuration</a:t>
            </a:r>
          </a:p>
          <a:p>
            <a:pPr lvl="1"/>
            <a:r>
              <a:rPr lang="en-AU" dirty="0"/>
              <a:t>Logged in users</a:t>
            </a:r>
          </a:p>
          <a:p>
            <a:pPr lvl="1"/>
            <a:r>
              <a:rPr lang="en-AU" dirty="0"/>
              <a:t>Google Analytics</a:t>
            </a:r>
          </a:p>
          <a:p>
            <a:r>
              <a:rPr lang="en-AU" dirty="0"/>
              <a:t>Systems Settings</a:t>
            </a:r>
          </a:p>
          <a:p>
            <a:r>
              <a:rPr lang="en-AU" dirty="0"/>
              <a:t>Federated Searches</a:t>
            </a:r>
          </a:p>
          <a:p>
            <a:r>
              <a:rPr lang="en-AU" dirty="0"/>
              <a:t>User Management</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4849880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TLE_ADMINISTRATOR Login</a:t>
            </a:r>
            <a:endParaRPr lang="en-AU" dirty="0"/>
          </a:p>
        </p:txBody>
      </p:sp>
      <p:sp>
        <p:nvSpPr>
          <p:cNvPr id="3" name="Content Placeholder 2"/>
          <p:cNvSpPr>
            <a:spLocks noGrp="1"/>
          </p:cNvSpPr>
          <p:nvPr>
            <p:ph idx="1"/>
          </p:nvPr>
        </p:nvSpPr>
        <p:spPr/>
        <p:txBody>
          <a:bodyPr/>
          <a:lstStyle/>
          <a:p>
            <a:r>
              <a:rPr lang="en-AU" dirty="0" smtClean="0"/>
              <a:t>Special Local Account</a:t>
            </a:r>
          </a:p>
          <a:p>
            <a:r>
              <a:rPr lang="en-AU" dirty="0" smtClean="0"/>
              <a:t>Has special configurations (by default)</a:t>
            </a:r>
          </a:p>
          <a:p>
            <a:r>
              <a:rPr lang="en-AU" dirty="0" smtClean="0"/>
              <a:t>Password is set in the institution</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397487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Customisation Area</a:t>
            </a:r>
            <a:endParaRPr lang="en-AU" dirty="0"/>
          </a:p>
        </p:txBody>
      </p:sp>
      <p:sp>
        <p:nvSpPr>
          <p:cNvPr id="3" name="Content Placeholder 2"/>
          <p:cNvSpPr>
            <a:spLocks noGrp="1"/>
          </p:cNvSpPr>
          <p:nvPr>
            <p:ph idx="1"/>
          </p:nvPr>
        </p:nvSpPr>
        <p:spPr/>
        <p:txBody>
          <a:bodyPr/>
          <a:lstStyle/>
          <a:p>
            <a:r>
              <a:rPr lang="en-AU" dirty="0" smtClean="0"/>
              <a:t>Download/upload the EQUELLA theme</a:t>
            </a:r>
          </a:p>
          <a:p>
            <a:r>
              <a:rPr lang="en-AU" dirty="0" smtClean="0"/>
              <a:t>Assign the URL for the badge</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
        <p:nvSpPr>
          <p:cNvPr id="5" name="TextBox 4"/>
          <p:cNvSpPr txBox="1"/>
          <p:nvPr/>
        </p:nvSpPr>
        <p:spPr>
          <a:xfrm>
            <a:off x="2825087" y="3753134"/>
            <a:ext cx="4954137" cy="369332"/>
          </a:xfrm>
          <a:prstGeom prst="rect">
            <a:avLst/>
          </a:prstGeom>
          <a:noFill/>
        </p:spPr>
        <p:txBody>
          <a:bodyPr wrap="square" rtlCol="0">
            <a:spAutoFit/>
          </a:bodyPr>
          <a:lstStyle/>
          <a:p>
            <a:r>
              <a:rPr lang="en-US" dirty="0" smtClean="0"/>
              <a:t>&lt;insert image of badge example&gt;</a:t>
            </a:r>
            <a:endParaRPr lang="en-US" dirty="0"/>
          </a:p>
        </p:txBody>
      </p:sp>
    </p:spTree>
    <p:extLst>
      <p:ext uri="{BB962C8B-B14F-4D97-AF65-F5344CB8AC3E}">
        <p14:creationId xmlns:p14="http://schemas.microsoft.com/office/powerpoint/2010/main" val="1557447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Theme Modifications</a:t>
            </a:r>
            <a:endParaRPr lang="en-AU" dirty="0"/>
          </a:p>
        </p:txBody>
      </p:sp>
      <p:sp>
        <p:nvSpPr>
          <p:cNvPr id="3" name="Content Placeholder 2"/>
          <p:cNvSpPr>
            <a:spLocks noGrp="1"/>
          </p:cNvSpPr>
          <p:nvPr>
            <p:ph idx="1"/>
          </p:nvPr>
        </p:nvSpPr>
        <p:spPr/>
        <p:txBody>
          <a:bodyPr/>
          <a:lstStyle/>
          <a:p>
            <a:r>
              <a:rPr lang="en-AU" dirty="0" smtClean="0"/>
              <a:t>Download the Theme</a:t>
            </a:r>
          </a:p>
          <a:p>
            <a:r>
              <a:rPr lang="en-AU" dirty="0" smtClean="0"/>
              <a:t>Only make changes to customer.css</a:t>
            </a:r>
          </a:p>
          <a:p>
            <a:r>
              <a:rPr lang="en-AU" dirty="0" smtClean="0"/>
              <a:t>Place custom graphics in the correct paths</a:t>
            </a:r>
          </a:p>
          <a:p>
            <a:r>
              <a:rPr lang="en-AU" dirty="0" smtClean="0"/>
              <a:t>Tip:  Use Firebug (Firefox </a:t>
            </a:r>
            <a:r>
              <a:rPr lang="en-AU" dirty="0" err="1" smtClean="0"/>
              <a:t>plugin</a:t>
            </a:r>
            <a:r>
              <a:rPr lang="en-AU" dirty="0" smtClean="0"/>
              <a:t>)</a:t>
            </a:r>
          </a:p>
          <a:p>
            <a:r>
              <a:rPr lang="en-AU" dirty="0" smtClean="0"/>
              <a:t>When re-zipping the theme, ensure it is not contained in a top level folder</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3337069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Logged In Users</a:t>
            </a:r>
            <a:endParaRPr lang="en-AU" dirty="0"/>
          </a:p>
        </p:txBody>
      </p:sp>
      <p:sp>
        <p:nvSpPr>
          <p:cNvPr id="3" name="Content Placeholder 2"/>
          <p:cNvSpPr>
            <a:spLocks noGrp="1"/>
          </p:cNvSpPr>
          <p:nvPr>
            <p:ph idx="1"/>
          </p:nvPr>
        </p:nvSpPr>
        <p:spPr/>
        <p:txBody>
          <a:bodyPr/>
          <a:lstStyle/>
          <a:p>
            <a:r>
              <a:rPr lang="en-AU" dirty="0" smtClean="0"/>
              <a:t>See who has recently logged into that institution</a:t>
            </a:r>
          </a:p>
          <a:p>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214689" y="2881314"/>
            <a:ext cx="5762625" cy="1095375"/>
          </a:xfrm>
          <a:prstGeom prst="rect">
            <a:avLst/>
          </a:prstGeom>
          <a:noFill/>
          <a:ln w="9525">
            <a:noFill/>
            <a:miter lim="800000"/>
            <a:headEnd/>
            <a:tailEnd/>
          </a:ln>
        </p:spPr>
      </p:pic>
    </p:spTree>
    <p:extLst>
      <p:ext uri="{BB962C8B-B14F-4D97-AF65-F5344CB8AC3E}">
        <p14:creationId xmlns:p14="http://schemas.microsoft.com/office/powerpoint/2010/main" val="153341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Digital Content?</a:t>
            </a:r>
            <a:endParaRPr lang="en-AU" dirty="0"/>
          </a:p>
        </p:txBody>
      </p:sp>
      <p:sp>
        <p:nvSpPr>
          <p:cNvPr id="3" name="Content Placeholder 2"/>
          <p:cNvSpPr>
            <a:spLocks noGrp="1"/>
          </p:cNvSpPr>
          <p:nvPr>
            <p:ph idx="1"/>
          </p:nvPr>
        </p:nvSpPr>
        <p:spPr/>
        <p:txBody>
          <a:bodyPr>
            <a:normAutofit/>
          </a:bodyPr>
          <a:lstStyle/>
          <a:p>
            <a:pPr indent="0">
              <a:buNone/>
            </a:pPr>
            <a:r>
              <a:rPr lang="en-AU" dirty="0"/>
              <a:t>Digital content is any content that has been digitised and can be displayed on a computer.   Digital content may be in the form of:</a:t>
            </a:r>
          </a:p>
          <a:p>
            <a:pPr lvl="1"/>
            <a:r>
              <a:rPr lang="en-AU" dirty="0"/>
              <a:t>Individual documents (e.g. Text, MS Word/Excel/</a:t>
            </a:r>
            <a:r>
              <a:rPr lang="en-AU" dirty="0" err="1"/>
              <a:t>Powerpoint</a:t>
            </a:r>
            <a:r>
              <a:rPr lang="en-AU" dirty="0"/>
              <a:t>, PDF)</a:t>
            </a:r>
          </a:p>
          <a:p>
            <a:pPr lvl="1"/>
            <a:r>
              <a:rPr lang="en-AU" dirty="0"/>
              <a:t>Multimedia files (video and audio files)</a:t>
            </a:r>
          </a:p>
          <a:p>
            <a:pPr lvl="1"/>
            <a:r>
              <a:rPr lang="en-AU" dirty="0"/>
              <a:t>Links to websites, YouTube, streaming servers and iTunes U </a:t>
            </a:r>
          </a:p>
          <a:p>
            <a:pPr lvl="1"/>
            <a:r>
              <a:rPr lang="en-AU" dirty="0"/>
              <a:t>Compressed archives (zip and tar files)</a:t>
            </a:r>
          </a:p>
          <a:p>
            <a:pPr lvl="1"/>
            <a:r>
              <a:rPr lang="en-AU" dirty="0"/>
              <a:t>Learning Objects</a:t>
            </a:r>
          </a:p>
          <a:p>
            <a:endParaRPr lang="en-AU" dirty="0"/>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8823954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MIME Type Configuration</a:t>
            </a:r>
            <a:endParaRPr lang="en-AU" dirty="0"/>
          </a:p>
        </p:txBody>
      </p:sp>
      <p:sp>
        <p:nvSpPr>
          <p:cNvPr id="3" name="Content Placeholder 2"/>
          <p:cNvSpPr>
            <a:spLocks noGrp="1"/>
          </p:cNvSpPr>
          <p:nvPr>
            <p:ph idx="1"/>
          </p:nvPr>
        </p:nvSpPr>
        <p:spPr/>
        <p:txBody>
          <a:bodyPr/>
          <a:lstStyle/>
          <a:p>
            <a:r>
              <a:rPr lang="en-AU" dirty="0" smtClean="0"/>
              <a:t>Allows you to add/modify/remove MIME type handling in EQUELLA</a:t>
            </a:r>
          </a:p>
          <a:p>
            <a:pPr lvl="1"/>
            <a:r>
              <a:rPr lang="en-AU" dirty="0" smtClean="0"/>
              <a:t>Descriptive name and icon</a:t>
            </a:r>
          </a:p>
          <a:p>
            <a:pPr lvl="1"/>
            <a:r>
              <a:rPr lang="en-AU" dirty="0" smtClean="0"/>
              <a:t>Multiple text extractors to index items</a:t>
            </a:r>
          </a:p>
          <a:p>
            <a:pPr lvl="1"/>
            <a:r>
              <a:rPr lang="en-AU" dirty="0" smtClean="0"/>
              <a:t>Multiple viewers, and choose a default viewer</a:t>
            </a:r>
          </a:p>
          <a:p>
            <a:pPr lvl="1"/>
            <a:r>
              <a:rPr lang="en-AU" dirty="0" smtClean="0"/>
              <a:t>Add a template for embedding objects in the HTML editor</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79748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MIME Types – Details Tab</a:t>
            </a:r>
            <a:endParaRPr lang="en-AU" dirty="0"/>
          </a:p>
        </p:txBody>
      </p:sp>
      <p:sp>
        <p:nvSpPr>
          <p:cNvPr id="3" name="Content Placeholder 2"/>
          <p:cNvSpPr>
            <a:spLocks noGrp="1"/>
          </p:cNvSpPr>
          <p:nvPr>
            <p:ph idx="1"/>
          </p:nvPr>
        </p:nvSpPr>
        <p:spPr/>
        <p:txBody>
          <a:bodyPr/>
          <a:lstStyle/>
          <a:p>
            <a:r>
              <a:rPr lang="en-AU" dirty="0"/>
              <a:t>Description:  Describe the MIME type</a:t>
            </a:r>
          </a:p>
          <a:p>
            <a:r>
              <a:rPr lang="en-AU" dirty="0"/>
              <a:t>MIME Type (mandatory): enter the MIME type being configured</a:t>
            </a:r>
          </a:p>
          <a:p>
            <a:r>
              <a:rPr lang="en-AU" dirty="0"/>
              <a:t>Extensions:  configure the file extensions for the MIME type</a:t>
            </a:r>
          </a:p>
          <a:p>
            <a:r>
              <a:rPr lang="en-AU" dirty="0"/>
              <a:t>Current Icon: set an icon.  Removal of a custom icon causes the system to revert to the default</a:t>
            </a:r>
          </a:p>
          <a:p>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3041513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a:t>MIME Types – Text Extractors Tab</a:t>
            </a:r>
            <a:endParaRPr lang="en-AU" sz="4000" dirty="0"/>
          </a:p>
        </p:txBody>
      </p:sp>
      <p:sp>
        <p:nvSpPr>
          <p:cNvPr id="3" name="Content Placeholder 2"/>
          <p:cNvSpPr>
            <a:spLocks noGrp="1"/>
          </p:cNvSpPr>
          <p:nvPr>
            <p:ph idx="1"/>
          </p:nvPr>
        </p:nvSpPr>
        <p:spPr/>
        <p:txBody>
          <a:bodyPr/>
          <a:lstStyle/>
          <a:p>
            <a:r>
              <a:rPr lang="en-AU" dirty="0" smtClean="0"/>
              <a:t>Options to index items that are included in searches</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4943872" y="2420888"/>
            <a:ext cx="4095750" cy="2647950"/>
          </a:xfrm>
          <a:prstGeom prst="rect">
            <a:avLst/>
          </a:prstGeom>
          <a:noFill/>
          <a:ln w="9525">
            <a:noFill/>
            <a:miter lim="800000"/>
            <a:headEnd/>
            <a:tailEnd/>
          </a:ln>
        </p:spPr>
      </p:pic>
    </p:spTree>
    <p:extLst>
      <p:ext uri="{BB962C8B-B14F-4D97-AF65-F5344CB8AC3E}">
        <p14:creationId xmlns:p14="http://schemas.microsoft.com/office/powerpoint/2010/main" val="8606595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MIME Types – Viewer Tab</a:t>
            </a:r>
            <a:endParaRPr lang="en-AU" dirty="0"/>
          </a:p>
        </p:txBody>
      </p:sp>
      <p:sp>
        <p:nvSpPr>
          <p:cNvPr id="3" name="Content Placeholder 2"/>
          <p:cNvSpPr>
            <a:spLocks noGrp="1"/>
          </p:cNvSpPr>
          <p:nvPr>
            <p:ph idx="1"/>
          </p:nvPr>
        </p:nvSpPr>
        <p:spPr/>
        <p:txBody>
          <a:bodyPr/>
          <a:lstStyle/>
          <a:p>
            <a:r>
              <a:rPr lang="en-AU" sz="2000" dirty="0"/>
              <a:t>Allows the configuration of viewers for the MIME type</a:t>
            </a:r>
          </a:p>
          <a:p>
            <a:r>
              <a:rPr lang="en-AU" sz="2000" dirty="0"/>
              <a:t>Only the appropriate type of viewer will show up, depending on the MIME Type.  </a:t>
            </a:r>
            <a:r>
              <a:rPr lang="en-AU" sz="2000" dirty="0" err="1"/>
              <a:t>Eg</a:t>
            </a:r>
            <a:r>
              <a:rPr lang="en-AU" sz="2000" dirty="0"/>
              <a:t>:</a:t>
            </a:r>
          </a:p>
          <a:p>
            <a:pPr lvl="1"/>
            <a:r>
              <a:rPr lang="en-AU" sz="1800" dirty="0">
                <a:solidFill>
                  <a:srgbClr val="FF0000"/>
                </a:solidFill>
              </a:rPr>
              <a:t>image</a:t>
            </a:r>
            <a:r>
              <a:rPr lang="en-AU" sz="1800" dirty="0"/>
              <a:t>/xxx:</a:t>
            </a:r>
          </a:p>
          <a:p>
            <a:pPr lvl="2"/>
            <a:r>
              <a:rPr lang="en-AU" sz="1600" dirty="0"/>
              <a:t>Download File</a:t>
            </a:r>
          </a:p>
          <a:p>
            <a:pPr lvl="2"/>
            <a:r>
              <a:rPr lang="en-AU" sz="1600" dirty="0"/>
              <a:t>File Viewer</a:t>
            </a:r>
          </a:p>
          <a:p>
            <a:pPr lvl="2"/>
            <a:r>
              <a:rPr lang="en-AU" sz="1600" dirty="0"/>
              <a:t>Large Image Viewer</a:t>
            </a:r>
          </a:p>
          <a:p>
            <a:pPr lvl="2"/>
            <a:r>
              <a:rPr lang="en-AU" sz="1600" dirty="0"/>
              <a:t>Pretty Photo</a:t>
            </a:r>
          </a:p>
          <a:p>
            <a:pPr lvl="2"/>
            <a:r>
              <a:rPr lang="en-AU" sz="1600" dirty="0"/>
              <a:t>View as JPEG Image</a:t>
            </a:r>
          </a:p>
          <a:p>
            <a:pPr lvl="1"/>
            <a:r>
              <a:rPr lang="en-AU" sz="1800" dirty="0">
                <a:solidFill>
                  <a:srgbClr val="FF0000"/>
                </a:solidFill>
              </a:rPr>
              <a:t>text</a:t>
            </a:r>
            <a:r>
              <a:rPr lang="en-AU" sz="1800" dirty="0"/>
              <a:t>/xxx</a:t>
            </a:r>
          </a:p>
          <a:p>
            <a:pPr lvl="2"/>
            <a:r>
              <a:rPr lang="en-AU" sz="1400" dirty="0"/>
              <a:t>Download File</a:t>
            </a:r>
          </a:p>
          <a:p>
            <a:pPr lvl="2"/>
            <a:r>
              <a:rPr lang="en-AU" sz="1400" dirty="0"/>
              <a:t>File Viewer</a:t>
            </a:r>
            <a:endParaRPr lang="en-AU" sz="14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8033665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MIME Types – Viewers</a:t>
            </a:r>
            <a:endParaRPr lang="en-AU" dirty="0"/>
          </a:p>
        </p:txBody>
      </p:sp>
      <p:sp>
        <p:nvSpPr>
          <p:cNvPr id="3" name="Content Placeholder 2"/>
          <p:cNvSpPr>
            <a:spLocks noGrp="1"/>
          </p:cNvSpPr>
          <p:nvPr>
            <p:ph idx="1"/>
          </p:nvPr>
        </p:nvSpPr>
        <p:spPr/>
        <p:txBody>
          <a:bodyPr/>
          <a:lstStyle/>
          <a:p>
            <a:r>
              <a:rPr lang="en-AU" sz="1300" dirty="0"/>
              <a:t>Download File: forces the user to save rather than view the file</a:t>
            </a:r>
          </a:p>
          <a:p>
            <a:r>
              <a:rPr lang="en-AU" sz="1300" dirty="0"/>
              <a:t>Download Package: for downloading IMS packages. This option is only available for </a:t>
            </a:r>
            <a:r>
              <a:rPr lang="en-AU" sz="1300" dirty="0" err="1"/>
              <a:t>equella</a:t>
            </a:r>
            <a:r>
              <a:rPr lang="en-AU" sz="1300" dirty="0"/>
              <a:t>/</a:t>
            </a:r>
            <a:r>
              <a:rPr lang="en-AU" sz="1300" dirty="0" err="1"/>
              <a:t>ims</a:t>
            </a:r>
            <a:r>
              <a:rPr lang="en-AU" sz="1300" dirty="0"/>
              <a:t>-package type and is not available in the Navigation Builder control.</a:t>
            </a:r>
          </a:p>
          <a:p>
            <a:r>
              <a:rPr lang="en-AU" sz="1300" dirty="0"/>
              <a:t>File Viewer: displays the item in the current browser window or native application.</a:t>
            </a:r>
          </a:p>
          <a:p>
            <a:r>
              <a:rPr lang="en-AU" sz="1300" dirty="0"/>
              <a:t>Large Image Viewer: displays all image types allowing the user to easily view very large, detailed images.</a:t>
            </a:r>
          </a:p>
          <a:p>
            <a:r>
              <a:rPr lang="en-AU" sz="1300" dirty="0"/>
              <a:t>Pretty Photo: displays image/jpeg, image/</a:t>
            </a:r>
            <a:r>
              <a:rPr lang="en-AU" sz="1300" dirty="0" err="1"/>
              <a:t>png</a:t>
            </a:r>
            <a:r>
              <a:rPr lang="en-AU" sz="1300" dirty="0"/>
              <a:t> and image/gif types in a gallery style allowing the user to iterate through the images. This viewer option is not available in the Navigation Builder control.</a:t>
            </a:r>
          </a:p>
          <a:p>
            <a:r>
              <a:rPr lang="en-AU" sz="1300" dirty="0"/>
              <a:t>External Link Viewer: displays eternal links in EQUELLA. This option is only available for </a:t>
            </a:r>
            <a:r>
              <a:rPr lang="en-AU" sz="1300" dirty="0" err="1"/>
              <a:t>equella</a:t>
            </a:r>
            <a:r>
              <a:rPr lang="en-AU" sz="1300" dirty="0"/>
              <a:t>/link type.</a:t>
            </a:r>
          </a:p>
          <a:p>
            <a:r>
              <a:rPr lang="en-AU" sz="1300" dirty="0"/>
              <a:t>Embedded Movie Player: displays video/x-</a:t>
            </a:r>
            <a:r>
              <a:rPr lang="en-AU" sz="1300" dirty="0" err="1"/>
              <a:t>flv</a:t>
            </a:r>
            <a:r>
              <a:rPr lang="en-AU" sz="1300" dirty="0"/>
              <a:t> type in a flash video viewer.</a:t>
            </a:r>
          </a:p>
          <a:p>
            <a:r>
              <a:rPr lang="en-AU" sz="1300" dirty="0"/>
              <a:t>IE </a:t>
            </a:r>
            <a:r>
              <a:rPr lang="en-AU" sz="1300" dirty="0" err="1"/>
              <a:t>Mov</a:t>
            </a:r>
            <a:r>
              <a:rPr lang="en-AU" sz="1300" dirty="0"/>
              <a:t> Popup Fix Viewer: displays all video/* types in a new IE6 or IE7 browser window.</a:t>
            </a:r>
          </a:p>
          <a:p>
            <a:r>
              <a:rPr lang="en-AU" sz="1300" dirty="0"/>
              <a:t>HTML Conversion: allows .doc, .</a:t>
            </a:r>
            <a:r>
              <a:rPr lang="en-AU" sz="1300" dirty="0" err="1"/>
              <a:t>xls</a:t>
            </a:r>
            <a:r>
              <a:rPr lang="en-AU" sz="1300" dirty="0"/>
              <a:t> or .</a:t>
            </a:r>
            <a:r>
              <a:rPr lang="en-AU" sz="1300" dirty="0" err="1"/>
              <a:t>ppt</a:t>
            </a:r>
            <a:r>
              <a:rPr lang="en-AU" sz="1300" dirty="0"/>
              <a:t> files to be converted to HTML. (Note: Office 2007 is not supported.)</a:t>
            </a:r>
          </a:p>
          <a:p>
            <a:r>
              <a:rPr lang="en-AU" sz="1300" dirty="0"/>
              <a:t>View as JPEG image: displays all the larger image formats (e.g. image/bitmap, image/x-portable-</a:t>
            </a:r>
            <a:r>
              <a:rPr lang="en-AU" sz="1300" dirty="0" err="1"/>
              <a:t>graymap</a:t>
            </a:r>
            <a:r>
              <a:rPr lang="en-AU" sz="1300" dirty="0"/>
              <a:t>) as a JPG. This viewer option is not available in the Navigation Builder control.</a:t>
            </a:r>
            <a:endParaRPr lang="en-AU" sz="13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7454839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MIME Types – Viewers (cont’d)</a:t>
            </a:r>
            <a:endParaRPr lang="en-AU" dirty="0"/>
          </a:p>
        </p:txBody>
      </p:sp>
      <p:sp>
        <p:nvSpPr>
          <p:cNvPr id="3" name="Content Placeholder 2"/>
          <p:cNvSpPr>
            <a:spLocks noGrp="1"/>
          </p:cNvSpPr>
          <p:nvPr>
            <p:ph idx="1"/>
          </p:nvPr>
        </p:nvSpPr>
        <p:spPr/>
        <p:txBody>
          <a:bodyPr/>
          <a:lstStyle/>
          <a:p>
            <a:r>
              <a:rPr lang="en-AU" sz="2000" dirty="0"/>
              <a:t>Some viewers (image, video) have configuration options:</a:t>
            </a:r>
            <a:endParaRPr lang="en-AU" sz="20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999657" y="2204864"/>
            <a:ext cx="6029325" cy="3124200"/>
          </a:xfrm>
          <a:prstGeom prst="rect">
            <a:avLst/>
          </a:prstGeom>
          <a:noFill/>
          <a:ln w="9525">
            <a:noFill/>
            <a:miter lim="800000"/>
            <a:headEnd/>
            <a:tailEnd/>
          </a:ln>
        </p:spPr>
      </p:pic>
    </p:spTree>
    <p:extLst>
      <p:ext uri="{BB962C8B-B14F-4D97-AF65-F5344CB8AC3E}">
        <p14:creationId xmlns:p14="http://schemas.microsoft.com/office/powerpoint/2010/main" val="17227010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Viewer SSO Token</a:t>
            </a:r>
            <a:endParaRPr lang="en-AU" dirty="0"/>
          </a:p>
        </p:txBody>
      </p:sp>
      <p:sp>
        <p:nvSpPr>
          <p:cNvPr id="3" name="Content Placeholder 2"/>
          <p:cNvSpPr>
            <a:spLocks noGrp="1"/>
          </p:cNvSpPr>
          <p:nvPr>
            <p:ph idx="1"/>
          </p:nvPr>
        </p:nvSpPr>
        <p:spPr/>
        <p:txBody>
          <a:bodyPr/>
          <a:lstStyle/>
          <a:p>
            <a:r>
              <a:rPr lang="en-AU" dirty="0"/>
              <a:t>Check to add a single sign-on token to that EQUELLA Institution. During contribution, when a file of that type is uploaded (e.g. </a:t>
            </a:r>
            <a:r>
              <a:rPr lang="en-AU" dirty="0" err="1"/>
              <a:t>wmv</a:t>
            </a:r>
            <a:r>
              <a:rPr lang="en-AU" dirty="0"/>
              <a:t> file), hovering over the link on the item’s confirmation page or summary page shows the token appended to the URL on the bottom bar of the browser</a:t>
            </a:r>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0623210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MIME Types – Embedding Template Tab</a:t>
            </a:r>
            <a:endParaRPr lang="en-AU" sz="3200" dirty="0"/>
          </a:p>
        </p:txBody>
      </p:sp>
      <p:sp>
        <p:nvSpPr>
          <p:cNvPr id="3" name="Content Placeholder 2"/>
          <p:cNvSpPr>
            <a:spLocks noGrp="1"/>
          </p:cNvSpPr>
          <p:nvPr>
            <p:ph idx="1"/>
          </p:nvPr>
        </p:nvSpPr>
        <p:spPr/>
        <p:txBody>
          <a:bodyPr/>
          <a:lstStyle/>
          <a:p>
            <a:r>
              <a:rPr lang="en-AU" sz="2000" dirty="0"/>
              <a:t>The Embedding Template Tab allows you to allocate the MIME types that can be embedded in the HTML editor.  See the .gif, .jpeg, .</a:t>
            </a:r>
            <a:r>
              <a:rPr lang="en-AU" sz="2000" dirty="0" err="1"/>
              <a:t>png</a:t>
            </a:r>
            <a:r>
              <a:rPr lang="en-AU" sz="2000" dirty="0"/>
              <a:t>, and </a:t>
            </a:r>
            <a:r>
              <a:rPr lang="en-AU" sz="2000" dirty="0" err="1"/>
              <a:t>quicktime</a:t>
            </a:r>
            <a:r>
              <a:rPr lang="en-AU" sz="2000" dirty="0"/>
              <a:t> types as </a:t>
            </a:r>
            <a:r>
              <a:rPr lang="en-AU" sz="2000" dirty="0" err="1"/>
              <a:t>examplse</a:t>
            </a:r>
            <a:endParaRPr lang="en-AU" sz="20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215681" y="3140969"/>
            <a:ext cx="5762625" cy="1781175"/>
          </a:xfrm>
          <a:prstGeom prst="rect">
            <a:avLst/>
          </a:prstGeom>
          <a:noFill/>
          <a:ln w="9525">
            <a:noFill/>
            <a:miter lim="800000"/>
            <a:headEnd/>
            <a:tailEnd/>
          </a:ln>
        </p:spPr>
      </p:pic>
    </p:spTree>
    <p:extLst>
      <p:ext uri="{BB962C8B-B14F-4D97-AF65-F5344CB8AC3E}">
        <p14:creationId xmlns:p14="http://schemas.microsoft.com/office/powerpoint/2010/main" val="2503755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Google Analytics</a:t>
            </a:r>
            <a:endParaRPr lang="en-AU" dirty="0"/>
          </a:p>
        </p:txBody>
      </p:sp>
      <p:sp>
        <p:nvSpPr>
          <p:cNvPr id="3" name="Content Placeholder 2"/>
          <p:cNvSpPr>
            <a:spLocks noGrp="1"/>
          </p:cNvSpPr>
          <p:nvPr>
            <p:ph idx="1"/>
          </p:nvPr>
        </p:nvSpPr>
        <p:spPr>
          <a:xfrm>
            <a:off x="1775520" y="1412777"/>
            <a:ext cx="3240360" cy="3916363"/>
          </a:xfrm>
        </p:spPr>
        <p:txBody>
          <a:bodyPr/>
          <a:lstStyle/>
          <a:p>
            <a:r>
              <a:rPr lang="en-AU" sz="1600" dirty="0"/>
              <a:t>Requires a Google Account</a:t>
            </a:r>
          </a:p>
          <a:p>
            <a:pPr lvl="1"/>
            <a:r>
              <a:rPr lang="en-AU" sz="1400" dirty="0"/>
              <a:t>Then add the Google Analytics account ID to EQUELLA</a:t>
            </a:r>
          </a:p>
          <a:p>
            <a:r>
              <a:rPr lang="en-AU" sz="1600" dirty="0"/>
              <a:t>Provides metrics for traffic and site development</a:t>
            </a:r>
            <a:endParaRPr lang="en-AU" sz="16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5015880" y="1340769"/>
            <a:ext cx="5314950" cy="4029075"/>
          </a:xfrm>
          <a:prstGeom prst="rect">
            <a:avLst/>
          </a:prstGeom>
          <a:noFill/>
          <a:ln w="9525">
            <a:noFill/>
            <a:miter lim="800000"/>
            <a:headEnd/>
            <a:tailEnd/>
          </a:ln>
        </p:spPr>
      </p:pic>
    </p:spTree>
    <p:extLst>
      <p:ext uri="{BB962C8B-B14F-4D97-AF65-F5344CB8AC3E}">
        <p14:creationId xmlns:p14="http://schemas.microsoft.com/office/powerpoint/2010/main" val="11421774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Settings</a:t>
            </a:r>
            <a:endParaRPr lang="en-AU" dirty="0"/>
          </a:p>
        </p:txBody>
      </p:sp>
      <p:sp>
        <p:nvSpPr>
          <p:cNvPr id="3" name="Content Placeholder 2"/>
          <p:cNvSpPr>
            <a:spLocks noGrp="1"/>
          </p:cNvSpPr>
          <p:nvPr>
            <p:ph idx="1"/>
          </p:nvPr>
        </p:nvSpPr>
        <p:spPr/>
        <p:txBody>
          <a:bodyPr/>
          <a:lstStyle/>
          <a:p>
            <a:r>
              <a:rPr lang="en-AU" sz="2000" dirty="0"/>
              <a:t>In the Administration Console</a:t>
            </a:r>
          </a:p>
          <a:p>
            <a:r>
              <a:rPr lang="en-AU" sz="2000" dirty="0"/>
              <a:t>Set of plug-ins that configure how EQUELLA behaves</a:t>
            </a:r>
          </a:p>
          <a:p>
            <a:r>
              <a:rPr lang="en-AU" sz="2000" dirty="0"/>
              <a:t>Several will not be covered in this training due to functionality deprecation or specialised topics</a:t>
            </a:r>
          </a:p>
          <a:p>
            <a:pPr lvl="1"/>
            <a:r>
              <a:rPr lang="en-AU" sz="1800" dirty="0"/>
              <a:t>Assembler DRM References  (Assembler is deprecated)</a:t>
            </a:r>
          </a:p>
          <a:p>
            <a:pPr lvl="1"/>
            <a:r>
              <a:rPr lang="en-AU" sz="1800" dirty="0"/>
              <a:t>Assembler File Types (Assembler is deprecated)</a:t>
            </a:r>
          </a:p>
          <a:p>
            <a:pPr lvl="1"/>
            <a:r>
              <a:rPr lang="en-AU" sz="1800" dirty="0"/>
              <a:t>Assembler Links (Assembler is deprecated)</a:t>
            </a:r>
          </a:p>
          <a:p>
            <a:pPr lvl="1"/>
            <a:r>
              <a:rPr lang="en-AU" sz="1800" dirty="0"/>
              <a:t>Course Defaults (CAL specific – requires knowledge of CAL setup)</a:t>
            </a:r>
          </a:p>
          <a:p>
            <a:pPr lvl="1"/>
            <a:r>
              <a:rPr lang="en-AU" sz="1800" dirty="0"/>
              <a:t>Curriculum Settings (Requires Curriculum server)</a:t>
            </a:r>
          </a:p>
          <a:p>
            <a:pPr lvl="1"/>
            <a:r>
              <a:rPr lang="en-AU" sz="1800" dirty="0"/>
              <a:t>LMS Export Options (Assembler is deprecated)</a:t>
            </a:r>
          </a:p>
          <a:p>
            <a:pPr lvl="1"/>
            <a:r>
              <a:rPr lang="en-AU" sz="1800" dirty="0"/>
              <a:t>Remote Caching Settings (Requires Active Cache)</a:t>
            </a:r>
          </a:p>
          <a:p>
            <a:pPr lvl="1"/>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2090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Digital Content – Local </a:t>
            </a:r>
            <a:r>
              <a:rPr lang="en-AU" dirty="0" err="1" smtClean="0"/>
              <a:t>vs</a:t>
            </a:r>
            <a:r>
              <a:rPr lang="en-AU" dirty="0" smtClean="0"/>
              <a:t> Remote</a:t>
            </a:r>
            <a:endParaRPr lang="en-AU" dirty="0"/>
          </a:p>
        </p:txBody>
      </p:sp>
      <p:sp>
        <p:nvSpPr>
          <p:cNvPr id="3" name="Content Placeholder 2"/>
          <p:cNvSpPr>
            <a:spLocks noGrp="1"/>
          </p:cNvSpPr>
          <p:nvPr>
            <p:ph idx="1"/>
          </p:nvPr>
        </p:nvSpPr>
        <p:spPr/>
        <p:txBody>
          <a:bodyPr>
            <a:normAutofit/>
          </a:bodyPr>
          <a:lstStyle/>
          <a:p>
            <a:pPr indent="0">
              <a:buNone/>
            </a:pPr>
            <a:r>
              <a:rPr lang="en-AU" dirty="0"/>
              <a:t>Digital Content may be local or remote.  Local content is content that is directly uploaded into EQUELLA for storage.  When a user wishes to access local content, they must do so through EQUELLA.  </a:t>
            </a:r>
            <a:endParaRPr lang="en-AU" dirty="0" smtClean="0"/>
          </a:p>
          <a:p>
            <a:pPr indent="0">
              <a:buNone/>
            </a:pPr>
            <a:r>
              <a:rPr lang="en-AU" dirty="0" smtClean="0"/>
              <a:t>Remote </a:t>
            </a:r>
            <a:r>
              <a:rPr lang="en-AU" dirty="0"/>
              <a:t>content is content that is being served from a remote location, such as other web servers, YouTube or iTunes U.  EQUELLA stores the link </a:t>
            </a:r>
            <a:r>
              <a:rPr lang="en-AU" dirty="0" smtClean="0"/>
              <a:t>(reference) </a:t>
            </a:r>
            <a:r>
              <a:rPr lang="en-AU" dirty="0"/>
              <a:t>to that content, but </a:t>
            </a:r>
            <a:r>
              <a:rPr lang="en-AU" dirty="0" smtClean="0"/>
              <a:t>does not physically store, manage or control the content.</a:t>
            </a:r>
            <a:endParaRPr lang="en-AU" dirty="0"/>
          </a:p>
        </p:txBody>
      </p:sp>
      <p:sp>
        <p:nvSpPr>
          <p:cNvPr id="4" name="Footer Placeholder 3"/>
          <p:cNvSpPr>
            <a:spLocks noGrp="1"/>
          </p:cNvSpPr>
          <p:nvPr>
            <p:ph type="ftr" sz="quarter" idx="10"/>
          </p:nvPr>
        </p:nvSpPr>
        <p:spPr>
          <a:xfrm>
            <a:off x="4648200" y="6021388"/>
            <a:ext cx="2895600" cy="647700"/>
          </a:xfrm>
        </p:spPr>
        <p:txBody>
          <a:bodyPr/>
          <a:lstStyle/>
          <a:p>
            <a:pPr>
              <a:defRPr/>
            </a:pPr>
            <a:r>
              <a:rPr lang="it-IT" smtClean="0"/>
              <a:t>EQ401</a:t>
            </a:r>
            <a:endParaRPr lang="en-US" dirty="0"/>
          </a:p>
        </p:txBody>
      </p:sp>
    </p:spTree>
    <p:extLst>
      <p:ext uri="{BB962C8B-B14F-4D97-AF65-F5344CB8AC3E}">
        <p14:creationId xmlns:p14="http://schemas.microsoft.com/office/powerpoint/2010/main" val="20454598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System Settings: Banned File Extensions</a:t>
            </a:r>
            <a:endParaRPr lang="en-AU" sz="3200" dirty="0"/>
          </a:p>
        </p:txBody>
      </p:sp>
      <p:sp>
        <p:nvSpPr>
          <p:cNvPr id="3" name="Content Placeholder 2"/>
          <p:cNvSpPr>
            <a:spLocks noGrp="1"/>
          </p:cNvSpPr>
          <p:nvPr>
            <p:ph idx="1"/>
          </p:nvPr>
        </p:nvSpPr>
        <p:spPr/>
        <p:txBody>
          <a:bodyPr/>
          <a:lstStyle/>
          <a:p>
            <a:r>
              <a:rPr lang="en-AU" dirty="0" smtClean="0"/>
              <a:t>Prohibits files from being uploaded</a:t>
            </a:r>
          </a:p>
          <a:p>
            <a:pPr lvl="1"/>
            <a:r>
              <a:rPr lang="en-AU" dirty="0" smtClean="0"/>
              <a:t>Defaults are for .bat, .com, .exe, .</a:t>
            </a:r>
            <a:r>
              <a:rPr lang="en-AU" dirty="0" err="1" smtClean="0"/>
              <a:t>scr</a:t>
            </a:r>
            <a:r>
              <a:rPr lang="en-AU" dirty="0" smtClean="0"/>
              <a:t>, .</a:t>
            </a:r>
            <a:r>
              <a:rPr lang="en-AU" dirty="0" err="1" smtClean="0"/>
              <a:t>shs</a:t>
            </a:r>
            <a:r>
              <a:rPr lang="en-AU" dirty="0" smtClean="0"/>
              <a:t>, .</a:t>
            </a:r>
            <a:r>
              <a:rPr lang="en-AU" dirty="0" err="1" smtClean="0"/>
              <a:t>vps</a:t>
            </a:r>
            <a:r>
              <a:rPr lang="en-AU" dirty="0" smtClean="0"/>
              <a:t> files</a:t>
            </a:r>
          </a:p>
          <a:p>
            <a:pPr>
              <a:buNone/>
            </a:pPr>
            <a:endParaRPr lang="en-AU" dirty="0" smtClean="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063553" y="4437112"/>
            <a:ext cx="2752725" cy="11239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55840" y="3068961"/>
            <a:ext cx="5753100" cy="1133475"/>
          </a:xfrm>
          <a:prstGeom prst="rect">
            <a:avLst/>
          </a:prstGeom>
          <a:noFill/>
          <a:ln w="9525">
            <a:noFill/>
            <a:miter lim="800000"/>
            <a:headEnd/>
            <a:tailEnd/>
          </a:ln>
        </p:spPr>
      </p:pic>
      <p:sp>
        <p:nvSpPr>
          <p:cNvPr id="7" name="TextBox 6"/>
          <p:cNvSpPr txBox="1"/>
          <p:nvPr/>
        </p:nvSpPr>
        <p:spPr>
          <a:xfrm>
            <a:off x="1775521" y="3429000"/>
            <a:ext cx="2559483" cy="369332"/>
          </a:xfrm>
          <a:prstGeom prst="rect">
            <a:avLst/>
          </a:prstGeom>
          <a:noFill/>
        </p:spPr>
        <p:txBody>
          <a:bodyPr wrap="none" rtlCol="0">
            <a:spAutoFit/>
          </a:bodyPr>
          <a:lstStyle/>
          <a:p>
            <a:r>
              <a:rPr lang="en-AU" dirty="0"/>
              <a:t>Attachment Control error</a:t>
            </a:r>
            <a:endParaRPr lang="en-AU" dirty="0"/>
          </a:p>
        </p:txBody>
      </p:sp>
      <p:sp>
        <p:nvSpPr>
          <p:cNvPr id="8" name="TextBox 7"/>
          <p:cNvSpPr txBox="1"/>
          <p:nvPr/>
        </p:nvSpPr>
        <p:spPr>
          <a:xfrm>
            <a:off x="4943872" y="4869160"/>
            <a:ext cx="2652906" cy="369332"/>
          </a:xfrm>
          <a:prstGeom prst="rect">
            <a:avLst/>
          </a:prstGeom>
          <a:noFill/>
        </p:spPr>
        <p:txBody>
          <a:bodyPr wrap="none" rtlCol="0">
            <a:spAutoFit/>
          </a:bodyPr>
          <a:lstStyle/>
          <a:p>
            <a:r>
              <a:rPr lang="en-AU" dirty="0"/>
              <a:t>File Manager control error</a:t>
            </a:r>
            <a:endParaRPr lang="en-AU" dirty="0"/>
          </a:p>
        </p:txBody>
      </p:sp>
    </p:spTree>
    <p:extLst>
      <p:ext uri="{BB962C8B-B14F-4D97-AF65-F5344CB8AC3E}">
        <p14:creationId xmlns:p14="http://schemas.microsoft.com/office/powerpoint/2010/main" val="19012821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System Settings: </a:t>
            </a:r>
            <a:r>
              <a:rPr lang="en-AU" sz="3200" dirty="0" err="1"/>
              <a:t>FreeText</a:t>
            </a:r>
            <a:r>
              <a:rPr lang="en-AU" sz="3200" dirty="0"/>
              <a:t> Engine</a:t>
            </a:r>
            <a:endParaRPr lang="en-AU" sz="3200" dirty="0"/>
          </a:p>
        </p:txBody>
      </p:sp>
      <p:sp>
        <p:nvSpPr>
          <p:cNvPr id="3" name="Content Placeholder 2"/>
          <p:cNvSpPr>
            <a:spLocks noGrp="1"/>
          </p:cNvSpPr>
          <p:nvPr>
            <p:ph idx="1"/>
          </p:nvPr>
        </p:nvSpPr>
        <p:spPr/>
        <p:txBody>
          <a:bodyPr/>
          <a:lstStyle/>
          <a:p>
            <a:r>
              <a:rPr lang="en-AU" dirty="0"/>
              <a:t>Manually control indexing for the </a:t>
            </a:r>
            <a:r>
              <a:rPr lang="en-AU" dirty="0" err="1"/>
              <a:t>repostory</a:t>
            </a:r>
            <a:endParaRPr lang="en-AU" dirty="0"/>
          </a:p>
          <a:p>
            <a:pPr lvl="1"/>
            <a:r>
              <a:rPr lang="en-AU" dirty="0"/>
              <a:t>Forces a reindex of all items in the repository</a:t>
            </a:r>
          </a:p>
          <a:p>
            <a:pPr lvl="1"/>
            <a:r>
              <a:rPr lang="en-AU" dirty="0"/>
              <a:t>If a thesaurus is supplied, index that as well</a:t>
            </a:r>
          </a:p>
          <a:p>
            <a:pPr lvl="1"/>
            <a:r>
              <a:rPr lang="en-AU" dirty="0"/>
              <a:t>If indexing of web pages attached to items in the repository is desired, index that as well</a:t>
            </a:r>
          </a:p>
          <a:p>
            <a:pPr lvl="2"/>
            <a:r>
              <a:rPr lang="en-AU" dirty="0"/>
              <a:t>If indexing of web pages linked to the web pages attached to items is desired, index that as well</a:t>
            </a:r>
          </a:p>
          <a:p>
            <a:pPr lvl="2"/>
            <a:r>
              <a:rPr lang="en-AU" dirty="0"/>
              <a:t>Note:  indexing web pages, and their children </a:t>
            </a:r>
            <a:r>
              <a:rPr lang="en-AU" b="1" dirty="0"/>
              <a:t>will</a:t>
            </a:r>
            <a:r>
              <a:rPr lang="en-AU" dirty="0"/>
              <a:t> have a performance impact</a:t>
            </a:r>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2916545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System Settings: Language Settings</a:t>
            </a:r>
            <a:endParaRPr lang="en-AU" sz="3600" dirty="0"/>
          </a:p>
        </p:txBody>
      </p:sp>
      <p:sp>
        <p:nvSpPr>
          <p:cNvPr id="3" name="Content Placeholder 2"/>
          <p:cNvSpPr>
            <a:spLocks noGrp="1"/>
          </p:cNvSpPr>
          <p:nvPr>
            <p:ph idx="1"/>
          </p:nvPr>
        </p:nvSpPr>
        <p:spPr/>
        <p:txBody>
          <a:bodyPr/>
          <a:lstStyle/>
          <a:p>
            <a:r>
              <a:rPr lang="en-AU" dirty="0"/>
              <a:t>Enables the use of multiple languages in EQUELLA</a:t>
            </a:r>
          </a:p>
          <a:p>
            <a:r>
              <a:rPr lang="en-AU" sz="2000" dirty="0"/>
              <a:t>Requires Language Packs – contact </a:t>
            </a:r>
            <a:br>
              <a:rPr lang="en-AU" sz="2000" dirty="0"/>
            </a:br>
            <a:r>
              <a:rPr lang="en-AU" sz="2000" dirty="0"/>
              <a:t>Support</a:t>
            </a:r>
          </a:p>
          <a:p>
            <a:r>
              <a:rPr lang="en-AU" sz="2000" dirty="0"/>
              <a:t>Users can select their preferred </a:t>
            </a:r>
            <a:br>
              <a:rPr lang="en-AU" sz="2000" dirty="0"/>
            </a:br>
            <a:r>
              <a:rPr lang="en-AU" sz="2000" dirty="0"/>
              <a:t>language in the ‘edit my details’ link</a:t>
            </a:r>
            <a:br>
              <a:rPr lang="en-AU" sz="2000" dirty="0"/>
            </a:br>
            <a:r>
              <a:rPr lang="en-AU" sz="2000" dirty="0"/>
              <a:t>on the main page of EQUELLA</a:t>
            </a:r>
          </a:p>
          <a:p>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960096" y="2564905"/>
            <a:ext cx="2785492" cy="2321243"/>
          </a:xfrm>
          <a:prstGeom prst="rect">
            <a:avLst/>
          </a:prstGeom>
          <a:noFill/>
          <a:ln w="9525">
            <a:noFill/>
            <a:miter lim="800000"/>
            <a:headEnd/>
            <a:tailEnd/>
          </a:ln>
        </p:spPr>
      </p:pic>
    </p:spTree>
    <p:extLst>
      <p:ext uri="{BB962C8B-B14F-4D97-AF65-F5344CB8AC3E}">
        <p14:creationId xmlns:p14="http://schemas.microsoft.com/office/powerpoint/2010/main" val="12806419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System Settings: Login Notice Editor</a:t>
            </a:r>
            <a:endParaRPr lang="en-AU" sz="3600" dirty="0"/>
          </a:p>
        </p:txBody>
      </p:sp>
      <p:sp>
        <p:nvSpPr>
          <p:cNvPr id="3" name="Content Placeholder 2"/>
          <p:cNvSpPr>
            <a:spLocks noGrp="1"/>
          </p:cNvSpPr>
          <p:nvPr>
            <p:ph idx="1"/>
          </p:nvPr>
        </p:nvSpPr>
        <p:spPr/>
        <p:txBody>
          <a:bodyPr/>
          <a:lstStyle/>
          <a:p>
            <a:r>
              <a:rPr lang="en-AU" dirty="0"/>
              <a:t>Enables a customised login notice to be displayed when logging into the native EQUELLA interface (not displayed in an integration)</a:t>
            </a:r>
          </a:p>
          <a:p>
            <a:r>
              <a:rPr lang="en-AU" dirty="0"/>
              <a:t>An empty login notice box effectively disables the login notice</a:t>
            </a:r>
            <a:endParaRPr lang="en-AU" sz="2000" dirty="0"/>
          </a:p>
          <a:p>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6676728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System Settings: Login</a:t>
            </a:r>
            <a:endParaRPr lang="en-AU" sz="3600" dirty="0"/>
          </a:p>
        </p:txBody>
      </p:sp>
      <p:sp>
        <p:nvSpPr>
          <p:cNvPr id="3" name="Content Placeholder 2"/>
          <p:cNvSpPr>
            <a:spLocks noGrp="1"/>
          </p:cNvSpPr>
          <p:nvPr>
            <p:ph idx="1"/>
          </p:nvPr>
        </p:nvSpPr>
        <p:spPr/>
        <p:txBody>
          <a:bodyPr/>
          <a:lstStyle/>
          <a:p>
            <a:r>
              <a:rPr lang="en-AU" dirty="0"/>
              <a:t>Series of controls for configuring login and authentication</a:t>
            </a:r>
          </a:p>
          <a:p>
            <a:pPr lvl="1"/>
            <a:r>
              <a:rPr lang="en-AU" sz="2000" dirty="0"/>
              <a:t>Enable SSL:  forces a redirect to https </a:t>
            </a:r>
            <a:r>
              <a:rPr lang="en-AU" sz="2000" i="1" dirty="0"/>
              <a:t>for the login page</a:t>
            </a:r>
            <a:r>
              <a:rPr lang="en-AU" sz="2000" dirty="0"/>
              <a:t>.  Requires SSL to be configured either in Tomcat (not advised), Apache or an SSL gateway</a:t>
            </a:r>
          </a:p>
          <a:p>
            <a:pPr lvl="1"/>
            <a:r>
              <a:rPr lang="en-AU" sz="2000" dirty="0"/>
              <a:t>Leaving the Administration Console running while testing this feature is </a:t>
            </a:r>
            <a:r>
              <a:rPr lang="en-AU" sz="2000" i="1" dirty="0"/>
              <a:t>highly</a:t>
            </a:r>
            <a:r>
              <a:rPr lang="en-AU" sz="2000" dirty="0"/>
              <a:t> recommended</a:t>
            </a:r>
          </a:p>
          <a:p>
            <a:endParaRPr lang="en-AU"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7680087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System Settings: Login (cont’d)</a:t>
            </a:r>
            <a:endParaRPr lang="en-AU" sz="3600" dirty="0"/>
          </a:p>
        </p:txBody>
      </p:sp>
      <p:sp>
        <p:nvSpPr>
          <p:cNvPr id="3" name="Content Placeholder 2"/>
          <p:cNvSpPr>
            <a:spLocks noGrp="1"/>
          </p:cNvSpPr>
          <p:nvPr>
            <p:ph idx="1"/>
          </p:nvPr>
        </p:nvSpPr>
        <p:spPr/>
        <p:txBody>
          <a:bodyPr/>
          <a:lstStyle/>
          <a:p>
            <a:r>
              <a:rPr lang="en-AU" sz="2400" dirty="0"/>
              <a:t>Login by IP Address</a:t>
            </a:r>
          </a:p>
          <a:p>
            <a:pPr lvl="1"/>
            <a:r>
              <a:rPr lang="en-AU" sz="2000" dirty="0"/>
              <a:t>Used to provide a “guest” login – no password required</a:t>
            </a:r>
          </a:p>
          <a:p>
            <a:pPr lvl="1"/>
            <a:r>
              <a:rPr lang="en-AU" sz="2000" dirty="0"/>
              <a:t>Must have a “guest” user configured</a:t>
            </a:r>
          </a:p>
          <a:p>
            <a:pPr lvl="1"/>
            <a:r>
              <a:rPr lang="en-AU" sz="2000" dirty="0"/>
              <a:t>May have an automatic login, or a link displayed on the login page</a:t>
            </a:r>
          </a:p>
          <a:p>
            <a:pPr lvl="1"/>
            <a:r>
              <a:rPr lang="en-AU" sz="2000" dirty="0"/>
              <a:t>May restrict to an IP address range, or to specific IP addresses</a:t>
            </a:r>
          </a:p>
          <a:p>
            <a:pPr lvl="1"/>
            <a:r>
              <a:rPr lang="en-AU" sz="2000" dirty="0"/>
              <a:t>Options are:</a:t>
            </a:r>
          </a:p>
          <a:p>
            <a:pPr lvl="2"/>
            <a:r>
              <a:rPr lang="en-AU" sz="1600" dirty="0"/>
              <a:t>Do not allow user to edit their details</a:t>
            </a:r>
          </a:p>
          <a:p>
            <a:pPr lvl="2"/>
            <a:r>
              <a:rPr lang="en-AU" sz="1600" dirty="0"/>
              <a:t>Do not allow user to save searches</a:t>
            </a:r>
          </a:p>
          <a:p>
            <a:pPr lvl="2"/>
            <a:r>
              <a:rPr lang="en-AU" sz="1600" dirty="0"/>
              <a:t>Hide task notifications</a:t>
            </a:r>
          </a:p>
          <a:p>
            <a:pPr lvl="2"/>
            <a:r>
              <a:rPr lang="en-AU" sz="1600" dirty="0"/>
              <a:t>Do not store DRM acceptances</a:t>
            </a:r>
            <a:endParaRPr lang="en-AU" sz="16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917200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System Settings: Mail Server</a:t>
            </a:r>
            <a:endParaRPr lang="en-AU" sz="3600" dirty="0"/>
          </a:p>
        </p:txBody>
      </p:sp>
      <p:sp>
        <p:nvSpPr>
          <p:cNvPr id="3" name="Content Placeholder 2"/>
          <p:cNvSpPr>
            <a:spLocks noGrp="1"/>
          </p:cNvSpPr>
          <p:nvPr>
            <p:ph idx="1"/>
          </p:nvPr>
        </p:nvSpPr>
        <p:spPr/>
        <p:txBody>
          <a:bodyPr/>
          <a:lstStyle/>
          <a:p>
            <a:r>
              <a:rPr lang="en-AU" sz="2400" dirty="0"/>
              <a:t>Configures EQUELLA to send out automatic emails for contribution notification or workflow escalation</a:t>
            </a:r>
          </a:p>
          <a:p>
            <a:r>
              <a:rPr lang="en-AU" sz="2400" dirty="0"/>
              <a:t>Mail server must allow relay from EQUELLA host(s)</a:t>
            </a:r>
            <a:endParaRPr lang="en-AU" sz="16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0136115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System Settings: OAI Identifier</a:t>
            </a:r>
            <a:endParaRPr lang="en-AU" sz="3600" dirty="0"/>
          </a:p>
        </p:txBody>
      </p:sp>
      <p:sp>
        <p:nvSpPr>
          <p:cNvPr id="3" name="Content Placeholder 2"/>
          <p:cNvSpPr>
            <a:spLocks noGrp="1"/>
          </p:cNvSpPr>
          <p:nvPr>
            <p:ph idx="1"/>
          </p:nvPr>
        </p:nvSpPr>
        <p:spPr/>
        <p:txBody>
          <a:bodyPr/>
          <a:lstStyle/>
          <a:p>
            <a:r>
              <a:rPr lang="en-AU" sz="2400" dirty="0"/>
              <a:t>OAI identifiers are persistent identifiers that are URNs ensuring that OAI items can be uniquely identified.</a:t>
            </a:r>
          </a:p>
          <a:p>
            <a:r>
              <a:rPr lang="en-AU" sz="2400" dirty="0"/>
              <a:t>Identifier is accessed by:  http://&lt;host&gt;/&lt;context&gt;:&lt;port&gt;/p/oai?verb=Identify</a:t>
            </a:r>
            <a:endParaRPr lang="en-AU" sz="1600" dirty="0"/>
          </a:p>
          <a:p>
            <a:r>
              <a:rPr lang="en-AU" sz="2400" dirty="0"/>
              <a:t>Used for dynamic collections and harvesting</a:t>
            </a:r>
            <a:endParaRPr lang="en-AU" sz="36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9287639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System Settings: Quick Contribute</a:t>
            </a:r>
            <a:endParaRPr lang="en-AU" sz="3600" dirty="0"/>
          </a:p>
        </p:txBody>
      </p:sp>
      <p:sp>
        <p:nvSpPr>
          <p:cNvPr id="3" name="Content Placeholder 2"/>
          <p:cNvSpPr>
            <a:spLocks noGrp="1"/>
          </p:cNvSpPr>
          <p:nvPr>
            <p:ph idx="1"/>
          </p:nvPr>
        </p:nvSpPr>
        <p:spPr/>
        <p:txBody>
          <a:bodyPr/>
          <a:lstStyle/>
          <a:p>
            <a:r>
              <a:rPr lang="en-AU" sz="2400" dirty="0"/>
              <a:t>Only valid in integrations (Blackboard, Moodle)</a:t>
            </a:r>
          </a:p>
          <a:p>
            <a:r>
              <a:rPr lang="en-AU" sz="2400" dirty="0"/>
              <a:t>Enables a “Quick Contribute” control to upload a resource and link it back to the course without a contribution process</a:t>
            </a:r>
          </a:p>
          <a:p>
            <a:r>
              <a:rPr lang="en-AU" sz="2400" dirty="0"/>
              <a:t>Must have a nominated collection</a:t>
            </a:r>
          </a:p>
          <a:p>
            <a:pPr lvl="1"/>
            <a:r>
              <a:rPr lang="en-AU" sz="1600" dirty="0"/>
              <a:t>Would be typically used with a moderation workflow to fill in metadata later</a:t>
            </a:r>
          </a:p>
          <a:p>
            <a:endParaRPr lang="en-AU" sz="16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4697872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System Settings: Scheduled Tasks</a:t>
            </a:r>
            <a:endParaRPr lang="en-AU" sz="3600" dirty="0"/>
          </a:p>
        </p:txBody>
      </p:sp>
      <p:sp>
        <p:nvSpPr>
          <p:cNvPr id="5" name="Content Placeholder 4"/>
          <p:cNvSpPr>
            <a:spLocks noGrp="1"/>
          </p:cNvSpPr>
          <p:nvPr>
            <p:ph idx="1"/>
          </p:nvPr>
        </p:nvSpPr>
        <p:spPr/>
        <p:txBody>
          <a:bodyPr/>
          <a:lstStyle/>
          <a:p>
            <a:r>
              <a:rPr lang="en-AU" sz="1800" dirty="0"/>
              <a:t>EQUELLA’s built in “</a:t>
            </a:r>
            <a:r>
              <a:rPr lang="en-AU" sz="1800" dirty="0" err="1"/>
              <a:t>Cron</a:t>
            </a:r>
            <a:r>
              <a:rPr lang="en-AU" sz="1800" dirty="0"/>
              <a:t>” tasks</a:t>
            </a:r>
          </a:p>
          <a:p>
            <a:pPr lvl="1"/>
            <a:r>
              <a:rPr lang="en-AU" sz="1400" dirty="0" err="1"/>
              <a:t>Cron</a:t>
            </a:r>
            <a:r>
              <a:rPr lang="en-AU" sz="1400" dirty="0"/>
              <a:t> format:  see  </a:t>
            </a:r>
            <a:r>
              <a:rPr lang="en-AU" sz="1400" dirty="0">
                <a:hlinkClick r:id="rId2"/>
              </a:rPr>
              <a:t>http://www.quartz-scheduler.org/docs/tutorials/crontrigger.html</a:t>
            </a:r>
            <a:endParaRPr lang="en-AU" sz="1400" dirty="0"/>
          </a:p>
          <a:p>
            <a:r>
              <a:rPr lang="en-AU" sz="1800" dirty="0"/>
              <a:t>Tasks:</a:t>
            </a:r>
          </a:p>
          <a:p>
            <a:pPr lvl="1"/>
            <a:r>
              <a:rPr lang="en-AU" sz="1400" dirty="0"/>
              <a:t>Calculate MD5 hashes:  ensures no two attachments are the same</a:t>
            </a:r>
          </a:p>
          <a:p>
            <a:pPr lvl="1"/>
            <a:r>
              <a:rPr lang="en-AU" sz="1400" dirty="0"/>
              <a:t>Check Escalation: checks escalation settings on items in workflow</a:t>
            </a:r>
          </a:p>
          <a:p>
            <a:pPr lvl="1"/>
            <a:r>
              <a:rPr lang="en-AU" sz="1400" dirty="0"/>
              <a:t>Check for Deleted Users: check user management tool for users flagged for deletion and removes them.  Prevents occurrence of “unknown user” in moderation tasks and group lists</a:t>
            </a:r>
          </a:p>
          <a:p>
            <a:pPr lvl="1"/>
            <a:r>
              <a:rPr lang="en-AU" sz="1400" dirty="0"/>
              <a:t>Check Moderation:  notifies users when an active workflow moderation task has had a change to the group members that is stopping it moving to the next moderation task. For example, a user is notified when an item that is being moderated reaches a task that requires unanimous agreement from group members to move to the next step, but a group member has left the organisation. </a:t>
            </a:r>
          </a:p>
          <a:p>
            <a:pPr lvl="1"/>
            <a:r>
              <a:rPr lang="en-AU" sz="1400" dirty="0"/>
              <a:t>Check Review:  checks for items that need to be set to review in collections which have a review period specified</a:t>
            </a:r>
          </a:p>
          <a:p>
            <a:pPr lvl="1"/>
            <a:r>
              <a:rPr lang="en-AU" sz="1400" dirty="0"/>
              <a:t>Check URLs:  checks URLs as specified by the URL Checking </a:t>
            </a:r>
            <a:r>
              <a:rPr lang="en-AU" sz="1400" dirty="0" err="1"/>
              <a:t>plugin</a:t>
            </a:r>
            <a:endParaRPr lang="en-AU" sz="1400" dirty="0"/>
          </a:p>
          <a:p>
            <a:pPr lvl="1"/>
            <a:endParaRPr lang="en-AU" sz="1600" dirty="0"/>
          </a:p>
          <a:p>
            <a:endParaRPr lang="en-AU" sz="1800" dirty="0"/>
          </a:p>
        </p:txBody>
      </p:sp>
      <p:sp>
        <p:nvSpPr>
          <p:cNvPr id="4" name="Footer Placeholder 3"/>
          <p:cNvSpPr>
            <a:spLocks noGrp="1"/>
          </p:cNvSpPr>
          <p:nvPr>
            <p:ph type="ftr" sz="quarter" idx="10"/>
          </p:nvPr>
        </p:nvSpPr>
        <p:spPr/>
        <p:txBody>
          <a:bodyPr/>
          <a:lstStyle/>
          <a:p>
            <a:pPr>
              <a:defRPr/>
            </a:pPr>
            <a:r>
              <a:rPr lang="it-IT" smtClean="0"/>
              <a:t>EQ401</a:t>
            </a:r>
            <a:endParaRPr lang="en-US" dirty="0"/>
          </a:p>
        </p:txBody>
      </p:sp>
    </p:spTree>
    <p:extLst>
      <p:ext uri="{BB962C8B-B14F-4D97-AF65-F5344CB8AC3E}">
        <p14:creationId xmlns:p14="http://schemas.microsoft.com/office/powerpoint/2010/main" val="1564810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6373</Words>
  <Application>Microsoft Macintosh PowerPoint</Application>
  <PresentationFormat>Widescreen</PresentationFormat>
  <Paragraphs>924</Paragraphs>
  <Slides>135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135</vt:i4>
      </vt:variant>
    </vt:vector>
  </HeadingPairs>
  <TitlesOfParts>
    <vt:vector size="141" baseType="lpstr">
      <vt:lpstr>Calibri</vt:lpstr>
      <vt:lpstr>Calibri Light</vt:lpstr>
      <vt:lpstr>Courier New</vt:lpstr>
      <vt:lpstr>Wingdings</vt:lpstr>
      <vt:lpstr>Arial</vt:lpstr>
      <vt:lpstr>Office Theme</vt:lpstr>
      <vt:lpstr> EQ401 EQUELLA System Administration Training     </vt:lpstr>
      <vt:lpstr>Course Topics and Timelines</vt:lpstr>
      <vt:lpstr>EQUELLA Support</vt:lpstr>
      <vt:lpstr>Other Resources</vt:lpstr>
      <vt:lpstr>Overview of EQUELLA Architecture </vt:lpstr>
      <vt:lpstr>Topics</vt:lpstr>
      <vt:lpstr>What is EQUELLA</vt:lpstr>
      <vt:lpstr>What is Digital Content?</vt:lpstr>
      <vt:lpstr>Digital Content – Local vs Remote</vt:lpstr>
      <vt:lpstr>What is Metadata?</vt:lpstr>
      <vt:lpstr>Purpose of Metadata</vt:lpstr>
      <vt:lpstr>How is Metadata Represented in EQUELLA?</vt:lpstr>
      <vt:lpstr>EQUELLA Items</vt:lpstr>
      <vt:lpstr>Anatomy of an EQUELLA Item</vt:lpstr>
      <vt:lpstr>EQUELLA Collections</vt:lpstr>
      <vt:lpstr>EQUELLA Institutions</vt:lpstr>
      <vt:lpstr>Anatomy of an EQUELLA Repository</vt:lpstr>
      <vt:lpstr>Local vs Remote Repositories</vt:lpstr>
      <vt:lpstr>Shared Ecosystem</vt:lpstr>
      <vt:lpstr>EQUELLA in the Enterprise</vt:lpstr>
      <vt:lpstr>EQUELLA Directory Structure</vt:lpstr>
      <vt:lpstr>EQUELLA Directory Structure (cont’d)</vt:lpstr>
      <vt:lpstr>EQUELLA Directory Structure (cont’d)</vt:lpstr>
      <vt:lpstr>Functional Overview</vt:lpstr>
      <vt:lpstr>Topics</vt:lpstr>
      <vt:lpstr>EQUELLA Requirements</vt:lpstr>
      <vt:lpstr>Database Requirements</vt:lpstr>
      <vt:lpstr>ImageMagick</vt:lpstr>
      <vt:lpstr>ImageMagick (cont’d)</vt:lpstr>
      <vt:lpstr>EQUELLA Hardware Requirements</vt:lpstr>
      <vt:lpstr>Student Exercise</vt:lpstr>
      <vt:lpstr>EQUELLA Configuration Files</vt:lpstr>
      <vt:lpstr>Topics</vt:lpstr>
      <vt:lpstr>Configuration File Locations</vt:lpstr>
      <vt:lpstr>$EQUELLA/learningedge-config</vt:lpstr>
      <vt:lpstr>Tips</vt:lpstr>
      <vt:lpstr>c3p0.properties</vt:lpstr>
      <vt:lpstr>en-stopWords.txt</vt:lpstr>
      <vt:lpstr>hibernate.properties</vt:lpstr>
      <vt:lpstr>learningedge-log4j.properties</vt:lpstr>
      <vt:lpstr>mandatory-config.properties</vt:lpstr>
      <vt:lpstr>optional-config.properties</vt:lpstr>
      <vt:lpstr>optional-config.properties – special configurations</vt:lpstr>
      <vt:lpstr>quartz.properties</vt:lpstr>
      <vt:lpstr>upgrade-log.xml</vt:lpstr>
      <vt:lpstr>plugins/com.tle.core.freetext/optional.properties</vt:lpstr>
      <vt:lpstr>plugins/com.tle.core.imagemagick/config.properties</vt:lpstr>
      <vt:lpstr>plugins/com.tle.mycontent/filters.xml</vt:lpstr>
      <vt:lpstr>plugins/com.tle.web.homepage/optional.properties</vt:lpstr>
      <vt:lpstr>plugins/com.tle.web.htmleditor.tinymce/editoroptions.txt</vt:lpstr>
      <vt:lpstr>plugins/com.tle.web.institution/defaultBadge.jpg</vt:lpstr>
      <vt:lpstr>plugins/com.tle.web.viewitem/largeimageviewer/optional.properties</vt:lpstr>
      <vt:lpstr>Auditing Controls</vt:lpstr>
      <vt:lpstr>$EQUELLA/manager/config.properties</vt:lpstr>
      <vt:lpstr>$EQUELLA/manager/log4j.properties</vt:lpstr>
      <vt:lpstr>$EQUELLA/manager/config.properties</vt:lpstr>
      <vt:lpstr>$EQUELLA/manager/manager.conf</vt:lpstr>
      <vt:lpstr>$EQUELLA/manager/tomcat.conf</vt:lpstr>
      <vt:lpstr>$EQUELLA/manager/users.properties</vt:lpstr>
      <vt:lpstr>$EQUELLA/tomcat/conf/server.xml</vt:lpstr>
      <vt:lpstr>Institution Manager</vt:lpstr>
      <vt:lpstr>Topics</vt:lpstr>
      <vt:lpstr>Institution Manager’s URL</vt:lpstr>
      <vt:lpstr>Institution Management</vt:lpstr>
      <vt:lpstr>Exporting EQUELLA Institutions</vt:lpstr>
      <vt:lpstr>Exporting EQUELLA Institutions (cont’d)</vt:lpstr>
      <vt:lpstr>Exporting EQUELLA Institutions (cont’d)</vt:lpstr>
      <vt:lpstr>Importing EQUELLA Institutions</vt:lpstr>
      <vt:lpstr>Editing an Institution</vt:lpstr>
      <vt:lpstr>Server Settings</vt:lpstr>
      <vt:lpstr>Downloads</vt:lpstr>
      <vt:lpstr>Thread Dump</vt:lpstr>
      <vt:lpstr>Cluster Health</vt:lpstr>
      <vt:lpstr>EQUELLA Internal Systems Administration</vt:lpstr>
      <vt:lpstr>Topics</vt:lpstr>
      <vt:lpstr>TLE_ADMINISTRATOR Login</vt:lpstr>
      <vt:lpstr>Customisation Area</vt:lpstr>
      <vt:lpstr>Theme Modifications</vt:lpstr>
      <vt:lpstr>Logged In Users</vt:lpstr>
      <vt:lpstr>MIME Type Configuration</vt:lpstr>
      <vt:lpstr>MIME Types – Details Tab</vt:lpstr>
      <vt:lpstr>MIME Types – Text Extractors Tab</vt:lpstr>
      <vt:lpstr>MIME Types – Viewer Tab</vt:lpstr>
      <vt:lpstr>MIME Types – Viewers</vt:lpstr>
      <vt:lpstr>MIME Types – Viewers (cont’d)</vt:lpstr>
      <vt:lpstr>Viewer SSO Token</vt:lpstr>
      <vt:lpstr>MIME Types – Embedding Template Tab</vt:lpstr>
      <vt:lpstr>Google Analytics</vt:lpstr>
      <vt:lpstr>System Settings</vt:lpstr>
      <vt:lpstr>System Settings: Banned File Extensions</vt:lpstr>
      <vt:lpstr>System Settings: FreeText Engine</vt:lpstr>
      <vt:lpstr>System Settings: Language Settings</vt:lpstr>
      <vt:lpstr>System Settings: Login Notice Editor</vt:lpstr>
      <vt:lpstr>System Settings: Login</vt:lpstr>
      <vt:lpstr>System Settings: Login (cont’d)</vt:lpstr>
      <vt:lpstr>System Settings: Mail Server</vt:lpstr>
      <vt:lpstr>System Settings: OAI Identifier</vt:lpstr>
      <vt:lpstr>System Settings: Quick Contribute</vt:lpstr>
      <vt:lpstr>System Settings: Scheduled Tasks</vt:lpstr>
      <vt:lpstr>System Settings: Scheduled Tasks (cont’d)</vt:lpstr>
      <vt:lpstr>System Settings: Scheduled Tasks (cont’d)</vt:lpstr>
      <vt:lpstr>System Settings: Searching</vt:lpstr>
      <vt:lpstr>System Settings: Shortcut URL</vt:lpstr>
      <vt:lpstr>System Settings: URL Checking</vt:lpstr>
      <vt:lpstr>System Settings: User Quota</vt:lpstr>
      <vt:lpstr>System Settings: Version Selection</vt:lpstr>
      <vt:lpstr>Federated Searches</vt:lpstr>
      <vt:lpstr>User Management</vt:lpstr>
      <vt:lpstr>Local Groups</vt:lpstr>
      <vt:lpstr>Roles</vt:lpstr>
      <vt:lpstr>Suspensions</vt:lpstr>
      <vt:lpstr>Shared Secrets</vt:lpstr>
      <vt:lpstr>EQUELLA Security and ACLs</vt:lpstr>
      <vt:lpstr>Topics</vt:lpstr>
      <vt:lpstr>Security Best Practices</vt:lpstr>
      <vt:lpstr>Some Concerns</vt:lpstr>
      <vt:lpstr>Ways to view permissions</vt:lpstr>
      <vt:lpstr>EQUELLA Logs and Error Management</vt:lpstr>
      <vt:lpstr>Logs Location</vt:lpstr>
      <vt:lpstr>Other Logs</vt:lpstr>
      <vt:lpstr>Common Errors</vt:lpstr>
      <vt:lpstr>Common Errors</vt:lpstr>
      <vt:lpstr>Common Errors</vt:lpstr>
      <vt:lpstr>Common Errors</vt:lpstr>
      <vt:lpstr>Common Errors</vt:lpstr>
      <vt:lpstr>Common Errors</vt:lpstr>
      <vt:lpstr>Troubleshooting with VisualVM</vt:lpstr>
      <vt:lpstr>JVisualVM – JMX Connection</vt:lpstr>
      <vt:lpstr>JVisualVM – Thread Dump</vt:lpstr>
      <vt:lpstr>EQUELLA Bulk Importer (EBI)</vt:lpstr>
      <vt:lpstr>What is the EBI</vt:lpstr>
      <vt:lpstr>EBI Requirements</vt:lpstr>
      <vt:lpstr>EBI Fields</vt:lpstr>
      <vt:lpstr>EBI Buttons</vt:lpstr>
      <vt:lpstr>CSV File Format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EQ401 EQUELLA System Administration Training     </dc:title>
  <dc:creator>Microsoft Office User</dc:creator>
  <cp:lastModifiedBy>Microsoft Office User</cp:lastModifiedBy>
  <cp:revision>1</cp:revision>
  <dcterms:created xsi:type="dcterms:W3CDTF">2018-05-25T20:49:46Z</dcterms:created>
  <dcterms:modified xsi:type="dcterms:W3CDTF">2018-05-25T20:59:16Z</dcterms:modified>
</cp:coreProperties>
</file>