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74634"/>
  </p:normalViewPr>
  <p:slideViewPr>
    <p:cSldViewPr snapToGrid="0" snapToObjects="1">
      <p:cViewPr varScale="1">
        <p:scale>
          <a:sx n="96" d="100"/>
          <a:sy n="96" d="100"/>
        </p:scale>
        <p:origin x="536" y="168"/>
      </p:cViewPr>
      <p:guideLst/>
    </p:cSldViewPr>
  </p:slideViewPr>
  <p:outlineViewPr>
    <p:cViewPr>
      <p:scale>
        <a:sx n="33" d="100"/>
        <a:sy n="33" d="100"/>
      </p:scale>
      <p:origin x="0" y="-2476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1" d="100"/>
          <a:sy n="91"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3EE8-DB19-2549-A780-42102808779D}" type="datetimeFigureOut">
              <a:rPr lang="en-US" smtClean="0"/>
              <a:t>5/22/18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73CF1-3A6F-8644-883B-C5508EC7F29E}" type="slidenum">
              <a:rPr lang="en-US" smtClean="0"/>
              <a:t>‹#›</a:t>
            </a:fld>
            <a:endParaRPr lang="en-US"/>
          </a:p>
        </p:txBody>
      </p:sp>
    </p:spTree>
    <p:extLst>
      <p:ext uri="{BB962C8B-B14F-4D97-AF65-F5344CB8AC3E}">
        <p14:creationId xmlns:p14="http://schemas.microsoft.com/office/powerpoint/2010/main" val="80589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1600" b="0" i="0" u="none" strike="noStrike" kern="1200" cap="none" spc="0" normalizeH="0" baseline="0" noProof="0" dirty="0" smtClean="0">
                <a:ln>
                  <a:noFill/>
                </a:ln>
                <a:solidFill>
                  <a:srgbClr val="000000"/>
                </a:solidFill>
                <a:effectLst/>
                <a:uLnTx/>
                <a:uFillTx/>
                <a:latin typeface="Verdana" pitchFamily="34" charset="0"/>
                <a:ea typeface="+mn-ea"/>
                <a:cs typeface="Arial" pitchFamily="34" charset="0"/>
              </a:rPr>
              <a:t>Presenter note: Introduce yourself</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AU" sz="1600" b="0" i="0" u="none" strike="noStrike" kern="1200" cap="none" spc="0" normalizeH="0" baseline="0" noProof="0" dirty="0" smtClean="0">
              <a:ln>
                <a:noFill/>
              </a:ln>
              <a:solidFill>
                <a:srgbClr val="000000"/>
              </a:solidFill>
              <a:effectLst/>
              <a:uLnTx/>
              <a:uFillTx/>
              <a:latin typeface="Verdana"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1600" b="0" i="0" u="none" strike="noStrike" kern="1200" cap="none" spc="0" normalizeH="0" baseline="0" noProof="0" dirty="0" smtClean="0">
                <a:ln>
                  <a:noFill/>
                </a:ln>
                <a:solidFill>
                  <a:srgbClr val="000000"/>
                </a:solidFill>
                <a:effectLst/>
                <a:uLnTx/>
                <a:uFillTx/>
                <a:latin typeface="Verdana" pitchFamily="34" charset="0"/>
                <a:ea typeface="+mn-ea"/>
                <a:cs typeface="Arial" pitchFamily="34" charset="0"/>
              </a:rPr>
              <a:t>Go around the group letting each person introduce themself.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1600" b="0" i="0" u="none" strike="noStrike" kern="1200" cap="none" spc="0" normalizeH="0" baseline="0" noProof="0" dirty="0" smtClean="0">
                <a:ln>
                  <a:noFill/>
                </a:ln>
                <a:solidFill>
                  <a:srgbClr val="000000"/>
                </a:solidFill>
                <a:effectLst/>
                <a:uLnTx/>
                <a:uFillTx/>
                <a:latin typeface="Verdana" pitchFamily="34" charset="0"/>
                <a:ea typeface="+mn-ea"/>
                <a:cs typeface="Arial" pitchFamily="34" charset="0"/>
              </a:rPr>
              <a:t>Note names, roles and expectations.</a:t>
            </a:r>
          </a:p>
          <a:p>
            <a:endParaRPr lang="en-AU" dirty="0"/>
          </a:p>
        </p:txBody>
      </p:sp>
      <p:sp>
        <p:nvSpPr>
          <p:cNvPr id="4" name="Slide Number Placeholder 3"/>
          <p:cNvSpPr>
            <a:spLocks noGrp="1"/>
          </p:cNvSpPr>
          <p:nvPr>
            <p:ph type="sldNum" sz="quarter" idx="10"/>
          </p:nvPr>
        </p:nvSpPr>
        <p:spPr/>
        <p:txBody>
          <a:bodyPr/>
          <a:lstStyle/>
          <a:p>
            <a:pPr>
              <a:defRPr/>
            </a:pPr>
            <a:fld id="{A6086A05-277E-4727-B8AD-C4C5F2A674E1}" type="slidenum">
              <a:rPr lang="en-GB" smtClean="0"/>
              <a:pPr>
                <a:defRPr/>
              </a:pPr>
              <a:t>1</a:t>
            </a:fld>
            <a:endParaRPr lang="en-GB"/>
          </a:p>
        </p:txBody>
      </p:sp>
    </p:spTree>
    <p:extLst>
      <p:ext uri="{BB962C8B-B14F-4D97-AF65-F5344CB8AC3E}">
        <p14:creationId xmlns:p14="http://schemas.microsoft.com/office/powerpoint/2010/main" val="409923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600" dirty="0"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86D1BABD-FD6D-4DE6-956C-2F606FE1F9CB}" type="slidenum">
              <a:rPr lang="en-US" sz="1100" smtClean="0">
                <a:latin typeface="Arial" charset="0"/>
              </a:rPr>
              <a:pPr eaLnBrk="1" hangingPunct="1"/>
              <a:t>10</a:t>
            </a:fld>
            <a:endParaRPr lang="en-US" sz="1100" smtClean="0">
              <a:latin typeface="Arial" charset="0"/>
            </a:endParaRPr>
          </a:p>
        </p:txBody>
      </p:sp>
    </p:spTree>
    <p:extLst>
      <p:ext uri="{BB962C8B-B14F-4D97-AF65-F5344CB8AC3E}">
        <p14:creationId xmlns:p14="http://schemas.microsoft.com/office/powerpoint/2010/main" val="501746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Metadata is used to find resources in the repository.</a:t>
            </a:r>
          </a:p>
          <a:p>
            <a:endParaRPr lang="en-AU" sz="1600" dirty="0" smtClean="0"/>
          </a:p>
          <a:p>
            <a:r>
              <a:rPr lang="en-AU" sz="1600" dirty="0" smtClean="0"/>
              <a:t>An index is created, this is very similar to a book index where words and the pages they appear on are listed. </a:t>
            </a:r>
          </a:p>
          <a:p>
            <a:endParaRPr lang="en-AU" sz="1600" dirty="0" smtClean="0"/>
          </a:p>
          <a:p>
            <a:r>
              <a:rPr lang="en-AU" sz="1600" dirty="0" smtClean="0"/>
              <a:t>So to find the page you want you look in the index for the word you want and turn to the page. It certainly beats having to search every page for the word.</a:t>
            </a:r>
          </a:p>
          <a:p>
            <a:endParaRPr lang="en-AU" sz="1600" dirty="0" smtClean="0"/>
          </a:p>
          <a:p>
            <a:r>
              <a:rPr lang="en-AU" sz="1600" dirty="0" smtClean="0"/>
              <a:t>In computing it also greatly simplifies searching.</a:t>
            </a:r>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DF33CDDE-A4AD-462D-A053-323BDEFC0AEE}" type="slidenum">
              <a:rPr lang="en-US" sz="1100" smtClean="0">
                <a:latin typeface="Arial" charset="0"/>
              </a:rPr>
              <a:pPr eaLnBrk="1" hangingPunct="1"/>
              <a:t>11</a:t>
            </a:fld>
            <a:endParaRPr lang="en-US" sz="1100" smtClean="0">
              <a:latin typeface="Arial" charset="0"/>
            </a:endParaRPr>
          </a:p>
        </p:txBody>
      </p:sp>
    </p:spTree>
    <p:extLst>
      <p:ext uri="{BB962C8B-B14F-4D97-AF65-F5344CB8AC3E}">
        <p14:creationId xmlns:p14="http://schemas.microsoft.com/office/powerpoint/2010/main" val="179220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Some search the whole repository, or controlled sections and some only your content.</a:t>
            </a:r>
          </a:p>
          <a:p>
            <a:r>
              <a:rPr lang="en-AU" sz="1400" dirty="0" smtClean="0"/>
              <a:t>Basic search - </a:t>
            </a:r>
            <a:r>
              <a:rPr lang="en-AU" sz="1400" b="1" dirty="0" smtClean="0"/>
              <a:t>keyword</a:t>
            </a:r>
          </a:p>
          <a:p>
            <a:r>
              <a:rPr lang="en-AU" sz="1400" dirty="0" smtClean="0"/>
              <a:t>Guided Search - </a:t>
            </a:r>
            <a:r>
              <a:rPr lang="en-AU" sz="1400" b="1" dirty="0" smtClean="0"/>
              <a:t>collection</a:t>
            </a:r>
          </a:p>
          <a:p>
            <a:r>
              <a:rPr lang="en-AU" sz="1400" dirty="0" smtClean="0"/>
              <a:t>Advanced Search - </a:t>
            </a:r>
            <a:r>
              <a:rPr lang="en-AU" sz="1400" b="1" dirty="0" smtClean="0"/>
              <a:t>advanced</a:t>
            </a:r>
          </a:p>
          <a:p>
            <a:r>
              <a:rPr lang="en-AU" sz="1400" dirty="0" smtClean="0"/>
              <a:t>Federated Search – </a:t>
            </a:r>
            <a:r>
              <a:rPr lang="en-AU" sz="1400" b="1" dirty="0" smtClean="0"/>
              <a:t>external</a:t>
            </a:r>
            <a:r>
              <a:rPr lang="en-AU" sz="1400" dirty="0" smtClean="0"/>
              <a:t> repositories</a:t>
            </a:r>
          </a:p>
          <a:p>
            <a:r>
              <a:rPr lang="en-AU" sz="1400" dirty="0" smtClean="0"/>
              <a:t>My Content search - </a:t>
            </a:r>
            <a:r>
              <a:rPr lang="en-AU" sz="1400" b="1" dirty="0" smtClean="0"/>
              <a:t>personal</a:t>
            </a:r>
          </a:p>
          <a:p>
            <a:r>
              <a:rPr lang="en-AU" sz="1400" dirty="0" smtClean="0"/>
              <a:t>My Favourites search - </a:t>
            </a:r>
            <a:r>
              <a:rPr lang="en-AU" sz="1400" b="1" dirty="0" smtClean="0"/>
              <a:t>bookmark</a:t>
            </a:r>
          </a:p>
          <a:p>
            <a:r>
              <a:rPr lang="en-AU" sz="1400" dirty="0" smtClean="0"/>
              <a:t>My Searches - </a:t>
            </a:r>
            <a:r>
              <a:rPr lang="en-AU" sz="1400" b="1" dirty="0" smtClean="0"/>
              <a:t>saved</a:t>
            </a:r>
          </a:p>
          <a:p>
            <a:r>
              <a:rPr lang="en-AU" sz="1400" dirty="0" smtClean="0"/>
              <a:t>Browse the repository - </a:t>
            </a:r>
            <a:r>
              <a:rPr lang="en-AU" sz="1400" b="1" dirty="0" smtClean="0"/>
              <a:t>organised</a:t>
            </a:r>
          </a:p>
          <a:p>
            <a:r>
              <a:rPr lang="en-AU" sz="1400" dirty="0" smtClean="0"/>
              <a:t>Task List search – </a:t>
            </a:r>
            <a:r>
              <a:rPr lang="en-AU" sz="1400" b="1" dirty="0" smtClean="0"/>
              <a:t>task oriented</a:t>
            </a:r>
          </a:p>
          <a:p>
            <a:r>
              <a:rPr lang="en-AU" sz="1400" b="1" dirty="0" smtClean="0"/>
              <a:t>My resources</a:t>
            </a:r>
          </a:p>
          <a:p>
            <a:r>
              <a:rPr lang="en-AU" sz="1400" b="1" dirty="0" smtClean="0"/>
              <a:t>YouTube</a:t>
            </a:r>
          </a:p>
          <a:p>
            <a:r>
              <a:rPr lang="en-AU" sz="1400" b="1" dirty="0" smtClean="0"/>
              <a:t>Google Books</a:t>
            </a:r>
          </a:p>
          <a:p>
            <a:r>
              <a:rPr lang="en-AU" sz="1400" b="1" dirty="0" err="1" smtClean="0"/>
              <a:t>ITunesU</a:t>
            </a:r>
            <a:endParaRPr lang="en-AU" sz="1400"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sz="1600" b="1" dirty="0" smtClean="0">
                <a:solidFill>
                  <a:schemeClr val="tx2">
                    <a:lumMod val="75000"/>
                  </a:schemeClr>
                </a:solidFill>
              </a:rPr>
              <a:t>Through the Resource Selector or HTML Editor during contribution.</a:t>
            </a:r>
          </a:p>
          <a:p>
            <a:endParaRPr lang="en-AU" sz="1600" dirty="0" smtClean="0"/>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2798FFC6-DDCE-4FB1-A6D7-1C235A5144E4}" type="slidenum">
              <a:rPr lang="en-US" sz="1100" smtClean="0">
                <a:latin typeface="Arial" charset="0"/>
              </a:rPr>
              <a:pPr eaLnBrk="1" hangingPunct="1"/>
              <a:t>12</a:t>
            </a:fld>
            <a:endParaRPr lang="en-US" sz="1100" smtClean="0">
              <a:latin typeface="Arial" charset="0"/>
            </a:endParaRPr>
          </a:p>
        </p:txBody>
      </p:sp>
    </p:spTree>
    <p:extLst>
      <p:ext uri="{BB962C8B-B14F-4D97-AF65-F5344CB8AC3E}">
        <p14:creationId xmlns:p14="http://schemas.microsoft.com/office/powerpoint/2010/main" val="115601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AU" sz="1600" dirty="0" smtClean="0"/>
              <a:t>Indexing can be a significant system load for large systems and the number and type of nodes indexed may need review if performance is noticeably degraded.</a:t>
            </a:r>
          </a:p>
          <a:p>
            <a:pPr algn="just"/>
            <a:endParaRPr lang="en-AU" sz="1600" dirty="0"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13EE7074-F1F8-42A5-B96A-0F7CA24BBC86}" type="slidenum">
              <a:rPr lang="en-US" sz="1100" smtClean="0">
                <a:latin typeface="Arial" charset="0"/>
              </a:rPr>
              <a:pPr eaLnBrk="1" hangingPunct="1"/>
              <a:t>13</a:t>
            </a:fld>
            <a:endParaRPr lang="en-US" sz="1100" smtClean="0">
              <a:latin typeface="Arial" charset="0"/>
            </a:endParaRPr>
          </a:p>
        </p:txBody>
      </p:sp>
    </p:spTree>
    <p:extLst>
      <p:ext uri="{BB962C8B-B14F-4D97-AF65-F5344CB8AC3E}">
        <p14:creationId xmlns:p14="http://schemas.microsoft.com/office/powerpoint/2010/main" val="73384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Select either or both to include the node in the index. Searches can then use this content in search results.</a:t>
            </a: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DDF169A8-1A0F-43B9-B8E3-DF49D751F3D8}" type="slidenum">
              <a:rPr lang="en-US" sz="1100" smtClean="0">
                <a:latin typeface="Arial" charset="0"/>
              </a:rPr>
              <a:pPr eaLnBrk="1" hangingPunct="1"/>
              <a:t>14</a:t>
            </a:fld>
            <a:endParaRPr lang="en-US" sz="1100" smtClean="0">
              <a:latin typeface="Arial" charset="0"/>
            </a:endParaRPr>
          </a:p>
        </p:txBody>
      </p:sp>
    </p:spTree>
    <p:extLst>
      <p:ext uri="{BB962C8B-B14F-4D97-AF65-F5344CB8AC3E}">
        <p14:creationId xmlns:p14="http://schemas.microsoft.com/office/powerpoint/2010/main" val="12286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700" dirty="0" smtClean="0"/>
              <a:t>Only nodes indexed for power search are then available for selection. (this is how a schema is viewed in the Digital Repository.)</a:t>
            </a: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0454E6B8-BB19-4357-B768-CCE93A4CCCA5}" type="slidenum">
              <a:rPr lang="en-US" sz="1100" smtClean="0">
                <a:solidFill>
                  <a:srgbClr val="000000"/>
                </a:solidFill>
                <a:latin typeface="Arial" charset="0"/>
              </a:rPr>
              <a:pPr eaLnBrk="1" hangingPunct="1"/>
              <a:t>15</a:t>
            </a:fld>
            <a:endParaRPr lang="en-US" sz="1100" smtClean="0">
              <a:solidFill>
                <a:srgbClr val="000000"/>
              </a:solidFill>
              <a:latin typeface="Arial" charset="0"/>
            </a:endParaRPr>
          </a:p>
        </p:txBody>
      </p:sp>
    </p:spTree>
    <p:extLst>
      <p:ext uri="{BB962C8B-B14F-4D97-AF65-F5344CB8AC3E}">
        <p14:creationId xmlns:p14="http://schemas.microsoft.com/office/powerpoint/2010/main" val="154853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600"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43393E45-34BE-49E3-B7DD-D3268230FC85}" type="slidenum">
              <a:rPr lang="en-US" sz="1100" smtClean="0">
                <a:latin typeface="Arial" charset="0"/>
              </a:rPr>
              <a:pPr eaLnBrk="1" hangingPunct="1"/>
              <a:t>16</a:t>
            </a:fld>
            <a:endParaRPr lang="en-US" sz="1100" smtClean="0">
              <a:latin typeface="Arial" charset="0"/>
            </a:endParaRPr>
          </a:p>
        </p:txBody>
      </p:sp>
    </p:spTree>
    <p:extLst>
      <p:ext uri="{BB962C8B-B14F-4D97-AF65-F5344CB8AC3E}">
        <p14:creationId xmlns:p14="http://schemas.microsoft.com/office/powerpoint/2010/main" val="21754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Each wizard control is linked to a schema node where the information entered in the control is stored.</a:t>
            </a:r>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C98B287C-F789-4229-8B23-AF6EE15BFEF9}" type="slidenum">
              <a:rPr lang="en-US" sz="1100" smtClean="0">
                <a:latin typeface="Arial" charset="0"/>
              </a:rPr>
              <a:pPr eaLnBrk="1" hangingPunct="1"/>
              <a:t>17</a:t>
            </a:fld>
            <a:endParaRPr lang="en-US" sz="1100" smtClean="0">
              <a:latin typeface="Arial" charset="0"/>
            </a:endParaRPr>
          </a:p>
        </p:txBody>
      </p:sp>
    </p:spTree>
    <p:extLst>
      <p:ext uri="{BB962C8B-B14F-4D97-AF65-F5344CB8AC3E}">
        <p14:creationId xmlns:p14="http://schemas.microsoft.com/office/powerpoint/2010/main" val="28425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b="1" dirty="0" smtClean="0"/>
              <a:t>Discuss resource version numbers e.g.</a:t>
            </a:r>
          </a:p>
          <a:p>
            <a:r>
              <a:rPr lang="en-AU" sz="1600" b="1" dirty="0" smtClean="0"/>
              <a:t>Archived /1</a:t>
            </a:r>
          </a:p>
          <a:p>
            <a:r>
              <a:rPr lang="en-AU" sz="1600" b="1" dirty="0" smtClean="0"/>
              <a:t>Live /2</a:t>
            </a:r>
          </a:p>
          <a:p>
            <a:r>
              <a:rPr lang="en-AU" sz="1600" b="1" dirty="0" smtClean="0"/>
              <a:t>Draft /3</a:t>
            </a:r>
          </a:p>
          <a:p>
            <a:endParaRPr lang="en-AU" sz="1600" b="1" dirty="0" smtClean="0"/>
          </a:p>
          <a:p>
            <a:r>
              <a:rPr lang="en-AU" sz="1600" b="1" dirty="0" smtClean="0"/>
              <a:t>MENTION VERSION 0</a:t>
            </a:r>
            <a:r>
              <a:rPr lang="en-AU" sz="1600" b="1" baseline="0" dirty="0" smtClean="0"/>
              <a:t> – when using a link will always give the latest version.</a:t>
            </a:r>
            <a:endParaRPr lang="en-AU" sz="1600" b="1" dirty="0" smtClean="0"/>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52DFFFDE-FBBC-482F-83A8-59B951C7C271}" type="slidenum">
              <a:rPr lang="en-US" sz="1100" smtClean="0">
                <a:latin typeface="Arial" charset="0"/>
              </a:rPr>
              <a:pPr eaLnBrk="1" hangingPunct="1"/>
              <a:t>18</a:t>
            </a:fld>
            <a:endParaRPr lang="en-US" sz="1100" smtClean="0">
              <a:latin typeface="Arial" charset="0"/>
            </a:endParaRPr>
          </a:p>
        </p:txBody>
      </p:sp>
    </p:spTree>
    <p:extLst>
      <p:ext uri="{BB962C8B-B14F-4D97-AF65-F5344CB8AC3E}">
        <p14:creationId xmlns:p14="http://schemas.microsoft.com/office/powerpoint/2010/main" val="21452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600" dirty="0" smtClean="0"/>
              <a:t>Entering this URL into a browser displays the resource page providing links to the constituent parts of the resource.</a:t>
            </a:r>
          </a:p>
          <a:p>
            <a:endParaRPr lang="en-AU" sz="1600" dirty="0" smtClean="0"/>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70494A9D-CA9C-423A-869A-19C70DFC1D71}" type="slidenum">
              <a:rPr lang="en-US" sz="1100" smtClean="0">
                <a:latin typeface="Arial" charset="0"/>
              </a:rPr>
              <a:pPr eaLnBrk="1" hangingPunct="1"/>
              <a:t>19</a:t>
            </a:fld>
            <a:endParaRPr lang="en-US" sz="1100" smtClean="0">
              <a:latin typeface="Arial" charset="0"/>
            </a:endParaRPr>
          </a:p>
        </p:txBody>
      </p:sp>
    </p:spTree>
    <p:extLst>
      <p:ext uri="{BB962C8B-B14F-4D97-AF65-F5344CB8AC3E}">
        <p14:creationId xmlns:p14="http://schemas.microsoft.com/office/powerpoint/2010/main" val="197576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AU" sz="1400" smtClean="0">
              <a:solidFill>
                <a:srgbClr val="FF0000"/>
              </a:solidFill>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C093EBF1-8A0F-49E9-9C68-EA279826E5FF}" type="slidenum">
              <a:rPr lang="en-AU" sz="1100" smtClean="0">
                <a:solidFill>
                  <a:srgbClr val="000000"/>
                </a:solidFill>
                <a:latin typeface="Arial" charset="0"/>
              </a:rPr>
              <a:pPr eaLnBrk="1" hangingPunct="1"/>
              <a:t>2</a:t>
            </a:fld>
            <a:endParaRPr lang="en-AU" sz="1100" smtClean="0">
              <a:solidFill>
                <a:srgbClr val="000000"/>
              </a:solidFill>
              <a:latin typeface="Arial" charset="0"/>
            </a:endParaRPr>
          </a:p>
        </p:txBody>
      </p:sp>
    </p:spTree>
    <p:extLst>
      <p:ext uri="{BB962C8B-B14F-4D97-AF65-F5344CB8AC3E}">
        <p14:creationId xmlns:p14="http://schemas.microsoft.com/office/powerpoint/2010/main" val="1885700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22DB1C03-3ACF-4AA0-AFAF-47050B2720A4}" type="slidenum">
              <a:rPr lang="en-US" sz="1100" smtClean="0">
                <a:latin typeface="Arial" charset="0"/>
              </a:rPr>
              <a:pPr eaLnBrk="1" hangingPunct="1"/>
              <a:t>20</a:t>
            </a:fld>
            <a:endParaRPr lang="en-US" sz="1100" smtClean="0">
              <a:latin typeface="Arial" charset="0"/>
            </a:endParaRPr>
          </a:p>
        </p:txBody>
      </p:sp>
    </p:spTree>
    <p:extLst>
      <p:ext uri="{BB962C8B-B14F-4D97-AF65-F5344CB8AC3E}">
        <p14:creationId xmlns:p14="http://schemas.microsoft.com/office/powerpoint/2010/main" val="108342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80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012B172F-6CDC-455C-AFF1-5055CD9FA729}" type="slidenum">
              <a:rPr lang="en-US" sz="1100" smtClean="0">
                <a:latin typeface="Arial" charset="0"/>
              </a:rPr>
              <a:pPr eaLnBrk="1" hangingPunct="1"/>
              <a:t>21</a:t>
            </a:fld>
            <a:endParaRPr lang="en-US" sz="1100" smtClean="0">
              <a:latin typeface="Arial" charset="0"/>
            </a:endParaRPr>
          </a:p>
        </p:txBody>
      </p:sp>
    </p:spTree>
    <p:extLst>
      <p:ext uri="{BB962C8B-B14F-4D97-AF65-F5344CB8AC3E}">
        <p14:creationId xmlns:p14="http://schemas.microsoft.com/office/powerpoint/2010/main" val="219765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82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F23C52B1-AFFF-4658-A46E-7F9517DDC4B2}" type="slidenum">
              <a:rPr lang="en-US" sz="1100" smtClean="0">
                <a:latin typeface="Arial" charset="0"/>
              </a:rPr>
              <a:pPr eaLnBrk="1" hangingPunct="1"/>
              <a:t>22</a:t>
            </a:fld>
            <a:endParaRPr lang="en-US" sz="1100" smtClean="0">
              <a:latin typeface="Arial" charset="0"/>
            </a:endParaRPr>
          </a:p>
        </p:txBody>
      </p:sp>
    </p:spTree>
    <p:extLst>
      <p:ext uri="{BB962C8B-B14F-4D97-AF65-F5344CB8AC3E}">
        <p14:creationId xmlns:p14="http://schemas.microsoft.com/office/powerpoint/2010/main" val="51864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b="1" smtClean="0"/>
              <a:t>Demonstrate ~ and &lt;XML&gt;</a:t>
            </a:r>
          </a:p>
        </p:txBody>
      </p:sp>
      <p:sp>
        <p:nvSpPr>
          <p:cNvPr id="183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4ADB8EA8-E742-4E40-B8A6-A9F165B94699}" type="slidenum">
              <a:rPr lang="en-US" sz="1100" smtClean="0">
                <a:latin typeface="Arial" charset="0"/>
              </a:rPr>
              <a:pPr eaLnBrk="1" hangingPunct="1"/>
              <a:t>23</a:t>
            </a:fld>
            <a:endParaRPr lang="en-US" sz="1100" smtClean="0">
              <a:latin typeface="Arial" charset="0"/>
            </a:endParaRPr>
          </a:p>
        </p:txBody>
      </p:sp>
    </p:spTree>
    <p:extLst>
      <p:ext uri="{BB962C8B-B14F-4D97-AF65-F5344CB8AC3E}">
        <p14:creationId xmlns:p14="http://schemas.microsoft.com/office/powerpoint/2010/main" val="348455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smtClean="0"/>
          </a:p>
        </p:txBody>
      </p:sp>
      <p:sp>
        <p:nvSpPr>
          <p:cNvPr id="185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E6F4F410-2C93-46A0-9D43-418E526DDB89}" type="slidenum">
              <a:rPr lang="en-GB" sz="1100" smtClean="0">
                <a:solidFill>
                  <a:srgbClr val="000000"/>
                </a:solidFill>
                <a:latin typeface="Arial" charset="0"/>
              </a:rPr>
              <a:pPr eaLnBrk="1" hangingPunct="1"/>
              <a:t>24</a:t>
            </a:fld>
            <a:endParaRPr lang="en-GB" sz="1100" smtClean="0">
              <a:solidFill>
                <a:srgbClr val="000000"/>
              </a:solidFill>
              <a:latin typeface="Arial" charset="0"/>
            </a:endParaRPr>
          </a:p>
        </p:txBody>
      </p:sp>
    </p:spTree>
    <p:extLst>
      <p:ext uri="{BB962C8B-B14F-4D97-AF65-F5344CB8AC3E}">
        <p14:creationId xmlns:p14="http://schemas.microsoft.com/office/powerpoint/2010/main" val="1612205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The participants don’t need to understand the ACL in detail but having an overall view of how privileges control access to contribution wizards, schemas and collections is important.</a:t>
            </a:r>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63501E36-FF18-4819-89EE-F651A6AC90CC}" type="slidenum">
              <a:rPr lang="en-US" sz="1100" smtClean="0">
                <a:latin typeface="Arial" charset="0"/>
              </a:rPr>
              <a:pPr eaLnBrk="1" hangingPunct="1"/>
              <a:t>25</a:t>
            </a:fld>
            <a:endParaRPr lang="en-US" sz="1100" smtClean="0">
              <a:latin typeface="Arial" charset="0"/>
            </a:endParaRPr>
          </a:p>
        </p:txBody>
      </p:sp>
    </p:spTree>
    <p:extLst>
      <p:ext uri="{BB962C8B-B14F-4D97-AF65-F5344CB8AC3E}">
        <p14:creationId xmlns:p14="http://schemas.microsoft.com/office/powerpoint/2010/main" val="1276334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AU" sz="1600" dirty="0" smtClean="0"/>
              <a:t>ACL precedence can be very detailed so simply provide a summary.</a:t>
            </a:r>
          </a:p>
          <a:p>
            <a:endParaRPr lang="en-AU" sz="1400" i="1" dirty="0" smtClean="0"/>
          </a:p>
          <a:p>
            <a:endParaRPr lang="en-AU" sz="1600" dirty="0" smtClean="0"/>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CAC49EAD-E851-4526-89D6-A12D77631F85}" type="slidenum">
              <a:rPr lang="en-US" sz="1100" smtClean="0">
                <a:latin typeface="Arial" charset="0"/>
              </a:rPr>
              <a:pPr eaLnBrk="1" hangingPunct="1"/>
              <a:t>26</a:t>
            </a:fld>
            <a:endParaRPr lang="en-US" sz="1100" smtClean="0">
              <a:latin typeface="Arial" charset="0"/>
            </a:endParaRPr>
          </a:p>
        </p:txBody>
      </p:sp>
    </p:spTree>
    <p:extLst>
      <p:ext uri="{BB962C8B-B14F-4D97-AF65-F5344CB8AC3E}">
        <p14:creationId xmlns:p14="http://schemas.microsoft.com/office/powerpoint/2010/main" val="66040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smtClean="0"/>
              <a:t>Discuss that most lists  are grant as this is simpler to maintain. </a:t>
            </a:r>
          </a:p>
          <a:p>
            <a:r>
              <a:rPr lang="en-AU" sz="1600" smtClean="0"/>
              <a:t>The inherited ACL can be overriden at any level for individual privileges.</a:t>
            </a: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6AAD4509-54E3-43A2-A105-A5CD241C54B6}" type="slidenum">
              <a:rPr lang="en-US" sz="1100" smtClean="0">
                <a:latin typeface="Arial" charset="0"/>
              </a:rPr>
              <a:pPr eaLnBrk="1" hangingPunct="1"/>
              <a:t>27</a:t>
            </a:fld>
            <a:endParaRPr lang="en-US" sz="1100" smtClean="0">
              <a:latin typeface="Arial" charset="0"/>
            </a:endParaRPr>
          </a:p>
        </p:txBody>
      </p:sp>
    </p:spTree>
    <p:extLst>
      <p:ext uri="{BB962C8B-B14F-4D97-AF65-F5344CB8AC3E}">
        <p14:creationId xmlns:p14="http://schemas.microsoft.com/office/powerpoint/2010/main" val="1160954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600" smtClean="0"/>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08A2708F-BA13-4555-83BB-B21C0C8A098C}" type="slidenum">
              <a:rPr lang="en-US" sz="1100" smtClean="0">
                <a:latin typeface="Arial" charset="0"/>
              </a:rPr>
              <a:pPr eaLnBrk="1" hangingPunct="1"/>
              <a:t>28</a:t>
            </a:fld>
            <a:endParaRPr lang="en-US" sz="1100" smtClean="0">
              <a:latin typeface="Arial" charset="0"/>
            </a:endParaRPr>
          </a:p>
        </p:txBody>
      </p:sp>
    </p:spTree>
    <p:extLst>
      <p:ext uri="{BB962C8B-B14F-4D97-AF65-F5344CB8AC3E}">
        <p14:creationId xmlns:p14="http://schemas.microsoft.com/office/powerpoint/2010/main" val="113334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197F5FA4-FCDC-44D5-A335-599E534FF223}" type="slidenum">
              <a:rPr lang="en-US" sz="1100" smtClean="0">
                <a:latin typeface="Arial" charset="0"/>
              </a:rPr>
              <a:pPr eaLnBrk="1" hangingPunct="1"/>
              <a:t>29</a:t>
            </a:fld>
            <a:endParaRPr lang="en-US" sz="1100" smtClean="0">
              <a:latin typeface="Arial" charset="0"/>
            </a:endParaRPr>
          </a:p>
        </p:txBody>
      </p:sp>
    </p:spTree>
    <p:extLst>
      <p:ext uri="{BB962C8B-B14F-4D97-AF65-F5344CB8AC3E}">
        <p14:creationId xmlns:p14="http://schemas.microsoft.com/office/powerpoint/2010/main" val="160729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This section of the course describes important </a:t>
            </a:r>
            <a:r>
              <a:rPr lang="en-AU" sz="1600" dirty="0" smtClean="0"/>
              <a:t>aspects of EQUELLA content management.</a:t>
            </a:r>
          </a:p>
          <a:p>
            <a:endParaRPr lang="en-AU" dirty="0" smtClean="0"/>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532E7190-F951-45F5-AD87-5B63E73360D0}" type="slidenum">
              <a:rPr lang="en-GB" sz="1100" smtClean="0">
                <a:solidFill>
                  <a:srgbClr val="000000"/>
                </a:solidFill>
                <a:latin typeface="Arial" charset="0"/>
              </a:rPr>
              <a:pPr eaLnBrk="1" hangingPunct="1"/>
              <a:t>3</a:t>
            </a:fld>
            <a:endParaRPr lang="en-GB" sz="1100" smtClean="0">
              <a:solidFill>
                <a:srgbClr val="000000"/>
              </a:solidFill>
              <a:latin typeface="Arial" charset="0"/>
            </a:endParaRPr>
          </a:p>
        </p:txBody>
      </p:sp>
    </p:spTree>
    <p:extLst>
      <p:ext uri="{BB962C8B-B14F-4D97-AF65-F5344CB8AC3E}">
        <p14:creationId xmlns:p14="http://schemas.microsoft.com/office/powerpoint/2010/main" val="38565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96378BC5-30B3-44DD-A895-CB95DB411534}" type="slidenum">
              <a:rPr lang="en-US" sz="1100" smtClean="0">
                <a:latin typeface="Arial" charset="0"/>
              </a:rPr>
              <a:pPr eaLnBrk="1" hangingPunct="1"/>
              <a:t>30</a:t>
            </a:fld>
            <a:endParaRPr lang="en-US" sz="1100" smtClean="0">
              <a:latin typeface="Arial" charset="0"/>
            </a:endParaRPr>
          </a:p>
        </p:txBody>
      </p:sp>
    </p:spTree>
    <p:extLst>
      <p:ext uri="{BB962C8B-B14F-4D97-AF65-F5344CB8AC3E}">
        <p14:creationId xmlns:p14="http://schemas.microsoft.com/office/powerpoint/2010/main" val="110040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Content management is about collaboration. It is a large job and requires successful interaction between the roles listed.</a:t>
            </a:r>
          </a:p>
          <a:p>
            <a:endParaRPr lang="en-AU" sz="1600" dirty="0" smtClean="0"/>
          </a:p>
          <a:p>
            <a:r>
              <a:rPr lang="en-AU" sz="1600" dirty="0" smtClean="0"/>
              <a:t>The role collaboration is coordinated using a workflow.</a:t>
            </a:r>
            <a:endParaRPr lang="en-AU" sz="1400" i="1" dirty="0" smtClean="0"/>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10E463FF-3462-4BE6-A153-B75D47FA1504}" type="slidenum">
              <a:rPr lang="en-US" sz="1100" smtClean="0">
                <a:latin typeface="Arial" charset="0"/>
              </a:rPr>
              <a:pPr eaLnBrk="1" hangingPunct="1"/>
              <a:t>31</a:t>
            </a:fld>
            <a:endParaRPr lang="en-US" sz="1100" smtClean="0">
              <a:latin typeface="Arial" charset="0"/>
            </a:endParaRPr>
          </a:p>
        </p:txBody>
      </p:sp>
    </p:spTree>
    <p:extLst>
      <p:ext uri="{BB962C8B-B14F-4D97-AF65-F5344CB8AC3E}">
        <p14:creationId xmlns:p14="http://schemas.microsoft.com/office/powerpoint/2010/main" val="1722403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C00D7BB3-1208-4DC6-842A-CB30C72290E4}" type="slidenum">
              <a:rPr lang="en-US" sz="1100" smtClean="0">
                <a:latin typeface="Arial" charset="0"/>
              </a:rPr>
              <a:pPr eaLnBrk="1" hangingPunct="1"/>
              <a:t>32</a:t>
            </a:fld>
            <a:endParaRPr lang="en-US" sz="1100" smtClean="0">
              <a:latin typeface="Arial" charset="0"/>
            </a:endParaRPr>
          </a:p>
        </p:txBody>
      </p:sp>
    </p:spTree>
    <p:extLst>
      <p:ext uri="{BB962C8B-B14F-4D97-AF65-F5344CB8AC3E}">
        <p14:creationId xmlns:p14="http://schemas.microsoft.com/office/powerpoint/2010/main" val="1181275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F4E70C38-1D2B-4E62-8742-B8EA165A7B47}" type="slidenum">
              <a:rPr lang="en-US" sz="1100" smtClean="0">
                <a:latin typeface="Arial" charset="0"/>
              </a:rPr>
              <a:pPr eaLnBrk="1" hangingPunct="1"/>
              <a:t>33</a:t>
            </a:fld>
            <a:endParaRPr lang="en-US" sz="1100" smtClean="0">
              <a:latin typeface="Arial" charset="0"/>
            </a:endParaRPr>
          </a:p>
        </p:txBody>
      </p:sp>
    </p:spTree>
    <p:extLst>
      <p:ext uri="{BB962C8B-B14F-4D97-AF65-F5344CB8AC3E}">
        <p14:creationId xmlns:p14="http://schemas.microsoft.com/office/powerpoint/2010/main" val="1316526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Workflow progress is displayed using the workflow diagram displayed by selecting the </a:t>
            </a:r>
            <a:r>
              <a:rPr lang="en-AU" sz="1600" i="1" dirty="0" smtClean="0"/>
              <a:t>Show Moderation Progress </a:t>
            </a:r>
            <a:r>
              <a:rPr lang="en-AU" sz="1600" dirty="0" smtClean="0"/>
              <a:t> link on moderations Tasks page.</a:t>
            </a:r>
          </a:p>
        </p:txBody>
      </p:sp>
      <p:sp>
        <p:nvSpPr>
          <p:cNvPr id="200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F52087D6-B0E7-4D2D-9D2C-9D7793DB2D20}" type="slidenum">
              <a:rPr lang="en-US" sz="1100" smtClean="0">
                <a:latin typeface="Arial" charset="0"/>
              </a:rPr>
              <a:pPr eaLnBrk="1" hangingPunct="1"/>
              <a:t>34</a:t>
            </a:fld>
            <a:endParaRPr lang="en-US" sz="1100" smtClean="0">
              <a:latin typeface="Arial" charset="0"/>
            </a:endParaRPr>
          </a:p>
        </p:txBody>
      </p:sp>
    </p:spTree>
    <p:extLst>
      <p:ext uri="{BB962C8B-B14F-4D97-AF65-F5344CB8AC3E}">
        <p14:creationId xmlns:p14="http://schemas.microsoft.com/office/powerpoint/2010/main" val="750001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cs typeface="Arial" pitchFamily="34" charset="0"/>
              </a:rPr>
              <a:t>Discuss and demonstrate as per workbook</a:t>
            </a:r>
            <a:r>
              <a:rPr lang="en-AU" sz="1600" baseline="0" dirty="0" smtClean="0">
                <a:cs typeface="Arial" pitchFamily="34" charset="0"/>
              </a:rPr>
              <a:t> and have partici</a:t>
            </a:r>
            <a:r>
              <a:rPr lang="en-AU" sz="1600" baseline="0" dirty="0" smtClean="0">
                <a:solidFill>
                  <a:srgbClr val="FF0000"/>
                </a:solidFill>
                <a:cs typeface="Arial" pitchFamily="34" charset="0"/>
              </a:rPr>
              <a:t>p</a:t>
            </a:r>
            <a:r>
              <a:rPr lang="en-AU" sz="1600" baseline="0" dirty="0" smtClean="0">
                <a:cs typeface="Arial" pitchFamily="34" charset="0"/>
              </a:rPr>
              <a:t>ants complete the Bulk resource Management exercises</a:t>
            </a:r>
            <a:endParaRPr lang="en-AU" sz="1600" dirty="0" smtClean="0"/>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37C1F539-F1F6-4FC0-9A34-E04B6483DCD2}" type="slidenum">
              <a:rPr lang="en-GB" sz="1100" smtClean="0">
                <a:solidFill>
                  <a:srgbClr val="000000"/>
                </a:solidFill>
                <a:latin typeface="Arial" charset="0"/>
              </a:rPr>
              <a:pPr eaLnBrk="1" hangingPunct="1"/>
              <a:t>35</a:t>
            </a:fld>
            <a:endParaRPr lang="en-GB" sz="1100" smtClean="0">
              <a:solidFill>
                <a:srgbClr val="000000"/>
              </a:solidFill>
              <a:latin typeface="Arial" charset="0"/>
            </a:endParaRPr>
          </a:p>
        </p:txBody>
      </p:sp>
    </p:spTree>
    <p:extLst>
      <p:ext uri="{BB962C8B-B14F-4D97-AF65-F5344CB8AC3E}">
        <p14:creationId xmlns:p14="http://schemas.microsoft.com/office/powerpoint/2010/main" val="1900045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smtClean="0"/>
          </a:p>
        </p:txBody>
      </p:sp>
      <p:sp>
        <p:nvSpPr>
          <p:cNvPr id="223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414D5D4F-A4BC-4F71-94F3-306391CB8E87}" type="slidenum">
              <a:rPr lang="en-GB" sz="1100" smtClean="0">
                <a:solidFill>
                  <a:srgbClr val="000000"/>
                </a:solidFill>
                <a:latin typeface="Arial" charset="0"/>
              </a:rPr>
              <a:pPr eaLnBrk="1" hangingPunct="1"/>
              <a:t>36</a:t>
            </a:fld>
            <a:endParaRPr lang="en-GB" sz="1100" smtClean="0">
              <a:solidFill>
                <a:srgbClr val="000000"/>
              </a:solidFill>
              <a:latin typeface="Arial" charset="0"/>
            </a:endParaRPr>
          </a:p>
        </p:txBody>
      </p:sp>
    </p:spTree>
    <p:extLst>
      <p:ext uri="{BB962C8B-B14F-4D97-AF65-F5344CB8AC3E}">
        <p14:creationId xmlns:p14="http://schemas.microsoft.com/office/powerpoint/2010/main" val="2019910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25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AE50B02B-8F1D-4002-8232-F729BF286F7A}" type="slidenum">
              <a:rPr lang="en-US" sz="1100" smtClean="0">
                <a:latin typeface="Arial" charset="0"/>
              </a:rPr>
              <a:pPr eaLnBrk="1" hangingPunct="1"/>
              <a:t>37</a:t>
            </a:fld>
            <a:endParaRPr lang="en-US" sz="1100" smtClean="0">
              <a:latin typeface="Arial" charset="0"/>
            </a:endParaRPr>
          </a:p>
        </p:txBody>
      </p:sp>
    </p:spTree>
    <p:extLst>
      <p:ext uri="{BB962C8B-B14F-4D97-AF65-F5344CB8AC3E}">
        <p14:creationId xmlns:p14="http://schemas.microsoft.com/office/powerpoint/2010/main" val="2039913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ln/>
        </p:spPr>
      </p:sp>
      <p:sp>
        <p:nvSpPr>
          <p:cNvPr id="226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DRM may be configured to restrict access based upon:</a:t>
            </a:r>
          </a:p>
          <a:p>
            <a:pPr lvl="1"/>
            <a:r>
              <a:rPr lang="en-AU" sz="1600" dirty="0" smtClean="0"/>
              <a:t>IP address (or range of IP addresses)</a:t>
            </a:r>
          </a:p>
          <a:p>
            <a:pPr lvl="1"/>
            <a:r>
              <a:rPr lang="en-AU" sz="1600" dirty="0" smtClean="0"/>
              <a:t>Users or Groups of users</a:t>
            </a:r>
          </a:p>
          <a:p>
            <a:pPr lvl="1"/>
            <a:r>
              <a:rPr lang="en-AU" sz="1600" dirty="0" smtClean="0"/>
              <a:t>Number of allowable accesses (within EQUELLA)</a:t>
            </a:r>
          </a:p>
          <a:p>
            <a:pPr lvl="1"/>
            <a:r>
              <a:rPr lang="en-AU" sz="1600" dirty="0" smtClean="0"/>
              <a:t>A specific date range (within EQUELLA)</a:t>
            </a:r>
          </a:p>
        </p:txBody>
      </p:sp>
      <p:sp>
        <p:nvSpPr>
          <p:cNvPr id="226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F6513048-9ADB-4D2A-8157-25512C2D3090}" type="slidenum">
              <a:rPr lang="en-US" sz="1100" smtClean="0">
                <a:latin typeface="Arial" charset="0"/>
              </a:rPr>
              <a:pPr eaLnBrk="1" hangingPunct="1"/>
              <a:t>38</a:t>
            </a:fld>
            <a:endParaRPr lang="en-US" sz="1100" smtClean="0">
              <a:latin typeface="Arial" charset="0"/>
            </a:endParaRPr>
          </a:p>
        </p:txBody>
      </p:sp>
    </p:spTree>
    <p:extLst>
      <p:ext uri="{BB962C8B-B14F-4D97-AF65-F5344CB8AC3E}">
        <p14:creationId xmlns:p14="http://schemas.microsoft.com/office/powerpoint/2010/main" val="1775054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ln/>
        </p:spPr>
      </p:sp>
      <p:sp>
        <p:nvSpPr>
          <p:cNvPr id="228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28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A172DE32-C224-4990-96E4-7FEF9EB051D5}" type="slidenum">
              <a:rPr lang="en-US" sz="1100" smtClean="0">
                <a:latin typeface="Arial" charset="0"/>
              </a:rPr>
              <a:pPr eaLnBrk="1" hangingPunct="1"/>
              <a:t>39</a:t>
            </a:fld>
            <a:endParaRPr lang="en-US" sz="1100" smtClean="0">
              <a:latin typeface="Arial" charset="0"/>
            </a:endParaRPr>
          </a:p>
        </p:txBody>
      </p:sp>
    </p:spTree>
    <p:extLst>
      <p:ext uri="{BB962C8B-B14F-4D97-AF65-F5344CB8AC3E}">
        <p14:creationId xmlns:p14="http://schemas.microsoft.com/office/powerpoint/2010/main" val="62889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b="1" dirty="0" smtClean="0"/>
              <a:t>Contribution</a:t>
            </a:r>
            <a:r>
              <a:rPr lang="en-AU" sz="1600" dirty="0" smtClean="0"/>
              <a:t> is how resources are created.</a:t>
            </a:r>
          </a:p>
          <a:p>
            <a:r>
              <a:rPr lang="en-AU" sz="1600" b="1" dirty="0" smtClean="0"/>
              <a:t>Search indexing</a:t>
            </a:r>
            <a:r>
              <a:rPr lang="en-AU" sz="1600" dirty="0" smtClean="0"/>
              <a:t> is the process used to catalogue all the resources in EQUELLA and creates an index of search terms for each resource.</a:t>
            </a:r>
          </a:p>
          <a:p>
            <a:r>
              <a:rPr lang="en-AU" sz="1600" b="1" dirty="0" smtClean="0"/>
              <a:t>User role/privilege assignment</a:t>
            </a:r>
            <a:r>
              <a:rPr lang="en-AU" sz="1600" dirty="0" smtClean="0"/>
              <a:t>—Authors, copyright collection managers, content managers.</a:t>
            </a:r>
          </a:p>
          <a:p>
            <a:r>
              <a:rPr lang="en-AU" sz="1600" b="1" dirty="0" smtClean="0"/>
              <a:t>Collection privilege assignment</a:t>
            </a:r>
            <a:r>
              <a:rPr lang="en-AU" sz="1600" dirty="0" smtClean="0"/>
              <a:t>—Workflow privileges.</a:t>
            </a: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05D107DA-5D40-4530-BB5D-051610C033A7}" type="slidenum">
              <a:rPr lang="en-US" sz="1100" smtClean="0">
                <a:latin typeface="Arial" charset="0"/>
              </a:rPr>
              <a:pPr eaLnBrk="1" hangingPunct="1"/>
              <a:t>4</a:t>
            </a:fld>
            <a:endParaRPr lang="en-US" sz="1100" smtClean="0">
              <a:latin typeface="Arial" charset="0"/>
            </a:endParaRPr>
          </a:p>
        </p:txBody>
      </p:sp>
    </p:spTree>
    <p:extLst>
      <p:ext uri="{BB962C8B-B14F-4D97-AF65-F5344CB8AC3E}">
        <p14:creationId xmlns:p14="http://schemas.microsoft.com/office/powerpoint/2010/main" val="84704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9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29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17D617B5-97F6-4EE3-9E41-4179EB459DC9}" type="slidenum">
              <a:rPr lang="en-US" sz="1100" smtClean="0">
                <a:latin typeface="Arial" charset="0"/>
              </a:rPr>
              <a:pPr eaLnBrk="1" hangingPunct="1"/>
              <a:t>40</a:t>
            </a:fld>
            <a:endParaRPr lang="en-US" sz="1100" smtClean="0">
              <a:latin typeface="Arial" charset="0"/>
            </a:endParaRPr>
          </a:p>
        </p:txBody>
      </p:sp>
    </p:spTree>
    <p:extLst>
      <p:ext uri="{BB962C8B-B14F-4D97-AF65-F5344CB8AC3E}">
        <p14:creationId xmlns:p14="http://schemas.microsoft.com/office/powerpoint/2010/main" val="1231587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AB2E8209-9A15-445E-9DC4-FBFE126B04CC}" type="slidenum">
              <a:rPr lang="en-US" sz="1100" smtClean="0">
                <a:latin typeface="Arial" charset="0"/>
              </a:rPr>
              <a:pPr eaLnBrk="1" hangingPunct="1"/>
              <a:t>41</a:t>
            </a:fld>
            <a:endParaRPr lang="en-US" sz="1100" smtClean="0">
              <a:latin typeface="Arial" charset="0"/>
            </a:endParaRPr>
          </a:p>
        </p:txBody>
      </p:sp>
    </p:spTree>
    <p:extLst>
      <p:ext uri="{BB962C8B-B14F-4D97-AF65-F5344CB8AC3E}">
        <p14:creationId xmlns:p14="http://schemas.microsoft.com/office/powerpoint/2010/main" val="52173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31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376F066F-BA91-41B8-A0DF-C0EE76EAFCD8}" type="slidenum">
              <a:rPr lang="en-US" sz="1100" smtClean="0">
                <a:latin typeface="Arial" charset="0"/>
              </a:rPr>
              <a:pPr eaLnBrk="1" hangingPunct="1"/>
              <a:t>42</a:t>
            </a:fld>
            <a:endParaRPr lang="en-US" sz="1100" smtClean="0">
              <a:latin typeface="Arial" charset="0"/>
            </a:endParaRPr>
          </a:p>
        </p:txBody>
      </p:sp>
    </p:spTree>
    <p:extLst>
      <p:ext uri="{BB962C8B-B14F-4D97-AF65-F5344CB8AC3E}">
        <p14:creationId xmlns:p14="http://schemas.microsoft.com/office/powerpoint/2010/main" val="1481926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ln/>
        </p:spPr>
      </p:sp>
      <p:sp>
        <p:nvSpPr>
          <p:cNvPr id="232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In comparison for CLA –</a:t>
            </a:r>
          </a:p>
          <a:p>
            <a:r>
              <a:rPr lang="en-AU" sz="1600" dirty="0" smtClean="0"/>
              <a:t>The following default restrictions are applied:</a:t>
            </a:r>
          </a:p>
          <a:p>
            <a:r>
              <a:rPr lang="en-AU" sz="1600" b="1" dirty="0" smtClean="0"/>
              <a:t>Books</a:t>
            </a:r>
            <a:r>
              <a:rPr lang="en-AU" sz="1600" dirty="0" smtClean="0"/>
              <a:t>—up to 5% or one chapter.</a:t>
            </a:r>
          </a:p>
          <a:p>
            <a:r>
              <a:rPr lang="en-AU" sz="1600" b="1" dirty="0" smtClean="0"/>
              <a:t>Journals</a:t>
            </a:r>
            <a:r>
              <a:rPr lang="en-AU" sz="1600" dirty="0" smtClean="0"/>
              <a:t>—up to 5% or one article.</a:t>
            </a:r>
          </a:p>
          <a:p>
            <a:r>
              <a:rPr lang="en-AU" sz="1600" b="1" dirty="0" smtClean="0"/>
              <a:t>Conference proceedings</a:t>
            </a:r>
            <a:r>
              <a:rPr lang="en-AU" sz="1600" dirty="0" smtClean="0"/>
              <a:t>—up to 5% or one paper of one set.</a:t>
            </a:r>
          </a:p>
          <a:p>
            <a:r>
              <a:rPr lang="en-AU" sz="1600" b="1" dirty="0" smtClean="0"/>
              <a:t>Judicial proceedings</a:t>
            </a:r>
            <a:r>
              <a:rPr lang="en-AU" sz="1600" dirty="0" smtClean="0"/>
              <a:t>—up to 5% or one report of a single case.</a:t>
            </a:r>
          </a:p>
          <a:p>
            <a:r>
              <a:rPr lang="en-AU" sz="1600" b="1" dirty="0" smtClean="0"/>
              <a:t>Short stories or poems</a:t>
            </a:r>
            <a:r>
              <a:rPr lang="en-AU" sz="1600" dirty="0" smtClean="0"/>
              <a:t>—up to 5% or one short story or poem of not more than 10 pages.</a:t>
            </a:r>
          </a:p>
          <a:p>
            <a:endParaRPr lang="en-AU" dirty="0" smtClean="0"/>
          </a:p>
          <a:p>
            <a:endParaRPr lang="en-AU" dirty="0" smtClean="0"/>
          </a:p>
        </p:txBody>
      </p:sp>
      <p:sp>
        <p:nvSpPr>
          <p:cNvPr id="232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9E280464-3EF7-4A85-A478-CE2822453FFD}" type="slidenum">
              <a:rPr lang="en-US" sz="1100" smtClean="0">
                <a:latin typeface="Arial" charset="0"/>
              </a:rPr>
              <a:pPr eaLnBrk="1" hangingPunct="1"/>
              <a:t>43</a:t>
            </a:fld>
            <a:endParaRPr lang="en-US" sz="1100" smtClean="0">
              <a:latin typeface="Arial" charset="0"/>
            </a:endParaRPr>
          </a:p>
        </p:txBody>
      </p:sp>
    </p:spTree>
    <p:extLst>
      <p:ext uri="{BB962C8B-B14F-4D97-AF65-F5344CB8AC3E}">
        <p14:creationId xmlns:p14="http://schemas.microsoft.com/office/powerpoint/2010/main" val="16318927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a:ln/>
        </p:spPr>
      </p:sp>
      <p:sp>
        <p:nvSpPr>
          <p:cNvPr id="233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b="1" dirty="0" smtClean="0"/>
              <a:t>Demonstrate </a:t>
            </a:r>
            <a:r>
              <a:rPr lang="en-AU" sz="1600" dirty="0" smtClean="0"/>
              <a:t>adding a holding resource through Remote Repository, portion resource with an attachment and link to holding resource. </a:t>
            </a:r>
          </a:p>
          <a:p>
            <a:r>
              <a:rPr lang="en-AU" sz="1600" dirty="0" smtClean="0"/>
              <a:t>Activate and discuss Courses through native EQUELLA and LMS/VLE. </a:t>
            </a:r>
          </a:p>
          <a:p>
            <a:r>
              <a:rPr lang="en-AU" sz="1600" dirty="0" smtClean="0"/>
              <a:t>Manage activations through resource summaries and Manage Activations link. </a:t>
            </a:r>
          </a:p>
          <a:p>
            <a:endParaRPr lang="en-AU" dirty="0" smtClean="0"/>
          </a:p>
        </p:txBody>
      </p:sp>
      <p:sp>
        <p:nvSpPr>
          <p:cNvPr id="233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E5E981EE-CAA6-46B4-BDCB-FD6F1550C239}" type="slidenum">
              <a:rPr lang="en-US" sz="1100" smtClean="0">
                <a:latin typeface="Arial" charset="0"/>
              </a:rPr>
              <a:pPr eaLnBrk="1" hangingPunct="1"/>
              <a:t>44</a:t>
            </a:fld>
            <a:endParaRPr lang="en-US" sz="1100" smtClean="0">
              <a:latin typeface="Arial" charset="0"/>
            </a:endParaRPr>
          </a:p>
        </p:txBody>
      </p:sp>
    </p:spTree>
    <p:extLst>
      <p:ext uri="{BB962C8B-B14F-4D97-AF65-F5344CB8AC3E}">
        <p14:creationId xmlns:p14="http://schemas.microsoft.com/office/powerpoint/2010/main" val="461533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ln/>
        </p:spPr>
      </p:sp>
      <p:sp>
        <p:nvSpPr>
          <p:cNvPr id="265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cs typeface="Arial" pitchFamily="34" charset="0"/>
              </a:rPr>
              <a:t>Discuss and demonstrate as per workbook</a:t>
            </a:r>
            <a:r>
              <a:rPr lang="en-AU" sz="1600" baseline="0" dirty="0" smtClean="0">
                <a:cs typeface="Arial" pitchFamily="34" charset="0"/>
              </a:rPr>
              <a:t> and have partici</a:t>
            </a:r>
            <a:r>
              <a:rPr lang="en-AU" sz="1600" baseline="0" dirty="0" smtClean="0">
                <a:solidFill>
                  <a:srgbClr val="FF0000"/>
                </a:solidFill>
                <a:cs typeface="Arial" pitchFamily="34" charset="0"/>
              </a:rPr>
              <a:t>p</a:t>
            </a:r>
            <a:r>
              <a:rPr lang="en-AU" sz="1600" baseline="0" dirty="0" smtClean="0">
                <a:cs typeface="Arial" pitchFamily="34" charset="0"/>
              </a:rPr>
              <a:t>ants complete the Report exercises</a:t>
            </a:r>
            <a:endParaRPr lang="en-AU" sz="1600" dirty="0" smtClean="0"/>
          </a:p>
        </p:txBody>
      </p:sp>
      <p:sp>
        <p:nvSpPr>
          <p:cNvPr id="265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E81BA09E-1F42-4638-B1F4-0F7B081059D2}" type="slidenum">
              <a:rPr lang="en-GB" sz="1100" smtClean="0">
                <a:solidFill>
                  <a:srgbClr val="000000"/>
                </a:solidFill>
                <a:latin typeface="Arial" charset="0"/>
              </a:rPr>
              <a:pPr eaLnBrk="1" hangingPunct="1"/>
              <a:t>45</a:t>
            </a:fld>
            <a:endParaRPr lang="en-GB" sz="1100" smtClean="0">
              <a:solidFill>
                <a:srgbClr val="000000"/>
              </a:solidFill>
              <a:latin typeface="Arial" charset="0"/>
            </a:endParaRPr>
          </a:p>
        </p:txBody>
      </p:sp>
    </p:spTree>
    <p:extLst>
      <p:ext uri="{BB962C8B-B14F-4D97-AF65-F5344CB8AC3E}">
        <p14:creationId xmlns:p14="http://schemas.microsoft.com/office/powerpoint/2010/main" val="1883506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This section describes how data can be imported into EQUELLA</a:t>
            </a:r>
            <a:endParaRPr lang="en-AU" sz="1600" dirty="0" smtClean="0"/>
          </a:p>
          <a:p>
            <a:r>
              <a:rPr lang="en-AU" sz="1600" dirty="0" smtClean="0"/>
              <a:t>Use this power point section</a:t>
            </a:r>
            <a:endParaRPr lang="en-AU" dirty="0" smtClean="0"/>
          </a:p>
        </p:txBody>
      </p:sp>
      <p:sp>
        <p:nvSpPr>
          <p:cNvPr id="258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B07DC849-4485-4DFF-833E-C7AAED86EBF9}" type="slidenum">
              <a:rPr lang="en-GB" sz="1100">
                <a:solidFill>
                  <a:srgbClr val="000000"/>
                </a:solidFill>
                <a:latin typeface="Arial" charset="0"/>
              </a:rPr>
              <a:pPr eaLnBrk="1" hangingPunct="1"/>
              <a:t>46</a:t>
            </a:fld>
            <a:endParaRPr lang="en-GB" sz="1100">
              <a:solidFill>
                <a:srgbClr val="000000"/>
              </a:solidFill>
              <a:latin typeface="Arial" charset="0"/>
            </a:endParaRPr>
          </a:p>
        </p:txBody>
      </p:sp>
    </p:spTree>
    <p:extLst>
      <p:ext uri="{BB962C8B-B14F-4D97-AF65-F5344CB8AC3E}">
        <p14:creationId xmlns:p14="http://schemas.microsoft.com/office/powerpoint/2010/main" val="1486136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ln/>
        </p:spPr>
      </p:sp>
      <p:sp>
        <p:nvSpPr>
          <p:cNvPr id="260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EQUELLA resources can be individually created via the contribution wizard and they can be bulk uploaded from, for example, legacy databases</a:t>
            </a:r>
          </a:p>
        </p:txBody>
      </p:sp>
      <p:sp>
        <p:nvSpPr>
          <p:cNvPr id="260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DC29A9DB-DFEA-48F4-B971-0B2054C02603}" type="slidenum">
              <a:rPr lang="en-US" sz="1100">
                <a:solidFill>
                  <a:prstClr val="black"/>
                </a:solidFill>
                <a:latin typeface="Arial" charset="0"/>
              </a:rPr>
              <a:pPr eaLnBrk="1" hangingPunct="1"/>
              <a:t>47</a:t>
            </a:fld>
            <a:endParaRPr lang="en-US" sz="1100">
              <a:solidFill>
                <a:prstClr val="black"/>
              </a:solidFill>
              <a:latin typeface="Arial" charset="0"/>
            </a:endParaRPr>
          </a:p>
        </p:txBody>
      </p:sp>
    </p:spTree>
    <p:extLst>
      <p:ext uri="{BB962C8B-B14F-4D97-AF65-F5344CB8AC3E}">
        <p14:creationId xmlns:p14="http://schemas.microsoft.com/office/powerpoint/2010/main" val="11202687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ln/>
        </p:spPr>
      </p:sp>
      <p:sp>
        <p:nvSpPr>
          <p:cNvPr id="261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600" smtClean="0"/>
          </a:p>
        </p:txBody>
      </p:sp>
      <p:sp>
        <p:nvSpPr>
          <p:cNvPr id="261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D23B1F4C-B546-41E2-A4C1-68037AA33C2D}" type="slidenum">
              <a:rPr lang="en-US" sz="1100">
                <a:solidFill>
                  <a:prstClr val="black"/>
                </a:solidFill>
                <a:latin typeface="Arial" charset="0"/>
              </a:rPr>
              <a:pPr eaLnBrk="1" hangingPunct="1"/>
              <a:t>48</a:t>
            </a:fld>
            <a:endParaRPr lang="en-US" sz="1100">
              <a:solidFill>
                <a:prstClr val="black"/>
              </a:solidFill>
              <a:latin typeface="Arial" charset="0"/>
            </a:endParaRPr>
          </a:p>
        </p:txBody>
      </p:sp>
    </p:spTree>
    <p:extLst>
      <p:ext uri="{BB962C8B-B14F-4D97-AF65-F5344CB8AC3E}">
        <p14:creationId xmlns:p14="http://schemas.microsoft.com/office/powerpoint/2010/main" val="1470488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ln/>
        </p:spPr>
      </p:sp>
      <p:sp>
        <p:nvSpPr>
          <p:cNvPr id="263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z="1600" smtClean="0"/>
          </a:p>
        </p:txBody>
      </p:sp>
      <p:sp>
        <p:nvSpPr>
          <p:cNvPr id="263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A88E333C-5B7A-4F39-B33C-EEF5801D63F8}" type="slidenum">
              <a:rPr lang="en-US" sz="1100">
                <a:solidFill>
                  <a:prstClr val="black"/>
                </a:solidFill>
                <a:latin typeface="Arial" charset="0"/>
              </a:rPr>
              <a:pPr eaLnBrk="1" hangingPunct="1"/>
              <a:t>50</a:t>
            </a:fld>
            <a:endParaRPr lang="en-US" sz="1100">
              <a:solidFill>
                <a:prstClr val="black"/>
              </a:solidFill>
              <a:latin typeface="Arial" charset="0"/>
            </a:endParaRPr>
          </a:p>
        </p:txBody>
      </p:sp>
    </p:spTree>
    <p:extLst>
      <p:ext uri="{BB962C8B-B14F-4D97-AF65-F5344CB8AC3E}">
        <p14:creationId xmlns:p14="http://schemas.microsoft.com/office/powerpoint/2010/main" val="191467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While these users won’t be configuring users they should have an understanding of how privileges and ACLs affect resources and users.</a:t>
            </a:r>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35D22B0D-E5F9-4B5C-97F2-327FF4413F9E}" type="slidenum">
              <a:rPr lang="en-US" sz="1100" smtClean="0">
                <a:latin typeface="Arial" charset="0"/>
              </a:rPr>
              <a:pPr eaLnBrk="1" hangingPunct="1"/>
              <a:t>5</a:t>
            </a:fld>
            <a:endParaRPr lang="en-US" sz="1100" smtClean="0">
              <a:latin typeface="Arial" charset="0"/>
            </a:endParaRPr>
          </a:p>
        </p:txBody>
      </p:sp>
    </p:spTree>
    <p:extLst>
      <p:ext uri="{BB962C8B-B14F-4D97-AF65-F5344CB8AC3E}">
        <p14:creationId xmlns:p14="http://schemas.microsoft.com/office/powerpoint/2010/main" val="13096672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264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86F40AEC-F8A0-420E-8790-537EA707E928}" type="slidenum">
              <a:rPr lang="en-US" sz="1100">
                <a:solidFill>
                  <a:prstClr val="black"/>
                </a:solidFill>
                <a:latin typeface="Arial" charset="0"/>
              </a:rPr>
              <a:pPr eaLnBrk="1" hangingPunct="1"/>
              <a:t>51</a:t>
            </a:fld>
            <a:endParaRPr lang="en-US" sz="1100">
              <a:solidFill>
                <a:prstClr val="black"/>
              </a:solidFill>
              <a:latin typeface="Arial" charset="0"/>
            </a:endParaRPr>
          </a:p>
        </p:txBody>
      </p:sp>
    </p:spTree>
    <p:extLst>
      <p:ext uri="{BB962C8B-B14F-4D97-AF65-F5344CB8AC3E}">
        <p14:creationId xmlns:p14="http://schemas.microsoft.com/office/powerpoint/2010/main" val="1770028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a:ln/>
        </p:spPr>
      </p:sp>
      <p:sp>
        <p:nvSpPr>
          <p:cNvPr id="275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cs typeface="Arial" pitchFamily="34" charset="0"/>
              </a:rPr>
              <a:t>Discuss and demonstrate as per workbook</a:t>
            </a:r>
            <a:r>
              <a:rPr lang="en-AU" sz="1600" baseline="0" dirty="0" smtClean="0">
                <a:cs typeface="Arial" pitchFamily="34" charset="0"/>
              </a:rPr>
              <a:t> and have partici</a:t>
            </a:r>
            <a:r>
              <a:rPr lang="en-AU" sz="1600" baseline="0" dirty="0" smtClean="0">
                <a:solidFill>
                  <a:srgbClr val="FF0000"/>
                </a:solidFill>
                <a:cs typeface="Arial" pitchFamily="34" charset="0"/>
              </a:rPr>
              <a:t>p</a:t>
            </a:r>
            <a:r>
              <a:rPr lang="en-AU" sz="1600" baseline="0" dirty="0" smtClean="0">
                <a:cs typeface="Arial" pitchFamily="34" charset="0"/>
              </a:rPr>
              <a:t>ants complete the User Details exercises</a:t>
            </a:r>
            <a:endParaRPr lang="en-AU" sz="1600" dirty="0" smtClean="0"/>
          </a:p>
        </p:txBody>
      </p:sp>
      <p:sp>
        <p:nvSpPr>
          <p:cNvPr id="275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07A7829A-2B8B-4302-8295-1A76AA3FCEDD}" type="slidenum">
              <a:rPr lang="en-GB" sz="1100" smtClean="0">
                <a:solidFill>
                  <a:srgbClr val="000000"/>
                </a:solidFill>
                <a:latin typeface="Arial" charset="0"/>
              </a:rPr>
              <a:pPr eaLnBrk="1" hangingPunct="1"/>
              <a:t>52</a:t>
            </a:fld>
            <a:endParaRPr lang="en-GB" sz="1100" smtClean="0">
              <a:solidFill>
                <a:srgbClr val="000000"/>
              </a:solidFill>
              <a:latin typeface="Arial" charset="0"/>
            </a:endParaRPr>
          </a:p>
        </p:txBody>
      </p:sp>
    </p:spTree>
    <p:extLst>
      <p:ext uri="{BB962C8B-B14F-4D97-AF65-F5344CB8AC3E}">
        <p14:creationId xmlns:p14="http://schemas.microsoft.com/office/powerpoint/2010/main" val="1202036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cs typeface="Arial" pitchFamily="34" charset="0"/>
              </a:rPr>
              <a:t>Discuss and demonstrate as per workbook</a:t>
            </a:r>
            <a:endParaRPr lang="en-AU" sz="1600" dirty="0" smtClean="0"/>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eaLnBrk="0" hangingPunct="0">
              <a:defRPr sz="1000">
                <a:solidFill>
                  <a:schemeClr val="tx1"/>
                </a:solidFill>
                <a:latin typeface="Verdana" pitchFamily="34" charset="0"/>
                <a:cs typeface="Arial" charset="0"/>
              </a:defRPr>
            </a:lvl1pPr>
            <a:lvl2pPr marL="742950" indent="-285750" defTabSz="903288" eaLnBrk="0" hangingPunct="0">
              <a:defRPr sz="1000">
                <a:solidFill>
                  <a:schemeClr val="tx1"/>
                </a:solidFill>
                <a:latin typeface="Verdana" pitchFamily="34" charset="0"/>
                <a:cs typeface="Arial" charset="0"/>
              </a:defRPr>
            </a:lvl2pPr>
            <a:lvl3pPr marL="1143000" indent="-228600" defTabSz="903288" eaLnBrk="0" hangingPunct="0">
              <a:defRPr sz="1000">
                <a:solidFill>
                  <a:schemeClr val="tx1"/>
                </a:solidFill>
                <a:latin typeface="Verdana" pitchFamily="34" charset="0"/>
                <a:cs typeface="Arial" charset="0"/>
              </a:defRPr>
            </a:lvl3pPr>
            <a:lvl4pPr marL="1600200" indent="-228600" defTabSz="903288" eaLnBrk="0" hangingPunct="0">
              <a:defRPr sz="1000">
                <a:solidFill>
                  <a:schemeClr val="tx1"/>
                </a:solidFill>
                <a:latin typeface="Verdana" pitchFamily="34" charset="0"/>
                <a:cs typeface="Arial" charset="0"/>
              </a:defRPr>
            </a:lvl4pPr>
            <a:lvl5pPr marL="2057400" indent="-228600" defTabSz="903288" eaLnBrk="0" hangingPunct="0">
              <a:defRPr sz="1000">
                <a:solidFill>
                  <a:schemeClr val="tx1"/>
                </a:solidFill>
                <a:latin typeface="Verdana" pitchFamily="34" charset="0"/>
                <a:cs typeface="Arial" charset="0"/>
              </a:defRPr>
            </a:lvl5pPr>
            <a:lvl6pPr marL="2514600" indent="-228600" defTabSz="903288"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3288"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3288"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3288"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CB16FFB7-EAFC-4B53-A531-52D0D2958A6E}" type="slidenum">
              <a:rPr lang="en-GB" sz="1100" smtClean="0">
                <a:solidFill>
                  <a:srgbClr val="000000"/>
                </a:solidFill>
                <a:latin typeface="Arial" charset="0"/>
              </a:rPr>
              <a:pPr eaLnBrk="1" hangingPunct="1"/>
              <a:t>53</a:t>
            </a:fld>
            <a:endParaRPr lang="en-GB" sz="1100" smtClean="0">
              <a:solidFill>
                <a:srgbClr val="000000"/>
              </a:solidFill>
              <a:latin typeface="Arial" charset="0"/>
            </a:endParaRPr>
          </a:p>
        </p:txBody>
      </p:sp>
    </p:spTree>
    <p:extLst>
      <p:ext uri="{BB962C8B-B14F-4D97-AF65-F5344CB8AC3E}">
        <p14:creationId xmlns:p14="http://schemas.microsoft.com/office/powerpoint/2010/main" val="90943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The questions leads to the prerequisites for the collection discussed in the next slide.</a:t>
            </a: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16A999C2-69DF-47E3-89FA-5DA109C9D455}" type="slidenum">
              <a:rPr lang="en-US" sz="1100" smtClean="0">
                <a:latin typeface="Arial" charset="0"/>
              </a:rPr>
              <a:pPr eaLnBrk="1" hangingPunct="1"/>
              <a:t>6</a:t>
            </a:fld>
            <a:endParaRPr lang="en-US" sz="1100" smtClean="0">
              <a:latin typeface="Arial" charset="0"/>
            </a:endParaRPr>
          </a:p>
        </p:txBody>
      </p:sp>
    </p:spTree>
    <p:extLst>
      <p:ext uri="{BB962C8B-B14F-4D97-AF65-F5344CB8AC3E}">
        <p14:creationId xmlns:p14="http://schemas.microsoft.com/office/powerpoint/2010/main" val="1510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The answer to each question will define what type of information to collect:</a:t>
            </a:r>
          </a:p>
          <a:p>
            <a:pPr algn="just">
              <a:buFontTx/>
              <a:buChar char="•"/>
            </a:pPr>
            <a:r>
              <a:rPr lang="en-AU" sz="1600" b="1" dirty="0" smtClean="0"/>
              <a:t>Is the content to be shared with other repositories?</a:t>
            </a:r>
            <a:r>
              <a:rPr lang="en-AU" sz="1600" dirty="0" smtClean="0"/>
              <a:t> — if the answer is yes then you will have to gather information and store it in a  suitable form.</a:t>
            </a:r>
            <a:endParaRPr lang="en-AU" sz="1600" b="1" dirty="0" smtClean="0"/>
          </a:p>
          <a:p>
            <a:pPr algn="just">
              <a:buFontTx/>
              <a:buChar char="•"/>
            </a:pPr>
            <a:r>
              <a:rPr lang="en-AU" sz="1600" b="1" dirty="0" smtClean="0"/>
              <a:t>Is the content for internal use?—</a:t>
            </a:r>
            <a:r>
              <a:rPr lang="en-AU" sz="1600" dirty="0" smtClean="0"/>
              <a:t> this can simplify the information collected.</a:t>
            </a:r>
            <a:endParaRPr lang="en-AU" sz="1600" b="1" dirty="0" smtClean="0"/>
          </a:p>
          <a:p>
            <a:pPr algn="just">
              <a:buFontTx/>
              <a:buChar char="•"/>
            </a:pPr>
            <a:r>
              <a:rPr lang="en-AU" sz="1600" b="1" dirty="0" smtClean="0"/>
              <a:t>Is the content copyright?—</a:t>
            </a:r>
            <a:r>
              <a:rPr lang="en-AU" sz="1600" dirty="0" smtClean="0"/>
              <a:t>if yes then copyright information will have to be gathered.</a:t>
            </a:r>
            <a:endParaRPr lang="en-AU" sz="1600" b="1" dirty="0" smtClean="0"/>
          </a:p>
          <a:p>
            <a:pPr algn="just">
              <a:buFontTx/>
              <a:buChar char="•"/>
            </a:pPr>
            <a:r>
              <a:rPr lang="en-AU" sz="1600" b="1" dirty="0" smtClean="0"/>
              <a:t>Are digital rights assigned?—</a:t>
            </a:r>
            <a:r>
              <a:rPr lang="en-AU" sz="1600" dirty="0" smtClean="0"/>
              <a:t>if yes then DRM information will have to gathered and stored.</a:t>
            </a:r>
          </a:p>
          <a:p>
            <a:endParaRPr lang="en-AU" sz="1600" dirty="0" smtClean="0"/>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668CE398-911D-4714-8E7A-FB152ABE5C01}" type="slidenum">
              <a:rPr lang="en-US" sz="1100" smtClean="0">
                <a:latin typeface="Arial" charset="0"/>
              </a:rPr>
              <a:pPr eaLnBrk="1" hangingPunct="1"/>
              <a:t>7</a:t>
            </a:fld>
            <a:endParaRPr lang="en-US" sz="1100" smtClean="0">
              <a:latin typeface="Arial" charset="0"/>
            </a:endParaRPr>
          </a:p>
        </p:txBody>
      </p:sp>
    </p:spTree>
    <p:extLst>
      <p:ext uri="{BB962C8B-B14F-4D97-AF65-F5344CB8AC3E}">
        <p14:creationId xmlns:p14="http://schemas.microsoft.com/office/powerpoint/2010/main" val="137936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Information stored without organisation almost makes the information valueless. As text could represent anything.</a:t>
            </a: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1000">
                <a:solidFill>
                  <a:schemeClr val="tx1"/>
                </a:solidFill>
                <a:latin typeface="Verdana" pitchFamily="34" charset="0"/>
                <a:cs typeface="Arial" charset="0"/>
              </a:defRPr>
            </a:lvl1pPr>
            <a:lvl2pPr marL="742950" indent="-285750" defTabSz="906463" eaLnBrk="0" hangingPunct="0">
              <a:defRPr sz="1000">
                <a:solidFill>
                  <a:schemeClr val="tx1"/>
                </a:solidFill>
                <a:latin typeface="Verdana" pitchFamily="34" charset="0"/>
                <a:cs typeface="Arial" charset="0"/>
              </a:defRPr>
            </a:lvl2pPr>
            <a:lvl3pPr marL="1143000" indent="-228600" defTabSz="906463" eaLnBrk="0" hangingPunct="0">
              <a:defRPr sz="1000">
                <a:solidFill>
                  <a:schemeClr val="tx1"/>
                </a:solidFill>
                <a:latin typeface="Verdana" pitchFamily="34" charset="0"/>
                <a:cs typeface="Arial" charset="0"/>
              </a:defRPr>
            </a:lvl3pPr>
            <a:lvl4pPr marL="1600200" indent="-228600" defTabSz="906463" eaLnBrk="0" hangingPunct="0">
              <a:defRPr sz="1000">
                <a:solidFill>
                  <a:schemeClr val="tx1"/>
                </a:solidFill>
                <a:latin typeface="Verdana" pitchFamily="34" charset="0"/>
                <a:cs typeface="Arial" charset="0"/>
              </a:defRPr>
            </a:lvl4pPr>
            <a:lvl5pPr marL="2057400" indent="-228600" defTabSz="906463" eaLnBrk="0" hangingPunct="0">
              <a:defRPr sz="1000">
                <a:solidFill>
                  <a:schemeClr val="tx1"/>
                </a:solidFill>
                <a:latin typeface="Verdana" pitchFamily="34" charset="0"/>
                <a:cs typeface="Arial" charset="0"/>
              </a:defRPr>
            </a:lvl5pPr>
            <a:lvl6pPr marL="2514600" indent="-228600" defTabSz="906463" eaLnBrk="0" fontAlgn="base" hangingPunct="0">
              <a:spcBef>
                <a:spcPct val="50000"/>
              </a:spcBef>
              <a:spcAft>
                <a:spcPct val="0"/>
              </a:spcAft>
              <a:defRPr sz="1000">
                <a:solidFill>
                  <a:schemeClr val="tx1"/>
                </a:solidFill>
                <a:latin typeface="Verdana" pitchFamily="34" charset="0"/>
                <a:cs typeface="Arial" charset="0"/>
              </a:defRPr>
            </a:lvl6pPr>
            <a:lvl7pPr marL="2971800" indent="-228600" defTabSz="906463" eaLnBrk="0" fontAlgn="base" hangingPunct="0">
              <a:spcBef>
                <a:spcPct val="50000"/>
              </a:spcBef>
              <a:spcAft>
                <a:spcPct val="0"/>
              </a:spcAft>
              <a:defRPr sz="1000">
                <a:solidFill>
                  <a:schemeClr val="tx1"/>
                </a:solidFill>
                <a:latin typeface="Verdana" pitchFamily="34" charset="0"/>
                <a:cs typeface="Arial" charset="0"/>
              </a:defRPr>
            </a:lvl7pPr>
            <a:lvl8pPr marL="3429000" indent="-228600" defTabSz="906463" eaLnBrk="0" fontAlgn="base" hangingPunct="0">
              <a:spcBef>
                <a:spcPct val="50000"/>
              </a:spcBef>
              <a:spcAft>
                <a:spcPct val="0"/>
              </a:spcAft>
              <a:defRPr sz="1000">
                <a:solidFill>
                  <a:schemeClr val="tx1"/>
                </a:solidFill>
                <a:latin typeface="Verdana" pitchFamily="34" charset="0"/>
                <a:cs typeface="Arial" charset="0"/>
              </a:defRPr>
            </a:lvl8pPr>
            <a:lvl9pPr marL="3886200" indent="-228600" defTabSz="906463" eaLnBrk="0" fontAlgn="base" hangingPunct="0">
              <a:spcBef>
                <a:spcPct val="50000"/>
              </a:spcBef>
              <a:spcAft>
                <a:spcPct val="0"/>
              </a:spcAft>
              <a:defRPr sz="1000">
                <a:solidFill>
                  <a:schemeClr val="tx1"/>
                </a:solidFill>
                <a:latin typeface="Verdana" pitchFamily="34" charset="0"/>
                <a:cs typeface="Arial" charset="0"/>
              </a:defRPr>
            </a:lvl9pPr>
          </a:lstStyle>
          <a:p>
            <a:pPr eaLnBrk="1" hangingPunct="1"/>
            <a:fld id="{A558A021-45F6-4C30-9C2F-4FAAD6E14AE4}" type="slidenum">
              <a:rPr lang="en-US" sz="1100" smtClean="0">
                <a:latin typeface="Arial" charset="0"/>
              </a:rPr>
              <a:pPr eaLnBrk="1" hangingPunct="1"/>
              <a:t>8</a:t>
            </a:fld>
            <a:endParaRPr lang="en-US" sz="1100" smtClean="0">
              <a:latin typeface="Arial" charset="0"/>
            </a:endParaRPr>
          </a:p>
        </p:txBody>
      </p:sp>
    </p:spTree>
    <p:extLst>
      <p:ext uri="{BB962C8B-B14F-4D97-AF65-F5344CB8AC3E}">
        <p14:creationId xmlns:p14="http://schemas.microsoft.com/office/powerpoint/2010/main" val="142202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600" dirty="0" smtClean="0"/>
              <a:t>Reinforce the idea that metadata schemas are about </a:t>
            </a:r>
            <a:r>
              <a:rPr lang="en-AU" sz="1600" b="1" dirty="0" smtClean="0"/>
              <a:t>organising </a:t>
            </a:r>
            <a:r>
              <a:rPr lang="en-AU" sz="1600" b="0" dirty="0" smtClean="0"/>
              <a:t>t</a:t>
            </a:r>
            <a:r>
              <a:rPr lang="en-AU" sz="1600" dirty="0" smtClean="0"/>
              <a:t>he information. </a:t>
            </a:r>
          </a:p>
          <a:p>
            <a:endParaRPr lang="en-AU" sz="1600" dirty="0" smtClean="0"/>
          </a:p>
          <a:p>
            <a:r>
              <a:rPr lang="en-AU" sz="1600" dirty="0" smtClean="0"/>
              <a:t>There is nothing mysterious about a schema each node is a label for the information it holds. EQUELLA uses these labels to find the information.</a:t>
            </a:r>
          </a:p>
          <a:p>
            <a:endParaRPr lang="en-AU" sz="1600" dirty="0" smtClean="0"/>
          </a:p>
          <a:p>
            <a:r>
              <a:rPr lang="en-AU" sz="1600" dirty="0" smtClean="0"/>
              <a:t>There are many ways to organise information so there are many schemas.</a:t>
            </a:r>
          </a:p>
          <a:p>
            <a:pPr>
              <a:spcBef>
                <a:spcPct val="0"/>
              </a:spcBef>
            </a:pPr>
            <a:r>
              <a:rPr lang="en-AU" sz="1600" dirty="0" smtClean="0">
                <a:cs typeface="Arial" pitchFamily="34" charset="0"/>
              </a:rPr>
              <a:t>For those offended by the misuse of </a:t>
            </a:r>
            <a:r>
              <a:rPr lang="en-AU" sz="1600" dirty="0" err="1" smtClean="0">
                <a:cs typeface="Arial" pitchFamily="34" charset="0"/>
              </a:rPr>
              <a:t>latin</a:t>
            </a:r>
            <a:r>
              <a:rPr lang="en-AU" sz="1600" dirty="0" smtClean="0">
                <a:cs typeface="Arial" pitchFamily="34" charset="0"/>
              </a:rPr>
              <a:t>, we know schemas should be schemata but this would confuse everybody that wasn’t so well educated.</a:t>
            </a:r>
          </a:p>
        </p:txBody>
      </p:sp>
      <p:sp>
        <p:nvSpPr>
          <p:cNvPr id="221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1000">
                <a:solidFill>
                  <a:schemeClr val="tx1"/>
                </a:solidFill>
                <a:latin typeface="Verdana" pitchFamily="34" charset="0"/>
                <a:cs typeface="Arial" pitchFamily="34" charset="0"/>
              </a:defRPr>
            </a:lvl1pPr>
            <a:lvl2pPr marL="742950" indent="-285750" defTabSz="912813" eaLnBrk="0" hangingPunct="0">
              <a:defRPr sz="1000">
                <a:solidFill>
                  <a:schemeClr val="tx1"/>
                </a:solidFill>
                <a:latin typeface="Verdana" pitchFamily="34" charset="0"/>
                <a:cs typeface="Arial" pitchFamily="34" charset="0"/>
              </a:defRPr>
            </a:lvl2pPr>
            <a:lvl3pPr marL="1143000" indent="-228600" defTabSz="912813" eaLnBrk="0" hangingPunct="0">
              <a:defRPr sz="1000">
                <a:solidFill>
                  <a:schemeClr val="tx1"/>
                </a:solidFill>
                <a:latin typeface="Verdana" pitchFamily="34" charset="0"/>
                <a:cs typeface="Arial" pitchFamily="34" charset="0"/>
              </a:defRPr>
            </a:lvl3pPr>
            <a:lvl4pPr marL="1600200" indent="-228600" defTabSz="912813" eaLnBrk="0" hangingPunct="0">
              <a:defRPr sz="1000">
                <a:solidFill>
                  <a:schemeClr val="tx1"/>
                </a:solidFill>
                <a:latin typeface="Verdana" pitchFamily="34" charset="0"/>
                <a:cs typeface="Arial" pitchFamily="34" charset="0"/>
              </a:defRPr>
            </a:lvl4pPr>
            <a:lvl5pPr marL="2057400" indent="-228600" defTabSz="912813" eaLnBrk="0" hangingPunct="0">
              <a:defRPr sz="1000">
                <a:solidFill>
                  <a:schemeClr val="tx1"/>
                </a:solidFill>
                <a:latin typeface="Verdana" pitchFamily="34" charset="0"/>
                <a:cs typeface="Arial" pitchFamily="34" charset="0"/>
              </a:defRPr>
            </a:lvl5pPr>
            <a:lvl6pPr marL="2514600" indent="-228600" defTabSz="912813" eaLnBrk="0" fontAlgn="base" hangingPunct="0">
              <a:spcBef>
                <a:spcPct val="50000"/>
              </a:spcBef>
              <a:spcAft>
                <a:spcPct val="0"/>
              </a:spcAft>
              <a:defRPr sz="1000">
                <a:solidFill>
                  <a:schemeClr val="tx1"/>
                </a:solidFill>
                <a:latin typeface="Verdana" pitchFamily="34" charset="0"/>
                <a:cs typeface="Arial" pitchFamily="34" charset="0"/>
              </a:defRPr>
            </a:lvl6pPr>
            <a:lvl7pPr marL="2971800" indent="-228600" defTabSz="912813" eaLnBrk="0" fontAlgn="base" hangingPunct="0">
              <a:spcBef>
                <a:spcPct val="50000"/>
              </a:spcBef>
              <a:spcAft>
                <a:spcPct val="0"/>
              </a:spcAft>
              <a:defRPr sz="1000">
                <a:solidFill>
                  <a:schemeClr val="tx1"/>
                </a:solidFill>
                <a:latin typeface="Verdana" pitchFamily="34" charset="0"/>
                <a:cs typeface="Arial" pitchFamily="34" charset="0"/>
              </a:defRPr>
            </a:lvl7pPr>
            <a:lvl8pPr marL="3429000" indent="-228600" defTabSz="912813" eaLnBrk="0" fontAlgn="base" hangingPunct="0">
              <a:spcBef>
                <a:spcPct val="50000"/>
              </a:spcBef>
              <a:spcAft>
                <a:spcPct val="0"/>
              </a:spcAft>
              <a:defRPr sz="1000">
                <a:solidFill>
                  <a:schemeClr val="tx1"/>
                </a:solidFill>
                <a:latin typeface="Verdana" pitchFamily="34" charset="0"/>
                <a:cs typeface="Arial" pitchFamily="34" charset="0"/>
              </a:defRPr>
            </a:lvl8pPr>
            <a:lvl9pPr marL="3886200" indent="-228600" defTabSz="912813" eaLnBrk="0" fontAlgn="base" hangingPunct="0">
              <a:spcBef>
                <a:spcPct val="50000"/>
              </a:spcBef>
              <a:spcAft>
                <a:spcPct val="0"/>
              </a:spcAft>
              <a:defRPr sz="1000">
                <a:solidFill>
                  <a:schemeClr val="tx1"/>
                </a:solidFill>
                <a:latin typeface="Verdana" pitchFamily="34" charset="0"/>
                <a:cs typeface="Arial" pitchFamily="34" charset="0"/>
              </a:defRPr>
            </a:lvl9pPr>
          </a:lstStyle>
          <a:p>
            <a:pPr eaLnBrk="1" hangingPunct="1"/>
            <a:fld id="{E565FBAC-A002-4B96-9945-01AA61E03519}" type="slidenum">
              <a:rPr lang="en-AU" sz="1200" smtClean="0">
                <a:latin typeface="Arial" pitchFamily="34" charset="0"/>
              </a:rPr>
              <a:pPr eaLnBrk="1" hangingPunct="1"/>
              <a:t>9</a:t>
            </a:fld>
            <a:endParaRPr lang="en-AU" sz="1200" smtClean="0">
              <a:latin typeface="Arial" pitchFamily="34" charset="0"/>
            </a:endParaRPr>
          </a:p>
        </p:txBody>
      </p:sp>
    </p:spTree>
    <p:extLst>
      <p:ext uri="{BB962C8B-B14F-4D97-AF65-F5344CB8AC3E}">
        <p14:creationId xmlns:p14="http://schemas.microsoft.com/office/powerpoint/2010/main" val="152121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C448C-29CD-D94F-952E-669BD29893A3}"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168087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C448C-29CD-D94F-952E-669BD29893A3}"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60704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C448C-29CD-D94F-952E-669BD29893A3}"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197836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C448C-29CD-D94F-952E-669BD29893A3}"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39609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C448C-29CD-D94F-952E-669BD29893A3}" type="datetimeFigureOut">
              <a:rPr lang="en-US" smtClean="0"/>
              <a:t>5/22/18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210892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C448C-29CD-D94F-952E-669BD29893A3}"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51597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C448C-29CD-D94F-952E-669BD29893A3}" type="datetimeFigureOut">
              <a:rPr lang="en-US" smtClean="0"/>
              <a:t>5/22/18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43966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C448C-29CD-D94F-952E-669BD29893A3}" type="datetimeFigureOut">
              <a:rPr lang="en-US" smtClean="0"/>
              <a:t>5/22/18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210454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C448C-29CD-D94F-952E-669BD29893A3}" type="datetimeFigureOut">
              <a:rPr lang="en-US" smtClean="0"/>
              <a:t>5/22/18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20817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C448C-29CD-D94F-952E-669BD29893A3}"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167256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C448C-29CD-D94F-952E-669BD29893A3}" type="datetimeFigureOut">
              <a:rPr lang="en-US" smtClean="0"/>
              <a:t>5/22/18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A65C3-4F50-3243-AD6F-DDF4713F5633}" type="slidenum">
              <a:rPr lang="en-US" smtClean="0"/>
              <a:t>‹#›</a:t>
            </a:fld>
            <a:endParaRPr lang="en-US"/>
          </a:p>
        </p:txBody>
      </p:sp>
    </p:spTree>
    <p:extLst>
      <p:ext uri="{BB962C8B-B14F-4D97-AF65-F5344CB8AC3E}">
        <p14:creationId xmlns:p14="http://schemas.microsoft.com/office/powerpoint/2010/main" val="217889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C448C-29CD-D94F-952E-669BD29893A3}" type="datetimeFigureOut">
              <a:rPr lang="en-US" smtClean="0"/>
              <a:t>5/22/18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A65C3-4F50-3243-AD6F-DDF4713F5633}" type="slidenum">
              <a:rPr lang="en-US" smtClean="0"/>
              <a:t>‹#›</a:t>
            </a:fld>
            <a:endParaRPr lang="en-US"/>
          </a:p>
        </p:txBody>
      </p:sp>
    </p:spTree>
    <p:extLst>
      <p:ext uri="{BB962C8B-B14F-4D97-AF65-F5344CB8AC3E}">
        <p14:creationId xmlns:p14="http://schemas.microsoft.com/office/powerpoint/2010/main" val="50237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imsglobal.org/metadata/" TargetMode="External"/><Relationship Id="rId4" Type="http://schemas.openxmlformats.org/officeDocument/2006/relationships/hyperlink" Target="http://dublincore.org/"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myequella.someplace.edu.au/" TargetMode="External"/><Relationship Id="rId4" Type="http://schemas.openxmlformats.org/officeDocument/2006/relationships/hyperlink" Target="http://myequella.someplace.edu.au/learning/5b0dbc71-b444-3789-d6e5-dce072993c5e/2/"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38289" y="395289"/>
            <a:ext cx="9109075" cy="3394075"/>
          </a:xfrm>
          <a:noFill/>
        </p:spPr>
        <p:txBody>
          <a:bodyPr/>
          <a:lstStyle/>
          <a:p>
            <a:pPr marL="342900" indent="-342900"/>
            <a:r>
              <a:rPr lang="en-AU" dirty="0" smtClean="0"/>
              <a:t>EQ201</a:t>
            </a:r>
            <a:r>
              <a:rPr lang="en-AU" sz="8000" dirty="0"/>
              <a:t> </a:t>
            </a:r>
            <a:br>
              <a:rPr lang="en-AU" sz="8000" dirty="0"/>
            </a:br>
            <a:r>
              <a:rPr lang="en-AU" sz="2400" dirty="0"/>
              <a:t>EQUELLA Content Administrator </a:t>
            </a:r>
            <a:r>
              <a:rPr lang="en-AU" sz="2400" dirty="0" smtClean="0"/>
              <a:t>Training</a:t>
            </a:r>
            <a:r>
              <a:rPr lang="en-GB" sz="2400" dirty="0"/>
              <a:t/>
            </a:r>
            <a:br>
              <a:rPr lang="en-GB" sz="2400" dirty="0"/>
            </a:br>
            <a:r>
              <a:rPr lang="en-AU" sz="2400" dirty="0"/>
              <a:t/>
            </a:r>
            <a:br>
              <a:rPr lang="en-AU" sz="2400" dirty="0"/>
            </a:br>
            <a:r>
              <a:rPr lang="en-AU" sz="2400" dirty="0"/>
              <a:t>Welcome</a:t>
            </a:r>
            <a:endParaRPr lang="en-GB" sz="2400" dirty="0"/>
          </a:p>
        </p:txBody>
      </p:sp>
    </p:spTree>
    <p:extLst>
      <p:ext uri="{BB962C8B-B14F-4D97-AF65-F5344CB8AC3E}">
        <p14:creationId xmlns:p14="http://schemas.microsoft.com/office/powerpoint/2010/main" val="563376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AU" sz="3600"/>
              <a:t>Common schemas</a:t>
            </a:r>
          </a:p>
        </p:txBody>
      </p:sp>
      <p:sp>
        <p:nvSpPr>
          <p:cNvPr id="22531" name="Content Placeholder 2"/>
          <p:cNvSpPr>
            <a:spLocks noGrp="1"/>
          </p:cNvSpPr>
          <p:nvPr>
            <p:ph idx="1"/>
          </p:nvPr>
        </p:nvSpPr>
        <p:spPr>
          <a:xfrm>
            <a:off x="1487489" y="1268414"/>
            <a:ext cx="8994775" cy="4319587"/>
          </a:xfrm>
        </p:spPr>
        <p:txBody>
          <a:bodyPr/>
          <a:lstStyle/>
          <a:p>
            <a:pPr marL="0" indent="0">
              <a:buNone/>
              <a:defRPr/>
            </a:pPr>
            <a:r>
              <a:rPr lang="en-AU" sz="2400" dirty="0"/>
              <a:t>To simplify sharing of content with other repositories standard schemas have been developed such as:</a:t>
            </a:r>
          </a:p>
          <a:p>
            <a:pPr marL="0" indent="0">
              <a:buNone/>
              <a:defRPr/>
            </a:pPr>
            <a:endParaRPr lang="en-AU" sz="2400" dirty="0"/>
          </a:p>
          <a:p>
            <a:pPr>
              <a:buFont typeface="Arial" charset="0"/>
              <a:buChar char="•"/>
              <a:defRPr/>
            </a:pPr>
            <a:r>
              <a:rPr lang="en-AU" sz="2400" b="1" dirty="0"/>
              <a:t>Learning object metadata (LOM) </a:t>
            </a:r>
            <a:r>
              <a:rPr lang="en-AU" sz="2400" dirty="0"/>
              <a:t>—</a:t>
            </a:r>
            <a:r>
              <a:rPr lang="en-AU" sz="2400" dirty="0">
                <a:hlinkClick r:id="rId3"/>
              </a:rPr>
              <a:t>http://www.imsglobal.org/metadata/</a:t>
            </a:r>
            <a:endParaRPr lang="en-AU" sz="2400" dirty="0"/>
          </a:p>
          <a:p>
            <a:pPr>
              <a:buFont typeface="Arial" charset="0"/>
              <a:buChar char="•"/>
              <a:defRPr/>
            </a:pPr>
            <a:r>
              <a:rPr lang="en-AU" sz="2400" b="1" dirty="0"/>
              <a:t>Dublin Core (DC)</a:t>
            </a:r>
            <a:r>
              <a:rPr lang="en-AU" sz="2400" dirty="0"/>
              <a:t>—</a:t>
            </a:r>
          </a:p>
          <a:p>
            <a:pPr>
              <a:buFont typeface="Arial" charset="0"/>
              <a:buChar char="•"/>
              <a:defRPr/>
            </a:pPr>
            <a:r>
              <a:rPr lang="en-AU" sz="2400" dirty="0">
                <a:hlinkClick r:id="rId4"/>
              </a:rPr>
              <a:t>http://dublincore.org/</a:t>
            </a:r>
            <a:endParaRPr lang="en-AU" sz="2400" dirty="0"/>
          </a:p>
          <a:p>
            <a:pPr marL="0" indent="0">
              <a:buNone/>
              <a:defRPr/>
            </a:pPr>
            <a:endParaRPr lang="en-AU" sz="2400" dirty="0"/>
          </a:p>
          <a:p>
            <a:pPr marL="0" indent="0">
              <a:buNone/>
              <a:defRPr/>
            </a:pPr>
            <a:r>
              <a:rPr lang="en-AU" sz="2400" dirty="0"/>
              <a:t>Typically schemas only implement part of these schemas as they are extensive with parts that are not relevant to all organisations.</a:t>
            </a:r>
          </a:p>
        </p:txBody>
      </p:sp>
    </p:spTree>
    <p:extLst>
      <p:ext uri="{BB962C8B-B14F-4D97-AF65-F5344CB8AC3E}">
        <p14:creationId xmlns:p14="http://schemas.microsoft.com/office/powerpoint/2010/main" val="127788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558926" y="404813"/>
            <a:ext cx="9218613" cy="1143000"/>
          </a:xfrm>
        </p:spPr>
        <p:txBody>
          <a:bodyPr/>
          <a:lstStyle/>
          <a:p>
            <a:r>
              <a:rPr lang="en-AU" sz="3600"/>
              <a:t>Metadata and searching</a:t>
            </a:r>
          </a:p>
        </p:txBody>
      </p:sp>
      <p:sp>
        <p:nvSpPr>
          <p:cNvPr id="30723" name="Content Placeholder 2"/>
          <p:cNvSpPr>
            <a:spLocks noGrp="1"/>
          </p:cNvSpPr>
          <p:nvPr>
            <p:ph idx="1"/>
          </p:nvPr>
        </p:nvSpPr>
        <p:spPr>
          <a:xfrm>
            <a:off x="1558926" y="1268413"/>
            <a:ext cx="8994775" cy="4248150"/>
          </a:xfrm>
        </p:spPr>
        <p:txBody>
          <a:bodyPr/>
          <a:lstStyle/>
          <a:p>
            <a:pPr marL="0" indent="0">
              <a:buNone/>
            </a:pPr>
            <a:endParaRPr lang="en-AU" sz="2400" dirty="0"/>
          </a:p>
          <a:p>
            <a:pPr marL="0" indent="0">
              <a:buNone/>
            </a:pPr>
            <a:r>
              <a:rPr lang="en-AU" sz="2400" dirty="0"/>
              <a:t>Metadata:</a:t>
            </a:r>
          </a:p>
          <a:p>
            <a:pPr lvl="0">
              <a:buFont typeface="Arial" charset="0"/>
              <a:buChar char="•"/>
              <a:defRPr/>
            </a:pPr>
            <a:r>
              <a:rPr lang="en-AU" sz="2400" dirty="0">
                <a:solidFill>
                  <a:schemeClr val="tx2">
                    <a:lumMod val="75000"/>
                  </a:schemeClr>
                </a:solidFill>
              </a:rPr>
              <a:t>Provides the means for finding EQUELLA content.</a:t>
            </a:r>
          </a:p>
          <a:p>
            <a:pPr lvl="0">
              <a:buFont typeface="Arial" charset="0"/>
              <a:buChar char="•"/>
              <a:defRPr/>
            </a:pPr>
            <a:r>
              <a:rPr lang="en-AU" sz="2400" dirty="0">
                <a:solidFill>
                  <a:schemeClr val="tx2">
                    <a:lumMod val="75000"/>
                  </a:schemeClr>
                </a:solidFill>
              </a:rPr>
              <a:t>Is used to catalogue content into an index using a  process called </a:t>
            </a:r>
            <a:r>
              <a:rPr lang="en-AU" sz="2400" b="1" dirty="0">
                <a:solidFill>
                  <a:schemeClr val="tx2">
                    <a:lumMod val="75000"/>
                  </a:schemeClr>
                </a:solidFill>
              </a:rPr>
              <a:t>indexing</a:t>
            </a:r>
            <a:r>
              <a:rPr lang="en-AU" sz="2400" dirty="0"/>
              <a:t>.</a:t>
            </a:r>
          </a:p>
          <a:p>
            <a:pPr marL="0" indent="0">
              <a:buNone/>
            </a:pPr>
            <a:endParaRPr lang="en-AU" sz="2400" dirty="0"/>
          </a:p>
          <a:p>
            <a:pPr marL="0" indent="0">
              <a:buNone/>
            </a:pPr>
            <a:r>
              <a:rPr lang="en-AU" sz="2400" dirty="0"/>
              <a:t>The index associates search terms with the location of content in the repository. </a:t>
            </a:r>
          </a:p>
        </p:txBody>
      </p:sp>
    </p:spTree>
    <p:extLst>
      <p:ext uri="{BB962C8B-B14F-4D97-AF65-F5344CB8AC3E}">
        <p14:creationId xmlns:p14="http://schemas.microsoft.com/office/powerpoint/2010/main" val="1836845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31950" y="274638"/>
            <a:ext cx="8921750" cy="850900"/>
          </a:xfrm>
        </p:spPr>
        <p:txBody>
          <a:bodyPr/>
          <a:lstStyle/>
          <a:p>
            <a:r>
              <a:rPr lang="en-AU" sz="3600"/>
              <a:t>EQUELLA searching</a:t>
            </a:r>
            <a:endParaRPr lang="en-AU" sz="3600" i="1"/>
          </a:p>
        </p:txBody>
      </p:sp>
      <p:sp>
        <p:nvSpPr>
          <p:cNvPr id="3" name="Content Placeholder 2"/>
          <p:cNvSpPr>
            <a:spLocks noGrp="1"/>
          </p:cNvSpPr>
          <p:nvPr>
            <p:ph idx="1"/>
          </p:nvPr>
        </p:nvSpPr>
        <p:spPr>
          <a:xfrm>
            <a:off x="1638300" y="1196975"/>
            <a:ext cx="8915400" cy="4895850"/>
          </a:xfrm>
        </p:spPr>
        <p:txBody>
          <a:bodyPr/>
          <a:lstStyle/>
          <a:p>
            <a:pPr marL="0" indent="0">
              <a:buNone/>
              <a:defRPr/>
            </a:pPr>
            <a:r>
              <a:rPr lang="en-AU" sz="2400" dirty="0"/>
              <a:t>EQUELLA provides a range of searches each configured for a specific purpose.</a:t>
            </a:r>
          </a:p>
          <a:p>
            <a:pPr marL="0" indent="0">
              <a:buNone/>
              <a:defRPr/>
            </a:pPr>
            <a:endParaRPr lang="en-AU" sz="2400" dirty="0"/>
          </a:p>
          <a:p>
            <a:pPr marL="0" indent="0">
              <a:buNone/>
              <a:defRPr/>
            </a:pPr>
            <a:r>
              <a:rPr lang="en-AU" sz="2400" dirty="0"/>
              <a:t>Searches can be accessed through:</a:t>
            </a:r>
          </a:p>
          <a:p>
            <a:pPr>
              <a:buFont typeface="Arial" charset="0"/>
              <a:buChar char="•"/>
              <a:defRPr/>
            </a:pPr>
            <a:r>
              <a:rPr lang="en-AU" sz="2400" dirty="0" err="1">
                <a:solidFill>
                  <a:schemeClr val="tx2">
                    <a:lumMod val="75000"/>
                  </a:schemeClr>
                </a:solidFill>
              </a:rPr>
              <a:t>EQUELLA</a:t>
            </a:r>
            <a:r>
              <a:rPr lang="en-AU" sz="2400" dirty="0" err="1">
                <a:solidFill>
                  <a:schemeClr val="tx2">
                    <a:lumMod val="75000"/>
                  </a:schemeClr>
                </a:solidFill>
                <a:sym typeface="Symbol"/>
              </a:rPr>
              <a:t>search</a:t>
            </a:r>
            <a:r>
              <a:rPr lang="en-AU" sz="2400" dirty="0">
                <a:solidFill>
                  <a:schemeClr val="tx2">
                    <a:lumMod val="75000"/>
                  </a:schemeClr>
                </a:solidFill>
                <a:sym typeface="Symbol"/>
              </a:rPr>
              <a:t> the whole repository, controlled sections or your resources.</a:t>
            </a:r>
            <a:endParaRPr lang="en-AU" sz="2400" dirty="0">
              <a:solidFill>
                <a:schemeClr val="tx2">
                  <a:lumMod val="75000"/>
                </a:schemeClr>
              </a:solidFill>
            </a:endParaRPr>
          </a:p>
          <a:p>
            <a:pPr>
              <a:buFont typeface="Arial" charset="0"/>
              <a:buChar char="•"/>
              <a:defRPr/>
            </a:pPr>
            <a:r>
              <a:rPr lang="en-AU" sz="2400" dirty="0">
                <a:solidFill>
                  <a:schemeClr val="tx2">
                    <a:lumMod val="75000"/>
                  </a:schemeClr>
                </a:solidFill>
              </a:rPr>
              <a:t>Integrated </a:t>
            </a:r>
            <a:r>
              <a:rPr lang="en-AU" sz="2400" dirty="0" err="1">
                <a:solidFill>
                  <a:schemeClr val="tx2">
                    <a:lumMod val="75000"/>
                  </a:schemeClr>
                </a:solidFill>
              </a:rPr>
              <a:t>applications</a:t>
            </a:r>
            <a:r>
              <a:rPr lang="en-AU" sz="2400" dirty="0" err="1">
                <a:solidFill>
                  <a:schemeClr val="tx2">
                    <a:lumMod val="75000"/>
                  </a:schemeClr>
                </a:solidFill>
                <a:sym typeface="Symbol"/>
              </a:rPr>
              <a:t></a:t>
            </a:r>
            <a:r>
              <a:rPr lang="en-AU" sz="2400" dirty="0" err="1">
                <a:solidFill>
                  <a:schemeClr val="tx2">
                    <a:lumMod val="75000"/>
                  </a:schemeClr>
                </a:solidFill>
              </a:rPr>
              <a:t>such</a:t>
            </a:r>
            <a:r>
              <a:rPr lang="en-AU" sz="2400" dirty="0">
                <a:solidFill>
                  <a:schemeClr val="tx2">
                    <a:lumMod val="75000"/>
                  </a:schemeClr>
                </a:solidFill>
              </a:rPr>
              <a:t> as </a:t>
            </a:r>
            <a:r>
              <a:rPr lang="en-AU" sz="2400" dirty="0" err="1">
                <a:solidFill>
                  <a:schemeClr val="tx2">
                    <a:lumMod val="75000"/>
                  </a:schemeClr>
                </a:solidFill>
              </a:rPr>
              <a:t>Fronter</a:t>
            </a:r>
            <a:r>
              <a:rPr lang="en-AU" sz="2400" dirty="0">
                <a:solidFill>
                  <a:schemeClr val="tx2">
                    <a:lumMod val="75000"/>
                  </a:schemeClr>
                </a:solidFill>
              </a:rPr>
              <a:t>, Moodle or Blackboard. </a:t>
            </a:r>
          </a:p>
          <a:p>
            <a:pPr marL="0" indent="0">
              <a:defRPr/>
            </a:pPr>
            <a:endParaRPr lang="en-AU" sz="2400" dirty="0"/>
          </a:p>
          <a:p>
            <a:pPr>
              <a:defRPr/>
            </a:pPr>
            <a:endParaRPr lang="en-AU" sz="2400" dirty="0"/>
          </a:p>
          <a:p>
            <a:pPr marL="0" indent="0" algn="just">
              <a:buNone/>
              <a:defRPr/>
            </a:pPr>
            <a:r>
              <a:rPr lang="en-AU" sz="1600" i="1" dirty="0"/>
              <a:t>		</a:t>
            </a:r>
            <a:endParaRPr lang="en-AU" i="1" dirty="0"/>
          </a:p>
        </p:txBody>
      </p:sp>
    </p:spTree>
    <p:extLst>
      <p:ext uri="{BB962C8B-B14F-4D97-AF65-F5344CB8AC3E}">
        <p14:creationId xmlns:p14="http://schemas.microsoft.com/office/powerpoint/2010/main" val="965650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638300" y="274639"/>
            <a:ext cx="8915400" cy="706437"/>
          </a:xfrm>
        </p:spPr>
        <p:txBody>
          <a:bodyPr/>
          <a:lstStyle/>
          <a:p>
            <a:r>
              <a:rPr lang="en-AU" sz="3600"/>
              <a:t>EQUELLA indexing</a:t>
            </a:r>
            <a:endParaRPr lang="en-AU" sz="3600" i="1"/>
          </a:p>
        </p:txBody>
      </p:sp>
      <p:sp>
        <p:nvSpPr>
          <p:cNvPr id="10243" name="Content Placeholder 2"/>
          <p:cNvSpPr>
            <a:spLocks noGrp="1"/>
          </p:cNvSpPr>
          <p:nvPr>
            <p:ph idx="1"/>
          </p:nvPr>
        </p:nvSpPr>
        <p:spPr>
          <a:xfrm>
            <a:off x="1703388" y="1125538"/>
            <a:ext cx="8850312" cy="4464050"/>
          </a:xfrm>
        </p:spPr>
        <p:txBody>
          <a:bodyPr>
            <a:normAutofit lnSpcReduction="10000"/>
          </a:bodyPr>
          <a:lstStyle/>
          <a:p>
            <a:pPr marL="0" indent="0">
              <a:buNone/>
              <a:defRPr/>
            </a:pPr>
            <a:r>
              <a:rPr lang="en-AU" sz="2400" dirty="0"/>
              <a:t>EQUELLA indexing is:</a:t>
            </a:r>
          </a:p>
          <a:p>
            <a:pPr lvl="0">
              <a:buFont typeface="Arial" charset="0"/>
              <a:buChar char="•"/>
              <a:defRPr/>
            </a:pPr>
            <a:r>
              <a:rPr lang="en-AU" sz="2400" dirty="0"/>
              <a:t>The process of cataloguing resources for searching.</a:t>
            </a:r>
          </a:p>
          <a:p>
            <a:pPr lvl="0">
              <a:buFont typeface="Arial" charset="0"/>
              <a:buChar char="•"/>
              <a:defRPr/>
            </a:pPr>
            <a:r>
              <a:rPr lang="en-AU" sz="2400" dirty="0"/>
              <a:t>Controlled by options associated with a schema node:</a:t>
            </a:r>
          </a:p>
          <a:p>
            <a:pPr lvl="3">
              <a:buFont typeface="Arial" pitchFamily="34" charset="0"/>
              <a:buChar char="•"/>
              <a:defRPr/>
            </a:pPr>
            <a:r>
              <a:rPr lang="en-AU" sz="2400" b="1" dirty="0"/>
              <a:t>Searchable by Free Text</a:t>
            </a:r>
          </a:p>
          <a:p>
            <a:pPr lvl="3">
              <a:buFont typeface="Arial" pitchFamily="34" charset="0"/>
              <a:buChar char="•"/>
              <a:defRPr/>
            </a:pPr>
            <a:r>
              <a:rPr lang="en-AU" sz="2400" b="1" dirty="0"/>
              <a:t>Index for Advanced Searches</a:t>
            </a:r>
          </a:p>
          <a:p>
            <a:pPr marL="0" indent="0">
              <a:buNone/>
              <a:defRPr/>
            </a:pPr>
            <a:endParaRPr lang="en-AU" sz="800" dirty="0"/>
          </a:p>
          <a:p>
            <a:pPr marL="0" indent="0">
              <a:buNone/>
              <a:defRPr/>
            </a:pPr>
            <a:endParaRPr lang="en-AU" sz="2400" dirty="0"/>
          </a:p>
          <a:p>
            <a:pPr marL="0" indent="0">
              <a:buNone/>
              <a:defRPr/>
            </a:pPr>
            <a:r>
              <a:rPr lang="en-AU" sz="2400" dirty="0"/>
              <a:t>Selecting either or both options will include the metadata stored in this node in the index, so it is available for a suitably configured search.	</a:t>
            </a:r>
          </a:p>
          <a:p>
            <a:pPr marL="0" indent="0" algn="just">
              <a:buNone/>
              <a:defRPr/>
            </a:pPr>
            <a:endParaRPr lang="en-AU" sz="2400" dirty="0"/>
          </a:p>
          <a:p>
            <a:pPr marL="0" indent="0" algn="just">
              <a:buNone/>
              <a:defRPr/>
            </a:pPr>
            <a:r>
              <a:rPr lang="en-AU" sz="2400" dirty="0"/>
              <a:t>		        	</a:t>
            </a:r>
          </a:p>
        </p:txBody>
      </p:sp>
    </p:spTree>
    <p:extLst>
      <p:ext uri="{BB962C8B-B14F-4D97-AF65-F5344CB8AC3E}">
        <p14:creationId xmlns:p14="http://schemas.microsoft.com/office/powerpoint/2010/main" val="882189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38300" y="274639"/>
            <a:ext cx="8915400" cy="706437"/>
          </a:xfrm>
        </p:spPr>
        <p:txBody>
          <a:bodyPr/>
          <a:lstStyle/>
          <a:p>
            <a:r>
              <a:rPr lang="en-AU" sz="3600" dirty="0"/>
              <a:t>Schema node indexing</a:t>
            </a:r>
            <a:endParaRPr lang="en-AU" sz="3600" i="1" dirty="0"/>
          </a:p>
        </p:txBody>
      </p:sp>
      <p:sp>
        <p:nvSpPr>
          <p:cNvPr id="33795" name="Content Placeholder 2"/>
          <p:cNvSpPr>
            <a:spLocks noGrp="1"/>
          </p:cNvSpPr>
          <p:nvPr>
            <p:ph idx="1"/>
          </p:nvPr>
        </p:nvSpPr>
        <p:spPr>
          <a:xfrm>
            <a:off x="1638300" y="981076"/>
            <a:ext cx="8915400" cy="4608513"/>
          </a:xfrm>
        </p:spPr>
        <p:txBody>
          <a:bodyPr/>
          <a:lstStyle/>
          <a:p>
            <a:pPr marL="0" indent="0">
              <a:buNone/>
            </a:pPr>
            <a:r>
              <a:rPr lang="en-AU" sz="1600" i="1"/>
              <a:t>				        	</a:t>
            </a:r>
            <a:endParaRPr lang="en-AU" i="1"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1016000"/>
            <a:ext cx="8026400" cy="4813300"/>
          </a:xfrm>
          <a:prstGeom prst="rect">
            <a:avLst/>
          </a:prstGeom>
        </p:spPr>
      </p:pic>
    </p:spTree>
    <p:extLst>
      <p:ext uri="{BB962C8B-B14F-4D97-AF65-F5344CB8AC3E}">
        <p14:creationId xmlns:p14="http://schemas.microsoft.com/office/powerpoint/2010/main" val="725120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638300" y="274639"/>
            <a:ext cx="8915400" cy="706437"/>
          </a:xfrm>
        </p:spPr>
        <p:txBody>
          <a:bodyPr/>
          <a:lstStyle/>
          <a:p>
            <a:r>
              <a:rPr lang="en-AU" sz="3600"/>
              <a:t>Schema node indexing</a:t>
            </a:r>
            <a:endParaRPr lang="en-AU" sz="3600" i="1"/>
          </a:p>
        </p:txBody>
      </p:sp>
      <p:sp>
        <p:nvSpPr>
          <p:cNvPr id="34819" name="Content Placeholder 2"/>
          <p:cNvSpPr>
            <a:spLocks noGrp="1"/>
          </p:cNvSpPr>
          <p:nvPr>
            <p:ph idx="1"/>
          </p:nvPr>
        </p:nvSpPr>
        <p:spPr>
          <a:xfrm>
            <a:off x="1638300" y="981076"/>
            <a:ext cx="8915400" cy="4608513"/>
          </a:xfrm>
        </p:spPr>
        <p:txBody>
          <a:bodyPr/>
          <a:lstStyle/>
          <a:p>
            <a:pPr marL="0" indent="0">
              <a:buNone/>
            </a:pPr>
            <a:r>
              <a:rPr lang="en-AU" sz="1600" i="1"/>
              <a:t>				        	</a:t>
            </a:r>
            <a:endParaRPr lang="en-AU" i="1" smtClean="0"/>
          </a:p>
        </p:txBody>
      </p:sp>
      <p:pic>
        <p:nvPicPr>
          <p:cNvPr id="348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8950" y="981076"/>
            <a:ext cx="3690938"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67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651001" y="188914"/>
            <a:ext cx="9047163" cy="719137"/>
          </a:xfrm>
        </p:spPr>
        <p:txBody>
          <a:bodyPr/>
          <a:lstStyle/>
          <a:p>
            <a:r>
              <a:rPr lang="en-AU" sz="3600" dirty="0"/>
              <a:t>EQUELLA resources</a:t>
            </a:r>
            <a:endParaRPr lang="en-AU" sz="3600" i="1" dirty="0"/>
          </a:p>
        </p:txBody>
      </p:sp>
      <p:sp>
        <p:nvSpPr>
          <p:cNvPr id="9219" name="Content Placeholder 2"/>
          <p:cNvSpPr>
            <a:spLocks noGrp="1"/>
          </p:cNvSpPr>
          <p:nvPr>
            <p:ph idx="1"/>
          </p:nvPr>
        </p:nvSpPr>
        <p:spPr>
          <a:xfrm>
            <a:off x="1727200" y="1052513"/>
            <a:ext cx="8915400" cy="4464050"/>
          </a:xfrm>
        </p:spPr>
        <p:txBody>
          <a:bodyPr/>
          <a:lstStyle/>
          <a:p>
            <a:pPr marL="0" indent="0">
              <a:buNone/>
              <a:defRPr/>
            </a:pPr>
            <a:endParaRPr lang="en-AU" sz="2400" dirty="0"/>
          </a:p>
          <a:p>
            <a:pPr marL="0" indent="0">
              <a:buNone/>
              <a:defRPr/>
            </a:pPr>
            <a:r>
              <a:rPr lang="en-AU" sz="2400" dirty="0"/>
              <a:t>EQUELLA resources are:</a:t>
            </a:r>
          </a:p>
          <a:p>
            <a:pPr>
              <a:buFont typeface="Arial" charset="0"/>
              <a:buChar char="•"/>
              <a:defRPr/>
            </a:pPr>
            <a:r>
              <a:rPr lang="en-AU" sz="2400" dirty="0"/>
              <a:t>Metadata</a:t>
            </a:r>
          </a:p>
          <a:p>
            <a:pPr>
              <a:buFont typeface="Arial" charset="0"/>
              <a:buChar char="•"/>
              <a:defRPr/>
            </a:pPr>
            <a:r>
              <a:rPr lang="en-AU" sz="2400" dirty="0"/>
              <a:t>Content—attachments (documents) and links (media and video)</a:t>
            </a:r>
          </a:p>
          <a:p>
            <a:pPr>
              <a:buFont typeface="Arial" charset="0"/>
              <a:buChar char="•"/>
              <a:defRPr/>
            </a:pPr>
            <a:endParaRPr lang="en-AU" sz="2400" dirty="0"/>
          </a:p>
          <a:p>
            <a:pPr marL="0" indent="0">
              <a:buNone/>
              <a:defRPr/>
            </a:pPr>
            <a:r>
              <a:rPr lang="en-AU" sz="2400" dirty="0"/>
              <a:t>The previous section discussed how metadata can be organised and used</a:t>
            </a:r>
          </a:p>
          <a:p>
            <a:pPr marL="0" indent="0">
              <a:buNone/>
              <a:defRPr/>
            </a:pPr>
            <a:r>
              <a:rPr lang="en-AU" sz="2400" dirty="0"/>
              <a:t>The next section describes how resources are stored.</a:t>
            </a:r>
          </a:p>
          <a:p>
            <a:pPr algn="just">
              <a:buFont typeface="Arial" charset="0"/>
              <a:buChar char="•"/>
              <a:defRPr/>
            </a:pPr>
            <a:endParaRPr lang="en-AU" sz="2400" dirty="0"/>
          </a:p>
          <a:p>
            <a:pPr marL="0" indent="0" algn="just">
              <a:buNone/>
              <a:defRPr/>
            </a:pPr>
            <a:r>
              <a:rPr lang="en-AU" i="1" dirty="0" smtClean="0"/>
              <a:t>	</a:t>
            </a:r>
          </a:p>
        </p:txBody>
      </p:sp>
    </p:spTree>
    <p:extLst>
      <p:ext uri="{BB962C8B-B14F-4D97-AF65-F5344CB8AC3E}">
        <p14:creationId xmlns:p14="http://schemas.microsoft.com/office/powerpoint/2010/main" val="820955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631951" y="188914"/>
            <a:ext cx="9066213" cy="719137"/>
          </a:xfrm>
        </p:spPr>
        <p:txBody>
          <a:bodyPr/>
          <a:lstStyle/>
          <a:p>
            <a:r>
              <a:rPr lang="en-AU" sz="3600"/>
              <a:t>Contribution</a:t>
            </a:r>
            <a:endParaRPr lang="en-AU" sz="3600" i="1"/>
          </a:p>
        </p:txBody>
      </p:sp>
      <p:sp>
        <p:nvSpPr>
          <p:cNvPr id="9219" name="Content Placeholder 2"/>
          <p:cNvSpPr>
            <a:spLocks noGrp="1"/>
          </p:cNvSpPr>
          <p:nvPr>
            <p:ph idx="1"/>
          </p:nvPr>
        </p:nvSpPr>
        <p:spPr>
          <a:xfrm>
            <a:off x="1631950" y="1052513"/>
            <a:ext cx="9010650" cy="4464050"/>
          </a:xfrm>
        </p:spPr>
        <p:txBody>
          <a:bodyPr/>
          <a:lstStyle/>
          <a:p>
            <a:pPr marL="0" indent="0">
              <a:buNone/>
              <a:defRPr/>
            </a:pPr>
            <a:r>
              <a:rPr lang="en-AU" sz="2400" dirty="0"/>
              <a:t>EQUELLA resources are created by contribution. </a:t>
            </a:r>
          </a:p>
          <a:p>
            <a:pPr marL="0" indent="0">
              <a:buNone/>
              <a:defRPr/>
            </a:pPr>
            <a:endParaRPr lang="en-AU" sz="2400" dirty="0"/>
          </a:p>
          <a:p>
            <a:pPr marL="0" indent="0">
              <a:buNone/>
              <a:defRPr/>
            </a:pPr>
            <a:r>
              <a:rPr lang="en-AU" sz="2400" dirty="0"/>
              <a:t>During contribution each resource is given a copy of the collection metadata schema filled with both information:</a:t>
            </a:r>
          </a:p>
          <a:p>
            <a:pPr>
              <a:buFont typeface="Arial" pitchFamily="34" charset="0"/>
              <a:buChar char="•"/>
              <a:defRPr/>
            </a:pPr>
            <a:r>
              <a:rPr lang="en-AU" sz="2400" dirty="0"/>
              <a:t>from the contribution wizard</a:t>
            </a:r>
          </a:p>
          <a:p>
            <a:pPr>
              <a:buFont typeface="Arial" pitchFamily="34" charset="0"/>
              <a:buChar char="•"/>
              <a:defRPr/>
            </a:pPr>
            <a:r>
              <a:rPr lang="en-AU" sz="2400" dirty="0"/>
              <a:t>added by EQUELLA.</a:t>
            </a:r>
          </a:p>
          <a:p>
            <a:pPr marL="0" indent="0" algn="just">
              <a:buNone/>
              <a:defRPr/>
            </a:pPr>
            <a:endParaRPr lang="en-AU" sz="2400" dirty="0"/>
          </a:p>
          <a:p>
            <a:pPr algn="just">
              <a:buFont typeface="Arial" charset="0"/>
              <a:buChar char="•"/>
              <a:defRPr/>
            </a:pPr>
            <a:endParaRPr lang="en-AU" sz="2400" dirty="0"/>
          </a:p>
          <a:p>
            <a:pPr marL="0" indent="0" algn="just">
              <a:buNone/>
              <a:defRPr/>
            </a:pPr>
            <a:r>
              <a:rPr lang="en-AU" sz="2400" dirty="0"/>
              <a:t>EQUELLA creates  a URL for the resource.</a:t>
            </a:r>
            <a:r>
              <a:rPr lang="en-AU" i="1" dirty="0" smtClean="0"/>
              <a:t>	</a:t>
            </a:r>
          </a:p>
        </p:txBody>
      </p:sp>
    </p:spTree>
    <p:extLst>
      <p:ext uri="{BB962C8B-B14F-4D97-AF65-F5344CB8AC3E}">
        <p14:creationId xmlns:p14="http://schemas.microsoft.com/office/powerpoint/2010/main" val="1300236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631951" y="188914"/>
            <a:ext cx="9066213" cy="719137"/>
          </a:xfrm>
        </p:spPr>
        <p:txBody>
          <a:bodyPr/>
          <a:lstStyle/>
          <a:p>
            <a:r>
              <a:rPr lang="en-AU" sz="3600"/>
              <a:t>EQUELLA URLs</a:t>
            </a:r>
            <a:endParaRPr lang="en-AU" sz="3600" i="1"/>
          </a:p>
        </p:txBody>
      </p:sp>
      <p:sp>
        <p:nvSpPr>
          <p:cNvPr id="9219" name="Content Placeholder 2"/>
          <p:cNvSpPr>
            <a:spLocks noGrp="1"/>
          </p:cNvSpPr>
          <p:nvPr>
            <p:ph idx="1"/>
          </p:nvPr>
        </p:nvSpPr>
        <p:spPr>
          <a:xfrm>
            <a:off x="1631950" y="836613"/>
            <a:ext cx="9010650" cy="4679950"/>
          </a:xfrm>
        </p:spPr>
        <p:txBody>
          <a:bodyPr>
            <a:normAutofit fontScale="92500" lnSpcReduction="20000"/>
          </a:bodyPr>
          <a:lstStyle/>
          <a:p>
            <a:pPr marL="0" indent="0" algn="just">
              <a:buNone/>
              <a:defRPr/>
            </a:pPr>
            <a:endParaRPr lang="en-AU" sz="800" dirty="0"/>
          </a:p>
          <a:p>
            <a:pPr marL="0" indent="0">
              <a:buNone/>
              <a:defRPr/>
            </a:pPr>
            <a:r>
              <a:rPr lang="en-AU" sz="2400" dirty="0"/>
              <a:t>EQUELLA resource URLs comprise the:</a:t>
            </a:r>
          </a:p>
          <a:p>
            <a:pPr lvl="0">
              <a:buFont typeface="Arial" pitchFamily="34" charset="0"/>
              <a:buChar char="•"/>
              <a:defRPr/>
            </a:pPr>
            <a:endParaRPr lang="en-AU" sz="2400" dirty="0"/>
          </a:p>
          <a:p>
            <a:pPr lvl="0">
              <a:buFont typeface="Arial" pitchFamily="34" charset="0"/>
              <a:buChar char="•"/>
              <a:defRPr/>
            </a:pPr>
            <a:r>
              <a:rPr lang="en-AU" sz="2400" dirty="0"/>
              <a:t>Name of the EQUELLA server (e.g. </a:t>
            </a:r>
            <a:r>
              <a:rPr lang="en-AU" sz="2400" u="sng" dirty="0">
                <a:hlinkClick r:id="rId3"/>
              </a:rPr>
              <a:t>http://</a:t>
            </a:r>
            <a:r>
              <a:rPr lang="en-AU" sz="2400" u="sng" dirty="0" smtClean="0">
                <a:hlinkClick r:id="rId3"/>
              </a:rPr>
              <a:t>myequella.someplace.edu</a:t>
            </a:r>
            <a:r>
              <a:rPr lang="en-AU" sz="2400" dirty="0" smtClean="0">
                <a:hlinkClick r:id="rId3"/>
              </a:rPr>
              <a:t>/</a:t>
            </a:r>
            <a:r>
              <a:rPr lang="en-AU" sz="2400" dirty="0" smtClean="0"/>
              <a:t>)</a:t>
            </a:r>
            <a:endParaRPr lang="en-AU" sz="2400" dirty="0"/>
          </a:p>
          <a:p>
            <a:pPr marL="0" indent="0">
              <a:defRPr/>
            </a:pPr>
            <a:endParaRPr lang="en-AU" sz="2400" dirty="0"/>
          </a:p>
          <a:p>
            <a:pPr lvl="0">
              <a:buFont typeface="Arial" pitchFamily="34" charset="0"/>
              <a:buChar char="•"/>
              <a:defRPr/>
            </a:pPr>
            <a:r>
              <a:rPr lang="en-AU" sz="2400" dirty="0"/>
              <a:t>EQUELLA institution name or code created by the organisation when EQUELLA is installed (e.g. </a:t>
            </a:r>
            <a:r>
              <a:rPr lang="en-AU" sz="2400" u="sng" dirty="0">
                <a:hlinkClick r:id="rId4"/>
              </a:rPr>
              <a:t>learning/</a:t>
            </a:r>
            <a:r>
              <a:rPr lang="en-AU" sz="2400" u="sng" dirty="0"/>
              <a:t>)</a:t>
            </a:r>
          </a:p>
          <a:p>
            <a:pPr marL="0" indent="0">
              <a:defRPr/>
            </a:pPr>
            <a:endParaRPr lang="en-AU" sz="2400" u="sng" dirty="0"/>
          </a:p>
          <a:p>
            <a:pPr lvl="0">
              <a:buFont typeface="Arial" pitchFamily="34" charset="0"/>
              <a:buChar char="•"/>
              <a:defRPr/>
            </a:pPr>
            <a:r>
              <a:rPr lang="en-AU" sz="2400" dirty="0"/>
              <a:t>Unique ID of the resource (e.g. </a:t>
            </a:r>
            <a:r>
              <a:rPr lang="en-AU" sz="2400" i="1" u="sng" dirty="0">
                <a:hlinkClick r:id="rId4"/>
              </a:rPr>
              <a:t>resources</a:t>
            </a:r>
            <a:r>
              <a:rPr lang="en-AU" sz="2400" u="sng" dirty="0">
                <a:hlinkClick r:id="rId4"/>
              </a:rPr>
              <a:t>/</a:t>
            </a:r>
            <a:r>
              <a:rPr lang="en-AU" sz="2400" i="1" u="sng" dirty="0">
                <a:hlinkClick r:id="rId4"/>
              </a:rPr>
              <a:t>5b0dbc71-b444-3789-d6e5-dce072993c5e</a:t>
            </a:r>
            <a:r>
              <a:rPr lang="en-AU" sz="2400" u="sng" dirty="0">
                <a:hlinkClick r:id="rId4"/>
              </a:rPr>
              <a:t>/</a:t>
            </a:r>
            <a:r>
              <a:rPr lang="en-AU" sz="2400" dirty="0"/>
              <a:t>)</a:t>
            </a:r>
          </a:p>
          <a:p>
            <a:pPr marL="0" indent="0">
              <a:defRPr/>
            </a:pPr>
            <a:endParaRPr lang="en-AU" sz="2400" dirty="0"/>
          </a:p>
          <a:p>
            <a:pPr lvl="0">
              <a:buFont typeface="Arial" pitchFamily="34" charset="0"/>
              <a:buChar char="•"/>
              <a:defRPr/>
            </a:pPr>
            <a:r>
              <a:rPr lang="en-AU" sz="2400" dirty="0"/>
              <a:t>Version number (e.g. </a:t>
            </a:r>
            <a:r>
              <a:rPr lang="en-AU" sz="2400" u="sng" dirty="0">
                <a:hlinkClick r:id="rId4"/>
              </a:rPr>
              <a:t>2/</a:t>
            </a:r>
            <a:r>
              <a:rPr lang="en-AU" sz="2400" dirty="0"/>
              <a:t>).</a:t>
            </a:r>
          </a:p>
          <a:p>
            <a:pPr marL="0" indent="0" algn="r">
              <a:buNone/>
              <a:defRPr/>
            </a:pPr>
            <a:r>
              <a:rPr lang="en-AU" i="1" dirty="0" smtClean="0"/>
              <a:t>	</a:t>
            </a:r>
            <a:r>
              <a:rPr lang="en-AU" sz="1400" i="1" dirty="0"/>
              <a:t>cont’d</a:t>
            </a:r>
          </a:p>
        </p:txBody>
      </p:sp>
    </p:spTree>
    <p:extLst>
      <p:ext uri="{BB962C8B-B14F-4D97-AF65-F5344CB8AC3E}">
        <p14:creationId xmlns:p14="http://schemas.microsoft.com/office/powerpoint/2010/main" val="1474759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58926" y="274639"/>
            <a:ext cx="8994775" cy="993775"/>
          </a:xfrm>
        </p:spPr>
        <p:txBody>
          <a:bodyPr/>
          <a:lstStyle/>
          <a:p>
            <a:r>
              <a:rPr lang="en-AU" sz="3600" dirty="0"/>
              <a:t>Viewing resource XML</a:t>
            </a:r>
            <a:endParaRPr lang="en-AU" sz="3600" i="1" dirty="0"/>
          </a:p>
        </p:txBody>
      </p:sp>
      <p:sp>
        <p:nvSpPr>
          <p:cNvPr id="3" name="Content Placeholder 2"/>
          <p:cNvSpPr>
            <a:spLocks noGrp="1"/>
          </p:cNvSpPr>
          <p:nvPr>
            <p:ph idx="1"/>
          </p:nvPr>
        </p:nvSpPr>
        <p:spPr>
          <a:xfrm>
            <a:off x="1638300" y="908720"/>
            <a:ext cx="8915400" cy="4896544"/>
          </a:xfrm>
        </p:spPr>
        <p:txBody>
          <a:bodyPr>
            <a:normAutofit fontScale="92500" lnSpcReduction="10000"/>
          </a:bodyPr>
          <a:lstStyle/>
          <a:p>
            <a:pPr marL="0" indent="0">
              <a:defRPr/>
            </a:pPr>
            <a:r>
              <a:rPr lang="en-AU" sz="2400" dirty="0"/>
              <a:t>EQUELLA resource XML, attachments and XSLTs can be viewed by inserting a </a:t>
            </a:r>
            <a:r>
              <a:rPr lang="en-AU" sz="2400" dirty="0" err="1"/>
              <a:t>tildé</a:t>
            </a:r>
            <a:r>
              <a:rPr lang="en-AU" sz="2400" dirty="0"/>
              <a:t> character ‘~’ after the version number. </a:t>
            </a:r>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r>
              <a:rPr lang="en-AU" sz="2400" dirty="0"/>
              <a:t>Selecting &lt;XML&gt; displays the resource XML document.	</a:t>
            </a:r>
            <a:endParaRPr lang="en-AU" dirty="0" smtClean="0"/>
          </a:p>
          <a:p>
            <a:pPr marL="0" indent="0">
              <a:buNone/>
              <a:defRPr/>
            </a:pPr>
            <a:r>
              <a:rPr lang="en-AU" dirty="0" smtClean="0"/>
              <a:t> </a:t>
            </a:r>
          </a:p>
          <a:p>
            <a:pPr>
              <a:defRPr/>
            </a:pP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25" y="2204865"/>
            <a:ext cx="8896350" cy="3438525"/>
          </a:xfrm>
          <a:prstGeom prst="rect">
            <a:avLst/>
          </a:prstGeom>
        </p:spPr>
      </p:pic>
    </p:spTree>
    <p:extLst>
      <p:ext uri="{BB962C8B-B14F-4D97-AF65-F5344CB8AC3E}">
        <p14:creationId xmlns:p14="http://schemas.microsoft.com/office/powerpoint/2010/main" val="1925020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97600" y="-661987"/>
            <a:ext cx="9363075" cy="3168650"/>
          </a:xfrm>
        </p:spPr>
        <p:txBody>
          <a:bodyPr/>
          <a:lstStyle/>
          <a:p>
            <a:r>
              <a:rPr lang="en-AU" sz="3600">
                <a:solidFill>
                  <a:srgbClr val="364395"/>
                </a:solidFill>
              </a:rPr>
              <a:t>Course </a:t>
            </a:r>
            <a:r>
              <a:rPr lang="en-AU" sz="3600"/>
              <a:t>outline</a:t>
            </a:r>
            <a:r>
              <a:rPr lang="en-AU" sz="3200"/>
              <a:t/>
            </a:r>
            <a:br>
              <a:rPr lang="en-AU" sz="3200"/>
            </a:br>
            <a:endParaRPr lang="en-AU" sz="3200"/>
          </a:p>
        </p:txBody>
      </p:sp>
      <p:sp>
        <p:nvSpPr>
          <p:cNvPr id="7171" name="Content Placeholder 2"/>
          <p:cNvSpPr>
            <a:spLocks noGrp="1"/>
          </p:cNvSpPr>
          <p:nvPr>
            <p:ph idx="1"/>
          </p:nvPr>
        </p:nvSpPr>
        <p:spPr>
          <a:xfrm>
            <a:off x="1416050" y="1125538"/>
            <a:ext cx="8915400" cy="4824412"/>
          </a:xfrm>
        </p:spPr>
        <p:txBody>
          <a:bodyPr>
            <a:normAutofit lnSpcReduction="10000"/>
          </a:bodyPr>
          <a:lstStyle/>
          <a:p>
            <a:pPr marL="0" indent="0">
              <a:defRPr/>
            </a:pPr>
            <a:r>
              <a:rPr lang="en-AU" sz="2400" dirty="0"/>
              <a:t>Course elements:</a:t>
            </a:r>
          </a:p>
          <a:p>
            <a:pPr marL="0" indent="0">
              <a:defRPr/>
            </a:pPr>
            <a:r>
              <a:rPr lang="en-GB" dirty="0" smtClean="0"/>
              <a:t>1. </a:t>
            </a:r>
            <a:r>
              <a:rPr lang="en-AU" dirty="0" smtClean="0"/>
              <a:t>Content Management</a:t>
            </a:r>
            <a:endParaRPr lang="en-AU" dirty="0"/>
          </a:p>
          <a:p>
            <a:pPr lvl="3">
              <a:defRPr/>
            </a:pPr>
            <a:r>
              <a:rPr lang="en-AU" dirty="0" smtClean="0"/>
              <a:t>Searching and indexing</a:t>
            </a:r>
          </a:p>
          <a:p>
            <a:pPr lvl="3">
              <a:defRPr/>
            </a:pPr>
            <a:r>
              <a:rPr lang="en-AU" dirty="0" smtClean="0"/>
              <a:t>resource </a:t>
            </a:r>
            <a:r>
              <a:rPr lang="en-AU" dirty="0"/>
              <a:t>structure and XML </a:t>
            </a:r>
          </a:p>
          <a:p>
            <a:pPr marL="0" indent="0">
              <a:defRPr/>
            </a:pPr>
            <a:r>
              <a:rPr lang="en-GB" dirty="0" smtClean="0"/>
              <a:t>2. </a:t>
            </a:r>
            <a:r>
              <a:rPr lang="en-AU" dirty="0" smtClean="0"/>
              <a:t>Moderation Workflow</a:t>
            </a:r>
          </a:p>
          <a:p>
            <a:pPr marL="0" indent="0">
              <a:defRPr/>
            </a:pPr>
            <a:r>
              <a:rPr lang="en-GB" dirty="0" smtClean="0"/>
              <a:t>3. </a:t>
            </a:r>
            <a:r>
              <a:rPr lang="en-AU" dirty="0" smtClean="0"/>
              <a:t>Bulk Resource </a:t>
            </a:r>
            <a:r>
              <a:rPr lang="en-AU" dirty="0"/>
              <a:t>Management </a:t>
            </a:r>
            <a:endParaRPr lang="en-AU" dirty="0" smtClean="0"/>
          </a:p>
          <a:p>
            <a:pPr marL="0" indent="0">
              <a:defRPr/>
            </a:pPr>
            <a:r>
              <a:rPr lang="en-GB" dirty="0" smtClean="0"/>
              <a:t>4. </a:t>
            </a:r>
            <a:r>
              <a:rPr lang="en-AU" dirty="0"/>
              <a:t>Content, Rights and Copyright Collections </a:t>
            </a:r>
          </a:p>
          <a:p>
            <a:pPr marL="0" indent="0">
              <a:defRPr/>
            </a:pPr>
            <a:r>
              <a:rPr lang="en-AU" dirty="0" smtClean="0"/>
              <a:t>5. Bulk </a:t>
            </a:r>
            <a:r>
              <a:rPr lang="en-AU" dirty="0"/>
              <a:t>upload </a:t>
            </a:r>
            <a:r>
              <a:rPr lang="en-AU" dirty="0" smtClean="0"/>
              <a:t>options</a:t>
            </a:r>
          </a:p>
          <a:p>
            <a:pPr marL="0" indent="0">
              <a:defRPr/>
            </a:pPr>
            <a:r>
              <a:rPr lang="en-AU" dirty="0" smtClean="0"/>
              <a:t>6. Reports</a:t>
            </a:r>
          </a:p>
          <a:p>
            <a:pPr marL="0" indent="0">
              <a:defRPr/>
            </a:pPr>
            <a:r>
              <a:rPr lang="en-AU" dirty="0" smtClean="0"/>
              <a:t>7. User details</a:t>
            </a:r>
            <a:endParaRPr lang="en-AU" dirty="0"/>
          </a:p>
          <a:p>
            <a:pPr marL="0" indent="0">
              <a:defRPr/>
            </a:pPr>
            <a:r>
              <a:rPr lang="en-GB" dirty="0" smtClean="0"/>
              <a:t>8. </a:t>
            </a:r>
            <a:r>
              <a:rPr lang="en-GB" dirty="0"/>
              <a:t>EQUELLA support</a:t>
            </a:r>
            <a:endParaRPr lang="en-AU" dirty="0"/>
          </a:p>
          <a:p>
            <a:pPr lvl="3">
              <a:defRPr/>
            </a:pPr>
            <a:endParaRPr lang="en-GB" dirty="0" smtClean="0"/>
          </a:p>
          <a:p>
            <a:pPr marL="0" indent="0">
              <a:defRPr/>
            </a:pPr>
            <a:endParaRPr lang="en-AU" sz="2400" dirty="0"/>
          </a:p>
          <a:p>
            <a:pPr>
              <a:defRPr/>
            </a:pPr>
            <a:endParaRPr lang="en-AU" dirty="0" smtClean="0"/>
          </a:p>
          <a:p>
            <a:pPr marL="0" indent="0" algn="ctr">
              <a:buNone/>
              <a:defRPr/>
            </a:pPr>
            <a:endParaRPr lang="en-AU" dirty="0" smtClean="0"/>
          </a:p>
        </p:txBody>
      </p:sp>
    </p:spTree>
    <p:extLst>
      <p:ext uri="{BB962C8B-B14F-4D97-AF65-F5344CB8AC3E}">
        <p14:creationId xmlns:p14="http://schemas.microsoft.com/office/powerpoint/2010/main" val="451918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638300" y="274638"/>
            <a:ext cx="8915400" cy="850900"/>
          </a:xfrm>
        </p:spPr>
        <p:txBody>
          <a:bodyPr/>
          <a:lstStyle/>
          <a:p>
            <a:r>
              <a:rPr lang="en-AU" sz="3600" dirty="0"/>
              <a:t>Viewing resource XML</a:t>
            </a:r>
            <a:endParaRPr lang="en-AU" sz="3600" i="1" dirty="0"/>
          </a:p>
        </p:txBody>
      </p:sp>
      <p:sp>
        <p:nvSpPr>
          <p:cNvPr id="38915" name="Content Placeholder 2"/>
          <p:cNvSpPr>
            <a:spLocks noGrp="1"/>
          </p:cNvSpPr>
          <p:nvPr>
            <p:ph idx="1"/>
          </p:nvPr>
        </p:nvSpPr>
        <p:spPr>
          <a:xfrm>
            <a:off x="1638300" y="1125539"/>
            <a:ext cx="8915400" cy="4391025"/>
          </a:xfrm>
        </p:spPr>
        <p:txBody>
          <a:bodyPr/>
          <a:lstStyle/>
          <a:p>
            <a:pPr marL="0" indent="0">
              <a:buNone/>
              <a:defRPr/>
            </a:pPr>
            <a:endParaRPr lang="en-AU" sz="2400" dirty="0"/>
          </a:p>
          <a:p>
            <a:pPr marL="0" indent="0">
              <a:buNone/>
              <a:defRPr/>
            </a:pPr>
            <a:r>
              <a:rPr lang="en-AU" sz="2400" dirty="0"/>
              <a:t>Viewing resource XML can be useful for:</a:t>
            </a:r>
          </a:p>
          <a:p>
            <a:pPr>
              <a:buFont typeface="Arial" pitchFamily="34" charset="0"/>
              <a:buChar char="•"/>
              <a:defRPr/>
            </a:pPr>
            <a:r>
              <a:rPr lang="en-AU" sz="2400" dirty="0">
                <a:solidFill>
                  <a:schemeClr val="tx2">
                    <a:lumMod val="75000"/>
                  </a:schemeClr>
                </a:solidFill>
              </a:rPr>
              <a:t>Troubleshooting; and</a:t>
            </a:r>
          </a:p>
          <a:p>
            <a:pPr>
              <a:buFont typeface="Arial" pitchFamily="34" charset="0"/>
              <a:buChar char="•"/>
              <a:defRPr/>
            </a:pPr>
            <a:r>
              <a:rPr lang="en-AU" sz="2400" dirty="0">
                <a:solidFill>
                  <a:schemeClr val="tx2">
                    <a:lumMod val="75000"/>
                  </a:schemeClr>
                </a:solidFill>
              </a:rPr>
              <a:t>Checking differences between versions of an resource.        </a:t>
            </a:r>
          </a:p>
          <a:p>
            <a:pPr marL="0" indent="0">
              <a:buNone/>
              <a:defRPr/>
            </a:pPr>
            <a:endParaRPr lang="en-AU" sz="2400" dirty="0"/>
          </a:p>
          <a:p>
            <a:pPr marL="0" indent="0">
              <a:buNone/>
              <a:defRPr/>
            </a:pPr>
            <a:r>
              <a:rPr lang="en-AU" sz="2400" dirty="0"/>
              <a:t>The displayed XML will be a combination of:</a:t>
            </a:r>
          </a:p>
          <a:p>
            <a:pPr>
              <a:buFont typeface="Arial" pitchFamily="34" charset="0"/>
              <a:buChar char="•"/>
              <a:defRPr/>
            </a:pPr>
            <a:r>
              <a:rPr lang="en-AU" sz="2400" dirty="0">
                <a:solidFill>
                  <a:schemeClr val="tx2">
                    <a:lumMod val="75000"/>
                  </a:schemeClr>
                </a:solidFill>
              </a:rPr>
              <a:t>Entered metadata; and </a:t>
            </a:r>
          </a:p>
          <a:p>
            <a:pPr>
              <a:buFont typeface="Arial" pitchFamily="34" charset="0"/>
              <a:buChar char="•"/>
              <a:defRPr/>
            </a:pPr>
            <a:r>
              <a:rPr lang="en-AU" sz="2400" dirty="0">
                <a:solidFill>
                  <a:schemeClr val="tx2">
                    <a:lumMod val="75000"/>
                  </a:schemeClr>
                </a:solidFill>
              </a:rPr>
              <a:t>System generated metadata.	</a:t>
            </a:r>
            <a:r>
              <a:rPr lang="en-AU" sz="2400" dirty="0"/>
              <a:t>			 	</a:t>
            </a:r>
            <a:endParaRPr lang="en-AU" dirty="0" smtClean="0"/>
          </a:p>
        </p:txBody>
      </p:sp>
    </p:spTree>
    <p:extLst>
      <p:ext uri="{BB962C8B-B14F-4D97-AF65-F5344CB8AC3E}">
        <p14:creationId xmlns:p14="http://schemas.microsoft.com/office/powerpoint/2010/main" val="104838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558926" y="274639"/>
            <a:ext cx="8994775" cy="993775"/>
          </a:xfrm>
        </p:spPr>
        <p:txBody>
          <a:bodyPr/>
          <a:lstStyle/>
          <a:p>
            <a:r>
              <a:rPr lang="en-AU" sz="3600" dirty="0"/>
              <a:t>resource XML</a:t>
            </a:r>
            <a:endParaRPr lang="en-AU" sz="3600" i="1" dirty="0"/>
          </a:p>
        </p:txBody>
      </p:sp>
      <p:sp>
        <p:nvSpPr>
          <p:cNvPr id="3" name="Content Placeholder 2"/>
          <p:cNvSpPr>
            <a:spLocks noGrp="1"/>
          </p:cNvSpPr>
          <p:nvPr>
            <p:ph idx="1"/>
          </p:nvPr>
        </p:nvSpPr>
        <p:spPr>
          <a:xfrm>
            <a:off x="1638300" y="1196975"/>
            <a:ext cx="8915400" cy="4319588"/>
          </a:xfrm>
        </p:spPr>
        <p:txBody>
          <a:bodyPr>
            <a:normAutofit fontScale="92500" lnSpcReduction="20000"/>
          </a:bodyPr>
          <a:lstStyle/>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endParaRPr lang="en-AU" sz="2400" dirty="0"/>
          </a:p>
          <a:p>
            <a:pPr marL="0" indent="0">
              <a:buNone/>
              <a:defRPr/>
            </a:pPr>
            <a:r>
              <a:rPr lang="en-AU" i="1" dirty="0" smtClean="0"/>
              <a:t>							</a:t>
            </a:r>
            <a:endParaRPr lang="en-AU" i="1" dirty="0"/>
          </a:p>
          <a:p>
            <a:pPr marL="0" indent="0">
              <a:buNone/>
              <a:defRPr/>
            </a:pPr>
            <a:endParaRPr lang="en-AU" dirty="0" smtClean="0"/>
          </a:p>
          <a:p>
            <a:pPr marL="0" indent="0">
              <a:buNone/>
              <a:defRPr/>
            </a:pPr>
            <a:r>
              <a:rPr lang="en-AU" dirty="0" smtClean="0"/>
              <a:t> </a:t>
            </a:r>
          </a:p>
          <a:p>
            <a:pPr>
              <a:defRPr/>
            </a:pPr>
            <a:endParaRPr lang="en-AU" dirty="0"/>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1052514"/>
            <a:ext cx="80645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70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AU" sz="3600"/>
              <a:t>System generated XML</a:t>
            </a:r>
            <a:r>
              <a:rPr lang="en-AU" sz="2000"/>
              <a:t/>
            </a:r>
            <a:br>
              <a:rPr lang="en-AU" sz="2000"/>
            </a:br>
            <a:endParaRPr lang="en-AU" sz="2000" i="1"/>
          </a:p>
        </p:txBody>
      </p:sp>
      <p:sp>
        <p:nvSpPr>
          <p:cNvPr id="45059" name="Content Placeholder 2"/>
          <p:cNvSpPr>
            <a:spLocks noGrp="1"/>
          </p:cNvSpPr>
          <p:nvPr>
            <p:ph idx="1"/>
          </p:nvPr>
        </p:nvSpPr>
        <p:spPr>
          <a:xfrm>
            <a:off x="1558926" y="1268413"/>
            <a:ext cx="8994775" cy="4248150"/>
          </a:xfrm>
        </p:spPr>
        <p:txBody>
          <a:bodyPr/>
          <a:lstStyle/>
          <a:p>
            <a:pPr marL="0" indent="0">
              <a:buNone/>
            </a:pPr>
            <a:r>
              <a:rPr lang="en-AU" sz="2400" dirty="0"/>
              <a:t>The system generated XML nodes are appended to the resource metadata schema and cannot be accessed when editing a schema.</a:t>
            </a:r>
          </a:p>
          <a:p>
            <a:pPr marL="0" indent="0">
              <a:buNone/>
            </a:pPr>
            <a:endParaRPr lang="en-AU" sz="800" dirty="0"/>
          </a:p>
          <a:p>
            <a:pPr marL="0" indent="0">
              <a:buNone/>
            </a:pPr>
            <a:r>
              <a:rPr lang="en-AU" sz="2400" dirty="0"/>
              <a:t>System generated XML contains system related information such as:</a:t>
            </a:r>
          </a:p>
          <a:p>
            <a:pPr lvl="2" indent="-342900"/>
            <a:r>
              <a:rPr lang="en-AU" sz="2400" dirty="0"/>
              <a:t>resource ID</a:t>
            </a:r>
          </a:p>
          <a:p>
            <a:pPr lvl="2" indent="-342900"/>
            <a:r>
              <a:rPr lang="en-AU" sz="2400" dirty="0"/>
              <a:t>version number</a:t>
            </a:r>
          </a:p>
          <a:p>
            <a:pPr lvl="2" indent="-342900"/>
            <a:r>
              <a:rPr lang="en-AU" sz="2400" dirty="0"/>
              <a:t>date of creation or editing</a:t>
            </a:r>
          </a:p>
          <a:p>
            <a:pPr lvl="2" indent="-342900"/>
            <a:r>
              <a:rPr lang="en-AU" sz="2400" dirty="0"/>
              <a:t>workflow steps </a:t>
            </a:r>
          </a:p>
          <a:p>
            <a:pPr marL="0" indent="0">
              <a:buNone/>
            </a:pPr>
            <a:endParaRPr lang="en-AU" sz="800" dirty="0"/>
          </a:p>
          <a:p>
            <a:pPr marL="0" indent="0" algn="just">
              <a:buNone/>
            </a:pPr>
            <a:r>
              <a:rPr lang="en-AU" sz="2400" i="1" dirty="0"/>
              <a:t>							</a:t>
            </a:r>
            <a:endParaRPr lang="en-AU" sz="2400" dirty="0"/>
          </a:p>
        </p:txBody>
      </p:sp>
    </p:spTree>
    <p:extLst>
      <p:ext uri="{BB962C8B-B14F-4D97-AF65-F5344CB8AC3E}">
        <p14:creationId xmlns:p14="http://schemas.microsoft.com/office/powerpoint/2010/main" val="207941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651000" y="260350"/>
            <a:ext cx="8915400" cy="1143000"/>
          </a:xfrm>
        </p:spPr>
        <p:txBody>
          <a:bodyPr/>
          <a:lstStyle/>
          <a:p>
            <a:r>
              <a:rPr lang="en-AU" sz="3600"/>
              <a:t>System generated XML</a:t>
            </a:r>
            <a:endParaRPr lang="en-AU" sz="3600" i="1"/>
          </a:p>
        </p:txBody>
      </p:sp>
      <p:sp>
        <p:nvSpPr>
          <p:cNvPr id="40963" name="Content Placeholder 2"/>
          <p:cNvSpPr>
            <a:spLocks noGrp="1"/>
          </p:cNvSpPr>
          <p:nvPr>
            <p:ph idx="1"/>
          </p:nvPr>
        </p:nvSpPr>
        <p:spPr>
          <a:xfrm>
            <a:off x="1638300" y="981075"/>
            <a:ext cx="8915400" cy="4535488"/>
          </a:xfrm>
        </p:spPr>
        <p:txBody>
          <a:bodyPr>
            <a:normAutofit fontScale="92500"/>
          </a:bodyPr>
          <a:lstStyle/>
          <a:p>
            <a:pPr marL="0" indent="0">
              <a:buNone/>
              <a:defRPr/>
            </a:pPr>
            <a:endParaRPr lang="en-AU" sz="2400" dirty="0"/>
          </a:p>
          <a:p>
            <a:pPr marL="0" indent="0">
              <a:buNone/>
              <a:defRPr/>
            </a:pPr>
            <a:r>
              <a:rPr lang="en-AU" sz="2400" dirty="0"/>
              <a:t>An example of system generated XML attributes:</a:t>
            </a:r>
          </a:p>
          <a:p>
            <a:pPr marL="0" indent="0">
              <a:buNone/>
              <a:defRPr/>
            </a:pPr>
            <a:r>
              <a:rPr lang="en-AU" dirty="0" smtClean="0">
                <a:solidFill>
                  <a:schemeClr val="tx2">
                    <a:lumMod val="75000"/>
                  </a:schemeClr>
                </a:solidFill>
              </a:rPr>
              <a:t>&lt;resource id="7a9204a1-22be-957c-7408-963c1c07bbef" </a:t>
            </a:r>
            <a:r>
              <a:rPr lang="en-AU" dirty="0" err="1" smtClean="0">
                <a:solidFill>
                  <a:schemeClr val="tx2">
                    <a:lumMod val="75000"/>
                  </a:schemeClr>
                </a:solidFill>
              </a:rPr>
              <a:t>resourcedefid</a:t>
            </a:r>
            <a:r>
              <a:rPr lang="en-AU" dirty="0" smtClean="0">
                <a:solidFill>
                  <a:schemeClr val="tx2">
                    <a:lumMod val="75000"/>
                  </a:schemeClr>
                </a:solidFill>
              </a:rPr>
              <a:t>="b4c2ddf0-b647-db8b-1e0d-d899d851724a" </a:t>
            </a:r>
            <a:r>
              <a:rPr lang="en-AU" dirty="0" err="1" smtClean="0">
                <a:solidFill>
                  <a:schemeClr val="tx2">
                    <a:lumMod val="75000"/>
                  </a:schemeClr>
                </a:solidFill>
              </a:rPr>
              <a:t>resourcestatus</a:t>
            </a:r>
            <a:r>
              <a:rPr lang="en-AU" dirty="0" smtClean="0">
                <a:solidFill>
                  <a:schemeClr val="tx2">
                    <a:lumMod val="75000"/>
                  </a:schemeClr>
                </a:solidFill>
              </a:rPr>
              <a:t>="live" key="30219" version="1"&gt;</a:t>
            </a:r>
          </a:p>
          <a:p>
            <a:pPr marL="0" indent="0">
              <a:buNone/>
              <a:defRPr/>
            </a:pPr>
            <a:endParaRPr lang="en-AU" sz="2400" dirty="0"/>
          </a:p>
          <a:p>
            <a:pPr marL="0" indent="0">
              <a:buNone/>
              <a:defRPr/>
            </a:pPr>
            <a:r>
              <a:rPr lang="en-AU" sz="2400" dirty="0"/>
              <a:t>An example of system generated XML elements:</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datecreated</a:t>
            </a:r>
            <a:r>
              <a:rPr lang="en-AU" dirty="0" smtClean="0">
                <a:solidFill>
                  <a:schemeClr val="tx2">
                    <a:lumMod val="75000"/>
                  </a:schemeClr>
                </a:solidFill>
              </a:rPr>
              <a:t>&gt;2010-01-27T16:49:30+1100&lt;/</a:t>
            </a:r>
            <a:r>
              <a:rPr lang="en-AU" dirty="0" err="1" smtClean="0">
                <a:solidFill>
                  <a:schemeClr val="tx2">
                    <a:lumMod val="75000"/>
                  </a:schemeClr>
                </a:solidFill>
              </a:rPr>
              <a:t>datecreated</a:t>
            </a:r>
            <a:r>
              <a:rPr lang="en-AU" dirty="0" smtClean="0">
                <a:solidFill>
                  <a:schemeClr val="tx2">
                    <a:lumMod val="75000"/>
                  </a:schemeClr>
                </a:solidFill>
              </a:rPr>
              <a:t>&gt;</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datemodified</a:t>
            </a:r>
            <a:r>
              <a:rPr lang="en-AU" dirty="0" smtClean="0">
                <a:solidFill>
                  <a:schemeClr val="tx2">
                    <a:lumMod val="75000"/>
                  </a:schemeClr>
                </a:solidFill>
              </a:rPr>
              <a:t>&gt;2010-01-28T11:08:40+1100&lt;/</a:t>
            </a:r>
            <a:r>
              <a:rPr lang="en-AU" dirty="0" err="1" smtClean="0">
                <a:solidFill>
                  <a:schemeClr val="tx2">
                    <a:lumMod val="75000"/>
                  </a:schemeClr>
                </a:solidFill>
              </a:rPr>
              <a:t>datemodified</a:t>
            </a:r>
            <a:r>
              <a:rPr lang="en-AU" dirty="0" smtClean="0">
                <a:solidFill>
                  <a:schemeClr val="tx2">
                    <a:lumMod val="75000"/>
                  </a:schemeClr>
                </a:solidFill>
              </a:rPr>
              <a:t>&gt;</a:t>
            </a:r>
          </a:p>
          <a:p>
            <a:pPr marL="0" indent="0">
              <a:buNone/>
              <a:defRPr/>
            </a:pPr>
            <a:r>
              <a:rPr lang="en-AU" dirty="0" smtClean="0">
                <a:solidFill>
                  <a:schemeClr val="tx2">
                    <a:lumMod val="75000"/>
                  </a:schemeClr>
                </a:solidFill>
              </a:rPr>
              <a:t>&lt;</a:t>
            </a:r>
            <a:r>
              <a:rPr lang="en-AU" dirty="0" err="1" smtClean="0">
                <a:solidFill>
                  <a:schemeClr val="tx2">
                    <a:lumMod val="75000"/>
                  </a:schemeClr>
                </a:solidFill>
              </a:rPr>
              <a:t>dateforindex</a:t>
            </a:r>
            <a:r>
              <a:rPr lang="en-AU" dirty="0" smtClean="0">
                <a:solidFill>
                  <a:schemeClr val="tx2">
                    <a:lumMod val="75000"/>
                  </a:schemeClr>
                </a:solidFill>
              </a:rPr>
              <a:t>&gt;2010-04-09T09:09:17+1000&lt;/</a:t>
            </a:r>
            <a:r>
              <a:rPr lang="en-AU" dirty="0" err="1" smtClean="0">
                <a:solidFill>
                  <a:schemeClr val="tx2">
                    <a:lumMod val="75000"/>
                  </a:schemeClr>
                </a:solidFill>
              </a:rPr>
              <a:t>dateforindex</a:t>
            </a:r>
            <a:r>
              <a:rPr lang="en-AU" dirty="0" smtClean="0">
                <a:solidFill>
                  <a:schemeClr val="tx2">
                    <a:lumMod val="75000"/>
                  </a:schemeClr>
                </a:solidFill>
              </a:rPr>
              <a:t>&gt;</a:t>
            </a:r>
          </a:p>
          <a:p>
            <a:pPr marL="0" indent="0">
              <a:buNone/>
              <a:defRPr/>
            </a:pPr>
            <a:endParaRPr lang="en-AU" sz="2400" dirty="0"/>
          </a:p>
        </p:txBody>
      </p:sp>
    </p:spTree>
    <p:extLst>
      <p:ext uri="{BB962C8B-B14F-4D97-AF65-F5344CB8AC3E}">
        <p14:creationId xmlns:p14="http://schemas.microsoft.com/office/powerpoint/2010/main" val="250072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AU" smtClean="0"/>
              <a:t>EQUELLA Moderation Workflow</a:t>
            </a:r>
            <a:r>
              <a:rPr lang="en-GB" smtClean="0"/>
              <a:t/>
            </a:r>
            <a:br>
              <a:rPr lang="en-GB" smtClean="0"/>
            </a:br>
            <a:endParaRPr lang="en-GB" b="0" smtClean="0">
              <a:solidFill>
                <a:schemeClr val="tx1"/>
              </a:solidFill>
            </a:endParaRPr>
          </a:p>
        </p:txBody>
      </p:sp>
      <p:sp>
        <p:nvSpPr>
          <p:cNvPr id="48132" name="Rectangle 3"/>
          <p:cNvSpPr>
            <a:spLocks noGrp="1" noChangeArrowheads="1"/>
          </p:cNvSpPr>
          <p:nvPr>
            <p:ph type="body" idx="1"/>
          </p:nvPr>
        </p:nvSpPr>
        <p:spPr>
          <a:xfrm>
            <a:off x="7991476" y="1973263"/>
            <a:ext cx="2879725" cy="4800600"/>
          </a:xfrm>
        </p:spPr>
        <p:txBody>
          <a:bodyPr/>
          <a:lstStyle/>
          <a:p>
            <a:pPr eaLnBrk="1" hangingPunct="1"/>
            <a:r>
              <a:rPr lang="en-GB" smtClean="0"/>
              <a:t>2</a:t>
            </a:r>
          </a:p>
        </p:txBody>
      </p:sp>
    </p:spTree>
    <p:extLst>
      <p:ext uri="{BB962C8B-B14F-4D97-AF65-F5344CB8AC3E}">
        <p14:creationId xmlns:p14="http://schemas.microsoft.com/office/powerpoint/2010/main" val="308540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631951" y="395288"/>
            <a:ext cx="9015413" cy="900112"/>
          </a:xfrm>
        </p:spPr>
        <p:txBody>
          <a:bodyPr/>
          <a:lstStyle/>
          <a:p>
            <a:r>
              <a:rPr lang="en-AU" sz="3600"/>
              <a:t>Access control lists and privileges</a:t>
            </a:r>
          </a:p>
        </p:txBody>
      </p:sp>
      <p:sp>
        <p:nvSpPr>
          <p:cNvPr id="49155" name="Content Placeholder 2"/>
          <p:cNvSpPr>
            <a:spLocks noGrp="1"/>
          </p:cNvSpPr>
          <p:nvPr>
            <p:ph idx="1"/>
          </p:nvPr>
        </p:nvSpPr>
        <p:spPr>
          <a:xfrm>
            <a:off x="1638300" y="1341439"/>
            <a:ext cx="8915400" cy="4175125"/>
          </a:xfrm>
        </p:spPr>
        <p:txBody>
          <a:bodyPr/>
          <a:lstStyle/>
          <a:p>
            <a:pPr marL="0" indent="0">
              <a:buNone/>
            </a:pPr>
            <a:endParaRPr lang="en-AU" sz="2400" dirty="0"/>
          </a:p>
          <a:p>
            <a:pPr marL="0" indent="0">
              <a:buNone/>
            </a:pPr>
            <a:r>
              <a:rPr lang="en-AU" sz="2400" dirty="0"/>
              <a:t>The security privileges and access control lists (ACL):</a:t>
            </a:r>
          </a:p>
          <a:p>
            <a:pPr marL="0" indent="0">
              <a:buNone/>
            </a:pPr>
            <a:endParaRPr lang="en-AU" sz="2400" dirty="0"/>
          </a:p>
          <a:p>
            <a:pPr lvl="0">
              <a:buFont typeface="Arial" pitchFamily="34" charset="0"/>
              <a:buChar char="•"/>
              <a:defRPr/>
            </a:pPr>
            <a:r>
              <a:rPr lang="en-AU" sz="2400" dirty="0"/>
              <a:t>Are fundamental to the user role and resource type management. </a:t>
            </a:r>
            <a:endParaRPr lang="en-AU" sz="2400" dirty="0">
              <a:solidFill>
                <a:srgbClr val="000000"/>
              </a:solidFill>
            </a:endParaRPr>
          </a:p>
          <a:p>
            <a:pPr lvl="0">
              <a:buFont typeface="Arial" pitchFamily="34" charset="0"/>
              <a:buChar char="•"/>
              <a:defRPr/>
            </a:pPr>
            <a:r>
              <a:rPr lang="en-AU" sz="2400" dirty="0"/>
              <a:t>Control every aspect of EQUELLA and how it can be used by users.</a:t>
            </a:r>
          </a:p>
        </p:txBody>
      </p:sp>
    </p:spTree>
    <p:extLst>
      <p:ext uri="{BB962C8B-B14F-4D97-AF65-F5344CB8AC3E}">
        <p14:creationId xmlns:p14="http://schemas.microsoft.com/office/powerpoint/2010/main" val="1542042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638300" y="274639"/>
            <a:ext cx="8915400" cy="922337"/>
          </a:xfrm>
        </p:spPr>
        <p:txBody>
          <a:bodyPr/>
          <a:lstStyle/>
          <a:p>
            <a:r>
              <a:rPr lang="en-AU" sz="3600"/>
              <a:t>Access control lists (ACL)</a:t>
            </a:r>
            <a:endParaRPr lang="en-AU" sz="3600" i="1"/>
          </a:p>
        </p:txBody>
      </p:sp>
      <p:sp>
        <p:nvSpPr>
          <p:cNvPr id="3" name="Content Placeholder 2"/>
          <p:cNvSpPr>
            <a:spLocks noGrp="1"/>
          </p:cNvSpPr>
          <p:nvPr>
            <p:ph idx="1"/>
          </p:nvPr>
        </p:nvSpPr>
        <p:spPr>
          <a:xfrm>
            <a:off x="1638300" y="1052513"/>
            <a:ext cx="8915400" cy="3816350"/>
          </a:xfrm>
        </p:spPr>
        <p:txBody>
          <a:bodyPr>
            <a:normAutofit lnSpcReduction="10000"/>
          </a:bodyPr>
          <a:lstStyle/>
          <a:p>
            <a:pPr marL="0" indent="0">
              <a:buNone/>
              <a:defRPr/>
            </a:pPr>
            <a:r>
              <a:rPr lang="en-AU" sz="2400" dirty="0"/>
              <a:t>ACLs define the resources and functionality available to EQUELLA users by granting or revoking privileges.</a:t>
            </a:r>
          </a:p>
          <a:p>
            <a:pPr marL="0" indent="0">
              <a:buNone/>
              <a:defRPr/>
            </a:pPr>
            <a:endParaRPr lang="en-AU" sz="2400" dirty="0"/>
          </a:p>
          <a:p>
            <a:pPr marL="0" indent="0">
              <a:buNone/>
              <a:defRPr/>
            </a:pPr>
            <a:r>
              <a:rPr lang="en-AU" sz="2400" dirty="0"/>
              <a:t>ACLs provide a hierarchy of inherited privileges enabling:</a:t>
            </a:r>
          </a:p>
          <a:p>
            <a:pPr>
              <a:buFont typeface="Arial" charset="0"/>
              <a:buChar char="•"/>
              <a:defRPr/>
            </a:pPr>
            <a:r>
              <a:rPr lang="en-AU" sz="2400" b="1" dirty="0">
                <a:solidFill>
                  <a:schemeClr val="tx2">
                    <a:lumMod val="75000"/>
                  </a:schemeClr>
                </a:solidFill>
              </a:rPr>
              <a:t>Institution </a:t>
            </a:r>
            <a:r>
              <a:rPr lang="en-AU" sz="2400" b="1" dirty="0" err="1">
                <a:solidFill>
                  <a:schemeClr val="tx2">
                    <a:lumMod val="75000"/>
                  </a:schemeClr>
                </a:solidFill>
              </a:rPr>
              <a:t>ACL</a:t>
            </a:r>
            <a:r>
              <a:rPr lang="en-AU" sz="2400" dirty="0" err="1">
                <a:solidFill>
                  <a:schemeClr val="tx2">
                    <a:lumMod val="75000"/>
                  </a:schemeClr>
                </a:solidFill>
                <a:sym typeface="Symbol"/>
              </a:rPr>
              <a:t></a:t>
            </a:r>
            <a:r>
              <a:rPr lang="en-AU" sz="2400" dirty="0" err="1">
                <a:solidFill>
                  <a:schemeClr val="tx2">
                    <a:lumMod val="75000"/>
                  </a:schemeClr>
                </a:solidFill>
              </a:rPr>
              <a:t>to</a:t>
            </a:r>
            <a:r>
              <a:rPr lang="en-AU" sz="2400" dirty="0">
                <a:solidFill>
                  <a:schemeClr val="tx2">
                    <a:lumMod val="75000"/>
                  </a:schemeClr>
                </a:solidFill>
              </a:rPr>
              <a:t> be applied to all collections, resources or users.</a:t>
            </a:r>
          </a:p>
          <a:p>
            <a:pPr>
              <a:buFont typeface="Arial" charset="0"/>
              <a:buChar char="•"/>
              <a:defRPr/>
            </a:pPr>
            <a:r>
              <a:rPr lang="en-AU" sz="2400" b="1" dirty="0">
                <a:solidFill>
                  <a:schemeClr val="tx2">
                    <a:lumMod val="75000"/>
                  </a:schemeClr>
                </a:solidFill>
              </a:rPr>
              <a:t>Collection </a:t>
            </a:r>
            <a:r>
              <a:rPr lang="en-AU" sz="2400" b="1" dirty="0" err="1">
                <a:solidFill>
                  <a:schemeClr val="tx2">
                    <a:lumMod val="75000"/>
                  </a:schemeClr>
                </a:solidFill>
              </a:rPr>
              <a:t>ACL</a:t>
            </a:r>
            <a:r>
              <a:rPr lang="en-AU" sz="2400" dirty="0" err="1">
                <a:solidFill>
                  <a:schemeClr val="tx2">
                    <a:lumMod val="75000"/>
                  </a:schemeClr>
                </a:solidFill>
                <a:sym typeface="Symbol"/>
              </a:rPr>
              <a:t></a:t>
            </a:r>
            <a:r>
              <a:rPr lang="en-AU" sz="2400" dirty="0" err="1">
                <a:solidFill>
                  <a:schemeClr val="tx2">
                    <a:lumMod val="75000"/>
                  </a:schemeClr>
                </a:solidFill>
              </a:rPr>
              <a:t>to</a:t>
            </a:r>
            <a:r>
              <a:rPr lang="en-AU" sz="2400" dirty="0">
                <a:solidFill>
                  <a:schemeClr val="tx2">
                    <a:lumMod val="75000"/>
                  </a:schemeClr>
                </a:solidFill>
              </a:rPr>
              <a:t> be applied to all resources in the collection.</a:t>
            </a:r>
          </a:p>
          <a:p>
            <a:pPr>
              <a:buFont typeface="Arial" charset="0"/>
              <a:buChar char="•"/>
              <a:defRPr/>
            </a:pPr>
            <a:r>
              <a:rPr lang="en-AU" sz="2400" b="1" dirty="0">
                <a:solidFill>
                  <a:schemeClr val="tx2">
                    <a:lumMod val="75000"/>
                  </a:schemeClr>
                </a:solidFill>
              </a:rPr>
              <a:t>Resource </a:t>
            </a:r>
            <a:r>
              <a:rPr lang="en-AU" sz="2400" b="1" dirty="0" err="1">
                <a:solidFill>
                  <a:schemeClr val="tx2">
                    <a:lumMod val="75000"/>
                  </a:schemeClr>
                </a:solidFill>
              </a:rPr>
              <a:t>ACL</a:t>
            </a:r>
            <a:r>
              <a:rPr lang="en-AU" sz="2400" dirty="0" err="1">
                <a:solidFill>
                  <a:schemeClr val="tx2">
                    <a:lumMod val="75000"/>
                  </a:schemeClr>
                </a:solidFill>
                <a:sym typeface="Symbol"/>
              </a:rPr>
              <a:t></a:t>
            </a:r>
            <a:r>
              <a:rPr lang="en-AU" sz="2400" dirty="0" err="1">
                <a:solidFill>
                  <a:schemeClr val="tx2">
                    <a:lumMod val="75000"/>
                  </a:schemeClr>
                </a:solidFill>
              </a:rPr>
              <a:t>to</a:t>
            </a:r>
            <a:r>
              <a:rPr lang="en-AU" sz="2400" dirty="0">
                <a:solidFill>
                  <a:schemeClr val="tx2">
                    <a:lumMod val="75000"/>
                  </a:schemeClr>
                </a:solidFill>
              </a:rPr>
              <a:t> be applied to specific resources.</a:t>
            </a:r>
          </a:p>
          <a:p>
            <a:pPr>
              <a:buFont typeface="Arial" charset="0"/>
              <a:buChar char="•"/>
              <a:defRPr/>
            </a:pPr>
            <a:r>
              <a:rPr lang="en-AU" sz="2400" b="1" dirty="0">
                <a:solidFill>
                  <a:schemeClr val="tx2">
                    <a:lumMod val="75000"/>
                  </a:schemeClr>
                </a:solidFill>
              </a:rPr>
              <a:t>Role </a:t>
            </a:r>
            <a:r>
              <a:rPr lang="en-AU" sz="2400" b="1" dirty="0" err="1">
                <a:solidFill>
                  <a:schemeClr val="tx2">
                    <a:lumMod val="75000"/>
                  </a:schemeClr>
                </a:solidFill>
              </a:rPr>
              <a:t>ACL</a:t>
            </a:r>
            <a:r>
              <a:rPr lang="en-AU" sz="2400" dirty="0" err="1">
                <a:solidFill>
                  <a:schemeClr val="tx2">
                    <a:lumMod val="75000"/>
                  </a:schemeClr>
                </a:solidFill>
                <a:sym typeface="Symbol"/>
              </a:rPr>
              <a:t></a:t>
            </a:r>
            <a:r>
              <a:rPr lang="en-AU" sz="2400" dirty="0" err="1">
                <a:solidFill>
                  <a:schemeClr val="tx2">
                    <a:lumMod val="75000"/>
                  </a:schemeClr>
                </a:solidFill>
              </a:rPr>
              <a:t>to</a:t>
            </a:r>
            <a:r>
              <a:rPr lang="en-AU" sz="2400" dirty="0">
                <a:solidFill>
                  <a:schemeClr val="tx2">
                    <a:lumMod val="75000"/>
                  </a:schemeClr>
                </a:solidFill>
              </a:rPr>
              <a:t> be applied to all users associated with that role.</a:t>
            </a:r>
          </a:p>
          <a:p>
            <a:pPr>
              <a:buFont typeface="Arial" charset="0"/>
              <a:buChar char="•"/>
              <a:defRPr/>
            </a:pPr>
            <a:r>
              <a:rPr lang="en-AU" sz="2400" dirty="0">
                <a:solidFill>
                  <a:schemeClr val="tx2">
                    <a:lumMod val="75000"/>
                  </a:schemeClr>
                </a:solidFill>
              </a:rPr>
              <a:t>Simple and powerful control over resources and users.</a:t>
            </a:r>
          </a:p>
          <a:p>
            <a:pPr>
              <a:buFont typeface="Arial" charset="0"/>
              <a:buChar char="•"/>
              <a:defRPr/>
            </a:pPr>
            <a:endParaRPr lang="en-AU" dirty="0" smtClean="0"/>
          </a:p>
        </p:txBody>
      </p:sp>
    </p:spTree>
    <p:extLst>
      <p:ext uri="{BB962C8B-B14F-4D97-AF65-F5344CB8AC3E}">
        <p14:creationId xmlns:p14="http://schemas.microsoft.com/office/powerpoint/2010/main" val="141321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73213" y="274639"/>
            <a:ext cx="8915400" cy="922337"/>
          </a:xfrm>
        </p:spPr>
        <p:txBody>
          <a:bodyPr/>
          <a:lstStyle/>
          <a:p>
            <a:r>
              <a:rPr lang="en-AU" sz="3600"/>
              <a:t>An EQUELLA ACL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13" y="1196976"/>
            <a:ext cx="9029700" cy="5054600"/>
          </a:xfrm>
          <a:prstGeom prst="rect">
            <a:avLst/>
          </a:prstGeom>
        </p:spPr>
      </p:pic>
    </p:spTree>
    <p:extLst>
      <p:ext uri="{BB962C8B-B14F-4D97-AF65-F5344CB8AC3E}">
        <p14:creationId xmlns:p14="http://schemas.microsoft.com/office/powerpoint/2010/main" val="1849457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638300" y="274639"/>
            <a:ext cx="8915400" cy="993775"/>
          </a:xfrm>
        </p:spPr>
        <p:txBody>
          <a:bodyPr/>
          <a:lstStyle/>
          <a:p>
            <a:r>
              <a:rPr lang="en-AU" sz="3600"/>
              <a:t>Content management role assignment</a:t>
            </a:r>
            <a:endParaRPr lang="en-AU" sz="3600" i="1"/>
          </a:p>
        </p:txBody>
      </p:sp>
      <p:sp>
        <p:nvSpPr>
          <p:cNvPr id="52227" name="Content Placeholder 2"/>
          <p:cNvSpPr>
            <a:spLocks noGrp="1"/>
          </p:cNvSpPr>
          <p:nvPr>
            <p:ph idx="1"/>
          </p:nvPr>
        </p:nvSpPr>
        <p:spPr>
          <a:xfrm>
            <a:off x="1638300" y="1700213"/>
            <a:ext cx="8915400" cy="3816350"/>
          </a:xfrm>
        </p:spPr>
        <p:txBody>
          <a:bodyPr>
            <a:normAutofit lnSpcReduction="10000"/>
          </a:bodyPr>
          <a:lstStyle/>
          <a:p>
            <a:pPr marL="0" indent="0">
              <a:buNone/>
            </a:pPr>
            <a:r>
              <a:rPr lang="en-AU" sz="2400"/>
              <a:t>To play a role in content management users must have suitable privileges.</a:t>
            </a:r>
          </a:p>
          <a:p>
            <a:pPr marL="0" indent="0">
              <a:buNone/>
            </a:pPr>
            <a:endParaRPr lang="en-AU" sz="2400"/>
          </a:p>
          <a:p>
            <a:pPr marL="0" indent="0">
              <a:buNone/>
            </a:pPr>
            <a:r>
              <a:rPr lang="en-AU" sz="2400"/>
              <a:t>Typically users are assigned to a suitably configured user group that is then assigned to an EQUELLA role  by a system administrator . 	</a:t>
            </a:r>
            <a:r>
              <a:rPr lang="en-AU" smtClean="0"/>
              <a:t>					</a:t>
            </a:r>
            <a:endParaRPr lang="en-AU" i="1" smtClean="0"/>
          </a:p>
          <a:p>
            <a:pPr marL="0" indent="0" algn="just">
              <a:buNone/>
            </a:pPr>
            <a:endParaRPr lang="en-AU" smtClean="0"/>
          </a:p>
          <a:p>
            <a:pPr marL="0" indent="0" algn="just">
              <a:buNone/>
            </a:pPr>
            <a:endParaRPr lang="en-AU" smtClean="0"/>
          </a:p>
          <a:p>
            <a:pPr marL="0" indent="0" algn="just">
              <a:buNone/>
            </a:pPr>
            <a:r>
              <a:rPr lang="en-AU" i="1" smtClean="0"/>
              <a:t>                                                                                               </a:t>
            </a:r>
            <a:endParaRPr lang="en-AU" smtClean="0"/>
          </a:p>
        </p:txBody>
      </p:sp>
    </p:spTree>
    <p:extLst>
      <p:ext uri="{BB962C8B-B14F-4D97-AF65-F5344CB8AC3E}">
        <p14:creationId xmlns:p14="http://schemas.microsoft.com/office/powerpoint/2010/main" val="130268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631951" y="395288"/>
            <a:ext cx="9015413" cy="900112"/>
          </a:xfrm>
        </p:spPr>
        <p:txBody>
          <a:bodyPr/>
          <a:lstStyle/>
          <a:p>
            <a:r>
              <a:rPr lang="en-AU" sz="3600"/>
              <a:t>Group assignment</a:t>
            </a:r>
          </a:p>
        </p:txBody>
      </p:sp>
      <p:sp>
        <p:nvSpPr>
          <p:cNvPr id="5" name="Content Placeholder 4"/>
          <p:cNvSpPr>
            <a:spLocks noGrp="1"/>
          </p:cNvSpPr>
          <p:nvPr>
            <p:ph idx="1"/>
          </p:nvPr>
        </p:nvSpPr>
        <p:spPr>
          <a:xfrm>
            <a:off x="1651000" y="1125538"/>
            <a:ext cx="8915400" cy="4348162"/>
          </a:xfrm>
        </p:spPr>
        <p:txBody>
          <a:bodyPr/>
          <a:lstStyle/>
          <a:p>
            <a:pPr marL="0" indent="0">
              <a:buNone/>
              <a:defRPr/>
            </a:pPr>
            <a:r>
              <a:rPr lang="en-AU" sz="2400" dirty="0"/>
              <a:t>Users are put into Groups</a:t>
            </a:r>
          </a:p>
          <a:p>
            <a:pPr>
              <a:defRPr/>
            </a:pPr>
            <a:endParaRPr lang="en-A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505" y="1628800"/>
            <a:ext cx="6209789" cy="4657342"/>
          </a:xfrm>
          <a:prstGeom prst="rect">
            <a:avLst/>
          </a:prstGeom>
        </p:spPr>
      </p:pic>
    </p:spTree>
    <p:extLst>
      <p:ext uri="{BB962C8B-B14F-4D97-AF65-F5344CB8AC3E}">
        <p14:creationId xmlns:p14="http://schemas.microsoft.com/office/powerpoint/2010/main" val="213646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AU" smtClean="0"/>
              <a:t>EQUELLA Content Management</a:t>
            </a:r>
            <a:r>
              <a:rPr lang="en-GB" smtClean="0"/>
              <a:t/>
            </a:r>
            <a:br>
              <a:rPr lang="en-GB" smtClean="0"/>
            </a:br>
            <a:endParaRPr lang="en-GB" b="0" smtClean="0">
              <a:solidFill>
                <a:schemeClr val="tx1"/>
              </a:solidFill>
            </a:endParaRPr>
          </a:p>
        </p:txBody>
      </p:sp>
      <p:sp>
        <p:nvSpPr>
          <p:cNvPr id="19460" name="Rectangle 3"/>
          <p:cNvSpPr>
            <a:spLocks noGrp="1" noChangeArrowheads="1"/>
          </p:cNvSpPr>
          <p:nvPr>
            <p:ph type="body" idx="1"/>
          </p:nvPr>
        </p:nvSpPr>
        <p:spPr>
          <a:xfrm>
            <a:off x="7991476" y="1973263"/>
            <a:ext cx="2879725" cy="4800600"/>
          </a:xfrm>
        </p:spPr>
        <p:txBody>
          <a:bodyPr/>
          <a:lstStyle/>
          <a:p>
            <a:pPr eaLnBrk="1" hangingPunct="1"/>
            <a:r>
              <a:rPr lang="en-GB" smtClean="0"/>
              <a:t>1</a:t>
            </a:r>
          </a:p>
        </p:txBody>
      </p:sp>
    </p:spTree>
    <p:extLst>
      <p:ext uri="{BB962C8B-B14F-4D97-AF65-F5344CB8AC3E}">
        <p14:creationId xmlns:p14="http://schemas.microsoft.com/office/powerpoint/2010/main" val="407363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631951" y="395288"/>
            <a:ext cx="9015413" cy="900112"/>
          </a:xfrm>
        </p:spPr>
        <p:txBody>
          <a:bodyPr/>
          <a:lstStyle/>
          <a:p>
            <a:r>
              <a:rPr lang="en-AU" sz="3600"/>
              <a:t>Role assignment</a:t>
            </a:r>
          </a:p>
        </p:txBody>
      </p:sp>
      <p:sp>
        <p:nvSpPr>
          <p:cNvPr id="54276" name="Content Placeholder 4"/>
          <p:cNvSpPr>
            <a:spLocks noGrp="1"/>
          </p:cNvSpPr>
          <p:nvPr>
            <p:ph idx="1"/>
          </p:nvPr>
        </p:nvSpPr>
        <p:spPr>
          <a:xfrm>
            <a:off x="1703388" y="1196976"/>
            <a:ext cx="8863012" cy="4276725"/>
          </a:xfrm>
        </p:spPr>
        <p:txBody>
          <a:bodyPr/>
          <a:lstStyle/>
          <a:p>
            <a:pPr marL="0" indent="0">
              <a:buNone/>
            </a:pPr>
            <a:r>
              <a:rPr lang="en-AU" sz="2400"/>
              <a:t>Groups are assigned to Roles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1700808"/>
            <a:ext cx="6258272" cy="4693704"/>
          </a:xfrm>
          <a:prstGeom prst="rect">
            <a:avLst/>
          </a:prstGeom>
        </p:spPr>
      </p:pic>
    </p:spTree>
    <p:extLst>
      <p:ext uri="{BB962C8B-B14F-4D97-AF65-F5344CB8AC3E}">
        <p14:creationId xmlns:p14="http://schemas.microsoft.com/office/powerpoint/2010/main" val="668387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638300" y="274639"/>
            <a:ext cx="8915400" cy="922337"/>
          </a:xfrm>
        </p:spPr>
        <p:txBody>
          <a:bodyPr/>
          <a:lstStyle/>
          <a:p>
            <a:r>
              <a:rPr lang="en-AU" sz="3600"/>
              <a:t>Content management roles</a:t>
            </a:r>
            <a:endParaRPr lang="en-AU" sz="3600" i="1"/>
          </a:p>
        </p:txBody>
      </p:sp>
      <p:sp>
        <p:nvSpPr>
          <p:cNvPr id="3" name="Content Placeholder 2"/>
          <p:cNvSpPr>
            <a:spLocks noGrp="1"/>
          </p:cNvSpPr>
          <p:nvPr>
            <p:ph idx="1"/>
          </p:nvPr>
        </p:nvSpPr>
        <p:spPr>
          <a:xfrm>
            <a:off x="1638300" y="1052513"/>
            <a:ext cx="8915400" cy="4679950"/>
          </a:xfrm>
        </p:spPr>
        <p:txBody>
          <a:bodyPr/>
          <a:lstStyle/>
          <a:p>
            <a:pPr marL="0" indent="0">
              <a:buNone/>
              <a:defRPr/>
            </a:pPr>
            <a:r>
              <a:rPr lang="en-AU" sz="2400" dirty="0"/>
              <a:t>Content management is a collaborative processes typically involving roles such as: </a:t>
            </a:r>
          </a:p>
          <a:p>
            <a:pPr marL="0" indent="0">
              <a:buNone/>
              <a:defRPr/>
            </a:pPr>
            <a:endParaRPr lang="en-AU" sz="2400" dirty="0"/>
          </a:p>
          <a:p>
            <a:pPr>
              <a:buFont typeface="Arial" charset="0"/>
              <a:buChar char="•"/>
              <a:defRPr/>
            </a:pPr>
            <a:r>
              <a:rPr lang="en-AU" sz="2400" b="1" dirty="0"/>
              <a:t>Creator</a:t>
            </a:r>
            <a:r>
              <a:rPr lang="en-AU" sz="2400" dirty="0"/>
              <a:t>—</a:t>
            </a:r>
            <a:r>
              <a:rPr lang="en-AU" sz="2400" dirty="0">
                <a:solidFill>
                  <a:schemeClr val="tx2">
                    <a:lumMod val="75000"/>
                  </a:schemeClr>
                </a:solidFill>
              </a:rPr>
              <a:t>responsible for creating or editing content.</a:t>
            </a:r>
          </a:p>
          <a:p>
            <a:pPr>
              <a:buFont typeface="Arial" charset="0"/>
              <a:buChar char="•"/>
              <a:defRPr/>
            </a:pPr>
            <a:r>
              <a:rPr lang="en-AU" sz="2400" b="1" dirty="0"/>
              <a:t>Editor</a:t>
            </a:r>
            <a:r>
              <a:rPr lang="en-AU" sz="2400" dirty="0"/>
              <a:t>—</a:t>
            </a:r>
            <a:r>
              <a:rPr lang="en-AU" sz="2400" dirty="0">
                <a:solidFill>
                  <a:schemeClr val="tx2">
                    <a:lumMod val="75000"/>
                  </a:schemeClr>
                </a:solidFill>
              </a:rPr>
              <a:t>responsible for refining content to organisational standards.</a:t>
            </a:r>
          </a:p>
          <a:p>
            <a:pPr>
              <a:buFont typeface="Arial" charset="0"/>
              <a:buChar char="•"/>
              <a:defRPr/>
            </a:pPr>
            <a:r>
              <a:rPr lang="en-AU" sz="2400" b="1" dirty="0"/>
              <a:t>Publisher</a:t>
            </a:r>
            <a:r>
              <a:rPr lang="en-AU" sz="2400" dirty="0"/>
              <a:t>—</a:t>
            </a:r>
            <a:r>
              <a:rPr lang="en-AU" sz="2400" dirty="0">
                <a:solidFill>
                  <a:schemeClr val="tx2">
                    <a:lumMod val="75000"/>
                  </a:schemeClr>
                </a:solidFill>
              </a:rPr>
              <a:t>responsible for releasing content for use.</a:t>
            </a:r>
          </a:p>
          <a:p>
            <a:pPr marL="0" indent="0"/>
            <a:endParaRPr lang="en-US" sz="2400" dirty="0">
              <a:solidFill>
                <a:srgbClr val="000000"/>
              </a:solidFill>
            </a:endParaRPr>
          </a:p>
          <a:p>
            <a:pPr marL="0" indent="0"/>
            <a:r>
              <a:rPr lang="en-US" sz="2400" dirty="0">
                <a:solidFill>
                  <a:srgbClr val="000000"/>
                </a:solidFill>
              </a:rPr>
              <a:t>The interaction between the various content management roles is coordinated by a workflow.</a:t>
            </a:r>
          </a:p>
          <a:p>
            <a:pPr marL="0" indent="0">
              <a:buNone/>
              <a:defRPr/>
            </a:pPr>
            <a:endParaRPr lang="en-AU" i="1" dirty="0" smtClean="0"/>
          </a:p>
        </p:txBody>
      </p:sp>
    </p:spTree>
    <p:extLst>
      <p:ext uri="{BB962C8B-B14F-4D97-AF65-F5344CB8AC3E}">
        <p14:creationId xmlns:p14="http://schemas.microsoft.com/office/powerpoint/2010/main" val="473885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631951" y="395288"/>
            <a:ext cx="9015413" cy="900112"/>
          </a:xfrm>
        </p:spPr>
        <p:txBody>
          <a:bodyPr/>
          <a:lstStyle/>
          <a:p>
            <a:r>
              <a:rPr lang="en-AU" sz="3600"/>
              <a:t>Workflow overview</a:t>
            </a:r>
          </a:p>
        </p:txBody>
      </p:sp>
      <p:sp>
        <p:nvSpPr>
          <p:cNvPr id="8195" name="Content Placeholder 2"/>
          <p:cNvSpPr>
            <a:spLocks noGrp="1"/>
          </p:cNvSpPr>
          <p:nvPr>
            <p:ph idx="1"/>
          </p:nvPr>
        </p:nvSpPr>
        <p:spPr>
          <a:xfrm>
            <a:off x="1651000" y="1268413"/>
            <a:ext cx="8915400" cy="4248150"/>
          </a:xfrm>
        </p:spPr>
        <p:txBody>
          <a:bodyPr/>
          <a:lstStyle/>
          <a:p>
            <a:pPr marL="0" indent="0">
              <a:buNone/>
              <a:defRPr/>
            </a:pPr>
            <a:r>
              <a:rPr lang="en-AU" sz="2400" dirty="0"/>
              <a:t>Workflows are associated with a collection and can be a </a:t>
            </a:r>
            <a:r>
              <a:rPr lang="en-AU" sz="2400" i="1" dirty="0"/>
              <a:t>simple one-step review </a:t>
            </a:r>
            <a:r>
              <a:rPr lang="en-AU" sz="2400" dirty="0"/>
              <a:t>or </a:t>
            </a:r>
            <a:r>
              <a:rPr lang="en-AU" sz="2400" i="1" dirty="0"/>
              <a:t>complex multi-step</a:t>
            </a:r>
            <a:r>
              <a:rPr lang="en-AU" sz="2400" dirty="0"/>
              <a:t> </a:t>
            </a:r>
            <a:r>
              <a:rPr lang="en-AU" sz="2400" i="1" dirty="0"/>
              <a:t>editorial and technical reviews</a:t>
            </a:r>
            <a:r>
              <a:rPr lang="en-AU" sz="2400" dirty="0"/>
              <a:t> that  contain multiple publication paths. </a:t>
            </a:r>
          </a:p>
          <a:p>
            <a:pPr marL="0" indent="0">
              <a:buNone/>
              <a:defRPr/>
            </a:pPr>
            <a:endParaRPr lang="en-AU" sz="2400" dirty="0"/>
          </a:p>
          <a:p>
            <a:pPr marL="0" indent="0">
              <a:buNone/>
              <a:defRPr/>
            </a:pPr>
            <a:r>
              <a:rPr lang="en-AU" sz="2400" dirty="0"/>
              <a:t>Resources contributed to a collection with a workflow will enter the workflow when:</a:t>
            </a:r>
            <a:endParaRPr lang="en-AU" dirty="0"/>
          </a:p>
          <a:p>
            <a:pPr>
              <a:buFont typeface="Arial" charset="0"/>
              <a:buChar char="•"/>
              <a:defRPr/>
            </a:pPr>
            <a:r>
              <a:rPr lang="en-AU" sz="2400" dirty="0">
                <a:solidFill>
                  <a:schemeClr val="tx2">
                    <a:lumMod val="75000"/>
                  </a:schemeClr>
                </a:solidFill>
              </a:rPr>
              <a:t>The resource is contributed .</a:t>
            </a:r>
          </a:p>
          <a:p>
            <a:pPr>
              <a:buFont typeface="Arial" charset="0"/>
              <a:buChar char="•"/>
              <a:defRPr/>
            </a:pPr>
            <a:r>
              <a:rPr lang="en-AU" sz="2400" dirty="0">
                <a:solidFill>
                  <a:schemeClr val="tx2">
                    <a:lumMod val="75000"/>
                  </a:schemeClr>
                </a:solidFill>
              </a:rPr>
              <a:t>A new version of the resource created.</a:t>
            </a:r>
          </a:p>
          <a:p>
            <a:pPr>
              <a:buFont typeface="Arial" charset="0"/>
              <a:buChar char="•"/>
              <a:defRPr/>
            </a:pPr>
            <a:r>
              <a:rPr lang="en-AU" sz="2400" dirty="0">
                <a:solidFill>
                  <a:schemeClr val="tx2">
                    <a:lumMod val="75000"/>
                  </a:schemeClr>
                </a:solidFill>
              </a:rPr>
              <a:t>The resource is reviewed.</a:t>
            </a:r>
          </a:p>
          <a:p>
            <a:pPr marL="0" indent="0" algn="just">
              <a:buNone/>
              <a:defRPr/>
            </a:pPr>
            <a:endParaRPr lang="en-AU" sz="2400" dirty="0"/>
          </a:p>
        </p:txBody>
      </p:sp>
    </p:spTree>
    <p:extLst>
      <p:ext uri="{BB962C8B-B14F-4D97-AF65-F5344CB8AC3E}">
        <p14:creationId xmlns:p14="http://schemas.microsoft.com/office/powerpoint/2010/main" val="355407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631950" y="274638"/>
            <a:ext cx="8921750" cy="850900"/>
          </a:xfrm>
        </p:spPr>
        <p:txBody>
          <a:bodyPr/>
          <a:lstStyle/>
          <a:p>
            <a:pPr marL="342900" indent="-342900"/>
            <a:r>
              <a:rPr lang="en-AU" sz="3600" dirty="0"/>
              <a:t>Resource States</a:t>
            </a:r>
          </a:p>
        </p:txBody>
      </p:sp>
      <p:sp>
        <p:nvSpPr>
          <p:cNvPr id="3" name="Content Placeholder 2"/>
          <p:cNvSpPr>
            <a:spLocks noGrp="1"/>
          </p:cNvSpPr>
          <p:nvPr>
            <p:ph idx="1"/>
          </p:nvPr>
        </p:nvSpPr>
        <p:spPr>
          <a:xfrm>
            <a:off x="1638300" y="1052514"/>
            <a:ext cx="8915400" cy="4537075"/>
          </a:xfrm>
        </p:spPr>
        <p:txBody>
          <a:bodyPr>
            <a:normAutofit fontScale="92500" lnSpcReduction="20000"/>
          </a:bodyPr>
          <a:lstStyle/>
          <a:p>
            <a:pPr marL="0" indent="0">
              <a:buNone/>
              <a:defRPr/>
            </a:pPr>
            <a:r>
              <a:rPr lang="en-AU" sz="2400" dirty="0"/>
              <a:t>Moderation resource states indicate a resource’s progress through the workflow.</a:t>
            </a:r>
          </a:p>
          <a:p>
            <a:pPr marL="0" indent="0">
              <a:buNone/>
              <a:defRPr/>
            </a:pPr>
            <a:endParaRPr lang="en-AU" sz="2400" dirty="0"/>
          </a:p>
          <a:p>
            <a:pPr marL="0" indent="0">
              <a:buNone/>
              <a:defRPr/>
            </a:pPr>
            <a:r>
              <a:rPr lang="en-AU" sz="2400" dirty="0"/>
              <a:t>The resources have the status:</a:t>
            </a:r>
          </a:p>
          <a:p>
            <a:pPr>
              <a:buFont typeface="Arial" charset="0"/>
              <a:buChar char="•"/>
              <a:defRPr/>
            </a:pPr>
            <a:r>
              <a:rPr lang="en-AU" sz="2400" b="1" dirty="0" err="1"/>
              <a:t>Moderating</a:t>
            </a:r>
            <a:r>
              <a:rPr lang="en-AU" sz="2400" i="1" dirty="0" err="1">
                <a:sym typeface="Symbol"/>
              </a:rPr>
              <a:t></a:t>
            </a:r>
            <a:r>
              <a:rPr lang="en-AU" sz="2400" dirty="0" err="1"/>
              <a:t>after</a:t>
            </a:r>
            <a:r>
              <a:rPr lang="en-AU" sz="2400" dirty="0"/>
              <a:t> entering the workflow for the first time or being re-drafted into the workflow.</a:t>
            </a:r>
          </a:p>
          <a:p>
            <a:pPr>
              <a:buFont typeface="Arial" charset="0"/>
              <a:buChar char="•"/>
              <a:defRPr/>
            </a:pPr>
            <a:r>
              <a:rPr lang="en-AU" sz="2400" b="1" dirty="0" err="1"/>
              <a:t>Rejected</a:t>
            </a:r>
            <a:r>
              <a:rPr lang="en-AU" sz="2400" i="1" dirty="0" err="1">
                <a:sym typeface="Symbol"/>
              </a:rPr>
              <a:t></a:t>
            </a:r>
            <a:r>
              <a:rPr lang="en-AU" sz="2400" dirty="0" err="1"/>
              <a:t>after</a:t>
            </a:r>
            <a:r>
              <a:rPr lang="en-AU" sz="2400" dirty="0"/>
              <a:t> being sent back to the original contributor (rejected from the workflow).</a:t>
            </a:r>
          </a:p>
          <a:p>
            <a:pPr>
              <a:buFont typeface="Arial" charset="0"/>
              <a:buChar char="•"/>
              <a:defRPr/>
            </a:pPr>
            <a:r>
              <a:rPr lang="en-AU" sz="2400" b="1" dirty="0" err="1"/>
              <a:t>Review</a:t>
            </a:r>
            <a:r>
              <a:rPr lang="en-AU" sz="2400" i="1" dirty="0" err="1">
                <a:sym typeface="Symbol"/>
              </a:rPr>
              <a:t></a:t>
            </a:r>
            <a:r>
              <a:rPr lang="en-AU" sz="2400" dirty="0" err="1">
                <a:sym typeface="Symbol"/>
              </a:rPr>
              <a:t>after</a:t>
            </a:r>
            <a:r>
              <a:rPr lang="en-AU" sz="2400" dirty="0">
                <a:sym typeface="Symbol"/>
              </a:rPr>
              <a:t> a designated period has elapsed.</a:t>
            </a:r>
            <a:endParaRPr lang="en-AU" sz="2400" dirty="0"/>
          </a:p>
          <a:p>
            <a:pPr>
              <a:buFont typeface="Arial" charset="0"/>
              <a:buChar char="•"/>
              <a:defRPr/>
            </a:pPr>
            <a:endParaRPr lang="en-AU" sz="2400" dirty="0"/>
          </a:p>
          <a:p>
            <a:pPr marL="0" indent="0">
              <a:buNone/>
              <a:defRPr/>
            </a:pPr>
            <a:endParaRPr lang="en-AU" sz="800" dirty="0"/>
          </a:p>
          <a:p>
            <a:pPr marL="0" indent="0">
              <a:buNone/>
              <a:defRPr/>
            </a:pPr>
            <a:r>
              <a:rPr lang="en-AU" sz="1600" i="1" dirty="0"/>
              <a:t>	</a:t>
            </a:r>
          </a:p>
          <a:p>
            <a:pPr marL="0" indent="0">
              <a:buNone/>
              <a:defRPr/>
            </a:pPr>
            <a:endParaRPr lang="en-AU" sz="1600" i="1" dirty="0"/>
          </a:p>
          <a:p>
            <a:pPr marL="0" indent="0">
              <a:buNone/>
              <a:defRPr/>
            </a:pPr>
            <a:r>
              <a:rPr lang="en-AU" i="1" dirty="0" smtClean="0"/>
              <a:t>							</a:t>
            </a: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p:txBody>
      </p:sp>
    </p:spTree>
    <p:extLst>
      <p:ext uri="{BB962C8B-B14F-4D97-AF65-F5344CB8AC3E}">
        <p14:creationId xmlns:p14="http://schemas.microsoft.com/office/powerpoint/2010/main" val="212054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638300" y="274638"/>
            <a:ext cx="8915400" cy="633412"/>
          </a:xfrm>
        </p:spPr>
        <p:txBody>
          <a:bodyPr/>
          <a:lstStyle/>
          <a:p>
            <a:r>
              <a:rPr lang="en-AU" sz="3600"/>
              <a:t>Workflows</a:t>
            </a:r>
            <a:endParaRPr lang="en-AU" sz="3600" i="1"/>
          </a:p>
        </p:txBody>
      </p:sp>
      <p:sp>
        <p:nvSpPr>
          <p:cNvPr id="3" name="Content Placeholder 2"/>
          <p:cNvSpPr>
            <a:spLocks noGrp="1"/>
          </p:cNvSpPr>
          <p:nvPr>
            <p:ph idx="1"/>
          </p:nvPr>
        </p:nvSpPr>
        <p:spPr>
          <a:xfrm>
            <a:off x="1571625" y="1052514"/>
            <a:ext cx="8915400" cy="4537075"/>
          </a:xfrm>
        </p:spPr>
        <p:txBody>
          <a:bodyPr/>
          <a:lstStyle/>
          <a:p>
            <a:pPr marL="0" indent="0">
              <a:buNone/>
              <a:defRPr/>
            </a:pPr>
            <a:endParaRPr lang="en-AU" sz="2400" dirty="0"/>
          </a:p>
          <a:p>
            <a:pPr marL="0" indent="0">
              <a:buNone/>
              <a:defRPr/>
            </a:pPr>
            <a:r>
              <a:rPr lang="en-AU" sz="2400" dirty="0"/>
              <a:t>Workflows can be:</a:t>
            </a:r>
          </a:p>
          <a:p>
            <a:pPr>
              <a:buFont typeface="Arial" pitchFamily="34" charset="0"/>
              <a:buChar char="•"/>
              <a:defRPr/>
            </a:pPr>
            <a:r>
              <a:rPr lang="en-AU" sz="2400" dirty="0">
                <a:solidFill>
                  <a:schemeClr val="tx2">
                    <a:lumMod val="75000"/>
                  </a:schemeClr>
                </a:solidFill>
              </a:rPr>
              <a:t>very simple</a:t>
            </a:r>
          </a:p>
          <a:p>
            <a:pPr>
              <a:buFont typeface="Arial" pitchFamily="34" charset="0"/>
              <a:buChar char="•"/>
              <a:defRPr/>
            </a:pPr>
            <a:r>
              <a:rPr lang="en-AU" sz="2400" dirty="0">
                <a:solidFill>
                  <a:schemeClr val="tx2">
                    <a:lumMod val="75000"/>
                  </a:schemeClr>
                </a:solidFill>
              </a:rPr>
              <a:t>extremely complex</a:t>
            </a:r>
          </a:p>
          <a:p>
            <a:pPr marL="0" indent="0">
              <a:buNone/>
              <a:defRPr/>
            </a:pPr>
            <a:endParaRPr lang="en-AU" i="1" dirty="0" smtClean="0"/>
          </a:p>
          <a:p>
            <a:pPr marL="0" indent="0">
              <a:buNone/>
              <a:defRPr/>
            </a:pPr>
            <a:endParaRPr lang="en-AU" i="1" dirty="0"/>
          </a:p>
          <a:p>
            <a:pPr marL="0" indent="0">
              <a:buNone/>
              <a:defRPr/>
            </a:pPr>
            <a:endParaRPr lang="en-AU" i="1" dirty="0" smtClean="0"/>
          </a:p>
          <a:p>
            <a:pPr marL="0" indent="0">
              <a:buNone/>
              <a:defRPr/>
            </a:pPr>
            <a:r>
              <a:rPr lang="en-AU" i="1" dirty="0" smtClean="0"/>
              <a:t>                                                                                                  </a:t>
            </a:r>
          </a:p>
          <a:p>
            <a:pPr>
              <a:defRPr/>
            </a:pPr>
            <a:endParaRPr lang="en-AU" sz="2400" dirty="0"/>
          </a:p>
        </p:txBody>
      </p:sp>
      <p:pic>
        <p:nvPicPr>
          <p:cNvPr id="634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739" y="620713"/>
            <a:ext cx="423703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3716338"/>
            <a:ext cx="21717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601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AU" dirty="0" smtClean="0"/>
              <a:t>EQUELLA Bulk Resource Management</a:t>
            </a:r>
            <a:r>
              <a:rPr lang="en-GB" dirty="0" smtClean="0"/>
              <a:t/>
            </a:r>
            <a:br>
              <a:rPr lang="en-GB" dirty="0" smtClean="0"/>
            </a:br>
            <a:endParaRPr lang="en-GB" b="0" dirty="0" smtClean="0">
              <a:solidFill>
                <a:schemeClr val="tx1"/>
              </a:solidFill>
            </a:endParaRPr>
          </a:p>
        </p:txBody>
      </p:sp>
      <p:sp>
        <p:nvSpPr>
          <p:cNvPr id="73732" name="Rectangle 3"/>
          <p:cNvSpPr>
            <a:spLocks noGrp="1" noChangeArrowheads="1"/>
          </p:cNvSpPr>
          <p:nvPr>
            <p:ph type="body" idx="1"/>
          </p:nvPr>
        </p:nvSpPr>
        <p:spPr>
          <a:xfrm>
            <a:off x="7991476" y="1973263"/>
            <a:ext cx="2879725" cy="4800600"/>
          </a:xfrm>
        </p:spPr>
        <p:txBody>
          <a:bodyPr/>
          <a:lstStyle/>
          <a:p>
            <a:pPr eaLnBrk="1" hangingPunct="1"/>
            <a:r>
              <a:rPr lang="en-GB" smtClean="0"/>
              <a:t>3</a:t>
            </a:r>
          </a:p>
        </p:txBody>
      </p:sp>
    </p:spTree>
    <p:extLst>
      <p:ext uri="{BB962C8B-B14F-4D97-AF65-F5344CB8AC3E}">
        <p14:creationId xmlns:p14="http://schemas.microsoft.com/office/powerpoint/2010/main" val="1694896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normAutofit fontScale="90000"/>
          </a:bodyPr>
          <a:lstStyle/>
          <a:p>
            <a:pPr eaLnBrk="1" hangingPunct="1"/>
            <a:r>
              <a:rPr lang="en-AU" smtClean="0"/>
              <a:t>EQUELLA Content, Rights and Copyright Collections</a:t>
            </a:r>
            <a:r>
              <a:rPr lang="en-GB" smtClean="0"/>
              <a:t/>
            </a:r>
            <a:br>
              <a:rPr lang="en-GB" smtClean="0"/>
            </a:br>
            <a:endParaRPr lang="en-GB" b="0" smtClean="0">
              <a:solidFill>
                <a:schemeClr val="tx1"/>
              </a:solidFill>
            </a:endParaRPr>
          </a:p>
        </p:txBody>
      </p:sp>
      <p:sp>
        <p:nvSpPr>
          <p:cNvPr id="87044" name="Rectangle 3"/>
          <p:cNvSpPr>
            <a:spLocks noGrp="1" noChangeArrowheads="1"/>
          </p:cNvSpPr>
          <p:nvPr>
            <p:ph type="body" idx="1"/>
          </p:nvPr>
        </p:nvSpPr>
        <p:spPr>
          <a:xfrm>
            <a:off x="7991476" y="1973263"/>
            <a:ext cx="2879725" cy="4800600"/>
          </a:xfrm>
        </p:spPr>
        <p:txBody>
          <a:bodyPr/>
          <a:lstStyle/>
          <a:p>
            <a:pPr eaLnBrk="1" hangingPunct="1"/>
            <a:r>
              <a:rPr lang="en-GB" smtClean="0"/>
              <a:t>4</a:t>
            </a:r>
          </a:p>
        </p:txBody>
      </p:sp>
    </p:spTree>
    <p:extLst>
      <p:ext uri="{BB962C8B-B14F-4D97-AF65-F5344CB8AC3E}">
        <p14:creationId xmlns:p14="http://schemas.microsoft.com/office/powerpoint/2010/main" val="983206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631951" y="404813"/>
            <a:ext cx="9109075" cy="900112"/>
          </a:xfrm>
        </p:spPr>
        <p:txBody>
          <a:bodyPr/>
          <a:lstStyle/>
          <a:p>
            <a:r>
              <a:rPr lang="en-AU" sz="3600"/>
              <a:t>Management of Rights</a:t>
            </a:r>
          </a:p>
        </p:txBody>
      </p:sp>
      <p:sp>
        <p:nvSpPr>
          <p:cNvPr id="89091" name="Content Placeholder 2"/>
          <p:cNvSpPr>
            <a:spLocks noGrp="1"/>
          </p:cNvSpPr>
          <p:nvPr>
            <p:ph idx="1"/>
          </p:nvPr>
        </p:nvSpPr>
        <p:spPr>
          <a:xfrm>
            <a:off x="1631951" y="1341438"/>
            <a:ext cx="9109075" cy="4730750"/>
          </a:xfrm>
        </p:spPr>
        <p:txBody>
          <a:bodyPr/>
          <a:lstStyle/>
          <a:p>
            <a:r>
              <a:rPr lang="en-AU" sz="2400" dirty="0"/>
              <a:t>EQUELLA has the following functionality to assist in the</a:t>
            </a:r>
          </a:p>
          <a:p>
            <a:r>
              <a:rPr lang="en-AU" sz="2400" dirty="0"/>
              <a:t>management of rights:</a:t>
            </a:r>
          </a:p>
          <a:p>
            <a:endParaRPr lang="en-AU" sz="2400" dirty="0"/>
          </a:p>
          <a:p>
            <a:pPr lvl="1"/>
            <a:r>
              <a:rPr lang="en-AU" dirty="0">
                <a:solidFill>
                  <a:schemeClr val="tx2">
                    <a:lumMod val="75000"/>
                  </a:schemeClr>
                </a:solidFill>
              </a:rPr>
              <a:t>DRM (Digital Rights Management)</a:t>
            </a:r>
          </a:p>
          <a:p>
            <a:pPr lvl="1"/>
            <a:r>
              <a:rPr lang="en-AU" dirty="0">
                <a:solidFill>
                  <a:schemeClr val="tx2">
                    <a:lumMod val="75000"/>
                  </a:schemeClr>
                </a:solidFill>
              </a:rPr>
              <a:t>Custom Metadata</a:t>
            </a:r>
          </a:p>
          <a:p>
            <a:pPr lvl="1"/>
            <a:r>
              <a:rPr lang="en-AU" dirty="0">
                <a:solidFill>
                  <a:schemeClr val="tx2">
                    <a:lumMod val="75000"/>
                  </a:schemeClr>
                </a:solidFill>
              </a:rPr>
              <a:t>Copyright Compliance</a:t>
            </a:r>
          </a:p>
        </p:txBody>
      </p:sp>
    </p:spTree>
    <p:extLst>
      <p:ext uri="{BB962C8B-B14F-4D97-AF65-F5344CB8AC3E}">
        <p14:creationId xmlns:p14="http://schemas.microsoft.com/office/powerpoint/2010/main" val="1222399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631951" y="395288"/>
            <a:ext cx="9015413" cy="900112"/>
          </a:xfrm>
        </p:spPr>
        <p:txBody>
          <a:bodyPr/>
          <a:lstStyle/>
          <a:p>
            <a:r>
              <a:rPr lang="en-AU" sz="3600"/>
              <a:t>Digital Rights Management (DRM)</a:t>
            </a:r>
          </a:p>
        </p:txBody>
      </p:sp>
      <p:sp>
        <p:nvSpPr>
          <p:cNvPr id="71683" name="Content Placeholder 2"/>
          <p:cNvSpPr>
            <a:spLocks noGrp="1"/>
          </p:cNvSpPr>
          <p:nvPr>
            <p:ph idx="1"/>
          </p:nvPr>
        </p:nvSpPr>
        <p:spPr>
          <a:xfrm>
            <a:off x="1703388" y="1341439"/>
            <a:ext cx="8850312" cy="4175125"/>
          </a:xfrm>
        </p:spPr>
        <p:txBody>
          <a:bodyPr/>
          <a:lstStyle/>
          <a:p>
            <a:pPr marL="0" indent="0">
              <a:buNone/>
              <a:defRPr/>
            </a:pPr>
            <a:r>
              <a:rPr lang="en-AU" sz="2400" dirty="0"/>
              <a:t>EQUELLA manages licensed content using DRM and provides options for:</a:t>
            </a:r>
          </a:p>
          <a:p>
            <a:pPr marL="0" indent="0">
              <a:buNone/>
              <a:defRPr/>
            </a:pPr>
            <a:endParaRPr lang="en-AU" sz="2400" dirty="0"/>
          </a:p>
          <a:p>
            <a:pPr lvl="1">
              <a:defRPr/>
            </a:pPr>
            <a:r>
              <a:rPr lang="en-AU" dirty="0">
                <a:solidFill>
                  <a:schemeClr val="tx2">
                    <a:lumMod val="75000"/>
                  </a:schemeClr>
                </a:solidFill>
              </a:rPr>
              <a:t>DRM license display.</a:t>
            </a:r>
          </a:p>
          <a:p>
            <a:pPr lvl="1">
              <a:defRPr/>
            </a:pPr>
            <a:r>
              <a:rPr lang="en-AU" dirty="0">
                <a:solidFill>
                  <a:schemeClr val="tx2">
                    <a:lumMod val="75000"/>
                  </a:schemeClr>
                </a:solidFill>
              </a:rPr>
              <a:t>DRM agreements for licensed content (EQUELLA does not enforce any agreement conditions).</a:t>
            </a:r>
          </a:p>
          <a:p>
            <a:pPr lvl="1">
              <a:defRPr/>
            </a:pPr>
            <a:r>
              <a:rPr lang="en-AU" dirty="0">
                <a:solidFill>
                  <a:schemeClr val="tx2">
                    <a:lumMod val="75000"/>
                  </a:schemeClr>
                </a:solidFill>
              </a:rPr>
              <a:t>Restricting access.</a:t>
            </a:r>
          </a:p>
          <a:p>
            <a:pPr>
              <a:defRPr/>
            </a:pPr>
            <a:endParaRPr lang="en-AU" sz="2400" dirty="0"/>
          </a:p>
          <a:p>
            <a:pPr lvl="1">
              <a:defRPr/>
            </a:pPr>
            <a:endParaRPr lang="en-AU" dirty="0">
              <a:solidFill>
                <a:schemeClr val="tx2">
                  <a:lumMod val="75000"/>
                </a:schemeClr>
              </a:solidFill>
            </a:endParaRPr>
          </a:p>
        </p:txBody>
      </p:sp>
    </p:spTree>
    <p:extLst>
      <p:ext uri="{BB962C8B-B14F-4D97-AF65-F5344CB8AC3E}">
        <p14:creationId xmlns:p14="http://schemas.microsoft.com/office/powerpoint/2010/main" val="246963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1703389" y="395288"/>
            <a:ext cx="8943975" cy="900112"/>
          </a:xfrm>
        </p:spPr>
        <p:txBody>
          <a:bodyPr/>
          <a:lstStyle/>
          <a:p>
            <a:r>
              <a:rPr lang="en-AU" sz="3600"/>
              <a:t>Custom Metadata Rights</a:t>
            </a:r>
          </a:p>
        </p:txBody>
      </p:sp>
      <p:sp>
        <p:nvSpPr>
          <p:cNvPr id="73731" name="Content Placeholder 2"/>
          <p:cNvSpPr>
            <a:spLocks noGrp="1"/>
          </p:cNvSpPr>
          <p:nvPr>
            <p:ph idx="1"/>
          </p:nvPr>
        </p:nvSpPr>
        <p:spPr>
          <a:xfrm>
            <a:off x="1703389" y="1196976"/>
            <a:ext cx="8943975" cy="4875213"/>
          </a:xfrm>
        </p:spPr>
        <p:txBody>
          <a:bodyPr/>
          <a:lstStyle/>
          <a:p>
            <a:pPr>
              <a:defRPr/>
            </a:pPr>
            <a:r>
              <a:rPr lang="en-AU" sz="2400" dirty="0"/>
              <a:t>EQUELLA can be configured to grant access based on</a:t>
            </a:r>
          </a:p>
          <a:p>
            <a:pPr>
              <a:defRPr/>
            </a:pPr>
            <a:r>
              <a:rPr lang="en-AU" sz="2400" dirty="0"/>
              <a:t>metadata.  </a:t>
            </a:r>
          </a:p>
          <a:p>
            <a:pPr>
              <a:defRPr/>
            </a:pPr>
            <a:endParaRPr lang="en-AU" sz="2400" dirty="0"/>
          </a:p>
          <a:p>
            <a:pPr>
              <a:defRPr/>
            </a:pPr>
            <a:r>
              <a:rPr lang="en-AU" sz="2400" dirty="0"/>
              <a:t>Useful for:</a:t>
            </a:r>
          </a:p>
          <a:p>
            <a:pPr lvl="1">
              <a:defRPr/>
            </a:pPr>
            <a:r>
              <a:rPr lang="en-AU" dirty="0">
                <a:solidFill>
                  <a:schemeClr val="tx2">
                    <a:lumMod val="75000"/>
                  </a:schemeClr>
                </a:solidFill>
              </a:rPr>
              <a:t>Open Source</a:t>
            </a:r>
          </a:p>
          <a:p>
            <a:pPr lvl="1">
              <a:defRPr/>
            </a:pPr>
            <a:r>
              <a:rPr lang="en-AU" dirty="0">
                <a:solidFill>
                  <a:schemeClr val="tx2">
                    <a:lumMod val="75000"/>
                  </a:schemeClr>
                </a:solidFill>
              </a:rPr>
              <a:t>Creative Commons</a:t>
            </a:r>
          </a:p>
          <a:p>
            <a:pPr>
              <a:defRPr/>
            </a:pPr>
            <a:endParaRPr lang="en-AU" sz="2400" dirty="0"/>
          </a:p>
          <a:p>
            <a:pPr>
              <a:defRPr/>
            </a:pPr>
            <a:r>
              <a:rPr lang="en-AU" sz="2400" dirty="0"/>
              <a:t>Custom Metadata Rights will not display license terms; or</a:t>
            </a:r>
          </a:p>
          <a:p>
            <a:pPr>
              <a:defRPr/>
            </a:pPr>
            <a:r>
              <a:rPr lang="en-AU" sz="2400" dirty="0"/>
              <a:t>enforce attribution, copying or distribution.</a:t>
            </a:r>
          </a:p>
        </p:txBody>
      </p:sp>
    </p:spTree>
    <p:extLst>
      <p:ext uri="{BB962C8B-B14F-4D97-AF65-F5344CB8AC3E}">
        <p14:creationId xmlns:p14="http://schemas.microsoft.com/office/powerpoint/2010/main" val="49694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AU" sz="3600"/>
              <a:t>Overview</a:t>
            </a:r>
          </a:p>
        </p:txBody>
      </p:sp>
      <p:sp>
        <p:nvSpPr>
          <p:cNvPr id="3" name="Content Placeholder 2"/>
          <p:cNvSpPr>
            <a:spLocks noGrp="1"/>
          </p:cNvSpPr>
          <p:nvPr>
            <p:ph idx="1"/>
          </p:nvPr>
        </p:nvSpPr>
        <p:spPr>
          <a:xfrm>
            <a:off x="1638300" y="1341439"/>
            <a:ext cx="8915400" cy="4175125"/>
          </a:xfrm>
        </p:spPr>
        <p:txBody>
          <a:bodyPr/>
          <a:lstStyle/>
          <a:p>
            <a:pPr marL="0" indent="0">
              <a:buNone/>
              <a:defRPr/>
            </a:pPr>
            <a:r>
              <a:rPr lang="en-AU" sz="2400" dirty="0"/>
              <a:t>EQUELLA manages content using the following processes:</a:t>
            </a:r>
          </a:p>
          <a:p>
            <a:pPr marL="342900" lvl="2" indent="-342900">
              <a:buFont typeface="Arial" charset="0"/>
              <a:buChar char="•"/>
              <a:defRPr/>
            </a:pPr>
            <a:r>
              <a:rPr lang="en-AU" sz="2400" b="1" dirty="0"/>
              <a:t>Contribution</a:t>
            </a:r>
            <a:r>
              <a:rPr lang="en-AU" sz="2400" dirty="0"/>
              <a:t>—</a:t>
            </a:r>
            <a:r>
              <a:rPr lang="en-AU" sz="2400" dirty="0">
                <a:solidFill>
                  <a:schemeClr val="tx2">
                    <a:lumMod val="75000"/>
                  </a:schemeClr>
                </a:solidFill>
              </a:rPr>
              <a:t>allows documents and multimedia material to be imported and created.</a:t>
            </a:r>
          </a:p>
          <a:p>
            <a:pPr marL="342900" lvl="2" indent="-342900">
              <a:buFont typeface="Arial" charset="0"/>
              <a:buChar char="•"/>
              <a:defRPr/>
            </a:pPr>
            <a:r>
              <a:rPr lang="en-AU" sz="2400" b="1" dirty="0"/>
              <a:t>Search</a:t>
            </a:r>
            <a:r>
              <a:rPr lang="en-AU" sz="2400" dirty="0"/>
              <a:t> </a:t>
            </a:r>
            <a:r>
              <a:rPr lang="en-AU" sz="2400" b="1" dirty="0"/>
              <a:t>indexing</a:t>
            </a:r>
            <a:r>
              <a:rPr lang="en-AU" sz="2400" dirty="0"/>
              <a:t>—</a:t>
            </a:r>
            <a:r>
              <a:rPr lang="en-AU" sz="2400" dirty="0">
                <a:solidFill>
                  <a:schemeClr val="tx2">
                    <a:lumMod val="75000"/>
                  </a:schemeClr>
                </a:solidFill>
              </a:rPr>
              <a:t>to catalogue materials to make them discoverable.</a:t>
            </a:r>
          </a:p>
          <a:p>
            <a:pPr marL="342900" lvl="2" indent="-342900">
              <a:buFont typeface="Arial" charset="0"/>
              <a:buChar char="•"/>
              <a:defRPr/>
            </a:pPr>
            <a:r>
              <a:rPr lang="en-AU" sz="2400" b="1" dirty="0"/>
              <a:t>User role/privilege assignment</a:t>
            </a:r>
            <a:r>
              <a:rPr lang="en-AU" sz="2400" dirty="0"/>
              <a:t>—</a:t>
            </a:r>
            <a:r>
              <a:rPr lang="en-AU" sz="2400" dirty="0">
                <a:solidFill>
                  <a:schemeClr val="tx2">
                    <a:lumMod val="75000"/>
                  </a:schemeClr>
                </a:solidFill>
              </a:rPr>
              <a:t>identify all key users and their roles including content managers.</a:t>
            </a:r>
          </a:p>
          <a:p>
            <a:pPr marL="342900" lvl="2" indent="-342900">
              <a:buFont typeface="Arial" charset="0"/>
              <a:buChar char="•"/>
              <a:defRPr/>
            </a:pPr>
            <a:r>
              <a:rPr lang="en-AU" sz="2400" b="1" dirty="0"/>
              <a:t>Collection privilege assignment</a:t>
            </a:r>
            <a:r>
              <a:rPr lang="en-AU" sz="2400" dirty="0"/>
              <a:t>—</a:t>
            </a:r>
            <a:r>
              <a:rPr lang="en-AU" sz="2400" dirty="0">
                <a:solidFill>
                  <a:schemeClr val="tx2">
                    <a:lumMod val="75000"/>
                  </a:schemeClr>
                </a:solidFill>
              </a:rPr>
              <a:t>assign roles and responsibilities for workflow review processes.</a:t>
            </a:r>
          </a:p>
        </p:txBody>
      </p:sp>
    </p:spTree>
    <p:extLst>
      <p:ext uri="{BB962C8B-B14F-4D97-AF65-F5344CB8AC3E}">
        <p14:creationId xmlns:p14="http://schemas.microsoft.com/office/powerpoint/2010/main" val="588190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703389" y="395288"/>
            <a:ext cx="8943975" cy="900112"/>
          </a:xfrm>
        </p:spPr>
        <p:txBody>
          <a:bodyPr/>
          <a:lstStyle/>
          <a:p>
            <a:r>
              <a:rPr lang="en-AU" sz="3600"/>
              <a:t>Copyright Compliance</a:t>
            </a:r>
          </a:p>
        </p:txBody>
      </p:sp>
      <p:sp>
        <p:nvSpPr>
          <p:cNvPr id="74755" name="Content Placeholder 2"/>
          <p:cNvSpPr>
            <a:spLocks noGrp="1"/>
          </p:cNvSpPr>
          <p:nvPr>
            <p:ph idx="1"/>
          </p:nvPr>
        </p:nvSpPr>
        <p:spPr>
          <a:xfrm>
            <a:off x="1703389" y="1196976"/>
            <a:ext cx="8943975" cy="4875213"/>
          </a:xfrm>
        </p:spPr>
        <p:txBody>
          <a:bodyPr/>
          <a:lstStyle/>
          <a:p>
            <a:pPr>
              <a:defRPr/>
            </a:pPr>
            <a:r>
              <a:rPr lang="en-AU" sz="2400" dirty="0"/>
              <a:t>EQUELLA can be configured to manage content protected</a:t>
            </a:r>
          </a:p>
          <a:p>
            <a:pPr>
              <a:defRPr/>
            </a:pPr>
            <a:r>
              <a:rPr lang="en-AU" sz="2400" dirty="0"/>
              <a:t>by copyright:</a:t>
            </a:r>
          </a:p>
          <a:p>
            <a:pPr>
              <a:defRPr/>
            </a:pPr>
            <a:endParaRPr lang="en-AU" sz="2400" dirty="0"/>
          </a:p>
          <a:p>
            <a:pPr lvl="1">
              <a:defRPr/>
            </a:pPr>
            <a:r>
              <a:rPr lang="en-AU" dirty="0">
                <a:solidFill>
                  <a:schemeClr val="tx2">
                    <a:lumMod val="75000"/>
                  </a:schemeClr>
                </a:solidFill>
              </a:rPr>
              <a:t>Using the Copyright Law educational institution</a:t>
            </a:r>
          </a:p>
          <a:p>
            <a:pPr lvl="1">
              <a:buFont typeface="Verdana" pitchFamily="34" charset="0"/>
              <a:buNone/>
              <a:defRPr/>
            </a:pPr>
            <a:r>
              <a:rPr lang="en-AU" dirty="0">
                <a:solidFill>
                  <a:schemeClr val="tx2">
                    <a:lumMod val="75000"/>
                  </a:schemeClr>
                </a:solidFill>
              </a:rPr>
              <a:t>	provisions.</a:t>
            </a:r>
          </a:p>
          <a:p>
            <a:pPr lvl="1">
              <a:defRPr/>
            </a:pPr>
            <a:r>
              <a:rPr lang="en-AU" dirty="0">
                <a:solidFill>
                  <a:schemeClr val="tx2">
                    <a:lumMod val="75000"/>
                  </a:schemeClr>
                </a:solidFill>
              </a:rPr>
              <a:t>Reporting on copyright content use.</a:t>
            </a:r>
          </a:p>
          <a:p>
            <a:pPr>
              <a:defRPr/>
            </a:pPr>
            <a:endParaRPr lang="en-AU" sz="2400" dirty="0"/>
          </a:p>
          <a:p>
            <a:pPr>
              <a:defRPr/>
            </a:pPr>
            <a:r>
              <a:rPr lang="en-AU" sz="2400" dirty="0"/>
              <a:t>EQUELLA cannot enforce copying, modification,</a:t>
            </a:r>
          </a:p>
          <a:p>
            <a:pPr>
              <a:defRPr/>
            </a:pPr>
            <a:r>
              <a:rPr lang="en-AU" sz="2400" dirty="0"/>
              <a:t>distribution or attribution once content has</a:t>
            </a:r>
          </a:p>
          <a:p>
            <a:pPr>
              <a:defRPr/>
            </a:pPr>
            <a:r>
              <a:rPr lang="en-AU" sz="2400" dirty="0"/>
              <a:t>been downloaded to a user’s computer.</a:t>
            </a:r>
          </a:p>
          <a:p>
            <a:pPr>
              <a:defRPr/>
            </a:pPr>
            <a:endParaRPr lang="en-AU" dirty="0"/>
          </a:p>
        </p:txBody>
      </p:sp>
    </p:spTree>
    <p:extLst>
      <p:ext uri="{BB962C8B-B14F-4D97-AF65-F5344CB8AC3E}">
        <p14:creationId xmlns:p14="http://schemas.microsoft.com/office/powerpoint/2010/main" val="2110247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703389" y="395288"/>
            <a:ext cx="8943975" cy="900112"/>
          </a:xfrm>
        </p:spPr>
        <p:txBody>
          <a:bodyPr/>
          <a:lstStyle/>
          <a:p>
            <a:r>
              <a:rPr lang="en-AU" sz="3600"/>
              <a:t>EQUELLA Copyright Compliance</a:t>
            </a:r>
          </a:p>
        </p:txBody>
      </p:sp>
      <p:sp>
        <p:nvSpPr>
          <p:cNvPr id="75779" name="Content Placeholder 2"/>
          <p:cNvSpPr>
            <a:spLocks noGrp="1"/>
          </p:cNvSpPr>
          <p:nvPr>
            <p:ph idx="1"/>
          </p:nvPr>
        </p:nvSpPr>
        <p:spPr>
          <a:xfrm>
            <a:off x="1774826" y="1268413"/>
            <a:ext cx="8778875" cy="4248150"/>
          </a:xfrm>
        </p:spPr>
        <p:txBody>
          <a:bodyPr/>
          <a:lstStyle/>
          <a:p>
            <a:pPr marL="0" indent="0">
              <a:buNone/>
              <a:defRPr/>
            </a:pPr>
            <a:r>
              <a:rPr lang="en-AU" sz="2400" dirty="0"/>
              <a:t>EQUELLA provides copyright extensions for collection definitions that allow institutions to manage materials that have been copied under:</a:t>
            </a:r>
          </a:p>
          <a:p>
            <a:pPr lvl="1">
              <a:defRPr/>
            </a:pPr>
            <a:r>
              <a:rPr lang="en-AU" dirty="0">
                <a:solidFill>
                  <a:schemeClr val="tx2">
                    <a:lumMod val="75000"/>
                  </a:schemeClr>
                </a:solidFill>
              </a:rPr>
              <a:t>Part VB of the Australian Copyright Act 1968 (as amended). </a:t>
            </a:r>
          </a:p>
          <a:p>
            <a:pPr lvl="1">
              <a:defRPr/>
            </a:pPr>
            <a:r>
              <a:rPr lang="en-AU" dirty="0">
                <a:solidFill>
                  <a:schemeClr val="tx2">
                    <a:lumMod val="75000"/>
                  </a:schemeClr>
                </a:solidFill>
              </a:rPr>
              <a:t>The Copyright, Designs and Patents Act 1988 (United Kingdom (UK) copyright law).</a:t>
            </a:r>
          </a:p>
          <a:p>
            <a:pPr marL="0" indent="0">
              <a:buNone/>
              <a:defRPr/>
            </a:pPr>
            <a:endParaRPr lang="en-AU" sz="2400" dirty="0"/>
          </a:p>
          <a:p>
            <a:pPr marL="0" indent="0">
              <a:buNone/>
              <a:defRPr/>
            </a:pPr>
            <a:r>
              <a:rPr lang="en-AU" sz="2400" dirty="0"/>
              <a:t>And can produce appropriate reports for the:</a:t>
            </a:r>
          </a:p>
          <a:p>
            <a:pPr lvl="1">
              <a:defRPr/>
            </a:pPr>
            <a:r>
              <a:rPr lang="en-AU" dirty="0">
                <a:solidFill>
                  <a:schemeClr val="tx2">
                    <a:lumMod val="75000"/>
                  </a:schemeClr>
                </a:solidFill>
              </a:rPr>
              <a:t>Copyright Agency Limited (CAL)</a:t>
            </a:r>
          </a:p>
          <a:p>
            <a:pPr lvl="1">
              <a:defRPr/>
            </a:pPr>
            <a:r>
              <a:rPr lang="en-AU" dirty="0">
                <a:solidFill>
                  <a:schemeClr val="tx2">
                    <a:lumMod val="75000"/>
                  </a:schemeClr>
                </a:solidFill>
              </a:rPr>
              <a:t>The Copyright Licensing Agency (CLA)</a:t>
            </a:r>
          </a:p>
        </p:txBody>
      </p:sp>
    </p:spTree>
    <p:extLst>
      <p:ext uri="{BB962C8B-B14F-4D97-AF65-F5344CB8AC3E}">
        <p14:creationId xmlns:p14="http://schemas.microsoft.com/office/powerpoint/2010/main" val="1850697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1703389" y="395288"/>
            <a:ext cx="8943975" cy="900112"/>
          </a:xfrm>
        </p:spPr>
        <p:txBody>
          <a:bodyPr/>
          <a:lstStyle/>
          <a:p>
            <a:r>
              <a:rPr lang="en-AU" sz="3600"/>
              <a:t>EQUELLA Copyright Extensions</a:t>
            </a:r>
          </a:p>
        </p:txBody>
      </p:sp>
      <p:sp>
        <p:nvSpPr>
          <p:cNvPr id="72707" name="Content Placeholder 2"/>
          <p:cNvSpPr>
            <a:spLocks noGrp="1"/>
          </p:cNvSpPr>
          <p:nvPr>
            <p:ph idx="1"/>
          </p:nvPr>
        </p:nvSpPr>
        <p:spPr>
          <a:xfrm>
            <a:off x="1774825" y="1341438"/>
            <a:ext cx="8872538" cy="4730750"/>
          </a:xfrm>
        </p:spPr>
        <p:txBody>
          <a:bodyPr/>
          <a:lstStyle/>
          <a:p>
            <a:pPr marL="0" indent="0">
              <a:buNone/>
              <a:defRPr/>
            </a:pPr>
            <a:r>
              <a:rPr lang="en-AU" sz="2400" dirty="0"/>
              <a:t>EQUELLA functionality also includes the ability to:</a:t>
            </a:r>
          </a:p>
          <a:p>
            <a:pPr marL="0" indent="0">
              <a:buNone/>
              <a:defRPr/>
            </a:pPr>
            <a:endParaRPr lang="en-AU" sz="2400" dirty="0"/>
          </a:p>
          <a:p>
            <a:pPr lvl="1">
              <a:defRPr/>
            </a:pPr>
            <a:r>
              <a:rPr lang="en-AU" dirty="0">
                <a:solidFill>
                  <a:schemeClr val="tx2">
                    <a:lumMod val="75000"/>
                  </a:schemeClr>
                </a:solidFill>
              </a:rPr>
              <a:t>Activate specific sections of books and journals (book chapters and journal articles) for particular periods of time against a course.</a:t>
            </a:r>
          </a:p>
          <a:p>
            <a:pPr lvl="1">
              <a:defRPr/>
            </a:pPr>
            <a:r>
              <a:rPr lang="en-AU" dirty="0">
                <a:solidFill>
                  <a:schemeClr val="tx2">
                    <a:lumMod val="75000"/>
                  </a:schemeClr>
                </a:solidFill>
              </a:rPr>
              <a:t>Track content usage and the number of enrolled users against the activated resources.</a:t>
            </a:r>
          </a:p>
          <a:p>
            <a:pPr>
              <a:defRPr/>
            </a:pPr>
            <a:endParaRPr lang="en-AU" dirty="0"/>
          </a:p>
        </p:txBody>
      </p:sp>
    </p:spTree>
    <p:extLst>
      <p:ext uri="{BB962C8B-B14F-4D97-AF65-F5344CB8AC3E}">
        <p14:creationId xmlns:p14="http://schemas.microsoft.com/office/powerpoint/2010/main" val="698112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631951" y="395288"/>
            <a:ext cx="9015413" cy="900112"/>
          </a:xfrm>
        </p:spPr>
        <p:txBody>
          <a:bodyPr/>
          <a:lstStyle/>
          <a:p>
            <a:r>
              <a:rPr lang="en-AU" sz="3600"/>
              <a:t>What is Enforced?</a:t>
            </a:r>
          </a:p>
        </p:txBody>
      </p:sp>
      <p:sp>
        <p:nvSpPr>
          <p:cNvPr id="22531" name="Content Placeholder 2"/>
          <p:cNvSpPr>
            <a:spLocks noGrp="1"/>
          </p:cNvSpPr>
          <p:nvPr>
            <p:ph idx="1"/>
          </p:nvPr>
        </p:nvSpPr>
        <p:spPr>
          <a:xfrm>
            <a:off x="1651000" y="1268413"/>
            <a:ext cx="8915400" cy="4132262"/>
          </a:xfrm>
        </p:spPr>
        <p:txBody>
          <a:bodyPr>
            <a:normAutofit lnSpcReduction="10000"/>
          </a:bodyPr>
          <a:lstStyle/>
          <a:p>
            <a:pPr marL="0" indent="0">
              <a:buNone/>
              <a:defRPr/>
            </a:pPr>
            <a:r>
              <a:rPr lang="en-AU" sz="2400" dirty="0"/>
              <a:t>For example CAL default settings allow:</a:t>
            </a:r>
          </a:p>
          <a:p>
            <a:pPr>
              <a:buFont typeface="Arial" pitchFamily="34" charset="0"/>
              <a:buChar char="•"/>
              <a:defRPr/>
            </a:pPr>
            <a:r>
              <a:rPr lang="en-AU" sz="2400" dirty="0">
                <a:solidFill>
                  <a:schemeClr val="tx2">
                    <a:lumMod val="75000"/>
                  </a:schemeClr>
                </a:solidFill>
              </a:rPr>
              <a:t>10% or 1 chapter for books</a:t>
            </a:r>
          </a:p>
          <a:p>
            <a:pPr lvl="3">
              <a:defRPr/>
            </a:pPr>
            <a:r>
              <a:rPr lang="en-AU" sz="2400" dirty="0"/>
              <a:t>  	</a:t>
            </a:r>
            <a:r>
              <a:rPr lang="en-AU" dirty="0" smtClean="0">
                <a:solidFill>
                  <a:schemeClr val="tx2">
                    <a:lumMod val="75000"/>
                  </a:schemeClr>
                </a:solidFill>
              </a:rPr>
              <a:t>With provision </a:t>
            </a:r>
            <a:r>
              <a:rPr lang="en-AU" dirty="0">
                <a:solidFill>
                  <a:schemeClr val="tx2">
                    <a:lumMod val="75000"/>
                  </a:schemeClr>
                </a:solidFill>
              </a:rPr>
              <a:t>for multiple sections.</a:t>
            </a:r>
          </a:p>
          <a:p>
            <a:pPr>
              <a:buFont typeface="Arial" pitchFamily="34" charset="0"/>
              <a:buChar char="•"/>
              <a:defRPr/>
            </a:pPr>
            <a:endParaRPr lang="en-AU" sz="2400" dirty="0"/>
          </a:p>
          <a:p>
            <a:pPr>
              <a:buFont typeface="Arial" pitchFamily="34" charset="0"/>
              <a:buChar char="•"/>
              <a:defRPr/>
            </a:pPr>
            <a:r>
              <a:rPr lang="en-AU" sz="2400" dirty="0">
                <a:solidFill>
                  <a:schemeClr val="tx2">
                    <a:lumMod val="75000"/>
                  </a:schemeClr>
                </a:solidFill>
              </a:rPr>
              <a:t>1 journal article per journal issue</a:t>
            </a:r>
          </a:p>
          <a:p>
            <a:pPr marL="184150" lvl="2" indent="0">
              <a:buNone/>
              <a:defRPr/>
            </a:pPr>
            <a:r>
              <a:rPr lang="en-AU" sz="2400" dirty="0"/>
              <a:t>  -   </a:t>
            </a:r>
            <a:r>
              <a:rPr lang="en-AU" dirty="0" smtClean="0">
                <a:solidFill>
                  <a:schemeClr val="tx2">
                    <a:lumMod val="75000"/>
                  </a:schemeClr>
                </a:solidFill>
              </a:rPr>
              <a:t>Exception</a:t>
            </a:r>
            <a:r>
              <a:rPr lang="en-AU" dirty="0">
                <a:solidFill>
                  <a:schemeClr val="tx2">
                    <a:lumMod val="75000"/>
                  </a:schemeClr>
                </a:solidFill>
              </a:rPr>
              <a:t>: All articles on the same topic are allowed.</a:t>
            </a:r>
          </a:p>
          <a:p>
            <a:pPr>
              <a:defRPr/>
            </a:pPr>
            <a:endParaRPr lang="en-AU" sz="2400" dirty="0"/>
          </a:p>
          <a:p>
            <a:pPr>
              <a:defRPr/>
            </a:pPr>
            <a:r>
              <a:rPr lang="en-AU" sz="2400" dirty="0"/>
              <a:t>EQUELLA can be configured to not display material unless:</a:t>
            </a:r>
          </a:p>
          <a:p>
            <a:pPr lvl="1">
              <a:defRPr/>
            </a:pPr>
            <a:r>
              <a:rPr lang="en-AU" dirty="0">
                <a:solidFill>
                  <a:schemeClr val="tx2">
                    <a:lumMod val="75000"/>
                  </a:schemeClr>
                </a:solidFill>
              </a:rPr>
              <a:t>Content is activated against a course.</a:t>
            </a:r>
          </a:p>
          <a:p>
            <a:pPr lvl="1">
              <a:defRPr/>
            </a:pPr>
            <a:r>
              <a:rPr lang="en-AU" dirty="0">
                <a:solidFill>
                  <a:schemeClr val="tx2">
                    <a:lumMod val="75000"/>
                  </a:schemeClr>
                </a:solidFill>
              </a:rPr>
              <a:t>The date is inside the activation period.</a:t>
            </a:r>
          </a:p>
          <a:p>
            <a:pPr>
              <a:defRPr/>
            </a:pPr>
            <a:endParaRPr lang="en-AU" dirty="0"/>
          </a:p>
        </p:txBody>
      </p:sp>
    </p:spTree>
    <p:extLst>
      <p:ext uri="{BB962C8B-B14F-4D97-AF65-F5344CB8AC3E}">
        <p14:creationId xmlns:p14="http://schemas.microsoft.com/office/powerpoint/2010/main" val="224977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AU" smtClean="0"/>
              <a:t> </a:t>
            </a:r>
            <a:r>
              <a:rPr lang="en-AU" sz="3600"/>
              <a:t>Configuration Options</a:t>
            </a:r>
          </a:p>
        </p:txBody>
      </p:sp>
      <p:sp>
        <p:nvSpPr>
          <p:cNvPr id="78851" name="Content Placeholder 2"/>
          <p:cNvSpPr>
            <a:spLocks noGrp="1"/>
          </p:cNvSpPr>
          <p:nvPr>
            <p:ph idx="1"/>
          </p:nvPr>
        </p:nvSpPr>
        <p:spPr>
          <a:xfrm>
            <a:off x="1703389" y="1268414"/>
            <a:ext cx="8943975" cy="4803775"/>
          </a:xfrm>
        </p:spPr>
        <p:txBody>
          <a:bodyPr/>
          <a:lstStyle/>
          <a:p>
            <a:pPr>
              <a:defRPr/>
            </a:pPr>
            <a:r>
              <a:rPr lang="en-AU" sz="2400" dirty="0"/>
              <a:t>CAL/CLA can be configured to:</a:t>
            </a:r>
          </a:p>
          <a:p>
            <a:pPr lvl="1">
              <a:defRPr/>
            </a:pPr>
            <a:r>
              <a:rPr lang="en-AU" dirty="0">
                <a:solidFill>
                  <a:schemeClr val="tx2">
                    <a:lumMod val="75000"/>
                  </a:schemeClr>
                </a:solidFill>
              </a:rPr>
              <a:t>Display custom errors for:</a:t>
            </a:r>
          </a:p>
          <a:p>
            <a:pPr lvl="2">
              <a:buFont typeface="Courier New" pitchFamily="49" charset="0"/>
              <a:buChar char="o"/>
              <a:defRPr/>
            </a:pPr>
            <a:r>
              <a:rPr lang="en-AU" sz="2400" dirty="0">
                <a:solidFill>
                  <a:schemeClr val="tx2">
                    <a:lumMod val="75000"/>
                  </a:schemeClr>
                </a:solidFill>
              </a:rPr>
              <a:t>Activations that will violate copyright law.</a:t>
            </a:r>
          </a:p>
          <a:p>
            <a:pPr lvl="2">
              <a:buFont typeface="Courier New" pitchFamily="49" charset="0"/>
              <a:buChar char="o"/>
              <a:defRPr/>
            </a:pPr>
            <a:r>
              <a:rPr lang="en-AU" sz="2400" dirty="0">
                <a:solidFill>
                  <a:schemeClr val="tx2">
                    <a:lumMod val="75000"/>
                  </a:schemeClr>
                </a:solidFill>
              </a:rPr>
              <a:t>Content that is accessed outside the activation period.</a:t>
            </a:r>
          </a:p>
          <a:p>
            <a:pPr lvl="1">
              <a:defRPr/>
            </a:pPr>
            <a:r>
              <a:rPr lang="en-AU" dirty="0">
                <a:solidFill>
                  <a:schemeClr val="tx2">
                    <a:lumMod val="75000"/>
                  </a:schemeClr>
                </a:solidFill>
              </a:rPr>
              <a:t>Restrict activation to a single portion per holding.</a:t>
            </a:r>
          </a:p>
          <a:p>
            <a:pPr lvl="1">
              <a:defRPr/>
            </a:pPr>
            <a:r>
              <a:rPr lang="en-AU" dirty="0">
                <a:solidFill>
                  <a:schemeClr val="tx2">
                    <a:lumMod val="75000"/>
                  </a:schemeClr>
                </a:solidFill>
              </a:rPr>
              <a:t>Set the Part VB percentage.</a:t>
            </a:r>
          </a:p>
          <a:p>
            <a:pPr lvl="1">
              <a:defRPr/>
            </a:pPr>
            <a:r>
              <a:rPr lang="en-AU" dirty="0">
                <a:solidFill>
                  <a:schemeClr val="tx2">
                    <a:lumMod val="75000"/>
                  </a:schemeClr>
                </a:solidFill>
              </a:rPr>
              <a:t>Enforce the % rule per course, rather than on all courses (default).</a:t>
            </a:r>
          </a:p>
          <a:p>
            <a:pPr lvl="1">
              <a:defRPr/>
            </a:pPr>
            <a:r>
              <a:rPr lang="en-AU" dirty="0">
                <a:solidFill>
                  <a:schemeClr val="tx2">
                    <a:lumMod val="75000"/>
                  </a:schemeClr>
                </a:solidFill>
              </a:rPr>
              <a:t>Display a custom agreement when users access copyright materials.</a:t>
            </a:r>
          </a:p>
          <a:p>
            <a:pPr lvl="1">
              <a:defRPr/>
            </a:pPr>
            <a:r>
              <a:rPr lang="en-AU" dirty="0">
                <a:solidFill>
                  <a:schemeClr val="tx2">
                    <a:lumMod val="75000"/>
                  </a:schemeClr>
                </a:solidFill>
              </a:rPr>
              <a:t>Override the percentage at the time of activation.</a:t>
            </a:r>
            <a:endParaRPr lang="en-AU" sz="2800" i="1" dirty="0"/>
          </a:p>
          <a:p>
            <a:pPr lvl="1">
              <a:defRPr/>
            </a:pPr>
            <a:endParaRPr lang="en-AU" dirty="0">
              <a:solidFill>
                <a:schemeClr val="tx2">
                  <a:lumMod val="75000"/>
                </a:schemeClr>
              </a:solidFill>
            </a:endParaRPr>
          </a:p>
          <a:p>
            <a:pPr>
              <a:defRPr/>
            </a:pPr>
            <a:endParaRPr lang="en-AU" sz="2400" dirty="0"/>
          </a:p>
        </p:txBody>
      </p:sp>
    </p:spTree>
    <p:extLst>
      <p:ext uri="{BB962C8B-B14F-4D97-AF65-F5344CB8AC3E}">
        <p14:creationId xmlns:p14="http://schemas.microsoft.com/office/powerpoint/2010/main" val="17084825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lstStyle/>
          <a:p>
            <a:pPr eaLnBrk="1" hangingPunct="1"/>
            <a:r>
              <a:rPr lang="en-AU" smtClean="0"/>
              <a:t>EQUELLA Reports</a:t>
            </a:r>
            <a:r>
              <a:rPr lang="en-GB" smtClean="0"/>
              <a:t/>
            </a:r>
            <a:br>
              <a:rPr lang="en-GB" smtClean="0"/>
            </a:br>
            <a:endParaRPr lang="en-GB" b="0" smtClean="0">
              <a:solidFill>
                <a:schemeClr val="tx1"/>
              </a:solidFill>
            </a:endParaRPr>
          </a:p>
        </p:txBody>
      </p:sp>
      <p:sp>
        <p:nvSpPr>
          <p:cNvPr id="132100" name="Rectangle 3"/>
          <p:cNvSpPr>
            <a:spLocks noGrp="1" noChangeArrowheads="1"/>
          </p:cNvSpPr>
          <p:nvPr>
            <p:ph type="body" idx="1"/>
          </p:nvPr>
        </p:nvSpPr>
        <p:spPr>
          <a:xfrm>
            <a:off x="7991476" y="1973263"/>
            <a:ext cx="2879725" cy="4800600"/>
          </a:xfrm>
        </p:spPr>
        <p:txBody>
          <a:bodyPr/>
          <a:lstStyle/>
          <a:p>
            <a:pPr eaLnBrk="1" hangingPunct="1"/>
            <a:r>
              <a:rPr lang="en-GB" dirty="0" smtClean="0"/>
              <a:t>5</a:t>
            </a:r>
          </a:p>
        </p:txBody>
      </p:sp>
    </p:spTree>
    <p:extLst>
      <p:ext uri="{BB962C8B-B14F-4D97-AF65-F5344CB8AC3E}">
        <p14:creationId xmlns:p14="http://schemas.microsoft.com/office/powerpoint/2010/main" val="281979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en-AU" dirty="0" smtClean="0"/>
              <a:t>EQUELLA Bulk upload options</a:t>
            </a:r>
            <a:r>
              <a:rPr lang="en-GB" dirty="0" smtClean="0"/>
              <a:t/>
            </a:r>
            <a:br>
              <a:rPr lang="en-GB" dirty="0" smtClean="0"/>
            </a:br>
            <a:endParaRPr lang="en-GB" b="0" dirty="0" smtClean="0">
              <a:solidFill>
                <a:schemeClr val="tx1"/>
              </a:solidFill>
            </a:endParaRPr>
          </a:p>
        </p:txBody>
      </p:sp>
      <p:sp>
        <p:nvSpPr>
          <p:cNvPr id="121860" name="Rectangle 3"/>
          <p:cNvSpPr>
            <a:spLocks noGrp="1" noChangeArrowheads="1"/>
          </p:cNvSpPr>
          <p:nvPr>
            <p:ph type="body" idx="1"/>
          </p:nvPr>
        </p:nvSpPr>
        <p:spPr>
          <a:xfrm>
            <a:off x="7991476" y="1973263"/>
            <a:ext cx="2879725" cy="4800600"/>
          </a:xfrm>
        </p:spPr>
        <p:txBody>
          <a:bodyPr/>
          <a:lstStyle/>
          <a:p>
            <a:pPr eaLnBrk="1" hangingPunct="1"/>
            <a:r>
              <a:rPr lang="en-GB" dirty="0" smtClean="0"/>
              <a:t>6</a:t>
            </a:r>
          </a:p>
        </p:txBody>
      </p:sp>
    </p:spTree>
    <p:extLst>
      <p:ext uri="{BB962C8B-B14F-4D97-AF65-F5344CB8AC3E}">
        <p14:creationId xmlns:p14="http://schemas.microsoft.com/office/powerpoint/2010/main" val="29859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1703389" y="395288"/>
            <a:ext cx="8943975" cy="900112"/>
          </a:xfrm>
        </p:spPr>
        <p:txBody>
          <a:bodyPr/>
          <a:lstStyle/>
          <a:p>
            <a:r>
              <a:rPr lang="en-AU" sz="3600"/>
              <a:t>Overview</a:t>
            </a:r>
          </a:p>
        </p:txBody>
      </p:sp>
      <p:sp>
        <p:nvSpPr>
          <p:cNvPr id="118787" name="Content Placeholder 2"/>
          <p:cNvSpPr>
            <a:spLocks noGrp="1"/>
          </p:cNvSpPr>
          <p:nvPr>
            <p:ph idx="1"/>
          </p:nvPr>
        </p:nvSpPr>
        <p:spPr>
          <a:xfrm>
            <a:off x="1703388" y="1125539"/>
            <a:ext cx="8850312" cy="4391025"/>
          </a:xfrm>
        </p:spPr>
        <p:txBody>
          <a:bodyPr/>
          <a:lstStyle/>
          <a:p>
            <a:pPr marL="0" indent="0">
              <a:buNone/>
              <a:defRPr/>
            </a:pPr>
            <a:endParaRPr lang="en-AU" sz="2400" dirty="0"/>
          </a:p>
          <a:p>
            <a:pPr marL="0" indent="0">
              <a:buNone/>
              <a:defRPr/>
            </a:pPr>
            <a:r>
              <a:rPr lang="en-AU" sz="2400" dirty="0"/>
              <a:t>The three options for bulk loading data into EQUELLA include:</a:t>
            </a:r>
          </a:p>
          <a:p>
            <a:pPr marL="0" indent="0">
              <a:buNone/>
              <a:defRPr/>
            </a:pPr>
            <a:endParaRPr lang="en-AU" sz="2400" dirty="0"/>
          </a:p>
          <a:p>
            <a:pPr lvl="1">
              <a:defRPr/>
            </a:pPr>
            <a:r>
              <a:rPr lang="en-AU" dirty="0">
                <a:solidFill>
                  <a:schemeClr val="tx2">
                    <a:lumMod val="75000"/>
                  </a:schemeClr>
                </a:solidFill>
              </a:rPr>
              <a:t>EBI (EQUELLA Bulk Importer). </a:t>
            </a:r>
          </a:p>
          <a:p>
            <a:pPr lvl="1">
              <a:defRPr/>
            </a:pPr>
            <a:r>
              <a:rPr lang="en-AU" dirty="0">
                <a:solidFill>
                  <a:schemeClr val="tx2">
                    <a:lumMod val="75000"/>
                  </a:schemeClr>
                </a:solidFill>
              </a:rPr>
              <a:t>Java import/export utilities.</a:t>
            </a:r>
          </a:p>
          <a:p>
            <a:pPr lvl="1">
              <a:defRPr/>
            </a:pPr>
            <a:r>
              <a:rPr lang="en-AU" dirty="0">
                <a:solidFill>
                  <a:schemeClr val="tx2">
                    <a:lumMod val="75000"/>
                  </a:schemeClr>
                </a:solidFill>
              </a:rPr>
              <a:t>Custom programming by a consultant to client specifications.</a:t>
            </a:r>
          </a:p>
          <a:p>
            <a:pPr lvl="1">
              <a:defRPr/>
            </a:pPr>
            <a:endParaRPr lang="en-AU" dirty="0"/>
          </a:p>
        </p:txBody>
      </p:sp>
    </p:spTree>
    <p:extLst>
      <p:ext uri="{BB962C8B-B14F-4D97-AF65-F5344CB8AC3E}">
        <p14:creationId xmlns:p14="http://schemas.microsoft.com/office/powerpoint/2010/main" val="119790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1774826" y="404814"/>
            <a:ext cx="8778875" cy="720725"/>
          </a:xfrm>
        </p:spPr>
        <p:txBody>
          <a:bodyPr/>
          <a:lstStyle/>
          <a:p>
            <a:r>
              <a:rPr lang="en-AU" sz="3600"/>
              <a:t>What is EBI?</a:t>
            </a:r>
          </a:p>
        </p:txBody>
      </p:sp>
      <p:sp>
        <p:nvSpPr>
          <p:cNvPr id="3" name="Content Placeholder 2"/>
          <p:cNvSpPr>
            <a:spLocks noGrp="1"/>
          </p:cNvSpPr>
          <p:nvPr>
            <p:ph idx="1"/>
          </p:nvPr>
        </p:nvSpPr>
        <p:spPr>
          <a:xfrm>
            <a:off x="1774826" y="1196976"/>
            <a:ext cx="8778875" cy="4392613"/>
          </a:xfrm>
        </p:spPr>
        <p:txBody>
          <a:bodyPr/>
          <a:lstStyle/>
          <a:p>
            <a:pPr marL="0" indent="0">
              <a:buNone/>
              <a:defRPr/>
            </a:pPr>
            <a:r>
              <a:rPr lang="en-AU" sz="2400" dirty="0"/>
              <a:t>The EBI (EQUELLA Bulk Importer):</a:t>
            </a:r>
          </a:p>
          <a:p>
            <a:pPr marL="0" indent="0">
              <a:buNone/>
              <a:defRPr/>
            </a:pPr>
            <a:endParaRPr lang="en-AU" sz="2400" dirty="0"/>
          </a:p>
          <a:p>
            <a:pPr lvl="1">
              <a:defRPr/>
            </a:pPr>
            <a:r>
              <a:rPr lang="en-AU" dirty="0"/>
              <a:t>Creates EQUELLA resources from data contained in a csv file.</a:t>
            </a:r>
          </a:p>
          <a:p>
            <a:pPr lvl="1">
              <a:defRPr/>
            </a:pPr>
            <a:r>
              <a:rPr lang="en-AU" dirty="0"/>
              <a:t>Allows users to specify how EQUELLA uses the CSV file.</a:t>
            </a:r>
          </a:p>
          <a:p>
            <a:pPr marL="0" indent="0">
              <a:buNone/>
              <a:defRPr/>
            </a:pPr>
            <a:endParaRPr lang="en-AU" sz="2400" dirty="0"/>
          </a:p>
          <a:p>
            <a:pPr marL="0" indent="0">
              <a:buNone/>
              <a:defRPr/>
            </a:pPr>
            <a:r>
              <a:rPr lang="en-AU" sz="2400" dirty="0"/>
              <a:t>It can read in and import attachments – either files or URLs, including multiple attachments for the same resource. </a:t>
            </a:r>
          </a:p>
          <a:p>
            <a:pPr marL="0" indent="0">
              <a:buNone/>
              <a:defRPr/>
            </a:pPr>
            <a:endParaRPr lang="en-AU" sz="2400" dirty="0"/>
          </a:p>
          <a:p>
            <a:pPr>
              <a:defRPr/>
            </a:pPr>
            <a:endParaRPr lang="en-AU" sz="1600" i="1" dirty="0"/>
          </a:p>
          <a:p>
            <a:pPr>
              <a:defRPr/>
            </a:pPr>
            <a:endParaRPr lang="en-AU" sz="1600" i="1" dirty="0"/>
          </a:p>
          <a:p>
            <a:pPr>
              <a:defRPr/>
            </a:pPr>
            <a:endParaRPr lang="en-AU" sz="1600" i="1" dirty="0"/>
          </a:p>
          <a:p>
            <a:pPr>
              <a:defRPr/>
            </a:pPr>
            <a:endParaRPr lang="en-AU" sz="1600" i="1" dirty="0"/>
          </a:p>
          <a:p>
            <a:pPr>
              <a:defRPr/>
            </a:pPr>
            <a:endParaRPr lang="en-AU" sz="1600" i="1" dirty="0"/>
          </a:p>
          <a:p>
            <a:pPr marL="0" indent="0">
              <a:buNone/>
              <a:defRPr/>
            </a:pPr>
            <a:endParaRPr lang="en-AU" sz="1600" i="1" dirty="0"/>
          </a:p>
        </p:txBody>
      </p:sp>
    </p:spTree>
    <p:extLst>
      <p:ext uri="{BB962C8B-B14F-4D97-AF65-F5344CB8AC3E}">
        <p14:creationId xmlns:p14="http://schemas.microsoft.com/office/powerpoint/2010/main" val="1367899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AU" sz="3600"/>
              <a:t>EBI</a:t>
            </a:r>
          </a:p>
        </p:txBody>
      </p:sp>
      <p:pic>
        <p:nvPicPr>
          <p:cNvPr id="1259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88" y="1340768"/>
            <a:ext cx="9011644" cy="5040560"/>
          </a:xfrm>
        </p:spPr>
      </p:pic>
    </p:spTree>
    <p:extLst>
      <p:ext uri="{BB962C8B-B14F-4D97-AF65-F5344CB8AC3E}">
        <p14:creationId xmlns:p14="http://schemas.microsoft.com/office/powerpoint/2010/main" val="126535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58925" y="395288"/>
            <a:ext cx="9088438" cy="900112"/>
          </a:xfrm>
        </p:spPr>
        <p:txBody>
          <a:bodyPr/>
          <a:lstStyle/>
          <a:p>
            <a:r>
              <a:rPr lang="en-AU" sz="3600"/>
              <a:t>Fundamental elements</a:t>
            </a:r>
          </a:p>
        </p:txBody>
      </p:sp>
      <p:sp>
        <p:nvSpPr>
          <p:cNvPr id="3" name="Content Placeholder 2"/>
          <p:cNvSpPr>
            <a:spLocks noGrp="1"/>
          </p:cNvSpPr>
          <p:nvPr>
            <p:ph idx="1"/>
          </p:nvPr>
        </p:nvSpPr>
        <p:spPr>
          <a:xfrm>
            <a:off x="1558926" y="1341439"/>
            <a:ext cx="9007475" cy="4175125"/>
          </a:xfrm>
        </p:spPr>
        <p:txBody>
          <a:bodyPr/>
          <a:lstStyle/>
          <a:p>
            <a:pPr marL="0" indent="0">
              <a:buNone/>
              <a:defRPr/>
            </a:pPr>
            <a:r>
              <a:rPr lang="en-AU" sz="2400" dirty="0"/>
              <a:t>The management processes are supported in EQUELLA  by:</a:t>
            </a:r>
          </a:p>
          <a:p>
            <a:pPr marL="0" indent="0">
              <a:buNone/>
              <a:defRPr/>
            </a:pPr>
            <a:endParaRPr lang="en-AU" sz="2400" dirty="0"/>
          </a:p>
          <a:p>
            <a:pPr>
              <a:buFont typeface="Arial" pitchFamily="34" charset="0"/>
              <a:buChar char="•"/>
              <a:defRPr/>
            </a:pPr>
            <a:r>
              <a:rPr lang="en-AU" sz="2400" b="1" dirty="0"/>
              <a:t>Metadata</a:t>
            </a:r>
          </a:p>
          <a:p>
            <a:pPr lvl="3">
              <a:defRPr/>
            </a:pPr>
            <a:r>
              <a:rPr lang="en-AU" dirty="0">
                <a:solidFill>
                  <a:schemeClr val="tx2">
                    <a:lumMod val="75000"/>
                  </a:schemeClr>
                </a:solidFill>
              </a:rPr>
              <a:t>Fundamental to contributing and cataloguing </a:t>
            </a:r>
            <a:r>
              <a:rPr lang="en-AU" dirty="0" smtClean="0">
                <a:solidFill>
                  <a:schemeClr val="tx2">
                    <a:lumMod val="75000"/>
                  </a:schemeClr>
                </a:solidFill>
              </a:rPr>
              <a:t>EQUELLA resources</a:t>
            </a:r>
            <a:r>
              <a:rPr lang="en-AU" dirty="0" smtClean="0"/>
              <a:t>.</a:t>
            </a:r>
          </a:p>
          <a:p>
            <a:pPr lvl="3">
              <a:defRPr/>
            </a:pPr>
            <a:endParaRPr lang="en-AU" dirty="0"/>
          </a:p>
          <a:p>
            <a:pPr>
              <a:buFont typeface="Arial" pitchFamily="34" charset="0"/>
              <a:buChar char="•"/>
              <a:defRPr/>
            </a:pPr>
            <a:r>
              <a:rPr lang="en-AU" sz="2400" b="1" dirty="0"/>
              <a:t>Access control lists (ACL) and privileges</a:t>
            </a:r>
            <a:r>
              <a:rPr lang="en-AU" sz="2400" dirty="0"/>
              <a:t>:</a:t>
            </a:r>
          </a:p>
          <a:p>
            <a:pPr lvl="3">
              <a:defRPr/>
            </a:pPr>
            <a:r>
              <a:rPr lang="en-AU" dirty="0">
                <a:solidFill>
                  <a:schemeClr val="tx2">
                    <a:lumMod val="75000"/>
                  </a:schemeClr>
                </a:solidFill>
              </a:rPr>
              <a:t>Fundamental to the user role and </a:t>
            </a:r>
            <a:r>
              <a:rPr lang="en-AU" dirty="0" smtClean="0">
                <a:solidFill>
                  <a:schemeClr val="tx2">
                    <a:lumMod val="75000"/>
                  </a:schemeClr>
                </a:solidFill>
              </a:rPr>
              <a:t>resource </a:t>
            </a:r>
            <a:r>
              <a:rPr lang="en-AU" dirty="0">
                <a:solidFill>
                  <a:schemeClr val="tx2">
                    <a:lumMod val="75000"/>
                  </a:schemeClr>
                </a:solidFill>
              </a:rPr>
              <a:t>type management.</a:t>
            </a:r>
          </a:p>
          <a:p>
            <a:pPr algn="just">
              <a:buFont typeface="Arial" charset="0"/>
              <a:buChar char="•"/>
              <a:defRPr/>
            </a:pPr>
            <a:endParaRPr lang="en-AU" sz="2400" dirty="0"/>
          </a:p>
          <a:p>
            <a:pPr marL="0" indent="0" algn="just">
              <a:buNone/>
              <a:defRPr/>
            </a:pPr>
            <a:endParaRPr lang="en-AU" sz="2400" dirty="0"/>
          </a:p>
        </p:txBody>
      </p:sp>
    </p:spTree>
    <p:extLst>
      <p:ext uri="{BB962C8B-B14F-4D97-AF65-F5344CB8AC3E}">
        <p14:creationId xmlns:p14="http://schemas.microsoft.com/office/powerpoint/2010/main" val="601378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1631950" y="476251"/>
            <a:ext cx="8921750" cy="576263"/>
          </a:xfrm>
        </p:spPr>
        <p:txBody>
          <a:bodyPr>
            <a:normAutofit fontScale="90000"/>
          </a:bodyPr>
          <a:lstStyle/>
          <a:p>
            <a:r>
              <a:rPr lang="en-AU" sz="3600"/>
              <a:t>Java utilities</a:t>
            </a:r>
            <a:endParaRPr lang="en-AU" sz="3600" i="1"/>
          </a:p>
        </p:txBody>
      </p:sp>
      <p:sp>
        <p:nvSpPr>
          <p:cNvPr id="123907" name="Content Placeholder 2"/>
          <p:cNvSpPr>
            <a:spLocks noGrp="1"/>
          </p:cNvSpPr>
          <p:nvPr>
            <p:ph idx="1"/>
          </p:nvPr>
        </p:nvSpPr>
        <p:spPr>
          <a:xfrm>
            <a:off x="1631951" y="1341438"/>
            <a:ext cx="8855075" cy="4248150"/>
          </a:xfrm>
        </p:spPr>
        <p:txBody>
          <a:bodyPr/>
          <a:lstStyle/>
          <a:p>
            <a:pPr marL="0" indent="0">
              <a:buNone/>
              <a:defRPr/>
            </a:pPr>
            <a:r>
              <a:rPr lang="en-AU" sz="2400" dirty="0"/>
              <a:t>There are two utilities that allow resources, or resources plus attachments, to be exported and imported: </a:t>
            </a:r>
          </a:p>
          <a:p>
            <a:pPr marL="0" indent="0">
              <a:buNone/>
              <a:defRPr/>
            </a:pPr>
            <a:endParaRPr lang="en-AU" sz="800" dirty="0"/>
          </a:p>
          <a:p>
            <a:pPr marL="0" indent="0">
              <a:buNone/>
              <a:defRPr/>
            </a:pPr>
            <a:r>
              <a:rPr lang="en-AU" sz="2400" b="1" dirty="0"/>
              <a:t>Export tool </a:t>
            </a:r>
            <a:r>
              <a:rPr lang="en-AU" sz="2400" dirty="0"/>
              <a:t>-</a:t>
            </a:r>
            <a:r>
              <a:rPr lang="en-AU" sz="2400" b="1" dirty="0"/>
              <a:t>  </a:t>
            </a:r>
            <a:r>
              <a:rPr lang="en-AU" sz="2400" dirty="0">
                <a:solidFill>
                  <a:schemeClr val="tx2">
                    <a:lumMod val="75000"/>
                  </a:schemeClr>
                </a:solidFill>
              </a:rPr>
              <a:t>exports records from a collection as XML files plus linked attachments. The original resources and attachments remain in the original collection.</a:t>
            </a:r>
          </a:p>
          <a:p>
            <a:pPr marL="0" indent="0">
              <a:buNone/>
              <a:defRPr/>
            </a:pPr>
            <a:endParaRPr lang="en-AU" sz="800" dirty="0"/>
          </a:p>
          <a:p>
            <a:pPr marL="0" indent="0">
              <a:buNone/>
              <a:defRPr/>
            </a:pPr>
            <a:r>
              <a:rPr lang="en-AU" sz="2400" b="1" dirty="0"/>
              <a:t>Import tool </a:t>
            </a:r>
            <a:r>
              <a:rPr lang="en-AU" sz="2400" dirty="0"/>
              <a:t>- </a:t>
            </a:r>
            <a:r>
              <a:rPr lang="en-AU" sz="2400" dirty="0">
                <a:solidFill>
                  <a:schemeClr val="tx2">
                    <a:lumMod val="75000"/>
                  </a:schemeClr>
                </a:solidFill>
              </a:rPr>
              <a:t>reloads exports into another EQUELLA collection – perhaps on a different server – as long as both schemas match.</a:t>
            </a:r>
          </a:p>
          <a:p>
            <a:pPr marL="0" indent="0">
              <a:buNone/>
              <a:defRPr/>
            </a:pPr>
            <a:endParaRPr lang="en-AU" sz="2400" dirty="0"/>
          </a:p>
        </p:txBody>
      </p:sp>
    </p:spTree>
    <p:extLst>
      <p:ext uri="{BB962C8B-B14F-4D97-AF65-F5344CB8AC3E}">
        <p14:creationId xmlns:p14="http://schemas.microsoft.com/office/powerpoint/2010/main" val="2256335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1774826" y="404813"/>
            <a:ext cx="8778875" cy="792162"/>
          </a:xfrm>
        </p:spPr>
        <p:txBody>
          <a:bodyPr/>
          <a:lstStyle/>
          <a:p>
            <a:r>
              <a:rPr lang="en-AU" sz="3600"/>
              <a:t>Custom programming</a:t>
            </a:r>
            <a:endParaRPr lang="en-AU" sz="3600" i="1"/>
          </a:p>
        </p:txBody>
      </p:sp>
      <p:sp>
        <p:nvSpPr>
          <p:cNvPr id="131075" name="Content Placeholder 2"/>
          <p:cNvSpPr>
            <a:spLocks noGrp="1"/>
          </p:cNvSpPr>
          <p:nvPr>
            <p:ph idx="1"/>
          </p:nvPr>
        </p:nvSpPr>
        <p:spPr>
          <a:xfrm>
            <a:off x="1774825" y="1052514"/>
            <a:ext cx="8712200" cy="4465637"/>
          </a:xfrm>
        </p:spPr>
        <p:txBody>
          <a:bodyPr>
            <a:normAutofit lnSpcReduction="10000"/>
          </a:bodyPr>
          <a:lstStyle/>
          <a:p>
            <a:pPr marL="0" indent="0">
              <a:buNone/>
            </a:pPr>
            <a:r>
              <a:rPr lang="en-AU" sz="2400" dirty="0"/>
              <a:t>Custom programming gives an organisation or institution great flexibility in exporting and importing data from legacy systems to EQUELLA. </a:t>
            </a:r>
          </a:p>
          <a:p>
            <a:pPr marL="0" indent="0">
              <a:buNone/>
            </a:pPr>
            <a:endParaRPr lang="en-AU" sz="2400" dirty="0"/>
          </a:p>
          <a:p>
            <a:pPr marL="0" indent="0">
              <a:buNone/>
            </a:pPr>
            <a:r>
              <a:rPr lang="en-AU" sz="2400" dirty="0"/>
              <a:t>Python (an open source computer language) is the preferred scripting language for these activities. </a:t>
            </a:r>
          </a:p>
          <a:p>
            <a:pPr marL="0" indent="0">
              <a:buNone/>
            </a:pPr>
            <a:endParaRPr lang="en-AU" sz="2400" dirty="0"/>
          </a:p>
          <a:p>
            <a:pPr marL="0" indent="0">
              <a:buNone/>
            </a:pPr>
            <a:r>
              <a:rPr lang="en-AU" sz="2400" dirty="0"/>
              <a:t>Python uses SOAP calls which can manipulate existing EQUELLA XML or create and upload new XML.</a:t>
            </a:r>
          </a:p>
          <a:p>
            <a:pPr marL="0" indent="0">
              <a:buNone/>
            </a:pPr>
            <a:endParaRPr lang="en-AU" sz="2400" dirty="0"/>
          </a:p>
          <a:p>
            <a:pPr marL="0" indent="0">
              <a:buNone/>
            </a:pPr>
            <a:r>
              <a:rPr lang="en-AU" sz="2400" dirty="0"/>
              <a:t>Python scripts can also be used to upload attachments.</a:t>
            </a:r>
          </a:p>
        </p:txBody>
      </p:sp>
    </p:spTree>
    <p:extLst>
      <p:ext uri="{BB962C8B-B14F-4D97-AF65-F5344CB8AC3E}">
        <p14:creationId xmlns:p14="http://schemas.microsoft.com/office/powerpoint/2010/main" val="20173881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eaLnBrk="1" hangingPunct="1"/>
            <a:r>
              <a:rPr lang="en-AU" smtClean="0"/>
              <a:t>User Details</a:t>
            </a:r>
            <a:r>
              <a:rPr lang="en-GB" smtClean="0"/>
              <a:t/>
            </a:r>
            <a:br>
              <a:rPr lang="en-GB" smtClean="0"/>
            </a:br>
            <a:endParaRPr lang="en-GB" b="0" smtClean="0">
              <a:solidFill>
                <a:schemeClr val="tx1"/>
              </a:solidFill>
            </a:endParaRPr>
          </a:p>
        </p:txBody>
      </p:sp>
      <p:sp>
        <p:nvSpPr>
          <p:cNvPr id="142340" name="Rectangle 3"/>
          <p:cNvSpPr>
            <a:spLocks noGrp="1" noChangeArrowheads="1"/>
          </p:cNvSpPr>
          <p:nvPr>
            <p:ph type="body" idx="1"/>
          </p:nvPr>
        </p:nvSpPr>
        <p:spPr>
          <a:xfrm>
            <a:off x="7991476" y="1973263"/>
            <a:ext cx="2879725" cy="4800600"/>
          </a:xfrm>
        </p:spPr>
        <p:txBody>
          <a:bodyPr/>
          <a:lstStyle/>
          <a:p>
            <a:pPr eaLnBrk="1" hangingPunct="1"/>
            <a:r>
              <a:rPr lang="en-GB" smtClean="0"/>
              <a:t>7</a:t>
            </a:r>
          </a:p>
        </p:txBody>
      </p:sp>
    </p:spTree>
    <p:extLst>
      <p:ext uri="{BB962C8B-B14F-4D97-AF65-F5344CB8AC3E}">
        <p14:creationId xmlns:p14="http://schemas.microsoft.com/office/powerpoint/2010/main" val="19219077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lstStyle/>
          <a:p>
            <a:pPr eaLnBrk="1" hangingPunct="1"/>
            <a:r>
              <a:rPr lang="en-AU" smtClean="0"/>
              <a:t>EQUELLA Support</a:t>
            </a:r>
            <a:r>
              <a:rPr lang="en-GB" smtClean="0"/>
              <a:t/>
            </a:r>
            <a:br>
              <a:rPr lang="en-GB" smtClean="0"/>
            </a:br>
            <a:endParaRPr lang="en-GB" b="0" smtClean="0">
              <a:solidFill>
                <a:schemeClr val="tx1"/>
              </a:solidFill>
            </a:endParaRPr>
          </a:p>
        </p:txBody>
      </p:sp>
      <p:sp>
        <p:nvSpPr>
          <p:cNvPr id="145412" name="Rectangle 3"/>
          <p:cNvSpPr>
            <a:spLocks noGrp="1" noChangeArrowheads="1"/>
          </p:cNvSpPr>
          <p:nvPr>
            <p:ph type="body" idx="1"/>
          </p:nvPr>
        </p:nvSpPr>
        <p:spPr>
          <a:xfrm>
            <a:off x="7991476" y="1973263"/>
            <a:ext cx="2879725" cy="4800600"/>
          </a:xfrm>
        </p:spPr>
        <p:txBody>
          <a:bodyPr/>
          <a:lstStyle/>
          <a:p>
            <a:pPr eaLnBrk="1" hangingPunct="1"/>
            <a:r>
              <a:rPr lang="en-GB" smtClean="0"/>
              <a:t>8</a:t>
            </a:r>
          </a:p>
        </p:txBody>
      </p:sp>
    </p:spTree>
    <p:extLst>
      <p:ext uri="{BB962C8B-B14F-4D97-AF65-F5344CB8AC3E}">
        <p14:creationId xmlns:p14="http://schemas.microsoft.com/office/powerpoint/2010/main" val="12492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AU" sz="3600"/>
              <a:t>Contribution</a:t>
            </a:r>
          </a:p>
        </p:txBody>
      </p:sp>
      <p:sp>
        <p:nvSpPr>
          <p:cNvPr id="23555" name="Content Placeholder 2"/>
          <p:cNvSpPr>
            <a:spLocks noGrp="1"/>
          </p:cNvSpPr>
          <p:nvPr>
            <p:ph idx="1"/>
          </p:nvPr>
        </p:nvSpPr>
        <p:spPr>
          <a:xfrm>
            <a:off x="1558926" y="1268413"/>
            <a:ext cx="8994775" cy="4248150"/>
          </a:xfrm>
        </p:spPr>
        <p:txBody>
          <a:bodyPr/>
          <a:lstStyle/>
          <a:p>
            <a:pPr marL="0" indent="0">
              <a:buNone/>
            </a:pPr>
            <a:r>
              <a:rPr lang="en-AU" sz="2400" dirty="0"/>
              <a:t>Content management begins with resource contribution. </a:t>
            </a:r>
          </a:p>
          <a:p>
            <a:pPr marL="0" indent="0">
              <a:buNone/>
            </a:pPr>
            <a:endParaRPr lang="en-AU" sz="2400" dirty="0"/>
          </a:p>
          <a:p>
            <a:pPr marL="0" indent="0">
              <a:buNone/>
            </a:pPr>
            <a:r>
              <a:rPr lang="en-AU" sz="2400" dirty="0"/>
              <a:t>During contribution information about the resource is entered and content is added.</a:t>
            </a:r>
          </a:p>
          <a:p>
            <a:pPr marL="0" indent="0">
              <a:buNone/>
            </a:pPr>
            <a:endParaRPr lang="en-AU" sz="2400" dirty="0"/>
          </a:p>
          <a:p>
            <a:pPr marL="0" indent="0">
              <a:buNone/>
            </a:pPr>
            <a:r>
              <a:rPr lang="en-AU" sz="2400" dirty="0"/>
              <a:t>So how do you determine what information to collect?</a:t>
            </a:r>
          </a:p>
        </p:txBody>
      </p:sp>
    </p:spTree>
    <p:extLst>
      <p:ext uri="{BB962C8B-B14F-4D97-AF65-F5344CB8AC3E}">
        <p14:creationId xmlns:p14="http://schemas.microsoft.com/office/powerpoint/2010/main" val="2016900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AU" sz="3600"/>
              <a:t>Information</a:t>
            </a:r>
          </a:p>
        </p:txBody>
      </p:sp>
      <p:sp>
        <p:nvSpPr>
          <p:cNvPr id="22531" name="Content Placeholder 2"/>
          <p:cNvSpPr>
            <a:spLocks noGrp="1"/>
          </p:cNvSpPr>
          <p:nvPr>
            <p:ph idx="1"/>
          </p:nvPr>
        </p:nvSpPr>
        <p:spPr>
          <a:xfrm>
            <a:off x="1487488" y="1196975"/>
            <a:ext cx="9066212" cy="4319588"/>
          </a:xfrm>
        </p:spPr>
        <p:txBody>
          <a:bodyPr/>
          <a:lstStyle/>
          <a:p>
            <a:pPr marL="0" indent="0">
              <a:buNone/>
              <a:defRPr/>
            </a:pPr>
            <a:r>
              <a:rPr lang="en-AU" sz="2400" dirty="0"/>
              <a:t>The information required for managing content depends on the content and how it is to be used:</a:t>
            </a:r>
          </a:p>
          <a:p>
            <a:pPr marL="0" indent="0">
              <a:buNone/>
              <a:defRPr/>
            </a:pPr>
            <a:endParaRPr lang="en-AU" sz="2400" dirty="0"/>
          </a:p>
          <a:p>
            <a:pPr>
              <a:buFont typeface="Arial" charset="0"/>
              <a:buChar char="•"/>
              <a:defRPr/>
            </a:pPr>
            <a:r>
              <a:rPr lang="en-AU" sz="2400" dirty="0"/>
              <a:t>Are the resources to be shared with other repositories?</a:t>
            </a:r>
          </a:p>
          <a:p>
            <a:pPr>
              <a:buFont typeface="Arial" charset="0"/>
              <a:buChar char="•"/>
              <a:defRPr/>
            </a:pPr>
            <a:r>
              <a:rPr lang="en-AU" sz="2400" dirty="0"/>
              <a:t>Are the resources only for internal use?</a:t>
            </a:r>
          </a:p>
          <a:p>
            <a:pPr>
              <a:buFont typeface="Arial" charset="0"/>
              <a:buChar char="•"/>
              <a:defRPr/>
            </a:pPr>
            <a:r>
              <a:rPr lang="en-AU" sz="2400" dirty="0"/>
              <a:t>Are the resources copyright?</a:t>
            </a:r>
          </a:p>
          <a:p>
            <a:pPr>
              <a:buFont typeface="Arial" charset="0"/>
              <a:buChar char="•"/>
              <a:defRPr/>
            </a:pPr>
            <a:r>
              <a:rPr lang="en-AU" sz="2400" dirty="0"/>
              <a:t>Are digital rights assigned?</a:t>
            </a:r>
          </a:p>
        </p:txBody>
      </p:sp>
    </p:spTree>
    <p:extLst>
      <p:ext uri="{BB962C8B-B14F-4D97-AF65-F5344CB8AC3E}">
        <p14:creationId xmlns:p14="http://schemas.microsoft.com/office/powerpoint/2010/main" val="387234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631951" y="395288"/>
            <a:ext cx="9015413" cy="900112"/>
          </a:xfrm>
        </p:spPr>
        <p:txBody>
          <a:bodyPr/>
          <a:lstStyle/>
          <a:p>
            <a:r>
              <a:rPr lang="en-AU" sz="3600"/>
              <a:t>Metadata</a:t>
            </a:r>
          </a:p>
        </p:txBody>
      </p:sp>
      <p:sp>
        <p:nvSpPr>
          <p:cNvPr id="22531" name="Content Placeholder 2"/>
          <p:cNvSpPr>
            <a:spLocks noGrp="1"/>
          </p:cNvSpPr>
          <p:nvPr>
            <p:ph idx="1"/>
          </p:nvPr>
        </p:nvSpPr>
        <p:spPr>
          <a:xfrm>
            <a:off x="1638300" y="1196975"/>
            <a:ext cx="8915400" cy="4319588"/>
          </a:xfrm>
        </p:spPr>
        <p:txBody>
          <a:bodyPr/>
          <a:lstStyle/>
          <a:p>
            <a:pPr marL="0" indent="0">
              <a:buNone/>
              <a:defRPr/>
            </a:pPr>
            <a:r>
              <a:rPr lang="en-AU" sz="2400" dirty="0"/>
              <a:t>The information collected during contribution is in fact metadata and its fundamental purpose is to make content discovery and management easier.</a:t>
            </a:r>
          </a:p>
          <a:p>
            <a:pPr marL="0" indent="0">
              <a:buNone/>
              <a:defRPr/>
            </a:pPr>
            <a:endParaRPr lang="en-AU" sz="2400" dirty="0"/>
          </a:p>
          <a:p>
            <a:pPr marL="0" indent="0">
              <a:buNone/>
              <a:defRPr/>
            </a:pPr>
            <a:r>
              <a:rPr lang="en-AU" sz="2400" dirty="0"/>
              <a:t>Managing content in large repositories requires organisation:</a:t>
            </a:r>
          </a:p>
          <a:p>
            <a:pPr>
              <a:buFont typeface="Arial" charset="0"/>
              <a:buChar char="•"/>
              <a:defRPr/>
            </a:pPr>
            <a:r>
              <a:rPr lang="en-AU" sz="2400" dirty="0">
                <a:solidFill>
                  <a:schemeClr val="tx2">
                    <a:lumMod val="75000"/>
                  </a:schemeClr>
                </a:solidFill>
              </a:rPr>
              <a:t>Information stored without structure makes it difficult to distinguish what the information is, text could represent a name, description or author.</a:t>
            </a:r>
          </a:p>
        </p:txBody>
      </p:sp>
    </p:spTree>
    <p:extLst>
      <p:ext uri="{BB962C8B-B14F-4D97-AF65-F5344CB8AC3E}">
        <p14:creationId xmlns:p14="http://schemas.microsoft.com/office/powerpoint/2010/main" val="861147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38300" y="188913"/>
            <a:ext cx="9410700" cy="1295400"/>
          </a:xfrm>
        </p:spPr>
        <p:txBody>
          <a:bodyPr/>
          <a:lstStyle/>
          <a:p>
            <a:pPr>
              <a:defRPr/>
            </a:pPr>
            <a:r>
              <a:rPr lang="en-AU" sz="3600"/>
              <a:t>How is metadata stored in EQUELLA?</a:t>
            </a:r>
            <a:endParaRPr lang="en-AU" sz="3600" dirty="0"/>
          </a:p>
        </p:txBody>
      </p:sp>
      <p:sp>
        <p:nvSpPr>
          <p:cNvPr id="3" name="Content Placeholder 2"/>
          <p:cNvSpPr>
            <a:spLocks noGrp="1"/>
          </p:cNvSpPr>
          <p:nvPr>
            <p:ph idx="1"/>
          </p:nvPr>
        </p:nvSpPr>
        <p:spPr>
          <a:xfrm>
            <a:off x="1571626" y="1412776"/>
            <a:ext cx="6037263" cy="4176812"/>
          </a:xfrm>
        </p:spPr>
        <p:txBody>
          <a:bodyPr>
            <a:normAutofit fontScale="77500" lnSpcReduction="20000"/>
          </a:bodyPr>
          <a:lstStyle/>
          <a:p>
            <a:pPr marL="0" indent="0">
              <a:buNone/>
              <a:defRPr/>
            </a:pPr>
            <a:r>
              <a:rPr lang="en-AU" sz="2400" dirty="0"/>
              <a:t>Organisation of metadata is controlled by the metadata template called a </a:t>
            </a:r>
            <a:r>
              <a:rPr lang="en-AU" sz="2400" b="1" dirty="0"/>
              <a:t>metadata schema</a:t>
            </a:r>
            <a:r>
              <a:rPr lang="en-AU" sz="2400" dirty="0"/>
              <a:t>:</a:t>
            </a:r>
          </a:p>
          <a:p>
            <a:pPr>
              <a:buFont typeface="Arial" pitchFamily="34" charset="0"/>
              <a:buChar char="•"/>
              <a:defRPr/>
            </a:pPr>
            <a:r>
              <a:rPr lang="en-AU" sz="2400" dirty="0"/>
              <a:t>A tree-like structure that defines the information to be stored.</a:t>
            </a:r>
          </a:p>
          <a:p>
            <a:pPr>
              <a:buFont typeface="Arial" pitchFamily="34" charset="0"/>
              <a:buChar char="•"/>
              <a:defRPr/>
            </a:pPr>
            <a:r>
              <a:rPr lang="en-AU" sz="2400" dirty="0"/>
              <a:t>Each repository resource gets a copy of this schema filled with its own information.</a:t>
            </a:r>
          </a:p>
          <a:p>
            <a:pPr>
              <a:buFont typeface="Arial" pitchFamily="34" charset="0"/>
              <a:buChar char="•"/>
              <a:defRPr/>
            </a:pPr>
            <a:r>
              <a:rPr lang="en-AU" sz="2400" dirty="0"/>
              <a:t>Schemas are written using XML (Extensible </a:t>
            </a:r>
            <a:r>
              <a:rPr lang="en-AU" sz="2400" dirty="0" err="1"/>
              <a:t>Markup</a:t>
            </a:r>
            <a:r>
              <a:rPr lang="en-AU" sz="2400" dirty="0"/>
              <a:t> Language) </a:t>
            </a:r>
          </a:p>
          <a:p>
            <a:pPr>
              <a:buFontTx/>
              <a:buNone/>
              <a:defRPr/>
            </a:pPr>
            <a:endParaRPr lang="en-AU" sz="700" dirty="0"/>
          </a:p>
          <a:p>
            <a:pPr marL="0" indent="0">
              <a:buNone/>
              <a:defRPr/>
            </a:pPr>
            <a:endParaRPr lang="en-AU" sz="2400" dirty="0"/>
          </a:p>
          <a:p>
            <a:pPr marL="0" indent="0">
              <a:buNone/>
              <a:defRPr/>
            </a:pPr>
            <a:endParaRPr lang="en-AU" i="1" dirty="0" smtClean="0"/>
          </a:p>
          <a:p>
            <a:pPr marL="0" indent="0">
              <a:buNone/>
              <a:defRPr/>
            </a:pPr>
            <a:endParaRPr lang="en-AU" i="1" dirty="0" smtClean="0"/>
          </a:p>
          <a:p>
            <a:pPr marL="0" indent="0">
              <a:buNone/>
              <a:defRPr/>
            </a:pPr>
            <a:endParaRPr lang="en-AU" i="1" dirty="0" smtClean="0"/>
          </a:p>
          <a:p>
            <a:pPr marL="0" indent="0">
              <a:buNone/>
              <a:defRPr/>
            </a:pPr>
            <a:r>
              <a:rPr lang="en-AU" i="1" dirty="0" smtClean="0"/>
              <a:t>                                                                                                  </a:t>
            </a:r>
          </a:p>
          <a:p>
            <a:pPr>
              <a:defRPr/>
            </a:pPr>
            <a:endParaRPr lang="en-AU" sz="2400" dirty="0"/>
          </a:p>
        </p:txBody>
      </p:sp>
      <p:pic>
        <p:nvPicPr>
          <p:cNvPr id="4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297" y="1148715"/>
            <a:ext cx="2447925"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6510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2833</Words>
  <Application>Microsoft Macintosh PowerPoint</Application>
  <PresentationFormat>Widescreen</PresentationFormat>
  <Paragraphs>506</Paragraphs>
  <Slides>53</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Calibri</vt:lpstr>
      <vt:lpstr>Calibri Light</vt:lpstr>
      <vt:lpstr>Courier New</vt:lpstr>
      <vt:lpstr>Symbol</vt:lpstr>
      <vt:lpstr>Verdana</vt:lpstr>
      <vt:lpstr>Arial</vt:lpstr>
      <vt:lpstr>Office Theme</vt:lpstr>
      <vt:lpstr>EQ201  EQUELLA Content Administrator Training  Welcome</vt:lpstr>
      <vt:lpstr>Course outline </vt:lpstr>
      <vt:lpstr>EQUELLA Content Management </vt:lpstr>
      <vt:lpstr>Overview</vt:lpstr>
      <vt:lpstr>Fundamental elements</vt:lpstr>
      <vt:lpstr>Contribution</vt:lpstr>
      <vt:lpstr>Information</vt:lpstr>
      <vt:lpstr>Metadata</vt:lpstr>
      <vt:lpstr>How is metadata stored in EQUELLA?</vt:lpstr>
      <vt:lpstr>Common schemas</vt:lpstr>
      <vt:lpstr>Metadata and searching</vt:lpstr>
      <vt:lpstr>EQUELLA searching</vt:lpstr>
      <vt:lpstr>EQUELLA indexing</vt:lpstr>
      <vt:lpstr>Schema node indexing</vt:lpstr>
      <vt:lpstr>Schema node indexing</vt:lpstr>
      <vt:lpstr>EQUELLA resources</vt:lpstr>
      <vt:lpstr>Contribution</vt:lpstr>
      <vt:lpstr>EQUELLA URLs</vt:lpstr>
      <vt:lpstr>Viewing resource XML</vt:lpstr>
      <vt:lpstr>Viewing resource XML</vt:lpstr>
      <vt:lpstr>resource XML</vt:lpstr>
      <vt:lpstr>System generated XML </vt:lpstr>
      <vt:lpstr>System generated XML</vt:lpstr>
      <vt:lpstr>EQUELLA Moderation Workflow </vt:lpstr>
      <vt:lpstr>Access control lists and privileges</vt:lpstr>
      <vt:lpstr>Access control lists (ACL)</vt:lpstr>
      <vt:lpstr>An EQUELLA ACL</vt:lpstr>
      <vt:lpstr>Content management role assignment</vt:lpstr>
      <vt:lpstr>Group assignment</vt:lpstr>
      <vt:lpstr>Role assignment</vt:lpstr>
      <vt:lpstr>Content management roles</vt:lpstr>
      <vt:lpstr>Workflow overview</vt:lpstr>
      <vt:lpstr>Resource States</vt:lpstr>
      <vt:lpstr>Workflows</vt:lpstr>
      <vt:lpstr>EQUELLA Bulk Resource Management </vt:lpstr>
      <vt:lpstr>EQUELLA Content, Rights and Copyright Collections </vt:lpstr>
      <vt:lpstr>Management of Rights</vt:lpstr>
      <vt:lpstr>Digital Rights Management (DRM)</vt:lpstr>
      <vt:lpstr>Custom Metadata Rights</vt:lpstr>
      <vt:lpstr>Copyright Compliance</vt:lpstr>
      <vt:lpstr>EQUELLA Copyright Compliance</vt:lpstr>
      <vt:lpstr>EQUELLA Copyright Extensions</vt:lpstr>
      <vt:lpstr>What is Enforced?</vt:lpstr>
      <vt:lpstr> Configuration Options</vt:lpstr>
      <vt:lpstr>EQUELLA Reports </vt:lpstr>
      <vt:lpstr>EQUELLA Bulk upload options </vt:lpstr>
      <vt:lpstr>Overview</vt:lpstr>
      <vt:lpstr>What is EBI?</vt:lpstr>
      <vt:lpstr>EBI</vt:lpstr>
      <vt:lpstr>Java utilities</vt:lpstr>
      <vt:lpstr>Custom programming</vt:lpstr>
      <vt:lpstr>User Details </vt:lpstr>
      <vt:lpstr>EQUELLA Support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EQ201  EQUELLA Content Administrator Training  Welcome</dc:title>
  <dc:creator>Microsoft Office User</dc:creator>
  <cp:lastModifiedBy>Microsoft Office User</cp:lastModifiedBy>
  <cp:revision>4</cp:revision>
  <dcterms:created xsi:type="dcterms:W3CDTF">2018-05-22T20:38:14Z</dcterms:created>
  <dcterms:modified xsi:type="dcterms:W3CDTF">2018-05-22T22:29:01Z</dcterms:modified>
</cp:coreProperties>
</file>