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F854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F854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F854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219842"/>
            <a:ext cx="8083552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F854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198" y="1560861"/>
            <a:ext cx="7703602" cy="260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23644" y="1583346"/>
            <a:ext cx="3719195" cy="1160145"/>
          </a:xfrm>
          <a:custGeom>
            <a:avLst/>
            <a:gdLst/>
            <a:ahLst/>
            <a:cxnLst/>
            <a:rect l="l" t="t" r="r" b="b"/>
            <a:pathLst>
              <a:path w="3719195" h="1160145">
                <a:moveTo>
                  <a:pt x="0" y="0"/>
                </a:moveTo>
                <a:lnTo>
                  <a:pt x="3718792" y="0"/>
                </a:lnTo>
                <a:lnTo>
                  <a:pt x="3718792" y="1159797"/>
                </a:lnTo>
                <a:lnTo>
                  <a:pt x="0" y="11597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42488" y="2910528"/>
            <a:ext cx="7052945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09345" marR="5080" indent="-1097280">
              <a:lnSpc>
                <a:spcPct val="100000"/>
              </a:lnSpc>
            </a:pPr>
            <a:r>
              <a:rPr dirty="0" sz="3000" spc="70">
                <a:solidFill>
                  <a:srgbClr val="CF8548"/>
                </a:solidFill>
                <a:latin typeface="Arial Narrow"/>
                <a:cs typeface="Arial Narrow"/>
              </a:rPr>
              <a:t>Parker </a:t>
            </a:r>
            <a:r>
              <a:rPr dirty="0" sz="3000" spc="80">
                <a:solidFill>
                  <a:srgbClr val="CF8548"/>
                </a:solidFill>
                <a:latin typeface="Arial Narrow"/>
                <a:cs typeface="Arial Narrow"/>
              </a:rPr>
              <a:t>Illig, </a:t>
            </a:r>
            <a:r>
              <a:rPr dirty="0" sz="3000" spc="65">
                <a:solidFill>
                  <a:srgbClr val="CF8548"/>
                </a:solidFill>
                <a:latin typeface="Arial Narrow"/>
                <a:cs typeface="Arial Narrow"/>
              </a:rPr>
              <a:t>Daniel </a:t>
            </a:r>
            <a:r>
              <a:rPr dirty="0" sz="3000" spc="85">
                <a:solidFill>
                  <a:srgbClr val="CF8548"/>
                </a:solidFill>
                <a:latin typeface="Arial Narrow"/>
                <a:cs typeface="Arial Narrow"/>
              </a:rPr>
              <a:t>Maxson, </a:t>
            </a:r>
            <a:r>
              <a:rPr dirty="0" sz="3000" spc="95">
                <a:solidFill>
                  <a:srgbClr val="CF8548"/>
                </a:solidFill>
                <a:latin typeface="Arial Narrow"/>
                <a:cs typeface="Arial Narrow"/>
              </a:rPr>
              <a:t>Andrew</a:t>
            </a:r>
            <a:r>
              <a:rPr dirty="0" sz="3000" spc="-265">
                <a:solidFill>
                  <a:srgbClr val="CF8548"/>
                </a:solidFill>
                <a:latin typeface="Arial Narrow"/>
                <a:cs typeface="Arial Narrow"/>
              </a:rPr>
              <a:t> </a:t>
            </a:r>
            <a:r>
              <a:rPr dirty="0" sz="3000" spc="70">
                <a:solidFill>
                  <a:srgbClr val="CF8548"/>
                </a:solidFill>
                <a:latin typeface="Arial Narrow"/>
                <a:cs typeface="Arial Narrow"/>
              </a:rPr>
              <a:t>Rutherford,  </a:t>
            </a:r>
            <a:r>
              <a:rPr dirty="0" sz="3000" spc="60">
                <a:solidFill>
                  <a:srgbClr val="CF8548"/>
                </a:solidFill>
                <a:latin typeface="Arial Narrow"/>
                <a:cs typeface="Arial Narrow"/>
              </a:rPr>
              <a:t>Byron </a:t>
            </a:r>
            <a:r>
              <a:rPr dirty="0" sz="3000" spc="40">
                <a:solidFill>
                  <a:srgbClr val="CF8548"/>
                </a:solidFill>
                <a:latin typeface="Arial Narrow"/>
                <a:cs typeface="Arial Narrow"/>
              </a:rPr>
              <a:t>Bearden, </a:t>
            </a:r>
            <a:r>
              <a:rPr dirty="0" sz="3000" spc="125">
                <a:solidFill>
                  <a:srgbClr val="CF8548"/>
                </a:solidFill>
                <a:latin typeface="Arial Narrow"/>
                <a:cs typeface="Arial Narrow"/>
              </a:rPr>
              <a:t>Griffith</a:t>
            </a:r>
            <a:r>
              <a:rPr dirty="0" sz="3000" spc="-110">
                <a:solidFill>
                  <a:srgbClr val="CF8548"/>
                </a:solidFill>
                <a:latin typeface="Arial Narrow"/>
                <a:cs typeface="Arial Narrow"/>
              </a:rPr>
              <a:t> </a:t>
            </a:r>
            <a:r>
              <a:rPr dirty="0" sz="3000" spc="95">
                <a:solidFill>
                  <a:srgbClr val="CF8548"/>
                </a:solidFill>
                <a:latin typeface="Arial Narrow"/>
                <a:cs typeface="Arial Narrow"/>
              </a:rPr>
              <a:t>Neumark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7594" y="1606021"/>
            <a:ext cx="3390893" cy="1114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0198" y="1382782"/>
            <a:ext cx="7761605" cy="291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HTML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F8548"/>
                </a:solidFill>
                <a:latin typeface="Arial"/>
                <a:cs typeface="Arial"/>
              </a:rPr>
              <a:t>page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that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automatically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links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a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CF8548"/>
                </a:solidFill>
                <a:latin typeface="Arial"/>
                <a:cs typeface="Arial"/>
              </a:rPr>
              <a:t>test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suite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doesn’t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show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CF8548"/>
                </a:solidFill>
                <a:latin typeface="Arial"/>
                <a:cs typeface="Arial"/>
              </a:rPr>
              <a:t>any 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source</a:t>
            </a:r>
            <a:r>
              <a:rPr dirty="0" sz="2000" spc="-13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Easy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do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basic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unit</a:t>
            </a:r>
            <a:r>
              <a:rPr dirty="0" sz="2000" spc="-37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12700" marR="3124835">
              <a:lnSpc>
                <a:spcPct val="250000"/>
              </a:lnSpc>
            </a:pP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Hard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CF8548"/>
                </a:solidFill>
                <a:latin typeface="Arial"/>
                <a:cs typeface="Arial"/>
              </a:rPr>
              <a:t>find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examples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CF8548"/>
                </a:solidFill>
                <a:latin typeface="Arial"/>
                <a:cs typeface="Arial"/>
              </a:rPr>
              <a:t>of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callback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testing 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3.5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173" y="47024"/>
            <a:ext cx="4438641" cy="1257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0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5"/>
              <a:t>JSDoc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198" y="1560861"/>
            <a:ext cx="6102350" cy="260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5">
                <a:solidFill>
                  <a:srgbClr val="CF8548"/>
                </a:solidFill>
                <a:latin typeface="Arial"/>
                <a:cs typeface="Arial"/>
              </a:rPr>
              <a:t>Sleek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output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looks</a:t>
            </a:r>
            <a:r>
              <a:rPr dirty="0" sz="2000" spc="-5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40" b="1">
                <a:solidFill>
                  <a:srgbClr val="CF8548"/>
                </a:solidFill>
                <a:latin typeface="Arial"/>
                <a:cs typeface="Arial"/>
              </a:rPr>
              <a:t>great</a:t>
            </a:r>
            <a:r>
              <a:rPr dirty="0" sz="2000" spc="-60" b="1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CF8548"/>
                </a:solidFill>
                <a:latin typeface="Arial"/>
                <a:cs typeface="Arial"/>
              </a:rPr>
              <a:t>with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a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ton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CF8548"/>
                </a:solidFill>
                <a:latin typeface="Arial"/>
                <a:cs typeface="Arial"/>
              </a:rPr>
              <a:t>of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250000"/>
              </a:lnSpc>
            </a:pPr>
            <a:r>
              <a:rPr dirty="0" sz="2000" spc="-50">
                <a:solidFill>
                  <a:srgbClr val="CF8548"/>
                </a:solidFill>
                <a:latin typeface="Arial"/>
                <a:cs typeface="Arial"/>
              </a:rPr>
              <a:t>Weak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home </a:t>
            </a:r>
            <a:r>
              <a:rPr dirty="0" sz="2000" spc="-20">
                <a:solidFill>
                  <a:srgbClr val="CF8548"/>
                </a:solidFill>
                <a:latin typeface="Arial"/>
                <a:cs typeface="Arial"/>
              </a:rPr>
              <a:t>page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empty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unless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you use</a:t>
            </a:r>
            <a:r>
              <a:rPr dirty="0" sz="2000" spc="-33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README.md  </a:t>
            </a:r>
            <a:r>
              <a:rPr dirty="0" sz="2000" spc="-50">
                <a:solidFill>
                  <a:srgbClr val="CF8548"/>
                </a:solidFill>
                <a:latin typeface="Arial"/>
                <a:cs typeface="Arial"/>
              </a:rPr>
              <a:t>Weak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markdown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doesn’t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render</a:t>
            </a:r>
            <a:r>
              <a:rPr dirty="0" sz="2000" spc="-22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4.5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0723" y="1846393"/>
            <a:ext cx="2120900" cy="1117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spc="185" b="0">
                <a:latin typeface="Arial Narrow"/>
                <a:cs typeface="Arial Narrow"/>
              </a:rPr>
              <a:t>Demo</a:t>
            </a:r>
            <a:endParaRPr sz="7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0198" y="1560861"/>
            <a:ext cx="5988050" cy="260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Allowed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CF8548"/>
                </a:solidFill>
                <a:latin typeface="Arial"/>
                <a:cs typeface="Arial"/>
              </a:rPr>
              <a:t>for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simple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version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control,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multiple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branches</a:t>
            </a:r>
            <a:endParaRPr sz="2000">
              <a:latin typeface="Arial"/>
              <a:cs typeface="Arial"/>
            </a:endParaRPr>
          </a:p>
          <a:p>
            <a:pPr marL="12700" marR="1315085">
              <a:lnSpc>
                <a:spcPct val="250000"/>
              </a:lnSpc>
            </a:pP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Problems </a:t>
            </a:r>
            <a:r>
              <a:rPr dirty="0" sz="2000" spc="45">
                <a:solidFill>
                  <a:srgbClr val="CF8548"/>
                </a:solidFill>
                <a:latin typeface="Arial"/>
                <a:cs typeface="Arial"/>
              </a:rPr>
              <a:t>with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some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merge </a:t>
            </a:r>
            <a:r>
              <a:rPr dirty="0" sz="2000" spc="50">
                <a:solidFill>
                  <a:srgbClr val="CF8548"/>
                </a:solidFill>
                <a:latin typeface="Arial"/>
                <a:cs typeface="Arial"/>
              </a:rPr>
              <a:t>conflicts 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Also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used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CF8548"/>
                </a:solidFill>
                <a:latin typeface="Arial"/>
                <a:cs typeface="Arial"/>
              </a:rPr>
              <a:t>for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site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hosting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using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F8548"/>
                </a:solidFill>
                <a:latin typeface="Arial"/>
                <a:cs typeface="Arial"/>
              </a:rPr>
              <a:t>gh-pages 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24" y="0"/>
            <a:ext cx="5702213" cy="1789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0699" y="1403708"/>
            <a:ext cx="7324725" cy="291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Lots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CF8548"/>
                </a:solidFill>
                <a:latin typeface="Arial"/>
                <a:cs typeface="Arial"/>
              </a:rPr>
              <a:t>of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functionality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types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CF8548"/>
                </a:solidFill>
                <a:latin typeface="Arial"/>
                <a:cs typeface="Arial"/>
              </a:rPr>
              <a:t>of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stories,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states,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requesters,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owners, 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descriptions,</a:t>
            </a:r>
            <a:r>
              <a:rPr dirty="0" sz="2000" spc="-10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Limited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point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system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 </a:t>
            </a:r>
            <a:r>
              <a:rPr dirty="0" sz="2000" spc="-80">
                <a:solidFill>
                  <a:srgbClr val="CF8548"/>
                </a:solidFill>
                <a:latin typeface="Arial"/>
                <a:cs typeface="Arial"/>
              </a:rPr>
              <a:t>1, 2,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or</a:t>
            </a:r>
            <a:r>
              <a:rPr dirty="0" sz="2000" spc="-28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 marR="70485">
              <a:lnSpc>
                <a:spcPct val="250000"/>
              </a:lnSpc>
            </a:pP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Can’t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put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stories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directly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into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completed,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stay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in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current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CF8548"/>
                </a:solidFill>
                <a:latin typeface="Arial"/>
                <a:cs typeface="Arial"/>
              </a:rPr>
              <a:t>for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a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CF8548"/>
                </a:solidFill>
                <a:latin typeface="Arial"/>
                <a:cs typeface="Arial"/>
              </a:rPr>
              <a:t>day 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724" y="52399"/>
            <a:ext cx="3524517" cy="13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1148" y="1466582"/>
            <a:ext cx="7559040" cy="291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Allowed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us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communicate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when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stories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were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CF8548"/>
                </a:solidFill>
                <a:latin typeface="Arial"/>
                <a:cs typeface="Arial"/>
              </a:rPr>
              <a:t>done,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what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we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were 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working</a:t>
            </a:r>
            <a:r>
              <a:rPr dirty="0" sz="2000" spc="-15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2700" marR="1596390">
              <a:lnSpc>
                <a:spcPct val="250000"/>
              </a:lnSpc>
            </a:pPr>
            <a:r>
              <a:rPr dirty="0" sz="2000" spc="-20">
                <a:solidFill>
                  <a:srgbClr val="CF8548"/>
                </a:solidFill>
                <a:latin typeface="Arial"/>
                <a:cs typeface="Arial"/>
              </a:rPr>
              <a:t>Pinned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messages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CF8548"/>
                </a:solidFill>
                <a:latin typeface="Arial"/>
                <a:cs typeface="Arial"/>
              </a:rPr>
              <a:t>have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CF8548"/>
                </a:solidFill>
                <a:latin typeface="Arial"/>
                <a:cs typeface="Arial"/>
              </a:rPr>
              <a:t>little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visibility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and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clutter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chat 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Missing </a:t>
            </a:r>
            <a:r>
              <a:rPr dirty="0" sz="2000" spc="40">
                <a:solidFill>
                  <a:srgbClr val="CF8548"/>
                </a:solidFill>
                <a:latin typeface="Arial"/>
                <a:cs typeface="Arial"/>
              </a:rPr>
              <a:t>notifications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means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missing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updates 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423" y="55624"/>
            <a:ext cx="4215891" cy="120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0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29"/>
              <a:t>Methodology </a:t>
            </a:r>
            <a:r>
              <a:rPr dirty="0" spc="-15"/>
              <a:t>-</a:t>
            </a:r>
            <a:r>
              <a:rPr dirty="0" spc="-355"/>
              <a:t> </a:t>
            </a:r>
            <a:r>
              <a:rPr dirty="0" spc="-165"/>
              <a:t>Agile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5848" y="1272635"/>
            <a:ext cx="7693025" cy="2148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Could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rarely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meet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together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in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CF8548"/>
                </a:solidFill>
                <a:latin typeface="Arial"/>
                <a:cs typeface="Arial"/>
              </a:rPr>
              <a:t>person,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so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we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CF8548"/>
                </a:solidFill>
                <a:latin typeface="Arial"/>
                <a:cs typeface="Arial"/>
              </a:rPr>
              <a:t>needed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communicate 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online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Updates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through </a:t>
            </a:r>
            <a:r>
              <a:rPr dirty="0" sz="2000" spc="-40">
                <a:solidFill>
                  <a:srgbClr val="CF8548"/>
                </a:solidFill>
                <a:latin typeface="Arial"/>
                <a:cs typeface="Arial"/>
              </a:rPr>
              <a:t>Slack, </a:t>
            </a:r>
            <a:r>
              <a:rPr dirty="0" sz="2000" spc="-35">
                <a:solidFill>
                  <a:srgbClr val="CF8548"/>
                </a:solidFill>
                <a:latin typeface="Arial"/>
                <a:cs typeface="Arial"/>
              </a:rPr>
              <a:t>GitHub,</a:t>
            </a:r>
            <a:r>
              <a:rPr dirty="0" sz="2000" spc="-25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PivotalTracker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Implementation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questions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harder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ask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and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solve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through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F8548"/>
                </a:solidFill>
                <a:latin typeface="Arial"/>
                <a:cs typeface="Arial"/>
              </a:rPr>
              <a:t>Slack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0198" y="1560861"/>
            <a:ext cx="7597775" cy="237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87755">
              <a:lnSpc>
                <a:spcPct val="100000"/>
              </a:lnSpc>
            </a:pP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Not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much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CF8548"/>
                </a:solidFill>
                <a:latin typeface="Arial"/>
                <a:cs typeface="Arial"/>
              </a:rPr>
              <a:t>official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documentation,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relied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on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CF8548"/>
                </a:solidFill>
                <a:latin typeface="Arial"/>
                <a:cs typeface="Arial"/>
              </a:rPr>
              <a:t>Google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help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 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authenticate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000" spc="-55">
                <a:solidFill>
                  <a:srgbClr val="CF8548"/>
                </a:solidFill>
                <a:latin typeface="Arial"/>
                <a:cs typeface="Arial"/>
              </a:rPr>
              <a:t>Only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30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results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per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F8548"/>
                </a:solidFill>
                <a:latin typeface="Arial"/>
                <a:cs typeface="Arial"/>
              </a:rPr>
              <a:t>query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makes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map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dense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in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areas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and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sparse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in 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12700" marR="209550">
              <a:lnSpc>
                <a:spcPct val="100000"/>
              </a:lnSpc>
              <a:spcBef>
                <a:spcPts val="600"/>
              </a:spcBef>
            </a:pP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Forced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use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assets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star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concatenation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takes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more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work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than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CF8548"/>
                </a:solidFill>
                <a:latin typeface="Arial"/>
                <a:cs typeface="Arial"/>
              </a:rPr>
              <a:t>it 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should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173" y="0"/>
            <a:ext cx="2862144" cy="1534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7273" y="1304058"/>
            <a:ext cx="7147559" cy="2148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Javascript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utility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library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that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allows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you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CF8548"/>
                </a:solidFill>
                <a:latin typeface="Arial"/>
                <a:cs typeface="Arial"/>
              </a:rPr>
              <a:t>to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simply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“do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CF8548"/>
                </a:solidFill>
                <a:latin typeface="Arial"/>
                <a:cs typeface="Arial"/>
              </a:rPr>
              <a:t>stuff”</a:t>
            </a:r>
            <a:r>
              <a:rPr dirty="0" sz="2000" spc="-6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CF8548"/>
                </a:solidFill>
                <a:latin typeface="Arial"/>
                <a:cs typeface="Arial"/>
              </a:rPr>
              <a:t>with 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collections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(arrays,</a:t>
            </a:r>
            <a:r>
              <a:rPr dirty="0" sz="2000" spc="-15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objects)</a:t>
            </a:r>
            <a:endParaRPr sz="2000">
              <a:latin typeface="Arial"/>
              <a:cs typeface="Arial"/>
            </a:endParaRPr>
          </a:p>
          <a:p>
            <a:pPr marL="12700" marR="1543685">
              <a:lnSpc>
                <a:spcPct val="250000"/>
              </a:lnSpc>
            </a:pP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Higher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order </a:t>
            </a:r>
            <a:r>
              <a:rPr dirty="0" sz="2000" spc="35">
                <a:solidFill>
                  <a:srgbClr val="CF8548"/>
                </a:solidFill>
                <a:latin typeface="Arial"/>
                <a:cs typeface="Arial"/>
              </a:rPr>
              <a:t>functions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pluck,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filter,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mapping,</a:t>
            </a:r>
            <a:r>
              <a:rPr dirty="0" sz="2000" spc="-34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etc. 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300"/>
              <a:t>Lodash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6662436" y="1997020"/>
            <a:ext cx="2292970" cy="229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9723" y="1357388"/>
            <a:ext cx="7579359" cy="291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Online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non-relational database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stores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objects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in</a:t>
            </a:r>
            <a:r>
              <a:rPr dirty="0" sz="2000" spc="-34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JSON </a:t>
            </a:r>
            <a:r>
              <a:rPr dirty="0" sz="2000" spc="55">
                <a:solidFill>
                  <a:srgbClr val="CF8548"/>
                </a:solidFill>
                <a:latin typeface="Arial"/>
                <a:cs typeface="Arial"/>
              </a:rPr>
              <a:t>format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00"/>
              </a:spcBef>
            </a:pPr>
            <a:r>
              <a:rPr dirty="0" sz="2000" spc="-35">
                <a:solidFill>
                  <a:srgbClr val="CF8548"/>
                </a:solidFill>
                <a:latin typeface="Arial"/>
                <a:cs typeface="Arial"/>
              </a:rPr>
              <a:t>Great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library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CF8548"/>
                </a:solidFill>
                <a:latin typeface="Arial"/>
                <a:cs typeface="Arial"/>
              </a:rPr>
              <a:t>with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callback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functionality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setting,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pushing,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and</a:t>
            </a:r>
            <a:r>
              <a:rPr dirty="0" sz="2000" spc="-65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event 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listening</a:t>
            </a:r>
            <a:endParaRPr sz="2000">
              <a:latin typeface="Arial"/>
              <a:cs typeface="Arial"/>
            </a:endParaRPr>
          </a:p>
          <a:p>
            <a:pPr marL="12700" marR="2781935">
              <a:lnSpc>
                <a:spcPct val="250000"/>
              </a:lnSpc>
            </a:pP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Somewhat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confusing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“getting” </a:t>
            </a:r>
            <a:r>
              <a:rPr dirty="0" sz="2000" spc="65">
                <a:solidFill>
                  <a:srgbClr val="CF8548"/>
                </a:solidFill>
                <a:latin typeface="Arial"/>
                <a:cs typeface="Arial"/>
              </a:rPr>
              <a:t>from</a:t>
            </a:r>
            <a:r>
              <a:rPr dirty="0" sz="2000" spc="-32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F8548"/>
                </a:solidFill>
                <a:latin typeface="Arial"/>
                <a:cs typeface="Arial"/>
              </a:rPr>
              <a:t>server 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298" y="73324"/>
            <a:ext cx="5772013" cy="113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16665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CF85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182" y="4587615"/>
            <a:ext cx="685800" cy="10795"/>
          </a:xfrm>
          <a:custGeom>
            <a:avLst/>
            <a:gdLst/>
            <a:ahLst/>
            <a:cxnLst/>
            <a:rect l="l" t="t" r="r" b="b"/>
            <a:pathLst>
              <a:path w="685800" h="10795">
                <a:moveTo>
                  <a:pt x="685798" y="10454"/>
                </a:moveTo>
                <a:lnTo>
                  <a:pt x="0" y="0"/>
                </a:lnTo>
              </a:path>
            </a:pathLst>
          </a:custGeom>
          <a:ln w="15239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98" y="4783890"/>
            <a:ext cx="8319770" cy="152400"/>
          </a:xfrm>
          <a:custGeom>
            <a:avLst/>
            <a:gdLst/>
            <a:ahLst/>
            <a:cxnLst/>
            <a:rect l="l" t="t" r="r" b="b"/>
            <a:pathLst>
              <a:path w="8319770" h="152400">
                <a:moveTo>
                  <a:pt x="0" y="0"/>
                </a:moveTo>
                <a:lnTo>
                  <a:pt x="8319283" y="0"/>
                </a:lnTo>
                <a:lnTo>
                  <a:pt x="831928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854840"/>
            <a:ext cx="688975" cy="10795"/>
          </a:xfrm>
          <a:custGeom>
            <a:avLst/>
            <a:gdLst/>
            <a:ahLst/>
            <a:cxnLst/>
            <a:rect l="l" t="t" r="r" b="b"/>
            <a:pathLst>
              <a:path w="688975" h="10795">
                <a:moveTo>
                  <a:pt x="688798" y="10499"/>
                </a:moveTo>
                <a:lnTo>
                  <a:pt x="0" y="0"/>
                </a:lnTo>
              </a:path>
            </a:pathLst>
          </a:custGeom>
          <a:ln w="152399">
            <a:solidFill>
              <a:srgbClr val="CF85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0198" y="1560861"/>
            <a:ext cx="7165340" cy="260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Javascript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library </a:t>
            </a:r>
            <a:r>
              <a:rPr dirty="0" sz="2000" spc="55">
                <a:solidFill>
                  <a:srgbClr val="CF8548"/>
                </a:solidFill>
                <a:latin typeface="Arial"/>
                <a:cs typeface="Arial"/>
              </a:rPr>
              <a:t>for</a:t>
            </a:r>
            <a:r>
              <a:rPr dirty="0" sz="2000" spc="-38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making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real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world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maps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250000"/>
              </a:lnSpc>
            </a:pP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Easily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populate </a:t>
            </a:r>
            <a:r>
              <a:rPr dirty="0" sz="2000" spc="20">
                <a:solidFill>
                  <a:srgbClr val="CF8548"/>
                </a:solidFill>
                <a:latin typeface="Arial"/>
                <a:cs typeface="Arial"/>
              </a:rPr>
              <a:t>map </a:t>
            </a:r>
            <a:r>
              <a:rPr dirty="0" sz="2000" spc="45">
                <a:solidFill>
                  <a:srgbClr val="CF8548"/>
                </a:solidFill>
                <a:latin typeface="Arial"/>
                <a:cs typeface="Arial"/>
              </a:rPr>
              <a:t>with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markers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simply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put </a:t>
            </a:r>
            <a:r>
              <a:rPr dirty="0" sz="2000" spc="10">
                <a:solidFill>
                  <a:srgbClr val="CF8548"/>
                </a:solidFill>
                <a:latin typeface="Arial"/>
                <a:cs typeface="Arial"/>
              </a:rPr>
              <a:t>in </a:t>
            </a:r>
            <a:r>
              <a:rPr dirty="0" sz="2000" spc="15">
                <a:solidFill>
                  <a:srgbClr val="CF8548"/>
                </a:solidFill>
                <a:latin typeface="Arial"/>
                <a:cs typeface="Arial"/>
              </a:rPr>
              <a:t>coordinates  </a:t>
            </a:r>
            <a:r>
              <a:rPr dirty="0" sz="2000" spc="-40">
                <a:solidFill>
                  <a:srgbClr val="CF8548"/>
                </a:solidFill>
                <a:latin typeface="Arial"/>
                <a:cs typeface="Arial"/>
              </a:rPr>
              <a:t>Ugly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CF8548"/>
                </a:solidFill>
                <a:latin typeface="Arial"/>
                <a:cs typeface="Arial"/>
              </a:rPr>
              <a:t>default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tile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F8548"/>
                </a:solidFill>
                <a:latin typeface="Arial"/>
                <a:cs typeface="Arial"/>
              </a:rPr>
              <a:t>layers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CF8548"/>
                </a:solidFill>
                <a:latin typeface="Arial"/>
                <a:cs typeface="Arial"/>
              </a:rPr>
              <a:t>-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CF8548"/>
                </a:solidFill>
                <a:latin typeface="Arial"/>
                <a:cs typeface="Arial"/>
              </a:rPr>
              <a:t>highways,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freeways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F8548"/>
                </a:solidFill>
                <a:latin typeface="Arial"/>
                <a:cs typeface="Arial"/>
              </a:rPr>
              <a:t>create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CF8548"/>
                </a:solidFill>
                <a:latin typeface="Arial"/>
                <a:cs typeface="Arial"/>
              </a:rPr>
              <a:t>visual</a:t>
            </a:r>
            <a:r>
              <a:rPr dirty="0" sz="2000" spc="-7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CF8548"/>
                </a:solidFill>
                <a:latin typeface="Arial"/>
                <a:cs typeface="Arial"/>
              </a:rPr>
              <a:t>clutter  </a:t>
            </a:r>
            <a:r>
              <a:rPr dirty="0" sz="2000" spc="-30">
                <a:solidFill>
                  <a:srgbClr val="CF8548"/>
                </a:solidFill>
                <a:latin typeface="Arial"/>
                <a:cs typeface="Arial"/>
              </a:rPr>
              <a:t>Rating:</a:t>
            </a:r>
            <a:r>
              <a:rPr dirty="0" sz="2000" spc="-130">
                <a:solidFill>
                  <a:srgbClr val="CF854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F8548"/>
                </a:solidFill>
                <a:latin typeface="Arial"/>
                <a:cs typeface="Arial"/>
              </a:rPr>
              <a:t>4.5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173" y="0"/>
            <a:ext cx="5490238" cy="145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2016-04-27T18:00:26Z</dcterms:created>
  <dcterms:modified xsi:type="dcterms:W3CDTF">2016-04-27T18:00:26Z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2016-04-27T00:00:00Z</vt:filetime>
  </property>
</Properties>
</file>