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64" r:id="rId4"/>
    <p:sldId id="265" r:id="rId5"/>
    <p:sldId id="266" r:id="rId6"/>
    <p:sldId id="267" r:id="rId7"/>
    <p:sldId id="271" r:id="rId8"/>
    <p:sldId id="270" r:id="rId9"/>
    <p:sldId id="268" r:id="rId10"/>
    <p:sldId id="272" r:id="rId11"/>
    <p:sldId id="273" r:id="rId12"/>
    <p:sldId id="277" r:id="rId13"/>
    <p:sldId id="274" r:id="rId14"/>
    <p:sldId id="275" r:id="rId15"/>
    <p:sldId id="278" r:id="rId16"/>
    <p:sldId id="279" r:id="rId17"/>
    <p:sldId id="281" r:id="rId18"/>
    <p:sldId id="280" r:id="rId19"/>
    <p:sldId id="282" r:id="rId20"/>
    <p:sldId id="283" r:id="rId21"/>
    <p:sldId id="28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502" autoAdjust="0"/>
  </p:normalViewPr>
  <p:slideViewPr>
    <p:cSldViewPr snapToGrid="0">
      <p:cViewPr varScale="1">
        <p:scale>
          <a:sx n="77" d="100"/>
          <a:sy n="77" d="100"/>
        </p:scale>
        <p:origin x="88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B39288-05AE-46F5-80AC-04238F4C6D3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93F6E27-DDE8-4793-B747-B97FE3E42712}">
      <dgm:prSet phldrT="[Text]"/>
      <dgm:spPr/>
      <dgm:t>
        <a:bodyPr/>
        <a:lstStyle/>
        <a:p>
          <a:r>
            <a:rPr lang="en-US" dirty="0"/>
            <a:t>Policies</a:t>
          </a:r>
        </a:p>
      </dgm:t>
    </dgm:pt>
    <dgm:pt modelId="{911BA5E6-CA37-4E1B-A1E6-86329D10E460}" type="parTrans" cxnId="{F6777150-E81A-4BCD-BA56-B7122DA4E779}">
      <dgm:prSet/>
      <dgm:spPr/>
      <dgm:t>
        <a:bodyPr/>
        <a:lstStyle/>
        <a:p>
          <a:endParaRPr lang="en-US"/>
        </a:p>
      </dgm:t>
    </dgm:pt>
    <dgm:pt modelId="{A65025D8-E653-48D0-A852-69AEF15FBF3F}" type="sibTrans" cxnId="{F6777150-E81A-4BCD-BA56-B7122DA4E779}">
      <dgm:prSet/>
      <dgm:spPr/>
      <dgm:t>
        <a:bodyPr/>
        <a:lstStyle/>
        <a:p>
          <a:endParaRPr lang="en-US"/>
        </a:p>
      </dgm:t>
    </dgm:pt>
    <dgm:pt modelId="{2909C007-B5BF-4C54-AC7D-C453B4287778}">
      <dgm:prSet phldrT="[Text]"/>
      <dgm:spPr/>
      <dgm:t>
        <a:bodyPr/>
        <a:lstStyle/>
        <a:p>
          <a:r>
            <a:rPr lang="en-US" dirty="0"/>
            <a:t>What’s the probability that an agent will select a specific action from a specific state?</a:t>
          </a:r>
        </a:p>
      </dgm:t>
    </dgm:pt>
    <dgm:pt modelId="{62A52802-3CA7-473D-A5D7-9A16936E1110}" type="parTrans" cxnId="{F3F0FDE5-5FD7-4A47-B79D-3875CB8FB8DA}">
      <dgm:prSet/>
      <dgm:spPr/>
      <dgm:t>
        <a:bodyPr/>
        <a:lstStyle/>
        <a:p>
          <a:endParaRPr lang="en-US"/>
        </a:p>
      </dgm:t>
    </dgm:pt>
    <dgm:pt modelId="{619D52AE-0310-4BD7-8725-990E4951651B}" type="sibTrans" cxnId="{F3F0FDE5-5FD7-4A47-B79D-3875CB8FB8DA}">
      <dgm:prSet/>
      <dgm:spPr/>
      <dgm:t>
        <a:bodyPr/>
        <a:lstStyle/>
        <a:p>
          <a:endParaRPr lang="en-US"/>
        </a:p>
      </dgm:t>
    </dgm:pt>
    <dgm:pt modelId="{5B429904-B2B3-4292-A788-D10828808BD9}">
      <dgm:prSet phldrT="[Text]"/>
      <dgm:spPr/>
      <dgm:t>
        <a:bodyPr/>
        <a:lstStyle/>
        <a:p>
          <a:r>
            <a:rPr lang="en-US" dirty="0"/>
            <a:t>Value/Utility</a:t>
          </a:r>
        </a:p>
      </dgm:t>
    </dgm:pt>
    <dgm:pt modelId="{6C9F6027-0644-4D8A-A029-7277E2B0B131}" type="parTrans" cxnId="{716EF5E8-D163-4B7B-80F7-D2D833F50AB9}">
      <dgm:prSet/>
      <dgm:spPr/>
      <dgm:t>
        <a:bodyPr/>
        <a:lstStyle/>
        <a:p>
          <a:endParaRPr lang="en-US"/>
        </a:p>
      </dgm:t>
    </dgm:pt>
    <dgm:pt modelId="{FCCB5F2F-A356-4D66-9AA3-264A621484BD}" type="sibTrans" cxnId="{716EF5E8-D163-4B7B-80F7-D2D833F50AB9}">
      <dgm:prSet/>
      <dgm:spPr/>
      <dgm:t>
        <a:bodyPr/>
        <a:lstStyle/>
        <a:p>
          <a:endParaRPr lang="en-US"/>
        </a:p>
      </dgm:t>
    </dgm:pt>
    <dgm:pt modelId="{BB6CC65E-5F47-4E6A-BF6A-34FD96E53D37}">
      <dgm:prSet phldrT="[Text]"/>
      <dgm:spPr/>
      <dgm:t>
        <a:bodyPr/>
        <a:lstStyle/>
        <a:p>
          <a:r>
            <a:rPr lang="en-US" dirty="0"/>
            <a:t>How good is a specific action or a specific state for the agent.</a:t>
          </a:r>
        </a:p>
      </dgm:t>
    </dgm:pt>
    <dgm:pt modelId="{34BBBCCE-8832-4877-925F-0E948D6BF6BB}" type="parTrans" cxnId="{8D8B4B2B-0BAD-4C9F-B542-DF726F81DB0B}">
      <dgm:prSet/>
      <dgm:spPr/>
      <dgm:t>
        <a:bodyPr/>
        <a:lstStyle/>
        <a:p>
          <a:endParaRPr lang="en-US"/>
        </a:p>
      </dgm:t>
    </dgm:pt>
    <dgm:pt modelId="{38316468-E2EB-4CD5-91E2-897561EB7226}" type="sibTrans" cxnId="{8D8B4B2B-0BAD-4C9F-B542-DF726F81DB0B}">
      <dgm:prSet/>
      <dgm:spPr/>
      <dgm:t>
        <a:bodyPr/>
        <a:lstStyle/>
        <a:p>
          <a:endParaRPr lang="en-US"/>
        </a:p>
      </dgm:t>
    </dgm:pt>
    <dgm:pt modelId="{4A2F48E6-8C35-4E41-AAA0-595B062E3B15}" type="pres">
      <dgm:prSet presAssocID="{1DB39288-05AE-46F5-80AC-04238F4C6D3A}" presName="linear" presStyleCnt="0">
        <dgm:presLayoutVars>
          <dgm:animLvl val="lvl"/>
          <dgm:resizeHandles val="exact"/>
        </dgm:presLayoutVars>
      </dgm:prSet>
      <dgm:spPr/>
    </dgm:pt>
    <dgm:pt modelId="{68724C41-B744-450A-A06C-8F2FD7786F5B}" type="pres">
      <dgm:prSet presAssocID="{C93F6E27-DDE8-4793-B747-B97FE3E42712}" presName="parentText" presStyleLbl="node1" presStyleIdx="0" presStyleCnt="2">
        <dgm:presLayoutVars>
          <dgm:chMax val="0"/>
          <dgm:bulletEnabled val="1"/>
        </dgm:presLayoutVars>
      </dgm:prSet>
      <dgm:spPr/>
    </dgm:pt>
    <dgm:pt modelId="{E262B6B9-400D-4346-83ED-027E61C6243B}" type="pres">
      <dgm:prSet presAssocID="{C93F6E27-DDE8-4793-B747-B97FE3E42712}" presName="childText" presStyleLbl="revTx" presStyleIdx="0" presStyleCnt="2">
        <dgm:presLayoutVars>
          <dgm:bulletEnabled val="1"/>
        </dgm:presLayoutVars>
      </dgm:prSet>
      <dgm:spPr/>
    </dgm:pt>
    <dgm:pt modelId="{FED8849E-88F4-447B-B1CA-90EE80314495}" type="pres">
      <dgm:prSet presAssocID="{5B429904-B2B3-4292-A788-D10828808BD9}" presName="parentText" presStyleLbl="node1" presStyleIdx="1" presStyleCnt="2">
        <dgm:presLayoutVars>
          <dgm:chMax val="0"/>
          <dgm:bulletEnabled val="1"/>
        </dgm:presLayoutVars>
      </dgm:prSet>
      <dgm:spPr/>
    </dgm:pt>
    <dgm:pt modelId="{066534B9-AF2D-4E01-A5EB-CB3AD63EA2CD}" type="pres">
      <dgm:prSet presAssocID="{5B429904-B2B3-4292-A788-D10828808BD9}" presName="childText" presStyleLbl="revTx" presStyleIdx="1" presStyleCnt="2">
        <dgm:presLayoutVars>
          <dgm:bulletEnabled val="1"/>
        </dgm:presLayoutVars>
      </dgm:prSet>
      <dgm:spPr/>
    </dgm:pt>
  </dgm:ptLst>
  <dgm:cxnLst>
    <dgm:cxn modelId="{8D8B4B2B-0BAD-4C9F-B542-DF726F81DB0B}" srcId="{5B429904-B2B3-4292-A788-D10828808BD9}" destId="{BB6CC65E-5F47-4E6A-BF6A-34FD96E53D37}" srcOrd="0" destOrd="0" parTransId="{34BBBCCE-8832-4877-925F-0E948D6BF6BB}" sibTransId="{38316468-E2EB-4CD5-91E2-897561EB7226}"/>
    <dgm:cxn modelId="{08EEBB3A-62BE-4771-8F04-C727B4135A39}" type="presOf" srcId="{BB6CC65E-5F47-4E6A-BF6A-34FD96E53D37}" destId="{066534B9-AF2D-4E01-A5EB-CB3AD63EA2CD}" srcOrd="0" destOrd="0" presId="urn:microsoft.com/office/officeart/2005/8/layout/vList2"/>
    <dgm:cxn modelId="{2DE84A45-A7B7-4C30-B6DC-A31DE5F869C4}" type="presOf" srcId="{C93F6E27-DDE8-4793-B747-B97FE3E42712}" destId="{68724C41-B744-450A-A06C-8F2FD7786F5B}" srcOrd="0" destOrd="0" presId="urn:microsoft.com/office/officeart/2005/8/layout/vList2"/>
    <dgm:cxn modelId="{F6777150-E81A-4BCD-BA56-B7122DA4E779}" srcId="{1DB39288-05AE-46F5-80AC-04238F4C6D3A}" destId="{C93F6E27-DDE8-4793-B747-B97FE3E42712}" srcOrd="0" destOrd="0" parTransId="{911BA5E6-CA37-4E1B-A1E6-86329D10E460}" sibTransId="{A65025D8-E653-48D0-A852-69AEF15FBF3F}"/>
    <dgm:cxn modelId="{3E7B9492-E34A-480F-9DE1-AD3B5D5FE1F6}" type="presOf" srcId="{5B429904-B2B3-4292-A788-D10828808BD9}" destId="{FED8849E-88F4-447B-B1CA-90EE80314495}" srcOrd="0" destOrd="0" presId="urn:microsoft.com/office/officeart/2005/8/layout/vList2"/>
    <dgm:cxn modelId="{0CC2BAE5-C581-4AC1-B422-6CCEAD84D3E5}" type="presOf" srcId="{1DB39288-05AE-46F5-80AC-04238F4C6D3A}" destId="{4A2F48E6-8C35-4E41-AAA0-595B062E3B15}" srcOrd="0" destOrd="0" presId="urn:microsoft.com/office/officeart/2005/8/layout/vList2"/>
    <dgm:cxn modelId="{F3F0FDE5-5FD7-4A47-B79D-3875CB8FB8DA}" srcId="{C93F6E27-DDE8-4793-B747-B97FE3E42712}" destId="{2909C007-B5BF-4C54-AC7D-C453B4287778}" srcOrd="0" destOrd="0" parTransId="{62A52802-3CA7-473D-A5D7-9A16936E1110}" sibTransId="{619D52AE-0310-4BD7-8725-990E4951651B}"/>
    <dgm:cxn modelId="{716EF5E8-D163-4B7B-80F7-D2D833F50AB9}" srcId="{1DB39288-05AE-46F5-80AC-04238F4C6D3A}" destId="{5B429904-B2B3-4292-A788-D10828808BD9}" srcOrd="1" destOrd="0" parTransId="{6C9F6027-0644-4D8A-A029-7277E2B0B131}" sibTransId="{FCCB5F2F-A356-4D66-9AA3-264A621484BD}"/>
    <dgm:cxn modelId="{6928CBF1-FBC0-4C62-92AE-291EBFC61F1A}" type="presOf" srcId="{2909C007-B5BF-4C54-AC7D-C453B4287778}" destId="{E262B6B9-400D-4346-83ED-027E61C6243B}" srcOrd="0" destOrd="0" presId="urn:microsoft.com/office/officeart/2005/8/layout/vList2"/>
    <dgm:cxn modelId="{9B52A01E-B4B5-448B-BD13-BA98A68AFDAA}" type="presParOf" srcId="{4A2F48E6-8C35-4E41-AAA0-595B062E3B15}" destId="{68724C41-B744-450A-A06C-8F2FD7786F5B}" srcOrd="0" destOrd="0" presId="urn:microsoft.com/office/officeart/2005/8/layout/vList2"/>
    <dgm:cxn modelId="{2FED2680-5AC3-4826-BE90-0E00D02EE46B}" type="presParOf" srcId="{4A2F48E6-8C35-4E41-AAA0-595B062E3B15}" destId="{E262B6B9-400D-4346-83ED-027E61C6243B}" srcOrd="1" destOrd="0" presId="urn:microsoft.com/office/officeart/2005/8/layout/vList2"/>
    <dgm:cxn modelId="{9CD61198-0F0F-4322-9CD4-F9EBB617B6E3}" type="presParOf" srcId="{4A2F48E6-8C35-4E41-AAA0-595B062E3B15}" destId="{FED8849E-88F4-447B-B1CA-90EE80314495}" srcOrd="2" destOrd="0" presId="urn:microsoft.com/office/officeart/2005/8/layout/vList2"/>
    <dgm:cxn modelId="{456D45F6-F85A-48F9-A444-081E631E475C}" type="presParOf" srcId="{4A2F48E6-8C35-4E41-AAA0-595B062E3B15}" destId="{066534B9-AF2D-4E01-A5EB-CB3AD63EA2C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724C41-B744-450A-A06C-8F2FD7786F5B}">
      <dsp:nvSpPr>
        <dsp:cNvPr id="0" name=""/>
        <dsp:cNvSpPr/>
      </dsp:nvSpPr>
      <dsp:spPr>
        <a:xfrm>
          <a:off x="0" y="46633"/>
          <a:ext cx="6885757" cy="9354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Policies</a:t>
          </a:r>
        </a:p>
      </dsp:txBody>
      <dsp:txXfrm>
        <a:off x="45663" y="92296"/>
        <a:ext cx="6794431" cy="844089"/>
      </dsp:txXfrm>
    </dsp:sp>
    <dsp:sp modelId="{E262B6B9-400D-4346-83ED-027E61C6243B}">
      <dsp:nvSpPr>
        <dsp:cNvPr id="0" name=""/>
        <dsp:cNvSpPr/>
      </dsp:nvSpPr>
      <dsp:spPr>
        <a:xfrm>
          <a:off x="0" y="982048"/>
          <a:ext cx="6885757" cy="1372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623"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US" sz="3000" kern="1200" dirty="0"/>
            <a:t>What’s the probability that an agent will select a specific action from a specific state?</a:t>
          </a:r>
        </a:p>
      </dsp:txBody>
      <dsp:txXfrm>
        <a:off x="0" y="982048"/>
        <a:ext cx="6885757" cy="1372410"/>
      </dsp:txXfrm>
    </dsp:sp>
    <dsp:sp modelId="{FED8849E-88F4-447B-B1CA-90EE80314495}">
      <dsp:nvSpPr>
        <dsp:cNvPr id="0" name=""/>
        <dsp:cNvSpPr/>
      </dsp:nvSpPr>
      <dsp:spPr>
        <a:xfrm>
          <a:off x="0" y="2354458"/>
          <a:ext cx="6885757" cy="9354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Value/Utility</a:t>
          </a:r>
        </a:p>
      </dsp:txBody>
      <dsp:txXfrm>
        <a:off x="45663" y="2400121"/>
        <a:ext cx="6794431" cy="844089"/>
      </dsp:txXfrm>
    </dsp:sp>
    <dsp:sp modelId="{066534B9-AF2D-4E01-A5EB-CB3AD63EA2CD}">
      <dsp:nvSpPr>
        <dsp:cNvPr id="0" name=""/>
        <dsp:cNvSpPr/>
      </dsp:nvSpPr>
      <dsp:spPr>
        <a:xfrm>
          <a:off x="0" y="3289873"/>
          <a:ext cx="6885757" cy="948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623"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US" sz="3000" kern="1200" dirty="0"/>
            <a:t>How good is a specific action or a specific state for the agent.</a:t>
          </a:r>
        </a:p>
      </dsp:txBody>
      <dsp:txXfrm>
        <a:off x="0" y="3289873"/>
        <a:ext cx="6885757" cy="94857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2A037D-23A4-45E4-9EBD-2AD54C588D92}" type="datetimeFigureOut">
              <a:rPr lang="en-US" smtClean="0"/>
              <a:t>11/18/2020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D0EAFF-A21C-45D8-8974-81AA6BAFC177}" type="slidenum">
              <a:rPr lang="en-US" smtClean="0"/>
              <a:t>‹#›</a:t>
            </a:fld>
            <a:endParaRPr lang="en-US"/>
          </a:p>
        </p:txBody>
      </p:sp>
    </p:spTree>
    <p:extLst>
      <p:ext uri="{BB962C8B-B14F-4D97-AF65-F5344CB8AC3E}">
        <p14:creationId xmlns:p14="http://schemas.microsoft.com/office/powerpoint/2010/main" val="3882789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raleway"/>
              </a:rPr>
              <a:t>We can say, analogously, that </a:t>
            </a:r>
            <a:r>
              <a:rPr lang="en-US" b="1" i="0" dirty="0">
                <a:solidFill>
                  <a:srgbClr val="333333"/>
                </a:solidFill>
                <a:effectLst/>
                <a:latin typeface="raleway"/>
              </a:rPr>
              <a:t>intelligence is the capacity of the agent to select the appropriate strategy in relation to its goals</a:t>
            </a:r>
            <a:r>
              <a:rPr lang="en-US" b="0" i="0" dirty="0">
                <a:solidFill>
                  <a:srgbClr val="333333"/>
                </a:solidFill>
                <a:effectLst/>
                <a:latin typeface="raleway"/>
              </a:rPr>
              <a:t>. Strategy, a teleologically-oriented subset of all possible behaviors, is here connected to the idea of “policy”.</a:t>
            </a:r>
          </a:p>
          <a:p>
            <a:pPr algn="l"/>
            <a:r>
              <a:rPr lang="en-US" b="1" i="0" dirty="0">
                <a:solidFill>
                  <a:srgbClr val="333333"/>
                </a:solidFill>
                <a:effectLst/>
                <a:latin typeface="raleway"/>
              </a:rPr>
              <a:t>A policy is, therefore, a strategy that an agent uses in pursuit of goals</a:t>
            </a:r>
            <a:r>
              <a:rPr lang="en-US" b="0" i="0" dirty="0">
                <a:solidFill>
                  <a:srgbClr val="333333"/>
                </a:solidFill>
                <a:effectLst/>
                <a:latin typeface="raleway"/>
              </a:rPr>
              <a:t>. The policy dictates the actions that the agent takes as a function of the agent’s state and the environment.</a:t>
            </a:r>
          </a:p>
          <a:p>
            <a:endParaRPr lang="en-US" dirty="0"/>
          </a:p>
        </p:txBody>
      </p:sp>
      <p:sp>
        <p:nvSpPr>
          <p:cNvPr id="4" name="Slide Number Placeholder 3"/>
          <p:cNvSpPr>
            <a:spLocks noGrp="1"/>
          </p:cNvSpPr>
          <p:nvPr>
            <p:ph type="sldNum" sz="quarter" idx="5"/>
          </p:nvPr>
        </p:nvSpPr>
        <p:spPr/>
        <p:txBody>
          <a:bodyPr/>
          <a:lstStyle/>
          <a:p>
            <a:fld id="{3FD0EAFF-A21C-45D8-8974-81AA6BAFC177}" type="slidenum">
              <a:rPr lang="en-US" smtClean="0"/>
              <a:t>6</a:t>
            </a:fld>
            <a:endParaRPr lang="en-US"/>
          </a:p>
        </p:txBody>
      </p:sp>
    </p:spTree>
    <p:extLst>
      <p:ext uri="{BB962C8B-B14F-4D97-AF65-F5344CB8AC3E}">
        <p14:creationId xmlns:p14="http://schemas.microsoft.com/office/powerpoint/2010/main" val="488665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B84884-2F83-47E7-97C2-EF65BECA217D}" type="datetimeFigureOut">
              <a:rPr lang="en-IN" smtClean="0"/>
              <a:t>18-11-2020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038C7-65A6-4572-8C8C-23DEC3193480}" type="slidenum">
              <a:rPr lang="en-IN" smtClean="0"/>
              <a:t>‹#›</a:t>
            </a:fld>
            <a:endParaRPr lang="en-IN"/>
          </a:p>
        </p:txBody>
      </p:sp>
    </p:spTree>
    <p:extLst>
      <p:ext uri="{BB962C8B-B14F-4D97-AF65-F5344CB8AC3E}">
        <p14:creationId xmlns:p14="http://schemas.microsoft.com/office/powerpoint/2010/main" val="2498718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B84884-2F83-47E7-97C2-EF65BECA217D}" type="datetimeFigureOut">
              <a:rPr lang="en-IN" smtClean="0"/>
              <a:t>18-11-2020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1038C7-65A6-4572-8C8C-23DEC3193480}" type="slidenum">
              <a:rPr lang="en-IN" smtClean="0"/>
              <a:t>‹#›</a:t>
            </a:fld>
            <a:endParaRPr lang="en-IN"/>
          </a:p>
        </p:txBody>
      </p:sp>
    </p:spTree>
    <p:extLst>
      <p:ext uri="{BB962C8B-B14F-4D97-AF65-F5344CB8AC3E}">
        <p14:creationId xmlns:p14="http://schemas.microsoft.com/office/powerpoint/2010/main" val="2897272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BB84884-2F83-47E7-97C2-EF65BECA217D}" type="datetimeFigureOut">
              <a:rPr lang="en-IN" smtClean="0"/>
              <a:t>18-11-2020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038C7-65A6-4572-8C8C-23DEC3193480}" type="slidenum">
              <a:rPr lang="en-IN" smtClean="0"/>
              <a:t>‹#›</a:t>
            </a:fld>
            <a:endParaRPr lang="en-IN"/>
          </a:p>
        </p:txBody>
      </p:sp>
    </p:spTree>
    <p:extLst>
      <p:ext uri="{BB962C8B-B14F-4D97-AF65-F5344CB8AC3E}">
        <p14:creationId xmlns:p14="http://schemas.microsoft.com/office/powerpoint/2010/main" val="3939711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BB84884-2F83-47E7-97C2-EF65BECA217D}" type="datetimeFigureOut">
              <a:rPr lang="en-IN" smtClean="0"/>
              <a:t>18-11-2020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038C7-65A6-4572-8C8C-23DEC319348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88405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B84884-2F83-47E7-97C2-EF65BECA217D}" type="datetimeFigureOut">
              <a:rPr lang="en-IN" smtClean="0"/>
              <a:t>18-11-2020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038C7-65A6-4572-8C8C-23DEC3193480}" type="slidenum">
              <a:rPr lang="en-IN" smtClean="0"/>
              <a:t>‹#›</a:t>
            </a:fld>
            <a:endParaRPr lang="en-IN"/>
          </a:p>
        </p:txBody>
      </p:sp>
    </p:spTree>
    <p:extLst>
      <p:ext uri="{BB962C8B-B14F-4D97-AF65-F5344CB8AC3E}">
        <p14:creationId xmlns:p14="http://schemas.microsoft.com/office/powerpoint/2010/main" val="2254274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BB84884-2F83-47E7-97C2-EF65BECA217D}" type="datetimeFigureOut">
              <a:rPr lang="en-IN" smtClean="0"/>
              <a:t>18-11-2020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038C7-65A6-4572-8C8C-23DEC3193480}" type="slidenum">
              <a:rPr lang="en-IN" smtClean="0"/>
              <a:t>‹#›</a:t>
            </a:fld>
            <a:endParaRPr lang="en-IN"/>
          </a:p>
        </p:txBody>
      </p:sp>
    </p:spTree>
    <p:extLst>
      <p:ext uri="{BB962C8B-B14F-4D97-AF65-F5344CB8AC3E}">
        <p14:creationId xmlns:p14="http://schemas.microsoft.com/office/powerpoint/2010/main" val="11820553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BB84884-2F83-47E7-97C2-EF65BECA217D}" type="datetimeFigureOut">
              <a:rPr lang="en-IN" smtClean="0"/>
              <a:t>18-11-2020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038C7-65A6-4572-8C8C-23DEC3193480}" type="slidenum">
              <a:rPr lang="en-IN" smtClean="0"/>
              <a:t>‹#›</a:t>
            </a:fld>
            <a:endParaRPr lang="en-IN"/>
          </a:p>
        </p:txBody>
      </p:sp>
    </p:spTree>
    <p:extLst>
      <p:ext uri="{BB962C8B-B14F-4D97-AF65-F5344CB8AC3E}">
        <p14:creationId xmlns:p14="http://schemas.microsoft.com/office/powerpoint/2010/main" val="2905254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84884-2F83-47E7-97C2-EF65BECA217D}" type="datetimeFigureOut">
              <a:rPr lang="en-IN" smtClean="0"/>
              <a:t>18-11-2020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038C7-65A6-4572-8C8C-23DEC3193480}" type="slidenum">
              <a:rPr lang="en-IN" smtClean="0"/>
              <a:t>‹#›</a:t>
            </a:fld>
            <a:endParaRPr lang="en-IN"/>
          </a:p>
        </p:txBody>
      </p:sp>
    </p:spTree>
    <p:extLst>
      <p:ext uri="{BB962C8B-B14F-4D97-AF65-F5344CB8AC3E}">
        <p14:creationId xmlns:p14="http://schemas.microsoft.com/office/powerpoint/2010/main" val="42497492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84884-2F83-47E7-97C2-EF65BECA217D}" type="datetimeFigureOut">
              <a:rPr lang="en-IN" smtClean="0"/>
              <a:t>18-11-2020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038C7-65A6-4572-8C8C-23DEC3193480}" type="slidenum">
              <a:rPr lang="en-IN" smtClean="0"/>
              <a:t>‹#›</a:t>
            </a:fld>
            <a:endParaRPr lang="en-IN"/>
          </a:p>
        </p:txBody>
      </p:sp>
    </p:spTree>
    <p:extLst>
      <p:ext uri="{BB962C8B-B14F-4D97-AF65-F5344CB8AC3E}">
        <p14:creationId xmlns:p14="http://schemas.microsoft.com/office/powerpoint/2010/main" val="2266561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BB84884-2F83-47E7-97C2-EF65BECA217D}" type="datetimeFigureOut">
              <a:rPr lang="en-IN" smtClean="0"/>
              <a:t>18-11-2020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038C7-65A6-4572-8C8C-23DEC3193480}" type="slidenum">
              <a:rPr lang="en-IN" smtClean="0"/>
              <a:t>‹#›</a:t>
            </a:fld>
            <a:endParaRPr lang="en-IN"/>
          </a:p>
        </p:txBody>
      </p:sp>
    </p:spTree>
    <p:extLst>
      <p:ext uri="{BB962C8B-B14F-4D97-AF65-F5344CB8AC3E}">
        <p14:creationId xmlns:p14="http://schemas.microsoft.com/office/powerpoint/2010/main" val="4027418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B84884-2F83-47E7-97C2-EF65BECA217D}" type="datetimeFigureOut">
              <a:rPr lang="en-IN" smtClean="0"/>
              <a:t>18-11-2020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038C7-65A6-4572-8C8C-23DEC3193480}" type="slidenum">
              <a:rPr lang="en-IN" smtClean="0"/>
              <a:t>‹#›</a:t>
            </a:fld>
            <a:endParaRPr lang="en-IN"/>
          </a:p>
        </p:txBody>
      </p:sp>
    </p:spTree>
    <p:extLst>
      <p:ext uri="{BB962C8B-B14F-4D97-AF65-F5344CB8AC3E}">
        <p14:creationId xmlns:p14="http://schemas.microsoft.com/office/powerpoint/2010/main" val="1411553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B84884-2F83-47E7-97C2-EF65BECA217D}" type="datetimeFigureOut">
              <a:rPr lang="en-IN" smtClean="0"/>
              <a:t>18-11-2020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1038C7-65A6-4572-8C8C-23DEC3193480}" type="slidenum">
              <a:rPr lang="en-IN" smtClean="0"/>
              <a:t>‹#›</a:t>
            </a:fld>
            <a:endParaRPr lang="en-IN"/>
          </a:p>
        </p:txBody>
      </p:sp>
    </p:spTree>
    <p:extLst>
      <p:ext uri="{BB962C8B-B14F-4D97-AF65-F5344CB8AC3E}">
        <p14:creationId xmlns:p14="http://schemas.microsoft.com/office/powerpoint/2010/main" val="1576122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B84884-2F83-47E7-97C2-EF65BECA217D}" type="datetimeFigureOut">
              <a:rPr lang="en-IN" smtClean="0"/>
              <a:t>18-11-2020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1038C7-65A6-4572-8C8C-23DEC3193480}" type="slidenum">
              <a:rPr lang="en-IN" smtClean="0"/>
              <a:t>‹#›</a:t>
            </a:fld>
            <a:endParaRPr lang="en-IN"/>
          </a:p>
        </p:txBody>
      </p:sp>
    </p:spTree>
    <p:extLst>
      <p:ext uri="{BB962C8B-B14F-4D97-AF65-F5344CB8AC3E}">
        <p14:creationId xmlns:p14="http://schemas.microsoft.com/office/powerpoint/2010/main" val="390860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BB84884-2F83-47E7-97C2-EF65BECA217D}" type="datetimeFigureOut">
              <a:rPr lang="en-IN" smtClean="0"/>
              <a:t>18-11-2020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E1038C7-65A6-4572-8C8C-23DEC3193480}" type="slidenum">
              <a:rPr lang="en-IN" smtClean="0"/>
              <a:t>‹#›</a:t>
            </a:fld>
            <a:endParaRPr lang="en-IN"/>
          </a:p>
        </p:txBody>
      </p:sp>
    </p:spTree>
    <p:extLst>
      <p:ext uri="{BB962C8B-B14F-4D97-AF65-F5344CB8AC3E}">
        <p14:creationId xmlns:p14="http://schemas.microsoft.com/office/powerpoint/2010/main" val="3571856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BB84884-2F83-47E7-97C2-EF65BECA217D}" type="datetimeFigureOut">
              <a:rPr lang="en-IN" smtClean="0"/>
              <a:t>18-11-2020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E1038C7-65A6-4572-8C8C-23DEC3193480}" type="slidenum">
              <a:rPr lang="en-IN" smtClean="0"/>
              <a:t>‹#›</a:t>
            </a:fld>
            <a:endParaRPr lang="en-IN"/>
          </a:p>
        </p:txBody>
      </p:sp>
    </p:spTree>
    <p:extLst>
      <p:ext uri="{BB962C8B-B14F-4D97-AF65-F5344CB8AC3E}">
        <p14:creationId xmlns:p14="http://schemas.microsoft.com/office/powerpoint/2010/main" val="531925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BB84884-2F83-47E7-97C2-EF65BECA217D}" type="datetimeFigureOut">
              <a:rPr lang="en-IN" smtClean="0"/>
              <a:t>18-11-2020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E1038C7-65A6-4572-8C8C-23DEC3193480}" type="slidenum">
              <a:rPr lang="en-IN" smtClean="0"/>
              <a:t>‹#›</a:t>
            </a:fld>
            <a:endParaRPr lang="en-IN"/>
          </a:p>
        </p:txBody>
      </p:sp>
    </p:spTree>
    <p:extLst>
      <p:ext uri="{BB962C8B-B14F-4D97-AF65-F5344CB8AC3E}">
        <p14:creationId xmlns:p14="http://schemas.microsoft.com/office/powerpoint/2010/main" val="647972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B84884-2F83-47E7-97C2-EF65BECA217D}" type="datetimeFigureOut">
              <a:rPr lang="en-IN" smtClean="0"/>
              <a:t>18-11-2020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1038C7-65A6-4572-8C8C-23DEC3193480}" type="slidenum">
              <a:rPr lang="en-IN" smtClean="0"/>
              <a:t>‹#›</a:t>
            </a:fld>
            <a:endParaRPr lang="en-IN"/>
          </a:p>
        </p:txBody>
      </p:sp>
    </p:spTree>
    <p:extLst>
      <p:ext uri="{BB962C8B-B14F-4D97-AF65-F5344CB8AC3E}">
        <p14:creationId xmlns:p14="http://schemas.microsoft.com/office/powerpoint/2010/main" val="2631845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BB84884-2F83-47E7-97C2-EF65BECA217D}" type="datetimeFigureOut">
              <a:rPr lang="en-IN" smtClean="0"/>
              <a:t>18-11-2020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E1038C7-65A6-4572-8C8C-23DEC3193480}" type="slidenum">
              <a:rPr lang="en-IN" smtClean="0"/>
              <a:t>‹#›</a:t>
            </a:fld>
            <a:endParaRPr lang="en-IN"/>
          </a:p>
        </p:txBody>
      </p:sp>
    </p:spTree>
    <p:extLst>
      <p:ext uri="{BB962C8B-B14F-4D97-AF65-F5344CB8AC3E}">
        <p14:creationId xmlns:p14="http://schemas.microsoft.com/office/powerpoint/2010/main" val="36219445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s.stanford.edu/people/karpathy/convnetjs/demo/rldemo.html" TargetMode="External"/><Relationship Id="rId2" Type="http://schemas.openxmlformats.org/officeDocument/2006/relationships/hyperlink" Target="http://projects.rajivshah.com/rldemo/" TargetMode="External"/><Relationship Id="rId1" Type="http://schemas.openxmlformats.org/officeDocument/2006/relationships/slideLayout" Target="../slideLayouts/slideLayout2.xml"/><Relationship Id="rId4" Type="http://schemas.openxmlformats.org/officeDocument/2006/relationships/hyperlink" Target="https://gym.openai.com/envs/#classic_control"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2DA33B-F1D0-4A58-AE60-A2E19E6237DD}"/>
              </a:ext>
            </a:extLst>
          </p:cNvPr>
          <p:cNvSpPr>
            <a:spLocks noGrp="1"/>
          </p:cNvSpPr>
          <p:nvPr>
            <p:ph type="ctrTitle"/>
          </p:nvPr>
        </p:nvSpPr>
        <p:spPr>
          <a:xfrm>
            <a:off x="4872012" y="1447800"/>
            <a:ext cx="5222325" cy="3329581"/>
          </a:xfrm>
        </p:spPr>
        <p:txBody>
          <a:bodyPr>
            <a:normAutofit/>
          </a:bodyPr>
          <a:lstStyle/>
          <a:p>
            <a:pPr>
              <a:lnSpc>
                <a:spcPct val="90000"/>
              </a:lnSpc>
            </a:pPr>
            <a:r>
              <a:rPr lang="en-IN" sz="5000" dirty="0">
                <a:solidFill>
                  <a:srgbClr val="EBEBEB"/>
                </a:solidFill>
              </a:rPr>
              <a:t>Reinforcement Learning</a:t>
            </a:r>
          </a:p>
        </p:txBody>
      </p:sp>
      <p:sp>
        <p:nvSpPr>
          <p:cNvPr id="3" name="Subtitle 2">
            <a:extLst>
              <a:ext uri="{FF2B5EF4-FFF2-40B4-BE49-F238E27FC236}">
                <a16:creationId xmlns:a16="http://schemas.microsoft.com/office/drawing/2014/main" id="{581390C3-0A1D-4E19-901A-75225FCC0FC0}"/>
              </a:ext>
            </a:extLst>
          </p:cNvPr>
          <p:cNvSpPr>
            <a:spLocks noGrp="1"/>
          </p:cNvSpPr>
          <p:nvPr>
            <p:ph type="subTitle" idx="1"/>
          </p:nvPr>
        </p:nvSpPr>
        <p:spPr>
          <a:xfrm>
            <a:off x="4872012" y="4777380"/>
            <a:ext cx="5222326" cy="1991168"/>
          </a:xfrm>
        </p:spPr>
        <p:txBody>
          <a:bodyPr>
            <a:normAutofit lnSpcReduction="10000"/>
          </a:bodyPr>
          <a:lstStyle/>
          <a:p>
            <a:r>
              <a:rPr lang="en-IN" dirty="0">
                <a:solidFill>
                  <a:schemeClr val="tx2">
                    <a:lumMod val="40000"/>
                    <a:lumOff val="60000"/>
                  </a:schemeClr>
                </a:solidFill>
              </a:rPr>
              <a:t>Zain Hasan</a:t>
            </a:r>
          </a:p>
          <a:p>
            <a:r>
              <a:rPr lang="en-IN" dirty="0">
                <a:solidFill>
                  <a:schemeClr val="tx2">
                    <a:lumMod val="40000"/>
                    <a:lumOff val="60000"/>
                  </a:schemeClr>
                </a:solidFill>
              </a:rPr>
              <a:t>W10D3 – Part</a:t>
            </a:r>
          </a:p>
          <a:p>
            <a:endParaRPr lang="en-IN" dirty="0">
              <a:solidFill>
                <a:schemeClr val="tx2">
                  <a:lumMod val="40000"/>
                  <a:lumOff val="60000"/>
                </a:schemeClr>
              </a:solidFill>
            </a:endParaRPr>
          </a:p>
          <a:p>
            <a:endParaRPr lang="en-IN" dirty="0">
              <a:solidFill>
                <a:schemeClr val="tx2">
                  <a:lumMod val="40000"/>
                  <a:lumOff val="60000"/>
                </a:schemeClr>
              </a:solidFill>
            </a:endParaRPr>
          </a:p>
          <a:p>
            <a:r>
              <a:rPr lang="en-IN" dirty="0">
                <a:solidFill>
                  <a:schemeClr val="tx2">
                    <a:lumMod val="40000"/>
                    <a:lumOff val="60000"/>
                  </a:schemeClr>
                </a:solidFill>
              </a:rPr>
              <a:t>Adapted from </a:t>
            </a:r>
            <a:r>
              <a:rPr lang="en-IN" dirty="0" err="1">
                <a:solidFill>
                  <a:schemeClr val="tx2">
                    <a:lumMod val="40000"/>
                    <a:lumOff val="60000"/>
                  </a:schemeClr>
                </a:solidFill>
              </a:rPr>
              <a:t>Arunabh’s</a:t>
            </a:r>
            <a:r>
              <a:rPr lang="en-IN" dirty="0">
                <a:solidFill>
                  <a:schemeClr val="tx2">
                    <a:lumMod val="40000"/>
                    <a:lumOff val="60000"/>
                  </a:schemeClr>
                </a:solidFill>
              </a:rPr>
              <a:t> Slides </a:t>
            </a:r>
          </a:p>
        </p:txBody>
      </p:sp>
      <p:sp>
        <p:nvSpPr>
          <p:cNvPr id="11"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id="{0FA32361-FD8B-41E0-9375-3845DDD21F00}"/>
              </a:ext>
            </a:extLst>
          </p:cNvPr>
          <p:cNvPicPr>
            <a:picLocks noChangeAspect="1"/>
          </p:cNvPicPr>
          <p:nvPr/>
        </p:nvPicPr>
        <p:blipFill rotWithShape="1">
          <a:blip r:embed="rId3"/>
          <a:srcRect l="4160" r="52216" b="-1"/>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13" name="Rectangle 12">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69221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DEAF7-5F97-4FB9-84D4-CC8FFC9DFFC0}"/>
              </a:ext>
            </a:extLst>
          </p:cNvPr>
          <p:cNvSpPr>
            <a:spLocks noGrp="1"/>
          </p:cNvSpPr>
          <p:nvPr>
            <p:ph type="title"/>
          </p:nvPr>
        </p:nvSpPr>
        <p:spPr/>
        <p:txBody>
          <a:bodyPr/>
          <a:lstStyle/>
          <a:p>
            <a:r>
              <a:rPr lang="en-IN" dirty="0"/>
              <a:t>Bellman Equation</a:t>
            </a:r>
          </a:p>
        </p:txBody>
      </p:sp>
      <p:pic>
        <p:nvPicPr>
          <p:cNvPr id="4" name="Picture 3">
            <a:extLst>
              <a:ext uri="{FF2B5EF4-FFF2-40B4-BE49-F238E27FC236}">
                <a16:creationId xmlns:a16="http://schemas.microsoft.com/office/drawing/2014/main" id="{B4C100A6-9A5F-4E4B-8A4B-1413A61EBB6E}"/>
              </a:ext>
            </a:extLst>
          </p:cNvPr>
          <p:cNvPicPr>
            <a:picLocks noChangeAspect="1"/>
          </p:cNvPicPr>
          <p:nvPr/>
        </p:nvPicPr>
        <p:blipFill>
          <a:blip r:embed="rId2"/>
          <a:stretch>
            <a:fillRect/>
          </a:stretch>
        </p:blipFill>
        <p:spPr>
          <a:xfrm>
            <a:off x="646111" y="2045263"/>
            <a:ext cx="9010650" cy="4124325"/>
          </a:xfrm>
          <a:prstGeom prst="rect">
            <a:avLst/>
          </a:prstGeom>
        </p:spPr>
      </p:pic>
    </p:spTree>
    <p:extLst>
      <p:ext uri="{BB962C8B-B14F-4D97-AF65-F5344CB8AC3E}">
        <p14:creationId xmlns:p14="http://schemas.microsoft.com/office/powerpoint/2010/main" val="3120964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1C513-930E-41A8-B7E1-E0D9D1BCBA0E}"/>
              </a:ext>
            </a:extLst>
          </p:cNvPr>
          <p:cNvSpPr>
            <a:spLocks noGrp="1"/>
          </p:cNvSpPr>
          <p:nvPr>
            <p:ph type="title"/>
          </p:nvPr>
        </p:nvSpPr>
        <p:spPr>
          <a:xfrm>
            <a:off x="646111" y="452718"/>
            <a:ext cx="9404723" cy="736985"/>
          </a:xfrm>
        </p:spPr>
        <p:txBody>
          <a:bodyPr/>
          <a:lstStyle/>
          <a:p>
            <a:r>
              <a:rPr lang="en-IN" dirty="0"/>
              <a:t>Bellman Equation Intuition</a:t>
            </a:r>
            <a:br>
              <a:rPr lang="en-IN" dirty="0"/>
            </a:br>
            <a:endParaRPr lang="en-IN" dirty="0"/>
          </a:p>
        </p:txBody>
      </p:sp>
      <p:pic>
        <p:nvPicPr>
          <p:cNvPr id="4" name="Picture 3">
            <a:extLst>
              <a:ext uri="{FF2B5EF4-FFF2-40B4-BE49-F238E27FC236}">
                <a16:creationId xmlns:a16="http://schemas.microsoft.com/office/drawing/2014/main" id="{06AAFA79-A0F7-4FD9-AF6F-BFFEE08E6F7E}"/>
              </a:ext>
            </a:extLst>
          </p:cNvPr>
          <p:cNvPicPr>
            <a:picLocks noChangeAspect="1"/>
          </p:cNvPicPr>
          <p:nvPr/>
        </p:nvPicPr>
        <p:blipFill>
          <a:blip r:embed="rId2"/>
          <a:stretch>
            <a:fillRect/>
          </a:stretch>
        </p:blipFill>
        <p:spPr>
          <a:xfrm>
            <a:off x="646111" y="1606960"/>
            <a:ext cx="9229725" cy="4686300"/>
          </a:xfrm>
          <a:prstGeom prst="rect">
            <a:avLst/>
          </a:prstGeom>
        </p:spPr>
      </p:pic>
    </p:spTree>
    <p:extLst>
      <p:ext uri="{BB962C8B-B14F-4D97-AF65-F5344CB8AC3E}">
        <p14:creationId xmlns:p14="http://schemas.microsoft.com/office/powerpoint/2010/main" val="49741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787D7-59CE-43AB-A2D1-971A94270454}"/>
              </a:ext>
            </a:extLst>
          </p:cNvPr>
          <p:cNvSpPr>
            <a:spLocks noGrp="1"/>
          </p:cNvSpPr>
          <p:nvPr>
            <p:ph type="title"/>
          </p:nvPr>
        </p:nvSpPr>
        <p:spPr>
          <a:xfrm>
            <a:off x="734601" y="255637"/>
            <a:ext cx="9404723" cy="516061"/>
          </a:xfrm>
        </p:spPr>
        <p:txBody>
          <a:bodyPr/>
          <a:lstStyle/>
          <a:p>
            <a:r>
              <a:rPr lang="en-IN" dirty="0"/>
              <a:t>Bellman Intuition</a:t>
            </a:r>
          </a:p>
        </p:txBody>
      </p:sp>
      <p:pic>
        <p:nvPicPr>
          <p:cNvPr id="4" name="Picture 3">
            <a:extLst>
              <a:ext uri="{FF2B5EF4-FFF2-40B4-BE49-F238E27FC236}">
                <a16:creationId xmlns:a16="http://schemas.microsoft.com/office/drawing/2014/main" id="{7EB5CD7F-1090-48C9-8B40-49528E4997C4}"/>
              </a:ext>
            </a:extLst>
          </p:cNvPr>
          <p:cNvPicPr>
            <a:picLocks noChangeAspect="1"/>
          </p:cNvPicPr>
          <p:nvPr/>
        </p:nvPicPr>
        <p:blipFill>
          <a:blip r:embed="rId2"/>
          <a:stretch>
            <a:fillRect/>
          </a:stretch>
        </p:blipFill>
        <p:spPr>
          <a:xfrm>
            <a:off x="646111" y="1579152"/>
            <a:ext cx="9191625" cy="5095875"/>
          </a:xfrm>
          <a:prstGeom prst="rect">
            <a:avLst/>
          </a:prstGeom>
        </p:spPr>
      </p:pic>
    </p:spTree>
    <p:extLst>
      <p:ext uri="{BB962C8B-B14F-4D97-AF65-F5344CB8AC3E}">
        <p14:creationId xmlns:p14="http://schemas.microsoft.com/office/powerpoint/2010/main" val="3475979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0AF6-63EA-4D9E-A685-3FB3D2C810B8}"/>
              </a:ext>
            </a:extLst>
          </p:cNvPr>
          <p:cNvSpPr>
            <a:spLocks noGrp="1"/>
          </p:cNvSpPr>
          <p:nvPr>
            <p:ph type="title"/>
          </p:nvPr>
        </p:nvSpPr>
        <p:spPr/>
        <p:txBody>
          <a:bodyPr/>
          <a:lstStyle/>
          <a:p>
            <a:r>
              <a:rPr lang="en-IN" dirty="0"/>
              <a:t>Q Learning Process</a:t>
            </a:r>
          </a:p>
        </p:txBody>
      </p:sp>
      <p:sp>
        <p:nvSpPr>
          <p:cNvPr id="3" name="Content Placeholder 2">
            <a:extLst>
              <a:ext uri="{FF2B5EF4-FFF2-40B4-BE49-F238E27FC236}">
                <a16:creationId xmlns:a16="http://schemas.microsoft.com/office/drawing/2014/main" id="{636EF35B-C58D-45E4-9ED2-DC411FDD516D}"/>
              </a:ext>
            </a:extLst>
          </p:cNvPr>
          <p:cNvSpPr>
            <a:spLocks noGrp="1"/>
          </p:cNvSpPr>
          <p:nvPr>
            <p:ph idx="1"/>
          </p:nvPr>
        </p:nvSpPr>
        <p:spPr>
          <a:xfrm>
            <a:off x="6912078" y="1511387"/>
            <a:ext cx="4954259" cy="4195481"/>
          </a:xfrm>
        </p:spPr>
        <p:txBody>
          <a:bodyPr/>
          <a:lstStyle/>
          <a:p>
            <a:r>
              <a:rPr lang="en-IN" dirty="0"/>
              <a:t>To left is the environment we are using.</a:t>
            </a:r>
          </a:p>
          <a:p>
            <a:r>
              <a:rPr lang="en-IN" dirty="0"/>
              <a:t>Lizard is an agent</a:t>
            </a:r>
          </a:p>
          <a:p>
            <a:r>
              <a:rPr lang="en-IN" dirty="0"/>
              <a:t>If it eats cricket it gets a reward</a:t>
            </a:r>
          </a:p>
          <a:p>
            <a:r>
              <a:rPr lang="en-IN" dirty="0"/>
              <a:t>If it goes near the bird, it gets eaten up</a:t>
            </a:r>
          </a:p>
          <a:p>
            <a:r>
              <a:rPr lang="en-IN" dirty="0"/>
              <a:t>Rewards are positive and negative.</a:t>
            </a:r>
          </a:p>
          <a:p>
            <a:r>
              <a:rPr lang="en-IN" dirty="0"/>
              <a:t>Lets look at our reward/Q-table in the next slide.</a:t>
            </a:r>
          </a:p>
        </p:txBody>
      </p:sp>
      <p:pic>
        <p:nvPicPr>
          <p:cNvPr id="4" name="Picture 3">
            <a:extLst>
              <a:ext uri="{FF2B5EF4-FFF2-40B4-BE49-F238E27FC236}">
                <a16:creationId xmlns:a16="http://schemas.microsoft.com/office/drawing/2014/main" id="{C9E2761B-EDF7-41E5-949D-84D856C8E8C7}"/>
              </a:ext>
            </a:extLst>
          </p:cNvPr>
          <p:cNvPicPr>
            <a:picLocks noChangeAspect="1"/>
          </p:cNvPicPr>
          <p:nvPr/>
        </p:nvPicPr>
        <p:blipFill>
          <a:blip r:embed="rId2"/>
          <a:stretch>
            <a:fillRect/>
          </a:stretch>
        </p:blipFill>
        <p:spPr>
          <a:xfrm>
            <a:off x="753625" y="1333713"/>
            <a:ext cx="5811925" cy="4190573"/>
          </a:xfrm>
          <a:prstGeom prst="rect">
            <a:avLst/>
          </a:prstGeom>
        </p:spPr>
      </p:pic>
    </p:spTree>
    <p:extLst>
      <p:ext uri="{BB962C8B-B14F-4D97-AF65-F5344CB8AC3E}">
        <p14:creationId xmlns:p14="http://schemas.microsoft.com/office/powerpoint/2010/main" val="1260020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DBA05-CBE2-4087-BE56-1B919F1A3D1B}"/>
              </a:ext>
            </a:extLst>
          </p:cNvPr>
          <p:cNvSpPr>
            <a:spLocks noGrp="1"/>
          </p:cNvSpPr>
          <p:nvPr>
            <p:ph type="title"/>
          </p:nvPr>
        </p:nvSpPr>
        <p:spPr>
          <a:xfrm>
            <a:off x="646111" y="452718"/>
            <a:ext cx="9404723" cy="825476"/>
          </a:xfrm>
        </p:spPr>
        <p:txBody>
          <a:bodyPr/>
          <a:lstStyle/>
          <a:p>
            <a:r>
              <a:rPr lang="en-IN" dirty="0"/>
              <a:t>Rewards and initial Q-Table</a:t>
            </a:r>
          </a:p>
        </p:txBody>
      </p:sp>
      <p:pic>
        <p:nvPicPr>
          <p:cNvPr id="5" name="Picture 4">
            <a:extLst>
              <a:ext uri="{FF2B5EF4-FFF2-40B4-BE49-F238E27FC236}">
                <a16:creationId xmlns:a16="http://schemas.microsoft.com/office/drawing/2014/main" id="{B0A9D28A-C024-4C65-BBA7-17F6AB091991}"/>
              </a:ext>
            </a:extLst>
          </p:cNvPr>
          <p:cNvPicPr>
            <a:picLocks noChangeAspect="1"/>
          </p:cNvPicPr>
          <p:nvPr/>
        </p:nvPicPr>
        <p:blipFill>
          <a:blip r:embed="rId2"/>
          <a:stretch>
            <a:fillRect/>
          </a:stretch>
        </p:blipFill>
        <p:spPr>
          <a:xfrm>
            <a:off x="1071127" y="4095750"/>
            <a:ext cx="4132288" cy="2682056"/>
          </a:xfrm>
          <a:prstGeom prst="rect">
            <a:avLst/>
          </a:prstGeom>
        </p:spPr>
      </p:pic>
      <p:pic>
        <p:nvPicPr>
          <p:cNvPr id="6" name="Picture 5">
            <a:extLst>
              <a:ext uri="{FF2B5EF4-FFF2-40B4-BE49-F238E27FC236}">
                <a16:creationId xmlns:a16="http://schemas.microsoft.com/office/drawing/2014/main" id="{AAA2B789-974A-4EEC-AAEC-3B351F6B4795}"/>
              </a:ext>
            </a:extLst>
          </p:cNvPr>
          <p:cNvPicPr>
            <a:picLocks noChangeAspect="1"/>
          </p:cNvPicPr>
          <p:nvPr/>
        </p:nvPicPr>
        <p:blipFill>
          <a:blip r:embed="rId3"/>
          <a:stretch>
            <a:fillRect/>
          </a:stretch>
        </p:blipFill>
        <p:spPr>
          <a:xfrm>
            <a:off x="646111" y="1410622"/>
            <a:ext cx="4711802" cy="2552700"/>
          </a:xfrm>
          <a:prstGeom prst="rect">
            <a:avLst/>
          </a:prstGeom>
        </p:spPr>
      </p:pic>
      <p:sp>
        <p:nvSpPr>
          <p:cNvPr id="8" name="TextBox 7">
            <a:extLst>
              <a:ext uri="{FF2B5EF4-FFF2-40B4-BE49-F238E27FC236}">
                <a16:creationId xmlns:a16="http://schemas.microsoft.com/office/drawing/2014/main" id="{44478F0E-A59B-454D-93B9-F54C145FAA2A}"/>
              </a:ext>
            </a:extLst>
          </p:cNvPr>
          <p:cNvSpPr txBox="1"/>
          <p:nvPr/>
        </p:nvSpPr>
        <p:spPr>
          <a:xfrm>
            <a:off x="6187308" y="1117311"/>
            <a:ext cx="5358581" cy="3139321"/>
          </a:xfrm>
          <a:prstGeom prst="rect">
            <a:avLst/>
          </a:prstGeom>
          <a:noFill/>
        </p:spPr>
        <p:txBody>
          <a:bodyPr wrap="square" rtlCol="0">
            <a:spAutoFit/>
          </a:bodyPr>
          <a:lstStyle/>
          <a:p>
            <a:pPr marL="285750" indent="-285750">
              <a:buFont typeface="Arial" panose="020B0604020202020204" pitchFamily="34" charset="0"/>
              <a:buChar char="•"/>
            </a:pPr>
            <a:r>
              <a:rPr lang="en-IN" dirty="0"/>
              <a:t>Initial rewards are defined.</a:t>
            </a:r>
          </a:p>
          <a:p>
            <a:pPr marL="285750" indent="-285750">
              <a:buFont typeface="Arial" panose="020B0604020202020204" pitchFamily="34" charset="0"/>
              <a:buChar char="•"/>
            </a:pPr>
            <a:r>
              <a:rPr lang="en-IN" dirty="0"/>
              <a:t>A q table is maintained and updated as agent interacts again and again with an environment over time.</a:t>
            </a:r>
          </a:p>
          <a:p>
            <a:pPr marL="285750" indent="-285750">
              <a:buFont typeface="Arial" panose="020B0604020202020204" pitchFamily="34" charset="0"/>
              <a:buChar char="•"/>
            </a:pPr>
            <a:r>
              <a:rPr lang="en-IN" dirty="0"/>
              <a:t>It gets updated over time.</a:t>
            </a:r>
          </a:p>
          <a:p>
            <a:pPr marL="285750" indent="-285750">
              <a:buFont typeface="Arial" panose="020B0604020202020204" pitchFamily="34" charset="0"/>
              <a:buChar char="•"/>
            </a:pPr>
            <a:r>
              <a:rPr lang="en-US" dirty="0"/>
              <a:t>In each episode, the lizard starts out by choosing an action from the starting state based on the current Q-values in the table. </a:t>
            </a:r>
          </a:p>
          <a:p>
            <a:pPr marL="285750" indent="-285750">
              <a:buFont typeface="Arial" panose="020B0604020202020204" pitchFamily="34" charset="0"/>
              <a:buChar char="•"/>
            </a:pPr>
            <a:r>
              <a:rPr lang="en-US" dirty="0"/>
              <a:t>The lizard chooses the action based on which action has the highest Q-value in the Q-table for the current state.</a:t>
            </a:r>
            <a:endParaRPr lang="en-IN" dirty="0"/>
          </a:p>
        </p:txBody>
      </p:sp>
    </p:spTree>
    <p:extLst>
      <p:ext uri="{BB962C8B-B14F-4D97-AF65-F5344CB8AC3E}">
        <p14:creationId xmlns:p14="http://schemas.microsoft.com/office/powerpoint/2010/main" val="3810050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C941A-6E7F-4373-BD72-5C4A245FF44B}"/>
              </a:ext>
            </a:extLst>
          </p:cNvPr>
          <p:cNvSpPr>
            <a:spLocks noGrp="1"/>
          </p:cNvSpPr>
          <p:nvPr>
            <p:ph type="title"/>
          </p:nvPr>
        </p:nvSpPr>
        <p:spPr>
          <a:xfrm>
            <a:off x="646111" y="452718"/>
            <a:ext cx="9404723" cy="835308"/>
          </a:xfrm>
        </p:spPr>
        <p:txBody>
          <a:bodyPr/>
          <a:lstStyle/>
          <a:p>
            <a:r>
              <a:rPr lang="en-IN" dirty="0"/>
              <a:t>Exploration and Exploitation</a:t>
            </a:r>
          </a:p>
        </p:txBody>
      </p:sp>
      <p:sp>
        <p:nvSpPr>
          <p:cNvPr id="3" name="Content Placeholder 2">
            <a:extLst>
              <a:ext uri="{FF2B5EF4-FFF2-40B4-BE49-F238E27FC236}">
                <a16:creationId xmlns:a16="http://schemas.microsoft.com/office/drawing/2014/main" id="{DC901E80-80B5-4139-9A69-DF16CD66FE2D}"/>
              </a:ext>
            </a:extLst>
          </p:cNvPr>
          <p:cNvSpPr>
            <a:spLocks noGrp="1"/>
          </p:cNvSpPr>
          <p:nvPr>
            <p:ph idx="1"/>
          </p:nvPr>
        </p:nvSpPr>
        <p:spPr>
          <a:xfrm>
            <a:off x="749351" y="1288026"/>
            <a:ext cx="8946541" cy="5361252"/>
          </a:xfrm>
        </p:spPr>
        <p:txBody>
          <a:bodyPr>
            <a:normAutofit lnSpcReduction="10000"/>
          </a:bodyPr>
          <a:lstStyle/>
          <a:p>
            <a:r>
              <a:rPr lang="en-US" dirty="0"/>
              <a:t>The goal of an agent is to maximize the expected return, so you might think that we want our agent to use exploitation all the time and not worry about doing any exploration. This strategy, however, isn’t quite right.</a:t>
            </a:r>
          </a:p>
          <a:p>
            <a:endParaRPr lang="en-US" dirty="0"/>
          </a:p>
          <a:p>
            <a:r>
              <a:rPr lang="en-US" dirty="0"/>
              <a:t>Think of our game. If our lizard got to the single cricket before it got to the group of five crickets, then only making use of exploitation, going forward the lizard would just learn to exploit the information it knows about the location of the single cricket to get single incremental points infinitely. It would then also be losing single points infinitely just to back out of the tile before it can come back in to get the cricket again.</a:t>
            </a:r>
          </a:p>
          <a:p>
            <a:endParaRPr lang="en-US" dirty="0"/>
          </a:p>
          <a:p>
            <a:r>
              <a:rPr lang="en-US" dirty="0"/>
              <a:t>This is implemented by specifying a probability(epsilon) that the agent takes a random action at any point in time for the sake of exploring its possibilities. – Point on epsilon decay</a:t>
            </a:r>
            <a:endParaRPr lang="en-IN" dirty="0"/>
          </a:p>
        </p:txBody>
      </p:sp>
    </p:spTree>
    <p:extLst>
      <p:ext uri="{BB962C8B-B14F-4D97-AF65-F5344CB8AC3E}">
        <p14:creationId xmlns:p14="http://schemas.microsoft.com/office/powerpoint/2010/main" val="2663838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DFA018-1C0C-4CC6-B72B-867B9AF0B2C8}"/>
              </a:ext>
            </a:extLst>
          </p:cNvPr>
          <p:cNvPicPr>
            <a:picLocks noChangeAspect="1"/>
          </p:cNvPicPr>
          <p:nvPr/>
        </p:nvPicPr>
        <p:blipFill>
          <a:blip r:embed="rId2"/>
          <a:stretch>
            <a:fillRect/>
          </a:stretch>
        </p:blipFill>
        <p:spPr>
          <a:xfrm>
            <a:off x="646111" y="2134521"/>
            <a:ext cx="8924925" cy="3867150"/>
          </a:xfrm>
          <a:prstGeom prst="rect">
            <a:avLst/>
          </a:prstGeom>
        </p:spPr>
      </p:pic>
      <p:sp>
        <p:nvSpPr>
          <p:cNvPr id="5" name="Title 1">
            <a:extLst>
              <a:ext uri="{FF2B5EF4-FFF2-40B4-BE49-F238E27FC236}">
                <a16:creationId xmlns:a16="http://schemas.microsoft.com/office/drawing/2014/main" id="{DB1F92D8-C0E0-435F-91DA-90EC08439633}"/>
              </a:ext>
            </a:extLst>
          </p:cNvPr>
          <p:cNvSpPr>
            <a:spLocks noGrp="1"/>
          </p:cNvSpPr>
          <p:nvPr>
            <p:ph type="title"/>
          </p:nvPr>
        </p:nvSpPr>
        <p:spPr>
          <a:xfrm>
            <a:off x="646111" y="737854"/>
            <a:ext cx="9404723" cy="904134"/>
          </a:xfrm>
        </p:spPr>
        <p:txBody>
          <a:bodyPr/>
          <a:lstStyle/>
          <a:p>
            <a:r>
              <a:rPr lang="en-IN" dirty="0"/>
              <a:t>Epsilon Greedy Strategy</a:t>
            </a:r>
            <a:br>
              <a:rPr lang="en-IN" dirty="0"/>
            </a:br>
            <a:r>
              <a:rPr lang="en-IN" sz="1600" dirty="0">
                <a:solidFill>
                  <a:schemeClr val="accent2">
                    <a:lumMod val="60000"/>
                    <a:lumOff val="40000"/>
                  </a:schemeClr>
                </a:solidFill>
              </a:rPr>
              <a:t>source: deep lizard</a:t>
            </a:r>
            <a:endParaRPr lang="en-IN" dirty="0"/>
          </a:p>
        </p:txBody>
      </p:sp>
    </p:spTree>
    <p:extLst>
      <p:ext uri="{BB962C8B-B14F-4D97-AF65-F5344CB8AC3E}">
        <p14:creationId xmlns:p14="http://schemas.microsoft.com/office/powerpoint/2010/main" val="205862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A655B-1974-40DE-844E-834F8B3237B1}"/>
              </a:ext>
            </a:extLst>
          </p:cNvPr>
          <p:cNvSpPr>
            <a:spLocks noGrp="1"/>
          </p:cNvSpPr>
          <p:nvPr>
            <p:ph type="title"/>
          </p:nvPr>
        </p:nvSpPr>
        <p:spPr/>
        <p:txBody>
          <a:bodyPr/>
          <a:lstStyle/>
          <a:p>
            <a:r>
              <a:rPr lang="en-IN" dirty="0"/>
              <a:t>Reinforcement Learning Online Demo</a:t>
            </a:r>
          </a:p>
        </p:txBody>
      </p:sp>
      <p:sp>
        <p:nvSpPr>
          <p:cNvPr id="5" name="TextBox 4">
            <a:extLst>
              <a:ext uri="{FF2B5EF4-FFF2-40B4-BE49-F238E27FC236}">
                <a16:creationId xmlns:a16="http://schemas.microsoft.com/office/drawing/2014/main" id="{4D8CA3C4-CA07-41F1-8B3B-1ED9F9DCA7ED}"/>
              </a:ext>
            </a:extLst>
          </p:cNvPr>
          <p:cNvSpPr txBox="1"/>
          <p:nvPr/>
        </p:nvSpPr>
        <p:spPr>
          <a:xfrm>
            <a:off x="766916" y="2106250"/>
            <a:ext cx="9510059" cy="1938992"/>
          </a:xfrm>
          <a:prstGeom prst="rect">
            <a:avLst/>
          </a:prstGeom>
          <a:noFill/>
        </p:spPr>
        <p:txBody>
          <a:bodyPr wrap="square">
            <a:spAutoFit/>
          </a:bodyPr>
          <a:lstStyle/>
          <a:p>
            <a:r>
              <a:rPr lang="en-IN" sz="2000" dirty="0">
                <a:solidFill>
                  <a:schemeClr val="accent3">
                    <a:lumMod val="75000"/>
                  </a:schemeClr>
                </a:solidFill>
                <a:hlinkClick r:id="rId2"/>
              </a:rPr>
              <a:t>http://projects.rajivshah.com/rldemo/</a:t>
            </a:r>
            <a:endParaRPr lang="en-IN" sz="2000" dirty="0">
              <a:solidFill>
                <a:schemeClr val="accent3">
                  <a:lumMod val="75000"/>
                </a:schemeClr>
              </a:solidFill>
            </a:endParaRPr>
          </a:p>
          <a:p>
            <a:endParaRPr lang="en-IN" sz="2000" dirty="0">
              <a:solidFill>
                <a:schemeClr val="accent3">
                  <a:lumMod val="75000"/>
                </a:schemeClr>
              </a:solidFill>
            </a:endParaRPr>
          </a:p>
          <a:p>
            <a:r>
              <a:rPr lang="en-IN" sz="2000" dirty="0">
                <a:solidFill>
                  <a:schemeClr val="accent3">
                    <a:lumMod val="75000"/>
                  </a:schemeClr>
                </a:solidFill>
                <a:hlinkClick r:id="rId3"/>
              </a:rPr>
              <a:t>https://cs.stanford.edu/people/karpathy/convnetjs/demo/rldemo.html</a:t>
            </a:r>
            <a:endParaRPr lang="en-IN" sz="2000" dirty="0">
              <a:solidFill>
                <a:schemeClr val="accent3">
                  <a:lumMod val="75000"/>
                </a:schemeClr>
              </a:solidFill>
            </a:endParaRPr>
          </a:p>
          <a:p>
            <a:endParaRPr lang="en-IN" sz="2000" dirty="0">
              <a:solidFill>
                <a:schemeClr val="accent3">
                  <a:lumMod val="75000"/>
                </a:schemeClr>
              </a:solidFill>
            </a:endParaRPr>
          </a:p>
          <a:p>
            <a:r>
              <a:rPr lang="en-IN" sz="2000" dirty="0">
                <a:solidFill>
                  <a:schemeClr val="accent3">
                    <a:lumMod val="75000"/>
                  </a:schemeClr>
                </a:solidFill>
                <a:hlinkClick r:id="rId4"/>
              </a:rPr>
              <a:t>https://gym.openai.com/envs/#classic_control</a:t>
            </a:r>
            <a:endParaRPr lang="en-IN" sz="2000" dirty="0">
              <a:solidFill>
                <a:schemeClr val="accent3">
                  <a:lumMod val="75000"/>
                </a:schemeClr>
              </a:solidFill>
            </a:endParaRPr>
          </a:p>
          <a:p>
            <a:endParaRPr lang="en-IN" sz="2000" dirty="0">
              <a:solidFill>
                <a:schemeClr val="accent3">
                  <a:lumMod val="75000"/>
                </a:schemeClr>
              </a:solidFill>
            </a:endParaRPr>
          </a:p>
        </p:txBody>
      </p:sp>
    </p:spTree>
    <p:extLst>
      <p:ext uri="{BB962C8B-B14F-4D97-AF65-F5344CB8AC3E}">
        <p14:creationId xmlns:p14="http://schemas.microsoft.com/office/powerpoint/2010/main" val="716358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70C3D-E978-4187-B321-5BA93F0B9B68}"/>
              </a:ext>
            </a:extLst>
          </p:cNvPr>
          <p:cNvSpPr>
            <a:spLocks noGrp="1"/>
          </p:cNvSpPr>
          <p:nvPr>
            <p:ph type="title"/>
          </p:nvPr>
        </p:nvSpPr>
        <p:spPr>
          <a:xfrm>
            <a:off x="646111" y="452718"/>
            <a:ext cx="9404723" cy="1031953"/>
          </a:xfrm>
        </p:spPr>
        <p:txBody>
          <a:bodyPr/>
          <a:lstStyle/>
          <a:p>
            <a:r>
              <a:rPr lang="en-IN" dirty="0"/>
              <a:t>Reinforcement Learning Use Cases</a:t>
            </a:r>
          </a:p>
        </p:txBody>
      </p:sp>
      <p:pic>
        <p:nvPicPr>
          <p:cNvPr id="4" name="Picture 3">
            <a:extLst>
              <a:ext uri="{FF2B5EF4-FFF2-40B4-BE49-F238E27FC236}">
                <a16:creationId xmlns:a16="http://schemas.microsoft.com/office/drawing/2014/main" id="{DC58668D-1766-4A1B-9B1B-2671A309CEAC}"/>
              </a:ext>
            </a:extLst>
          </p:cNvPr>
          <p:cNvPicPr>
            <a:picLocks noChangeAspect="1"/>
          </p:cNvPicPr>
          <p:nvPr/>
        </p:nvPicPr>
        <p:blipFill>
          <a:blip r:embed="rId2"/>
          <a:stretch>
            <a:fillRect/>
          </a:stretch>
        </p:blipFill>
        <p:spPr>
          <a:xfrm>
            <a:off x="749096" y="1304771"/>
            <a:ext cx="5600700" cy="4543425"/>
          </a:xfrm>
          <a:prstGeom prst="rect">
            <a:avLst/>
          </a:prstGeom>
        </p:spPr>
      </p:pic>
      <p:sp>
        <p:nvSpPr>
          <p:cNvPr id="5" name="TextBox 4">
            <a:extLst>
              <a:ext uri="{FF2B5EF4-FFF2-40B4-BE49-F238E27FC236}">
                <a16:creationId xmlns:a16="http://schemas.microsoft.com/office/drawing/2014/main" id="{EA10E3D8-5EA4-4EAB-8462-72F5DE89B5D7}"/>
              </a:ext>
            </a:extLst>
          </p:cNvPr>
          <p:cNvSpPr txBox="1"/>
          <p:nvPr/>
        </p:nvSpPr>
        <p:spPr>
          <a:xfrm>
            <a:off x="6567948" y="1198468"/>
            <a:ext cx="4522839" cy="5632311"/>
          </a:xfrm>
          <a:prstGeom prst="rect">
            <a:avLst/>
          </a:prstGeom>
          <a:noFill/>
        </p:spPr>
        <p:txBody>
          <a:bodyPr wrap="square" rtlCol="0">
            <a:spAutoFit/>
          </a:bodyPr>
          <a:lstStyle/>
          <a:p>
            <a:pPr marL="285750" indent="-285750">
              <a:buFont typeface="Arial" panose="020B0604020202020204" pitchFamily="34" charset="0"/>
              <a:buChar char="•"/>
            </a:pPr>
            <a:r>
              <a:rPr lang="en-US" dirty="0"/>
              <a:t>Fanuc, the Japanese company, has been leading with its innovation in the field of industry-based robots.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For the past few years, Fanuc has been working actively to incorporate deep reinforcement learning in their own robots.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Japanese Giant uses deep reinforcement learning for their robots in such a way that the robots train on their own for the most basic task of picking an object from one box and placing it into another box.</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process of training is repeated for different kinds of tasks and thus build such robots that can complete complex tasks as well.</a:t>
            </a:r>
            <a:endParaRPr lang="en-IN" dirty="0"/>
          </a:p>
        </p:txBody>
      </p:sp>
    </p:spTree>
    <p:extLst>
      <p:ext uri="{BB962C8B-B14F-4D97-AF65-F5344CB8AC3E}">
        <p14:creationId xmlns:p14="http://schemas.microsoft.com/office/powerpoint/2010/main" val="468050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685B8-43A6-4A27-9C06-DEEDD4855CEB}"/>
              </a:ext>
            </a:extLst>
          </p:cNvPr>
          <p:cNvSpPr>
            <a:spLocks noGrp="1"/>
          </p:cNvSpPr>
          <p:nvPr>
            <p:ph type="title"/>
          </p:nvPr>
        </p:nvSpPr>
        <p:spPr>
          <a:xfrm>
            <a:off x="646111" y="452718"/>
            <a:ext cx="9404723" cy="727153"/>
          </a:xfrm>
        </p:spPr>
        <p:txBody>
          <a:bodyPr/>
          <a:lstStyle/>
          <a:p>
            <a:r>
              <a:rPr lang="en-IN" dirty="0"/>
              <a:t>Use case 2- Trading</a:t>
            </a:r>
          </a:p>
        </p:txBody>
      </p:sp>
      <p:sp>
        <p:nvSpPr>
          <p:cNvPr id="3" name="Content Placeholder 2">
            <a:extLst>
              <a:ext uri="{FF2B5EF4-FFF2-40B4-BE49-F238E27FC236}">
                <a16:creationId xmlns:a16="http://schemas.microsoft.com/office/drawing/2014/main" id="{29BF3359-00A1-49BE-B2D5-6072EA2DC0CD}"/>
              </a:ext>
            </a:extLst>
          </p:cNvPr>
          <p:cNvSpPr>
            <a:spLocks noGrp="1"/>
          </p:cNvSpPr>
          <p:nvPr>
            <p:ph idx="1"/>
          </p:nvPr>
        </p:nvSpPr>
        <p:spPr>
          <a:xfrm>
            <a:off x="729687" y="1331259"/>
            <a:ext cx="3547346" cy="2021541"/>
          </a:xfrm>
        </p:spPr>
        <p:txBody>
          <a:bodyPr>
            <a:normAutofit/>
          </a:bodyPr>
          <a:lstStyle/>
          <a:p>
            <a:r>
              <a:rPr lang="en-US" sz="1400" dirty="0"/>
              <a:t>Pit.ai has been a pioneer in implementing stock trading through reinforcement learning.</a:t>
            </a:r>
          </a:p>
          <a:p>
            <a:r>
              <a:rPr lang="en-US" sz="1400" dirty="0"/>
              <a:t>Company’s founder Yves-Laurent </a:t>
            </a:r>
            <a:r>
              <a:rPr lang="en-US" sz="1400" dirty="0" err="1"/>
              <a:t>Kom</a:t>
            </a:r>
            <a:r>
              <a:rPr lang="en-US" sz="1400" dirty="0"/>
              <a:t> </a:t>
            </a:r>
            <a:r>
              <a:rPr lang="en-US" sz="1400" dirty="0" err="1"/>
              <a:t>Samo</a:t>
            </a:r>
            <a:r>
              <a:rPr lang="en-US" sz="1400" dirty="0"/>
              <a:t> looks to change the way reinforcement learning is used for such types of tasks, according to him.</a:t>
            </a:r>
          </a:p>
          <a:p>
            <a:endParaRPr lang="en-IN" sz="1400" dirty="0"/>
          </a:p>
        </p:txBody>
      </p:sp>
      <p:pic>
        <p:nvPicPr>
          <p:cNvPr id="4" name="Picture 3">
            <a:extLst>
              <a:ext uri="{FF2B5EF4-FFF2-40B4-BE49-F238E27FC236}">
                <a16:creationId xmlns:a16="http://schemas.microsoft.com/office/drawing/2014/main" id="{F4B7CEA6-CBE7-4743-B2F5-E6BB5604A4D4}"/>
              </a:ext>
            </a:extLst>
          </p:cNvPr>
          <p:cNvPicPr>
            <a:picLocks noChangeAspect="1"/>
          </p:cNvPicPr>
          <p:nvPr/>
        </p:nvPicPr>
        <p:blipFill>
          <a:blip r:embed="rId2"/>
          <a:stretch>
            <a:fillRect/>
          </a:stretch>
        </p:blipFill>
        <p:spPr>
          <a:xfrm>
            <a:off x="6096000" y="1331259"/>
            <a:ext cx="5645405" cy="4066651"/>
          </a:xfrm>
          <a:prstGeom prst="rect">
            <a:avLst/>
          </a:prstGeom>
        </p:spPr>
      </p:pic>
    </p:spTree>
    <p:extLst>
      <p:ext uri="{BB962C8B-B14F-4D97-AF65-F5344CB8AC3E}">
        <p14:creationId xmlns:p14="http://schemas.microsoft.com/office/powerpoint/2010/main" val="2536135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A9657-7D5A-48EA-8EE6-FA176447FDA2}"/>
              </a:ext>
            </a:extLst>
          </p:cNvPr>
          <p:cNvSpPr>
            <a:spLocks noGrp="1"/>
          </p:cNvSpPr>
          <p:nvPr>
            <p:ph type="title"/>
          </p:nvPr>
        </p:nvSpPr>
        <p:spPr>
          <a:xfrm>
            <a:off x="646111" y="452718"/>
            <a:ext cx="9404723" cy="874637"/>
          </a:xfrm>
        </p:spPr>
        <p:txBody>
          <a:bodyPr/>
          <a:lstStyle/>
          <a:p>
            <a:r>
              <a:rPr lang="en-IN" dirty="0"/>
              <a:t>Reinforcement Learning</a:t>
            </a:r>
          </a:p>
        </p:txBody>
      </p:sp>
      <p:sp>
        <p:nvSpPr>
          <p:cNvPr id="3" name="Content Placeholder 2">
            <a:extLst>
              <a:ext uri="{FF2B5EF4-FFF2-40B4-BE49-F238E27FC236}">
                <a16:creationId xmlns:a16="http://schemas.microsoft.com/office/drawing/2014/main" id="{AE66B5D4-5771-4E44-A407-9BAE4CAC2DD1}"/>
              </a:ext>
            </a:extLst>
          </p:cNvPr>
          <p:cNvSpPr>
            <a:spLocks noGrp="1"/>
          </p:cNvSpPr>
          <p:nvPr>
            <p:ph idx="1"/>
          </p:nvPr>
        </p:nvSpPr>
        <p:spPr>
          <a:xfrm>
            <a:off x="685440" y="1218456"/>
            <a:ext cx="8946541" cy="2912372"/>
          </a:xfrm>
        </p:spPr>
        <p:txBody>
          <a:bodyPr/>
          <a:lstStyle/>
          <a:p>
            <a:r>
              <a:rPr lang="en-US" dirty="0"/>
              <a:t>Reinforcement learning (RL) is an area of machine learning that focuses on how you, or how some thing, might act in an environment in order to maximize some given reward.</a:t>
            </a:r>
          </a:p>
          <a:p>
            <a:r>
              <a:rPr lang="en-US" dirty="0"/>
              <a:t>Reinforcement learning algorithms study the behavior of subjects in such environments and learn to optimize that behavior.</a:t>
            </a:r>
          </a:p>
          <a:p>
            <a:endParaRPr lang="en-US" dirty="0"/>
          </a:p>
          <a:p>
            <a:r>
              <a:rPr lang="en-US" dirty="0"/>
              <a:t>A commonly referred to domain that can illustrate the power of reinforcement learning is in game playing. </a:t>
            </a:r>
            <a:endParaRPr lang="en-IN" dirty="0"/>
          </a:p>
        </p:txBody>
      </p:sp>
      <p:pic>
        <p:nvPicPr>
          <p:cNvPr id="4" name="Picture 3">
            <a:extLst>
              <a:ext uri="{FF2B5EF4-FFF2-40B4-BE49-F238E27FC236}">
                <a16:creationId xmlns:a16="http://schemas.microsoft.com/office/drawing/2014/main" id="{F09B724F-E6F8-401B-9D2B-B4C404CB82B2}"/>
              </a:ext>
            </a:extLst>
          </p:cNvPr>
          <p:cNvPicPr>
            <a:picLocks noChangeAspect="1"/>
          </p:cNvPicPr>
          <p:nvPr/>
        </p:nvPicPr>
        <p:blipFill>
          <a:blip r:embed="rId2"/>
          <a:stretch>
            <a:fillRect/>
          </a:stretch>
        </p:blipFill>
        <p:spPr>
          <a:xfrm>
            <a:off x="6725265" y="4061257"/>
            <a:ext cx="4648558" cy="2652331"/>
          </a:xfrm>
          <a:prstGeom prst="rect">
            <a:avLst/>
          </a:prstGeom>
        </p:spPr>
      </p:pic>
    </p:spTree>
    <p:extLst>
      <p:ext uri="{BB962C8B-B14F-4D97-AF65-F5344CB8AC3E}">
        <p14:creationId xmlns:p14="http://schemas.microsoft.com/office/powerpoint/2010/main" val="3888118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FF1DD-EA5B-4929-9CE7-D3EA1FE5D102}"/>
              </a:ext>
            </a:extLst>
          </p:cNvPr>
          <p:cNvSpPr>
            <a:spLocks noGrp="1"/>
          </p:cNvSpPr>
          <p:nvPr>
            <p:ph type="title"/>
          </p:nvPr>
        </p:nvSpPr>
        <p:spPr/>
        <p:txBody>
          <a:bodyPr/>
          <a:lstStyle/>
          <a:p>
            <a:r>
              <a:rPr lang="en-IN" dirty="0"/>
              <a:t>Use case -3 Reduction in Energy Consumption</a:t>
            </a:r>
          </a:p>
        </p:txBody>
      </p:sp>
      <p:sp>
        <p:nvSpPr>
          <p:cNvPr id="3" name="Content Placeholder 2">
            <a:extLst>
              <a:ext uri="{FF2B5EF4-FFF2-40B4-BE49-F238E27FC236}">
                <a16:creationId xmlns:a16="http://schemas.microsoft.com/office/drawing/2014/main" id="{2A10C857-62F6-4B7A-9BB6-0D5F39E6CDB6}"/>
              </a:ext>
            </a:extLst>
          </p:cNvPr>
          <p:cNvSpPr>
            <a:spLocks noGrp="1"/>
          </p:cNvSpPr>
          <p:nvPr>
            <p:ph idx="1"/>
          </p:nvPr>
        </p:nvSpPr>
        <p:spPr>
          <a:xfrm>
            <a:off x="729686" y="2052918"/>
            <a:ext cx="8946541" cy="4195481"/>
          </a:xfrm>
        </p:spPr>
        <p:txBody>
          <a:bodyPr/>
          <a:lstStyle/>
          <a:p>
            <a:r>
              <a:rPr lang="en-US" dirty="0"/>
              <a:t>Tech Giant Google has leveraged reinforcement learning in the most unique way. Google has numerous data centers that can heat up extremely high. To mitigate this problem, Google uses AlphaGo built by DeepMind, for figuring out the optimal method that can help in designing the cooling infrastructure.</a:t>
            </a:r>
          </a:p>
          <a:p>
            <a:endParaRPr lang="en-US" dirty="0"/>
          </a:p>
          <a:p>
            <a:r>
              <a:rPr lang="en-US" dirty="0"/>
              <a:t>The aim was to reduce the energy consumed by fans and ventilation. AlphaGo is providing recommendations on how efficiently energy should be put to use in the cooling of data centers. The results were quite good as the energy requirement was reduced to 40%, thus resulting in a huge reduction in costs.</a:t>
            </a:r>
            <a:endParaRPr lang="en-IN" dirty="0"/>
          </a:p>
        </p:txBody>
      </p:sp>
    </p:spTree>
    <p:extLst>
      <p:ext uri="{BB962C8B-B14F-4D97-AF65-F5344CB8AC3E}">
        <p14:creationId xmlns:p14="http://schemas.microsoft.com/office/powerpoint/2010/main" val="1851186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57272-FAAE-4FF3-8791-F1683E685F66}"/>
              </a:ext>
            </a:extLst>
          </p:cNvPr>
          <p:cNvSpPr>
            <a:spLocks noGrp="1"/>
          </p:cNvSpPr>
          <p:nvPr>
            <p:ph type="title"/>
          </p:nvPr>
        </p:nvSpPr>
        <p:spPr>
          <a:xfrm>
            <a:off x="872253" y="2330680"/>
            <a:ext cx="9404723" cy="746817"/>
          </a:xfrm>
        </p:spPr>
        <p:txBody>
          <a:bodyPr/>
          <a:lstStyle/>
          <a:p>
            <a:r>
              <a:rPr lang="en-IN" dirty="0"/>
              <a:t>Topic Questions or Revisions – Back to </a:t>
            </a:r>
            <a:r>
              <a:rPr lang="en-IN" dirty="0" err="1"/>
              <a:t>Jupyter</a:t>
            </a:r>
            <a:endParaRPr lang="en-IN" dirty="0"/>
          </a:p>
        </p:txBody>
      </p:sp>
    </p:spTree>
    <p:extLst>
      <p:ext uri="{BB962C8B-B14F-4D97-AF65-F5344CB8AC3E}">
        <p14:creationId xmlns:p14="http://schemas.microsoft.com/office/powerpoint/2010/main" val="310302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B1910-E2C9-4F1C-936A-7C1E9CECCB2B}"/>
              </a:ext>
            </a:extLst>
          </p:cNvPr>
          <p:cNvSpPr>
            <a:spLocks noGrp="1"/>
          </p:cNvSpPr>
          <p:nvPr>
            <p:ph type="title"/>
          </p:nvPr>
        </p:nvSpPr>
        <p:spPr>
          <a:xfrm>
            <a:off x="646111" y="452717"/>
            <a:ext cx="9404723" cy="972959"/>
          </a:xfrm>
        </p:spPr>
        <p:txBody>
          <a:bodyPr/>
          <a:lstStyle/>
          <a:p>
            <a:r>
              <a:rPr lang="en-IN" dirty="0"/>
              <a:t>Markov Decision Processes</a:t>
            </a:r>
            <a:br>
              <a:rPr lang="en-IN" dirty="0"/>
            </a:br>
            <a:r>
              <a:rPr lang="en-IN" sz="1400" dirty="0">
                <a:solidFill>
                  <a:schemeClr val="accent2">
                    <a:lumMod val="60000"/>
                    <a:lumOff val="40000"/>
                  </a:schemeClr>
                </a:solidFill>
              </a:rPr>
              <a:t>source: deep lizard</a:t>
            </a:r>
            <a:br>
              <a:rPr lang="en-IN" dirty="0"/>
            </a:br>
            <a:endParaRPr lang="en-IN" dirty="0"/>
          </a:p>
        </p:txBody>
      </p:sp>
      <p:sp>
        <p:nvSpPr>
          <p:cNvPr id="3" name="Content Placeholder 2">
            <a:extLst>
              <a:ext uri="{FF2B5EF4-FFF2-40B4-BE49-F238E27FC236}">
                <a16:creationId xmlns:a16="http://schemas.microsoft.com/office/drawing/2014/main" id="{68785C53-0F38-4374-B0FE-EBCF08E43047}"/>
              </a:ext>
            </a:extLst>
          </p:cNvPr>
          <p:cNvSpPr>
            <a:spLocks noGrp="1"/>
          </p:cNvSpPr>
          <p:nvPr>
            <p:ph idx="1"/>
          </p:nvPr>
        </p:nvSpPr>
        <p:spPr>
          <a:xfrm>
            <a:off x="719854" y="1425676"/>
            <a:ext cx="10056301" cy="5074023"/>
          </a:xfrm>
        </p:spPr>
        <p:txBody>
          <a:bodyPr>
            <a:normAutofit fontScale="92500" lnSpcReduction="10000"/>
          </a:bodyPr>
          <a:lstStyle/>
          <a:p>
            <a:r>
              <a:rPr lang="en-US" dirty="0"/>
              <a:t>In an MDP, we have a decision maker, called an agent, that interacts with the environment it's placed in. </a:t>
            </a:r>
          </a:p>
          <a:p>
            <a:r>
              <a:rPr lang="en-US" dirty="0"/>
              <a:t>These interactions occur sequentially over time. </a:t>
            </a:r>
          </a:p>
          <a:p>
            <a:r>
              <a:rPr lang="en-US" dirty="0"/>
              <a:t>At each time step, the agent will get some representation of the environment’s state. </a:t>
            </a:r>
          </a:p>
          <a:p>
            <a:r>
              <a:rPr lang="en-US" dirty="0"/>
              <a:t>Given this representation, the agent selects an action to take. The environment is then transitioned into a new state, and the agent is given a reward as a consequence of the previous action.</a:t>
            </a:r>
          </a:p>
          <a:p>
            <a:r>
              <a:rPr lang="en-US" dirty="0"/>
              <a:t>Components of an MDP:</a:t>
            </a:r>
          </a:p>
          <a:p>
            <a:pPr lvl="1"/>
            <a:r>
              <a:rPr lang="en-US" dirty="0"/>
              <a:t>Agent</a:t>
            </a:r>
          </a:p>
          <a:p>
            <a:pPr lvl="1"/>
            <a:r>
              <a:rPr lang="en-US" dirty="0"/>
              <a:t>Environment</a:t>
            </a:r>
          </a:p>
          <a:p>
            <a:pPr lvl="1"/>
            <a:r>
              <a:rPr lang="en-US" dirty="0"/>
              <a:t>State</a:t>
            </a:r>
          </a:p>
          <a:p>
            <a:pPr lvl="1"/>
            <a:r>
              <a:rPr lang="en-US" dirty="0"/>
              <a:t>Action</a:t>
            </a:r>
          </a:p>
          <a:p>
            <a:pPr lvl="1"/>
            <a:r>
              <a:rPr lang="en-US" dirty="0"/>
              <a:t>Reward</a:t>
            </a:r>
            <a:endParaRPr lang="en-IN" dirty="0"/>
          </a:p>
        </p:txBody>
      </p:sp>
      <p:pic>
        <p:nvPicPr>
          <p:cNvPr id="1026" name="Picture 2" descr="Markov decision process - Wikipedia">
            <a:extLst>
              <a:ext uri="{FF2B5EF4-FFF2-40B4-BE49-F238E27FC236}">
                <a16:creationId xmlns:a16="http://schemas.microsoft.com/office/drawing/2014/main" id="{7683AB60-5DC3-4D80-982D-DE55A6F361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379" y="3715139"/>
            <a:ext cx="38100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191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785C53-0F38-4374-B0FE-EBCF08E43047}"/>
              </a:ext>
            </a:extLst>
          </p:cNvPr>
          <p:cNvSpPr>
            <a:spLocks noGrp="1"/>
          </p:cNvSpPr>
          <p:nvPr>
            <p:ph idx="1"/>
          </p:nvPr>
        </p:nvSpPr>
        <p:spPr>
          <a:xfrm>
            <a:off x="749351" y="1425678"/>
            <a:ext cx="10056301" cy="2741663"/>
          </a:xfrm>
        </p:spPr>
        <p:txBody>
          <a:bodyPr>
            <a:normAutofit lnSpcReduction="10000"/>
          </a:bodyPr>
          <a:lstStyle/>
          <a:p>
            <a:r>
              <a:rPr lang="en-US" dirty="0"/>
              <a:t>This process of selecting an action from a given state, transitioning to a new state, and receiving a reward happens sequentially over and over again, which creates something called a trajectory that shows the sequence of states, actions, and rewards.</a:t>
            </a:r>
          </a:p>
          <a:p>
            <a:r>
              <a:rPr lang="en-US" dirty="0"/>
              <a:t>Throughout this process, it is the agent’s goal to maximize the total amount of rewards that it receives from taking actions in given states. </a:t>
            </a:r>
          </a:p>
          <a:p>
            <a:r>
              <a:rPr lang="en-US" dirty="0"/>
              <a:t>This means that the agent wants to maximize not just the immediate reward, but the cumulative rewards it receives over time.</a:t>
            </a:r>
          </a:p>
          <a:p>
            <a:endParaRPr lang="en-US" dirty="0"/>
          </a:p>
        </p:txBody>
      </p:sp>
      <p:sp>
        <p:nvSpPr>
          <p:cNvPr id="6" name="Title 1">
            <a:extLst>
              <a:ext uri="{FF2B5EF4-FFF2-40B4-BE49-F238E27FC236}">
                <a16:creationId xmlns:a16="http://schemas.microsoft.com/office/drawing/2014/main" id="{AF458D44-FCFC-485B-976E-FBD98C1A9EAC}"/>
              </a:ext>
            </a:extLst>
          </p:cNvPr>
          <p:cNvSpPr txBox="1">
            <a:spLocks/>
          </p:cNvSpPr>
          <p:nvPr/>
        </p:nvSpPr>
        <p:spPr>
          <a:xfrm>
            <a:off x="749351" y="452718"/>
            <a:ext cx="9404723" cy="97295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Markov Decision Processes</a:t>
            </a:r>
            <a:br>
              <a:rPr lang="en-IN" dirty="0"/>
            </a:br>
            <a:r>
              <a:rPr lang="en-IN" sz="1400" dirty="0">
                <a:solidFill>
                  <a:schemeClr val="accent2">
                    <a:lumMod val="60000"/>
                    <a:lumOff val="40000"/>
                  </a:schemeClr>
                </a:solidFill>
              </a:rPr>
              <a:t>source: deep lizard</a:t>
            </a:r>
            <a:br>
              <a:rPr lang="en-IN" dirty="0"/>
            </a:br>
            <a:endParaRPr lang="en-IN" dirty="0"/>
          </a:p>
        </p:txBody>
      </p:sp>
      <p:pic>
        <p:nvPicPr>
          <p:cNvPr id="7" name="Picture 6">
            <a:extLst>
              <a:ext uri="{FF2B5EF4-FFF2-40B4-BE49-F238E27FC236}">
                <a16:creationId xmlns:a16="http://schemas.microsoft.com/office/drawing/2014/main" id="{195FBB6F-89E4-40FE-9AD3-F1E0B6759D84}"/>
              </a:ext>
            </a:extLst>
          </p:cNvPr>
          <p:cNvPicPr>
            <a:picLocks noChangeAspect="1"/>
          </p:cNvPicPr>
          <p:nvPr/>
        </p:nvPicPr>
        <p:blipFill>
          <a:blip r:embed="rId2"/>
          <a:stretch>
            <a:fillRect/>
          </a:stretch>
        </p:blipFill>
        <p:spPr>
          <a:xfrm>
            <a:off x="2576053" y="4167341"/>
            <a:ext cx="5890904" cy="2529962"/>
          </a:xfrm>
          <a:prstGeom prst="rect">
            <a:avLst/>
          </a:prstGeom>
        </p:spPr>
      </p:pic>
    </p:spTree>
    <p:extLst>
      <p:ext uri="{BB962C8B-B14F-4D97-AF65-F5344CB8AC3E}">
        <p14:creationId xmlns:p14="http://schemas.microsoft.com/office/powerpoint/2010/main" val="254849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82875-92CA-4B94-99E4-D5F2AAE03824}"/>
              </a:ext>
            </a:extLst>
          </p:cNvPr>
          <p:cNvSpPr>
            <a:spLocks noGrp="1"/>
          </p:cNvSpPr>
          <p:nvPr>
            <p:ph type="title"/>
          </p:nvPr>
        </p:nvSpPr>
        <p:spPr>
          <a:xfrm>
            <a:off x="646111" y="452718"/>
            <a:ext cx="9404723" cy="1100779"/>
          </a:xfrm>
        </p:spPr>
        <p:txBody>
          <a:bodyPr/>
          <a:lstStyle/>
          <a:p>
            <a:r>
              <a:rPr lang="en-IN" dirty="0"/>
              <a:t>Markov Decision Processes</a:t>
            </a:r>
            <a:br>
              <a:rPr lang="en-IN" dirty="0"/>
            </a:br>
            <a:r>
              <a:rPr lang="en-IN" sz="1600" dirty="0">
                <a:solidFill>
                  <a:schemeClr val="accent2">
                    <a:lumMod val="60000"/>
                    <a:lumOff val="40000"/>
                  </a:schemeClr>
                </a:solidFill>
              </a:rPr>
              <a:t>source: deep lizard</a:t>
            </a:r>
            <a:endParaRPr lang="en-IN" sz="1600" dirty="0"/>
          </a:p>
        </p:txBody>
      </p:sp>
      <p:pic>
        <p:nvPicPr>
          <p:cNvPr id="4" name="Picture 3">
            <a:extLst>
              <a:ext uri="{FF2B5EF4-FFF2-40B4-BE49-F238E27FC236}">
                <a16:creationId xmlns:a16="http://schemas.microsoft.com/office/drawing/2014/main" id="{062FC4E0-4078-4E21-B575-D9D06EA535E8}"/>
              </a:ext>
            </a:extLst>
          </p:cNvPr>
          <p:cNvPicPr>
            <a:picLocks noChangeAspect="1"/>
          </p:cNvPicPr>
          <p:nvPr/>
        </p:nvPicPr>
        <p:blipFill>
          <a:blip r:embed="rId2"/>
          <a:stretch>
            <a:fillRect/>
          </a:stretch>
        </p:blipFill>
        <p:spPr>
          <a:xfrm>
            <a:off x="704827" y="1553497"/>
            <a:ext cx="9078269" cy="4195481"/>
          </a:xfrm>
          <a:prstGeom prst="rect">
            <a:avLst/>
          </a:prstGeom>
        </p:spPr>
      </p:pic>
    </p:spTree>
    <p:extLst>
      <p:ext uri="{BB962C8B-B14F-4D97-AF65-F5344CB8AC3E}">
        <p14:creationId xmlns:p14="http://schemas.microsoft.com/office/powerpoint/2010/main" val="3756337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50600-7431-4DCB-A100-F5E01705D5FC}"/>
              </a:ext>
            </a:extLst>
          </p:cNvPr>
          <p:cNvSpPr>
            <a:spLocks noGrp="1"/>
          </p:cNvSpPr>
          <p:nvPr>
            <p:ph type="title"/>
          </p:nvPr>
        </p:nvSpPr>
        <p:spPr>
          <a:xfrm>
            <a:off x="646111" y="452718"/>
            <a:ext cx="9404723" cy="904134"/>
          </a:xfrm>
        </p:spPr>
        <p:txBody>
          <a:bodyPr/>
          <a:lstStyle/>
          <a:p>
            <a:r>
              <a:rPr lang="en-IN" dirty="0"/>
              <a:t>Markov Decision Processes</a:t>
            </a:r>
            <a:br>
              <a:rPr lang="en-IN" dirty="0"/>
            </a:br>
            <a:r>
              <a:rPr lang="en-IN" sz="1600" dirty="0">
                <a:solidFill>
                  <a:schemeClr val="accent2">
                    <a:lumMod val="60000"/>
                    <a:lumOff val="40000"/>
                  </a:schemeClr>
                </a:solidFill>
              </a:rPr>
              <a:t>source: deep lizard</a:t>
            </a:r>
            <a:endParaRPr lang="en-IN" dirty="0"/>
          </a:p>
        </p:txBody>
      </p:sp>
      <p:sp>
        <p:nvSpPr>
          <p:cNvPr id="3" name="Content Placeholder 2">
            <a:extLst>
              <a:ext uri="{FF2B5EF4-FFF2-40B4-BE49-F238E27FC236}">
                <a16:creationId xmlns:a16="http://schemas.microsoft.com/office/drawing/2014/main" id="{57610942-8EAA-4305-BDA8-918750C64940}"/>
              </a:ext>
            </a:extLst>
          </p:cNvPr>
          <p:cNvSpPr>
            <a:spLocks noGrp="1"/>
          </p:cNvSpPr>
          <p:nvPr>
            <p:ph idx="1"/>
          </p:nvPr>
        </p:nvSpPr>
        <p:spPr>
          <a:xfrm>
            <a:off x="645130" y="1531810"/>
            <a:ext cx="8946541" cy="641120"/>
          </a:xfrm>
        </p:spPr>
        <p:txBody>
          <a:bodyPr/>
          <a:lstStyle/>
          <a:p>
            <a:r>
              <a:rPr lang="en-US" dirty="0"/>
              <a:t>Policies And Value Functions</a:t>
            </a:r>
          </a:p>
          <a:p>
            <a:endParaRPr lang="en-US" dirty="0"/>
          </a:p>
        </p:txBody>
      </p:sp>
      <p:pic>
        <p:nvPicPr>
          <p:cNvPr id="4" name="Picture 3">
            <a:extLst>
              <a:ext uri="{FF2B5EF4-FFF2-40B4-BE49-F238E27FC236}">
                <a16:creationId xmlns:a16="http://schemas.microsoft.com/office/drawing/2014/main" id="{5FDE19D1-1BFF-4C12-9D55-D62436B4BEE4}"/>
              </a:ext>
            </a:extLst>
          </p:cNvPr>
          <p:cNvPicPr>
            <a:picLocks noChangeAspect="1"/>
          </p:cNvPicPr>
          <p:nvPr/>
        </p:nvPicPr>
        <p:blipFill>
          <a:blip r:embed="rId3"/>
          <a:stretch>
            <a:fillRect/>
          </a:stretch>
        </p:blipFill>
        <p:spPr>
          <a:xfrm>
            <a:off x="717850" y="2058014"/>
            <a:ext cx="8801100" cy="1562100"/>
          </a:xfrm>
          <a:prstGeom prst="rect">
            <a:avLst/>
          </a:prstGeom>
        </p:spPr>
      </p:pic>
      <p:pic>
        <p:nvPicPr>
          <p:cNvPr id="6" name="Picture 5">
            <a:extLst>
              <a:ext uri="{FF2B5EF4-FFF2-40B4-BE49-F238E27FC236}">
                <a16:creationId xmlns:a16="http://schemas.microsoft.com/office/drawing/2014/main" id="{6D06CE2D-8550-41C0-8AD9-F9D0D6B78AAC}"/>
              </a:ext>
            </a:extLst>
          </p:cNvPr>
          <p:cNvPicPr>
            <a:picLocks noChangeAspect="1"/>
          </p:cNvPicPr>
          <p:nvPr/>
        </p:nvPicPr>
        <p:blipFill>
          <a:blip r:embed="rId4"/>
          <a:stretch>
            <a:fillRect/>
          </a:stretch>
        </p:blipFill>
        <p:spPr>
          <a:xfrm>
            <a:off x="717850" y="3699847"/>
            <a:ext cx="8801100" cy="2466975"/>
          </a:xfrm>
          <a:prstGeom prst="rect">
            <a:avLst/>
          </a:prstGeom>
        </p:spPr>
      </p:pic>
      <p:sp>
        <p:nvSpPr>
          <p:cNvPr id="7" name="Content Placeholder 2">
            <a:extLst>
              <a:ext uri="{FF2B5EF4-FFF2-40B4-BE49-F238E27FC236}">
                <a16:creationId xmlns:a16="http://schemas.microsoft.com/office/drawing/2014/main" id="{2FB3A554-9B8A-4A56-962F-E5D3ABBECE37}"/>
              </a:ext>
            </a:extLst>
          </p:cNvPr>
          <p:cNvSpPr txBox="1">
            <a:spLocks/>
          </p:cNvSpPr>
          <p:nvPr/>
        </p:nvSpPr>
        <p:spPr>
          <a:xfrm>
            <a:off x="717850" y="6166822"/>
            <a:ext cx="8726431" cy="4858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600" dirty="0"/>
              <a:t>For each state s E S, P or pie symbol is a probability distribution over a E A. </a:t>
            </a:r>
          </a:p>
        </p:txBody>
      </p:sp>
    </p:spTree>
    <p:extLst>
      <p:ext uri="{BB962C8B-B14F-4D97-AF65-F5344CB8AC3E}">
        <p14:creationId xmlns:p14="http://schemas.microsoft.com/office/powerpoint/2010/main" val="2276348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46A38-4E79-44B1-862E-A8B1FD6CF6EE}"/>
              </a:ext>
            </a:extLst>
          </p:cNvPr>
          <p:cNvSpPr>
            <a:spLocks noGrp="1"/>
          </p:cNvSpPr>
          <p:nvPr>
            <p:ph type="title"/>
          </p:nvPr>
        </p:nvSpPr>
        <p:spPr/>
        <p:txBody>
          <a:bodyPr/>
          <a:lstStyle/>
          <a:p>
            <a:r>
              <a:rPr lang="en-IN" dirty="0"/>
              <a:t>Values/Utility Functions and Policies</a:t>
            </a:r>
          </a:p>
        </p:txBody>
      </p:sp>
      <p:graphicFrame>
        <p:nvGraphicFramePr>
          <p:cNvPr id="3" name="Diagram 2">
            <a:extLst>
              <a:ext uri="{FF2B5EF4-FFF2-40B4-BE49-F238E27FC236}">
                <a16:creationId xmlns:a16="http://schemas.microsoft.com/office/drawing/2014/main" id="{87F9072A-E397-49ED-9E6C-D782ED8A785A}"/>
              </a:ext>
            </a:extLst>
          </p:cNvPr>
          <p:cNvGraphicFramePr/>
          <p:nvPr>
            <p:extLst>
              <p:ext uri="{D42A27DB-BD31-4B8C-83A1-F6EECF244321}">
                <p14:modId xmlns:p14="http://schemas.microsoft.com/office/powerpoint/2010/main" val="917803068"/>
              </p:ext>
            </p:extLst>
          </p:nvPr>
        </p:nvGraphicFramePr>
        <p:xfrm>
          <a:off x="2616462" y="1985224"/>
          <a:ext cx="6885757" cy="42850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1502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50600-7431-4DCB-A100-F5E01705D5FC}"/>
              </a:ext>
            </a:extLst>
          </p:cNvPr>
          <p:cNvSpPr>
            <a:spLocks noGrp="1"/>
          </p:cNvSpPr>
          <p:nvPr>
            <p:ph type="title"/>
          </p:nvPr>
        </p:nvSpPr>
        <p:spPr>
          <a:xfrm>
            <a:off x="646111" y="452718"/>
            <a:ext cx="9404723" cy="904134"/>
          </a:xfrm>
        </p:spPr>
        <p:txBody>
          <a:bodyPr/>
          <a:lstStyle/>
          <a:p>
            <a:r>
              <a:rPr lang="en-IN" dirty="0"/>
              <a:t>Markov Decision Processes</a:t>
            </a:r>
            <a:br>
              <a:rPr lang="en-IN" dirty="0"/>
            </a:br>
            <a:r>
              <a:rPr lang="en-IN" sz="1600" dirty="0">
                <a:solidFill>
                  <a:schemeClr val="accent2">
                    <a:lumMod val="60000"/>
                    <a:lumOff val="40000"/>
                  </a:schemeClr>
                </a:solidFill>
              </a:rPr>
              <a:t>source: deep lizard</a:t>
            </a:r>
            <a:endParaRPr lang="en-IN" dirty="0"/>
          </a:p>
        </p:txBody>
      </p:sp>
      <p:sp>
        <p:nvSpPr>
          <p:cNvPr id="3" name="Content Placeholder 2">
            <a:extLst>
              <a:ext uri="{FF2B5EF4-FFF2-40B4-BE49-F238E27FC236}">
                <a16:creationId xmlns:a16="http://schemas.microsoft.com/office/drawing/2014/main" id="{57610942-8EAA-4305-BDA8-918750C64940}"/>
              </a:ext>
            </a:extLst>
          </p:cNvPr>
          <p:cNvSpPr>
            <a:spLocks noGrp="1"/>
          </p:cNvSpPr>
          <p:nvPr>
            <p:ph idx="1"/>
          </p:nvPr>
        </p:nvSpPr>
        <p:spPr>
          <a:xfrm>
            <a:off x="645130" y="1531810"/>
            <a:ext cx="8946541" cy="641120"/>
          </a:xfrm>
        </p:spPr>
        <p:txBody>
          <a:bodyPr/>
          <a:lstStyle/>
          <a:p>
            <a:r>
              <a:rPr lang="en-US" dirty="0"/>
              <a:t>Policies And Value Functions</a:t>
            </a:r>
          </a:p>
          <a:p>
            <a:endParaRPr lang="en-US" dirty="0"/>
          </a:p>
        </p:txBody>
      </p:sp>
      <p:pic>
        <p:nvPicPr>
          <p:cNvPr id="5" name="Picture 4">
            <a:extLst>
              <a:ext uri="{FF2B5EF4-FFF2-40B4-BE49-F238E27FC236}">
                <a16:creationId xmlns:a16="http://schemas.microsoft.com/office/drawing/2014/main" id="{7AC49863-E03D-425D-BFC1-A50C68E12C64}"/>
              </a:ext>
            </a:extLst>
          </p:cNvPr>
          <p:cNvPicPr>
            <a:picLocks noChangeAspect="1"/>
          </p:cNvPicPr>
          <p:nvPr/>
        </p:nvPicPr>
        <p:blipFill>
          <a:blip r:embed="rId2"/>
          <a:stretch>
            <a:fillRect/>
          </a:stretch>
        </p:blipFill>
        <p:spPr>
          <a:xfrm>
            <a:off x="645130" y="2172930"/>
            <a:ext cx="8677275" cy="1076325"/>
          </a:xfrm>
          <a:prstGeom prst="rect">
            <a:avLst/>
          </a:prstGeom>
        </p:spPr>
      </p:pic>
      <p:pic>
        <p:nvPicPr>
          <p:cNvPr id="7" name="Picture 6">
            <a:extLst>
              <a:ext uri="{FF2B5EF4-FFF2-40B4-BE49-F238E27FC236}">
                <a16:creationId xmlns:a16="http://schemas.microsoft.com/office/drawing/2014/main" id="{4700BB26-B81E-4180-8119-DB57EBBD72E5}"/>
              </a:ext>
            </a:extLst>
          </p:cNvPr>
          <p:cNvPicPr>
            <a:picLocks noChangeAspect="1"/>
          </p:cNvPicPr>
          <p:nvPr/>
        </p:nvPicPr>
        <p:blipFill>
          <a:blip r:embed="rId3"/>
          <a:stretch>
            <a:fillRect/>
          </a:stretch>
        </p:blipFill>
        <p:spPr>
          <a:xfrm>
            <a:off x="1964342" y="3249255"/>
            <a:ext cx="6038850" cy="1400175"/>
          </a:xfrm>
          <a:prstGeom prst="rect">
            <a:avLst/>
          </a:prstGeom>
        </p:spPr>
      </p:pic>
    </p:spTree>
    <p:extLst>
      <p:ext uri="{BB962C8B-B14F-4D97-AF65-F5344CB8AC3E}">
        <p14:creationId xmlns:p14="http://schemas.microsoft.com/office/powerpoint/2010/main" val="2364342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A725F-A538-4EB6-BCA6-99FF62B3E87A}"/>
              </a:ext>
            </a:extLst>
          </p:cNvPr>
          <p:cNvSpPr>
            <a:spLocks noGrp="1"/>
          </p:cNvSpPr>
          <p:nvPr>
            <p:ph type="title"/>
          </p:nvPr>
        </p:nvSpPr>
        <p:spPr>
          <a:xfrm>
            <a:off x="646111" y="452718"/>
            <a:ext cx="9404723" cy="756650"/>
          </a:xfrm>
        </p:spPr>
        <p:txBody>
          <a:bodyPr/>
          <a:lstStyle/>
          <a:p>
            <a:r>
              <a:rPr lang="en-IN" dirty="0"/>
              <a:t>Q learning</a:t>
            </a:r>
          </a:p>
        </p:txBody>
      </p:sp>
      <p:sp>
        <p:nvSpPr>
          <p:cNvPr id="3" name="Content Placeholder 2">
            <a:extLst>
              <a:ext uri="{FF2B5EF4-FFF2-40B4-BE49-F238E27FC236}">
                <a16:creationId xmlns:a16="http://schemas.microsoft.com/office/drawing/2014/main" id="{0094DA63-DBAB-4681-B4B4-B505676F14EA}"/>
              </a:ext>
            </a:extLst>
          </p:cNvPr>
          <p:cNvSpPr>
            <a:spLocks noGrp="1"/>
          </p:cNvSpPr>
          <p:nvPr>
            <p:ph idx="1"/>
          </p:nvPr>
        </p:nvSpPr>
        <p:spPr>
          <a:xfrm>
            <a:off x="645130" y="1531809"/>
            <a:ext cx="8946541" cy="2283108"/>
          </a:xfrm>
        </p:spPr>
        <p:txBody>
          <a:bodyPr/>
          <a:lstStyle/>
          <a:p>
            <a:r>
              <a:rPr lang="en-US" dirty="0"/>
              <a:t>It is the goal of reinforcement learning algorithms is to find the policy that maximizes the expected sum of rewards. – called the optimal policy</a:t>
            </a:r>
            <a:endParaRPr lang="en-IN" dirty="0"/>
          </a:p>
        </p:txBody>
      </p:sp>
      <p:pic>
        <p:nvPicPr>
          <p:cNvPr id="5" name="Picture 4">
            <a:extLst>
              <a:ext uri="{FF2B5EF4-FFF2-40B4-BE49-F238E27FC236}">
                <a16:creationId xmlns:a16="http://schemas.microsoft.com/office/drawing/2014/main" id="{6455B461-DC0B-41F7-8ED4-B8544D65AB54}"/>
              </a:ext>
            </a:extLst>
          </p:cNvPr>
          <p:cNvPicPr>
            <a:picLocks noChangeAspect="1"/>
          </p:cNvPicPr>
          <p:nvPr/>
        </p:nvPicPr>
        <p:blipFill>
          <a:blip r:embed="rId2"/>
          <a:stretch>
            <a:fillRect/>
          </a:stretch>
        </p:blipFill>
        <p:spPr>
          <a:xfrm>
            <a:off x="995547" y="2786217"/>
            <a:ext cx="8705850" cy="2057400"/>
          </a:xfrm>
          <a:prstGeom prst="rect">
            <a:avLst/>
          </a:prstGeom>
        </p:spPr>
      </p:pic>
    </p:spTree>
    <p:extLst>
      <p:ext uri="{BB962C8B-B14F-4D97-AF65-F5344CB8AC3E}">
        <p14:creationId xmlns:p14="http://schemas.microsoft.com/office/powerpoint/2010/main" val="2927514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626</TotalTime>
  <Words>1131</Words>
  <Application>Microsoft Office PowerPoint</Application>
  <PresentationFormat>Widescreen</PresentationFormat>
  <Paragraphs>87</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 Gothic</vt:lpstr>
      <vt:lpstr>raleway</vt:lpstr>
      <vt:lpstr>Wingdings 3</vt:lpstr>
      <vt:lpstr>Ion</vt:lpstr>
      <vt:lpstr>Reinforcement Learning</vt:lpstr>
      <vt:lpstr>Reinforcement Learning</vt:lpstr>
      <vt:lpstr>Markov Decision Processes source: deep lizard </vt:lpstr>
      <vt:lpstr>PowerPoint Presentation</vt:lpstr>
      <vt:lpstr>Markov Decision Processes source: deep lizard</vt:lpstr>
      <vt:lpstr>Markov Decision Processes source: deep lizard</vt:lpstr>
      <vt:lpstr>Values/Utility Functions and Policies</vt:lpstr>
      <vt:lpstr>Markov Decision Processes source: deep lizard</vt:lpstr>
      <vt:lpstr>Q learning</vt:lpstr>
      <vt:lpstr>Bellman Equation</vt:lpstr>
      <vt:lpstr>Bellman Equation Intuition </vt:lpstr>
      <vt:lpstr>Bellman Intuition</vt:lpstr>
      <vt:lpstr>Q Learning Process</vt:lpstr>
      <vt:lpstr>Rewards and initial Q-Table</vt:lpstr>
      <vt:lpstr>Exploration and Exploitation</vt:lpstr>
      <vt:lpstr>Epsilon Greedy Strategy source: deep lizard</vt:lpstr>
      <vt:lpstr>Reinforcement Learning Online Demo</vt:lpstr>
      <vt:lpstr>Reinforcement Learning Use Cases</vt:lpstr>
      <vt:lpstr>Use case 2- Trading</vt:lpstr>
      <vt:lpstr>Use case -3 Reduction in Energy Consumption</vt:lpstr>
      <vt:lpstr>Topic Questions or Revisions – Back to Jupyter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Reinforcement Learning</dc:title>
  <dc:creator>Zain Hasan</dc:creator>
  <cp:lastModifiedBy>Zain Hasan</cp:lastModifiedBy>
  <cp:revision>2</cp:revision>
  <dcterms:created xsi:type="dcterms:W3CDTF">2020-11-18T09:40:27Z</dcterms:created>
  <dcterms:modified xsi:type="dcterms:W3CDTF">2020-11-18T20:07:12Z</dcterms:modified>
</cp:coreProperties>
</file>