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1" r:id="rId7"/>
    <p:sldId id="272" r:id="rId8"/>
    <p:sldId id="262" r:id="rId9"/>
    <p:sldId id="269" r:id="rId10"/>
    <p:sldId id="266" r:id="rId11"/>
    <p:sldId id="265" r:id="rId12"/>
    <p:sldId id="270" r:id="rId13"/>
    <p:sldId id="267" r:id="rId14"/>
    <p:sldId id="268" r:id="rId15"/>
    <p:sldId id="25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27164"/>
  </p:normalViewPr>
  <p:slideViewPr>
    <p:cSldViewPr snapToGrid="0" snapToObjects="1">
      <p:cViewPr>
        <p:scale>
          <a:sx n="112" d="100"/>
          <a:sy n="112" d="100"/>
        </p:scale>
        <p:origin x="1496" y="-896"/>
      </p:cViewPr>
      <p:guideLst/>
    </p:cSldViewPr>
  </p:slideViewPr>
  <p:notesTextViewPr>
    <p:cViewPr>
      <p:scale>
        <a:sx n="145" d="100"/>
        <a:sy n="145" d="100"/>
      </p:scale>
      <p:origin x="0" y="-2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16DAB-0D3E-5043-9A3D-D0FCD8B0340B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1527-BB03-5543-92F2-514DF2905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7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Choke</a:t>
            </a:r>
            <a:r>
              <a:rPr lang="en-US" baseline="0" dirty="0" smtClean="0"/>
              <a:t> Points – 28 are defined, examples are: exploiting functional dependencies in group-by, foreign-key joins with a low match ratio, and discovering correlation among key attributes in a clustered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1527-BB03-5543-92F2-514DF29059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/>
              <a:t>Sowas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sollte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auch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bei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rauskommen</a:t>
            </a:r>
            <a:endParaRPr lang="en-US" b="0" dirty="0" smtClean="0"/>
          </a:p>
          <a:p>
            <a:endParaRPr lang="en-US" b="1" dirty="0" smtClean="0"/>
          </a:p>
          <a:p>
            <a:r>
              <a:rPr lang="en-US" b="1" dirty="0" err="1" smtClean="0"/>
              <a:t>Hexastore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?</a:t>
            </a:r>
            <a:r>
              <a:rPr lang="en-US" baseline="0" dirty="0" smtClean="0"/>
              <a:t> - </a:t>
            </a:r>
            <a:r>
              <a:rPr lang="en-US" dirty="0" err="1" smtClean="0"/>
              <a:t>mit</a:t>
            </a:r>
            <a:r>
              <a:rPr lang="en-US" dirty="0" smtClean="0"/>
              <a:t> Semantic</a:t>
            </a:r>
            <a:r>
              <a:rPr lang="en-US" baseline="0" dirty="0" smtClean="0"/>
              <a:t> Data</a:t>
            </a:r>
            <a:endParaRPr lang="en-US" dirty="0" smtClean="0"/>
          </a:p>
          <a:p>
            <a:r>
              <a:rPr lang="en-US" dirty="0" err="1" smtClean="0"/>
              <a:t>Fuseki</a:t>
            </a:r>
            <a:r>
              <a:rPr lang="en-US" dirty="0" smtClean="0"/>
              <a:t>,</a:t>
            </a:r>
            <a:r>
              <a:rPr lang="en-US" baseline="0" dirty="0" smtClean="0"/>
              <a:t> Neo4j, </a:t>
            </a:r>
            <a:r>
              <a:rPr lang="en-US" baseline="0" dirty="0" err="1" smtClean="0"/>
              <a:t>OrientDB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Hypothese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Resultate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Sozialen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Graphen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anwendbar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Industrie</a:t>
            </a:r>
            <a:r>
              <a:rPr lang="en-US" baseline="0" dirty="0" smtClean="0"/>
              <a:t> 4.0 </a:t>
            </a:r>
            <a:r>
              <a:rPr lang="en-US" baseline="0" dirty="0" err="1" smtClean="0"/>
              <a:t>Graphen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Resultate</a:t>
            </a:r>
            <a:r>
              <a:rPr lang="en-US" baseline="0" dirty="0" smtClean="0"/>
              <a:t>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Wahrscheinlich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Delta: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Graph und </a:t>
            </a:r>
            <a:r>
              <a:rPr lang="en-US" baseline="0" dirty="0" err="1" smtClean="0"/>
              <a:t>anderer</a:t>
            </a:r>
            <a:r>
              <a:rPr lang="en-US" baseline="0" dirty="0" smtClean="0"/>
              <a:t> Workload + </a:t>
            </a:r>
            <a:r>
              <a:rPr lang="en-US" baseline="0" dirty="0" err="1" smtClean="0"/>
              <a:t>Hexastore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sieht</a:t>
            </a:r>
            <a:r>
              <a:rPr lang="en-US" dirty="0" smtClean="0"/>
              <a:t> der Graph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der Workload? –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hochladen</a:t>
            </a:r>
            <a:r>
              <a:rPr lang="en-US" baseline="0" dirty="0" smtClean="0"/>
              <a:t> (ca. 50 </a:t>
            </a:r>
            <a:r>
              <a:rPr lang="en-US" baseline="0" dirty="0" err="1" smtClean="0"/>
              <a:t>Knoten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Zusätzlich</a:t>
            </a:r>
            <a:r>
              <a:rPr lang="en-US" baseline="0" dirty="0" smtClean="0"/>
              <a:t> Queries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 Paper)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Workload F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updates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</a:t>
            </a:r>
            <a:r>
              <a:rPr lang="en-US" baseline="0" dirty="0" smtClean="0"/>
              <a:t> der Benchmark </a:t>
            </a:r>
            <a:r>
              <a:rPr lang="en-US" baseline="0" dirty="0" err="1" smtClean="0"/>
              <a:t>aussehen</a:t>
            </a:r>
            <a:endParaRPr lang="en-US" baseline="0" dirty="0" smtClean="0"/>
          </a:p>
          <a:p>
            <a:r>
              <a:rPr lang="en-US" baseline="0" dirty="0" smtClean="0"/>
              <a:t>Graph-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 in Docker </a:t>
            </a:r>
            <a:r>
              <a:rPr lang="en-US" baseline="0" dirty="0" err="1" smtClean="0"/>
              <a:t>vorbereiten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Workshop: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Industrie</a:t>
            </a:r>
            <a:r>
              <a:rPr lang="en-US" baseline="0" dirty="0" smtClean="0"/>
              <a:t> 4.0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aussehen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aussehen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der Social Graph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Email </a:t>
            </a:r>
            <a:r>
              <a:rPr lang="en-US" baseline="0" dirty="0" err="1" smtClean="0"/>
              <a:t>ans</a:t>
            </a:r>
            <a:r>
              <a:rPr lang="en-US" baseline="0" dirty="0" smtClean="0"/>
              <a:t> Team (Andrei, Matthias, Nicolas)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Wissen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Vormittags</a:t>
            </a:r>
            <a:r>
              <a:rPr lang="en-US" baseline="0" dirty="0" smtClean="0"/>
              <a:t> ab 10 ca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1527-BB03-5543-92F2-514DF29059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45/2764947.276495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Benchmarking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Industry 4.0</a:t>
            </a:r>
          </a:p>
          <a:p>
            <a:pPr algn="r"/>
            <a:r>
              <a:rPr lang="en-US" dirty="0" smtClean="0"/>
              <a:t>By </a:t>
            </a:r>
            <a:r>
              <a:rPr lang="en-US" dirty="0" err="1" smtClean="0"/>
              <a:t>christian</a:t>
            </a:r>
            <a:r>
              <a:rPr lang="en-US" dirty="0" smtClean="0"/>
              <a:t> </a:t>
            </a:r>
            <a:r>
              <a:rPr lang="en-US" dirty="0" err="1" smtClean="0"/>
              <a:t>navolskyi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3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Graphalytics</a:t>
            </a:r>
            <a:r>
              <a:rPr lang="en-US" sz="3200" dirty="0" smtClean="0"/>
              <a:t>: A </a:t>
            </a:r>
            <a:r>
              <a:rPr lang="en-US" sz="3200" dirty="0"/>
              <a:t>Big Data Benchmark for Graph-Processing Platforms </a:t>
            </a:r>
            <a:r>
              <a:rPr lang="en-US" sz="3200" dirty="0" smtClean="0"/>
              <a:t>Mihai [4]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303246" cy="3416300"/>
          </a:xfrm>
        </p:spPr>
        <p:txBody>
          <a:bodyPr/>
          <a:lstStyle/>
          <a:p>
            <a:r>
              <a:rPr lang="en-US" dirty="0" smtClean="0"/>
              <a:t>Algorithms</a:t>
            </a:r>
          </a:p>
          <a:p>
            <a:pPr lvl="1"/>
            <a:r>
              <a:rPr lang="en-US" dirty="0"/>
              <a:t>general </a:t>
            </a:r>
            <a:r>
              <a:rPr lang="en-US" dirty="0" smtClean="0"/>
              <a:t>statistics (STATS) – calculate local clustering coefficient</a:t>
            </a:r>
          </a:p>
          <a:p>
            <a:pPr lvl="1"/>
            <a:r>
              <a:rPr lang="en-US" dirty="0"/>
              <a:t>breadth-first search (BFS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connected components (CONN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community detection (CD</a:t>
            </a:r>
            <a:r>
              <a:rPr lang="en-US" dirty="0" smtClean="0"/>
              <a:t>) – detect groups which are strongly </a:t>
            </a:r>
            <a:r>
              <a:rPr lang="en-US" dirty="0" err="1" smtClean="0"/>
              <a:t>intraconnected</a:t>
            </a:r>
            <a:r>
              <a:rPr lang="en-US" dirty="0" smtClean="0"/>
              <a:t> but loosely interconnected</a:t>
            </a:r>
          </a:p>
          <a:p>
            <a:pPr lvl="1"/>
            <a:r>
              <a:rPr lang="en-US" dirty="0"/>
              <a:t>graph evolution (EVO</a:t>
            </a:r>
            <a:r>
              <a:rPr lang="en-US" dirty="0" smtClean="0"/>
              <a:t>) – evolution after the forest fire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289831"/>
            <a:ext cx="3733800" cy="45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XGDBench</a:t>
            </a:r>
            <a:r>
              <a:rPr lang="en-US" dirty="0"/>
              <a:t>: A Benchmarking Platform for Graph Stores in Exascale </a:t>
            </a:r>
            <a:r>
              <a:rPr lang="en-US" dirty="0" smtClean="0"/>
              <a:t>Clouds [6]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from LDBC</a:t>
            </a:r>
          </a:p>
          <a:p>
            <a:r>
              <a:rPr lang="en-US" dirty="0" smtClean="0"/>
              <a:t>Focus on distributed, parallel systems – written in X10</a:t>
            </a:r>
          </a:p>
          <a:p>
            <a:r>
              <a:rPr lang="en-US" dirty="0" smtClean="0"/>
              <a:t>Based on MAG	</a:t>
            </a:r>
          </a:p>
          <a:p>
            <a:pPr lvl="1"/>
            <a:r>
              <a:rPr lang="en-US" dirty="0" smtClean="0"/>
              <a:t>Multiplicative Attribute Graph</a:t>
            </a:r>
          </a:p>
          <a:p>
            <a:pPr lvl="2"/>
            <a:r>
              <a:rPr lang="en-US" dirty="0" smtClean="0"/>
              <a:t>Synthetic graph model for attributed graphs</a:t>
            </a:r>
          </a:p>
          <a:p>
            <a:pPr lvl="2"/>
            <a:r>
              <a:rPr lang="en-US" dirty="0" smtClean="0"/>
              <a:t>Creates undirected graphs in </a:t>
            </a:r>
            <a:r>
              <a:rPr lang="en-US" dirty="0" err="1" smtClean="0"/>
              <a:t>XGDBench</a:t>
            </a:r>
            <a:endParaRPr lang="en-US" dirty="0" smtClean="0"/>
          </a:p>
          <a:p>
            <a:pPr lvl="2"/>
            <a:r>
              <a:rPr lang="en-US" dirty="0" smtClean="0"/>
              <a:t>Not only vertices and relationships but also attributes of these</a:t>
            </a:r>
          </a:p>
          <a:p>
            <a:r>
              <a:rPr lang="en-US" dirty="0" smtClean="0"/>
              <a:t>Designed for testing graph databases working in exascale clouds</a:t>
            </a:r>
          </a:p>
          <a:p>
            <a:r>
              <a:rPr lang="en-US" dirty="0" smtClean="0"/>
              <a:t>Use of social network graphs – use case for exascale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44" y="2385059"/>
            <a:ext cx="3931195" cy="25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XGDBench</a:t>
            </a:r>
            <a:r>
              <a:rPr lang="en-US" dirty="0"/>
              <a:t>: A Benchmarking Platform for Graph Stores in Exascale </a:t>
            </a:r>
            <a:r>
              <a:rPr lang="en-US" dirty="0" smtClean="0"/>
              <a:t>Clouds [6]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with more read then write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89" y="1765300"/>
            <a:ext cx="4542486" cy="3521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4720"/>
            <a:ext cx="5857076" cy="3383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228" y="5212080"/>
            <a:ext cx="3084554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Scalable Graph Analysis </a:t>
            </a:r>
            <a:r>
              <a:rPr lang="en-US" dirty="0" smtClean="0"/>
              <a:t>Benchmark 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Datagenerator</a:t>
            </a:r>
            <a:endParaRPr lang="en-US" dirty="0" smtClean="0"/>
          </a:p>
          <a:p>
            <a:pPr lvl="1"/>
            <a:r>
              <a:rPr lang="en-US" dirty="0" smtClean="0"/>
              <a:t>Directed, weighted graph</a:t>
            </a:r>
          </a:p>
          <a:p>
            <a:pPr lvl="1"/>
            <a:r>
              <a:rPr lang="en-US" dirty="0" smtClean="0"/>
              <a:t>Uses R-MAT (no Attributes considering [6])</a:t>
            </a:r>
          </a:p>
          <a:p>
            <a:r>
              <a:rPr lang="en-US" dirty="0" smtClean="0"/>
              <a:t>Different kernels/testing algorithms</a:t>
            </a:r>
          </a:p>
          <a:p>
            <a:pPr lvl="1"/>
            <a:r>
              <a:rPr lang="en-US" dirty="0" smtClean="0"/>
              <a:t>Kernel 1 - Graph construction, create graph from tuples (start, end, weight)</a:t>
            </a:r>
          </a:p>
          <a:p>
            <a:pPr lvl="1"/>
            <a:r>
              <a:rPr lang="en-US" dirty="0" smtClean="0"/>
              <a:t>Others do computations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Comparing against tuples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nothing concrete</a:t>
            </a:r>
          </a:p>
          <a:p>
            <a:r>
              <a:rPr lang="en-US" dirty="0" smtClean="0"/>
              <a:t>Are two Graphs </a:t>
            </a:r>
            <a:r>
              <a:rPr lang="en-US" dirty="0" err="1" smtClean="0"/>
              <a:t>homomorph</a:t>
            </a:r>
            <a:r>
              <a:rPr lang="en-US" dirty="0" smtClean="0"/>
              <a:t>? - NP-complete</a:t>
            </a:r>
          </a:p>
          <a:p>
            <a:r>
              <a:rPr lang="en-US" dirty="0" smtClean="0"/>
              <a:t>“</a:t>
            </a:r>
            <a:r>
              <a:rPr lang="is-IS" dirty="0" smtClean="0"/>
              <a:t>… </a:t>
            </a:r>
            <a:r>
              <a:rPr lang="en-US" dirty="0" smtClean="0"/>
              <a:t>node </a:t>
            </a:r>
            <a:r>
              <a:rPr lang="en-US" dirty="0"/>
              <a:t>degree </a:t>
            </a:r>
            <a:r>
              <a:rPr lang="en-US" dirty="0" smtClean="0"/>
              <a:t>distribution </a:t>
            </a:r>
            <a:r>
              <a:rPr lang="en-US" dirty="0"/>
              <a:t>or structural properties like the clustering coefficient or the degree of </a:t>
            </a:r>
            <a:r>
              <a:rPr lang="en-US" dirty="0" err="1"/>
              <a:t>assortativity</a:t>
            </a:r>
            <a:r>
              <a:rPr lang="en-US" dirty="0"/>
              <a:t>, as these </a:t>
            </a:r>
            <a:r>
              <a:rPr lang="en-US" b="1" dirty="0"/>
              <a:t>can severely affect the performance</a:t>
            </a:r>
            <a:r>
              <a:rPr lang="en-US" dirty="0"/>
              <a:t> of the systems under test</a:t>
            </a:r>
            <a:r>
              <a:rPr lang="en-US" dirty="0" smtClean="0"/>
              <a:t>.” [4]</a:t>
            </a:r>
          </a:p>
          <a:p>
            <a:r>
              <a:rPr lang="en-US" dirty="0" smtClean="0"/>
              <a:t>Trees are easier to process than cyclic graphs</a:t>
            </a:r>
          </a:p>
          <a:p>
            <a:pPr lvl="1"/>
            <a:r>
              <a:rPr lang="en-US" dirty="0" smtClean="0"/>
              <a:t>But non the less, there are no write tests</a:t>
            </a:r>
          </a:p>
        </p:txBody>
      </p:sp>
    </p:spTree>
    <p:extLst>
      <p:ext uri="{BB962C8B-B14F-4D97-AF65-F5344CB8AC3E}">
        <p14:creationId xmlns:p14="http://schemas.microsoft.com/office/powerpoint/2010/main" val="19320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/>
              <a:t>Angles, R., </a:t>
            </a:r>
            <a:r>
              <a:rPr lang="en-US" dirty="0" err="1"/>
              <a:t>Boncz</a:t>
            </a:r>
            <a:r>
              <a:rPr lang="en-US" dirty="0"/>
              <a:t>, P., </a:t>
            </a:r>
            <a:r>
              <a:rPr lang="en-US" dirty="0" err="1"/>
              <a:t>Larriba-Pey</a:t>
            </a:r>
            <a:r>
              <a:rPr lang="en-US" dirty="0"/>
              <a:t>, J., </a:t>
            </a:r>
            <a:r>
              <a:rPr lang="en-US" dirty="0" err="1"/>
              <a:t>Fundulaki</a:t>
            </a:r>
            <a:r>
              <a:rPr lang="en-US" dirty="0"/>
              <a:t>, I., Neumann, T., </a:t>
            </a:r>
            <a:r>
              <a:rPr lang="en-US" dirty="0" err="1"/>
              <a:t>Erling</a:t>
            </a:r>
            <a:r>
              <a:rPr lang="en-US" dirty="0"/>
              <a:t>, O., … </a:t>
            </a:r>
            <a:r>
              <a:rPr lang="en-US" dirty="0" err="1"/>
              <a:t>Toma</a:t>
            </a:r>
            <a:r>
              <a:rPr lang="en-US" dirty="0"/>
              <a:t>, I. (2014). The Linked Data Benchmark Council: a Graph and RDF industry benchmarking effort. </a:t>
            </a:r>
            <a:r>
              <a:rPr lang="en-US" i="1" dirty="0"/>
              <a:t>SIGMOD Record</a:t>
            </a:r>
            <a:r>
              <a:rPr lang="en-US" dirty="0"/>
              <a:t>, </a:t>
            </a:r>
            <a:r>
              <a:rPr lang="en-US" i="1" dirty="0"/>
              <a:t>43</a:t>
            </a:r>
            <a:r>
              <a:rPr lang="en-US" dirty="0"/>
              <a:t>(1), 27–31. Retrieved from http://</a:t>
            </a:r>
            <a:r>
              <a:rPr lang="en-US" dirty="0" err="1"/>
              <a:t>renzoangles.net</a:t>
            </a:r>
            <a:r>
              <a:rPr lang="en-US" dirty="0"/>
              <a:t>/files/sigmodrecord2014.pdf</a:t>
            </a:r>
          </a:p>
          <a:p>
            <a:r>
              <a:rPr lang="en-US" dirty="0" smtClean="0"/>
              <a:t>[2] </a:t>
            </a:r>
            <a:r>
              <a:rPr lang="en-US" i="1" dirty="0"/>
              <a:t>LDBS Social Network Benchmark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Retrieved from http://</a:t>
            </a:r>
            <a:r>
              <a:rPr lang="en-US" dirty="0" err="1"/>
              <a:t>ldbc.github.io</a:t>
            </a:r>
            <a:r>
              <a:rPr lang="en-US" dirty="0"/>
              <a:t>/</a:t>
            </a:r>
            <a:r>
              <a:rPr lang="en-US" dirty="0" err="1"/>
              <a:t>ldbc_snb_docs</a:t>
            </a:r>
            <a:r>
              <a:rPr lang="en-US" dirty="0"/>
              <a:t>/</a:t>
            </a:r>
            <a:r>
              <a:rPr lang="en-US" dirty="0" err="1"/>
              <a:t>ldbc-snb-specification.pdf</a:t>
            </a:r>
            <a:endParaRPr lang="en-US" dirty="0"/>
          </a:p>
          <a:p>
            <a:r>
              <a:rPr lang="en-US" dirty="0" smtClean="0"/>
              <a:t>[3] </a:t>
            </a:r>
            <a:r>
              <a:rPr lang="en-US" dirty="0" err="1"/>
              <a:t>Iosup</a:t>
            </a:r>
            <a:r>
              <a:rPr lang="en-US" dirty="0"/>
              <a:t>, A., </a:t>
            </a:r>
            <a:r>
              <a:rPr lang="en-US" dirty="0" err="1"/>
              <a:t>Hegeman</a:t>
            </a:r>
            <a:r>
              <a:rPr lang="en-US" dirty="0"/>
              <a:t>, T., Ngai, W. L., </a:t>
            </a:r>
            <a:r>
              <a:rPr lang="en-US" dirty="0" err="1"/>
              <a:t>Heldens</a:t>
            </a:r>
            <a:r>
              <a:rPr lang="en-US" dirty="0"/>
              <a:t>, S., Pérez, A. P., </a:t>
            </a:r>
            <a:r>
              <a:rPr lang="en-US" dirty="0" err="1"/>
              <a:t>Manhardt</a:t>
            </a:r>
            <a:r>
              <a:rPr lang="en-US" dirty="0"/>
              <a:t>, T., … </a:t>
            </a:r>
            <a:r>
              <a:rPr lang="en-US" dirty="0" err="1"/>
              <a:t>Boncz</a:t>
            </a:r>
            <a:r>
              <a:rPr lang="en-US" dirty="0"/>
              <a:t>, P.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LDBC </a:t>
            </a:r>
            <a:r>
              <a:rPr lang="en-US" i="1" dirty="0" err="1"/>
              <a:t>Graphalytics</a:t>
            </a:r>
            <a:r>
              <a:rPr lang="en-US" i="1" dirty="0"/>
              <a:t>: A Benchmark for Large-Scale Graph Analysis on Parallel and Distributed Platforms, a Technical Report</a:t>
            </a:r>
            <a:r>
              <a:rPr lang="en-US" dirty="0"/>
              <a:t>. Retrieved from http://</a:t>
            </a:r>
            <a:r>
              <a:rPr lang="en-US" dirty="0" err="1"/>
              <a:t>www.ds.ewi.tudelft.nl</a:t>
            </a:r>
            <a:r>
              <a:rPr lang="en-US" dirty="0"/>
              <a:t>/</a:t>
            </a:r>
            <a:r>
              <a:rPr lang="en-US" dirty="0" err="1"/>
              <a:t>fileadmin</a:t>
            </a:r>
            <a:r>
              <a:rPr lang="en-US" dirty="0"/>
              <a:t>/</a:t>
            </a:r>
            <a:r>
              <a:rPr lang="en-US" dirty="0" err="1"/>
              <a:t>pds</a:t>
            </a:r>
            <a:r>
              <a:rPr lang="en-US" dirty="0"/>
              <a:t>/reports/2016/DS-2016-001.pdf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[4] </a:t>
            </a:r>
            <a:r>
              <a:rPr lang="en-US" dirty="0" err="1" smtClean="0"/>
              <a:t>Capotă</a:t>
            </a:r>
            <a:r>
              <a:rPr lang="en-US" dirty="0"/>
              <a:t>, M., </a:t>
            </a:r>
            <a:r>
              <a:rPr lang="en-US" dirty="0" err="1"/>
              <a:t>Hegeman</a:t>
            </a:r>
            <a:r>
              <a:rPr lang="en-US" dirty="0"/>
              <a:t>, T., </a:t>
            </a:r>
            <a:r>
              <a:rPr lang="en-US" dirty="0" err="1"/>
              <a:t>Iosup</a:t>
            </a:r>
            <a:r>
              <a:rPr lang="en-US" dirty="0"/>
              <a:t>, A., Prat-Pérez, A., </a:t>
            </a:r>
            <a:r>
              <a:rPr lang="en-US" dirty="0" err="1"/>
              <a:t>Erling</a:t>
            </a:r>
            <a:r>
              <a:rPr lang="en-US" dirty="0"/>
              <a:t>, O., &amp; </a:t>
            </a:r>
            <a:r>
              <a:rPr lang="en-US" dirty="0" err="1"/>
              <a:t>Boncz</a:t>
            </a:r>
            <a:r>
              <a:rPr lang="en-US" dirty="0"/>
              <a:t>, P. (2015). </a:t>
            </a:r>
            <a:r>
              <a:rPr lang="en-US" dirty="0" err="1"/>
              <a:t>Graphalytics</a:t>
            </a:r>
            <a:r>
              <a:rPr lang="en-US" dirty="0"/>
              <a:t>. </a:t>
            </a:r>
            <a:r>
              <a:rPr lang="en-US" i="1" dirty="0"/>
              <a:t>Proceedings of the GRADES’15 on - GRADES’15</a:t>
            </a:r>
            <a:r>
              <a:rPr lang="en-US" dirty="0"/>
              <a:t>, 1–6.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doi.org/10.1145/2764947.2764954</a:t>
            </a:r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/>
              <a:t>Jordan, M. (2016). Benchmarking von </a:t>
            </a:r>
            <a:r>
              <a:rPr lang="en-US" dirty="0" err="1"/>
              <a:t>Graphdatenbanken</a:t>
            </a:r>
            <a:r>
              <a:rPr lang="en-US" dirty="0"/>
              <a:t>.</a:t>
            </a:r>
          </a:p>
          <a:p>
            <a:r>
              <a:rPr lang="en-US" dirty="0" smtClean="0"/>
              <a:t>[6] </a:t>
            </a:r>
            <a:r>
              <a:rPr lang="en-US" dirty="0" err="1"/>
              <a:t>Dayarathna</a:t>
            </a:r>
            <a:r>
              <a:rPr lang="en-US" dirty="0"/>
              <a:t>, M., &amp; </a:t>
            </a:r>
            <a:r>
              <a:rPr lang="en-US" dirty="0" err="1"/>
              <a:t>Suzumura</a:t>
            </a:r>
            <a:r>
              <a:rPr lang="en-US" dirty="0"/>
              <a:t>, T. (2012). </a:t>
            </a:r>
            <a:r>
              <a:rPr lang="en-US" dirty="0" err="1"/>
              <a:t>XGDBench</a:t>
            </a:r>
            <a:r>
              <a:rPr lang="en-US" dirty="0"/>
              <a:t> : A Bench m </a:t>
            </a:r>
            <a:r>
              <a:rPr lang="en-US" dirty="0" err="1"/>
              <a:t>arking</a:t>
            </a:r>
            <a:r>
              <a:rPr lang="en-US" dirty="0"/>
              <a:t> </a:t>
            </a:r>
            <a:r>
              <a:rPr lang="en-US" dirty="0" err="1"/>
              <a:t>Platfor</a:t>
            </a:r>
            <a:r>
              <a:rPr lang="en-US" dirty="0"/>
              <a:t> m for Graph Stores in Exascale Clouds, 3–10.</a:t>
            </a:r>
          </a:p>
          <a:p>
            <a:r>
              <a:rPr lang="en-US" dirty="0" smtClean="0"/>
              <a:t>[7] </a:t>
            </a:r>
            <a:r>
              <a:rPr lang="en-US" dirty="0"/>
              <a:t>Bader, D. A., </a:t>
            </a:r>
            <a:r>
              <a:rPr lang="en-US" dirty="0" err="1"/>
              <a:t>Feo</a:t>
            </a:r>
            <a:r>
              <a:rPr lang="en-US" dirty="0"/>
              <a:t>, J., Gilbert, J., </a:t>
            </a:r>
            <a:r>
              <a:rPr lang="en-US" dirty="0" err="1"/>
              <a:t>Kepner</a:t>
            </a:r>
            <a:r>
              <a:rPr lang="en-US" dirty="0"/>
              <a:t>, J., Koester, D., </a:t>
            </a:r>
            <a:r>
              <a:rPr lang="en-US" dirty="0" err="1"/>
              <a:t>Loh</a:t>
            </a:r>
            <a:r>
              <a:rPr lang="en-US" dirty="0"/>
              <a:t>, E., … Robinson, E. (2009). </a:t>
            </a:r>
            <a:r>
              <a:rPr lang="en-US" i="1" dirty="0"/>
              <a:t>HPC Scalable Graph Analysis Benchmark</a:t>
            </a:r>
            <a:r>
              <a:rPr lang="en-US" dirty="0"/>
              <a:t>. Retrieved from http://</a:t>
            </a:r>
            <a:r>
              <a:rPr lang="en-US" dirty="0" err="1"/>
              <a:t>www.graphanalysis.org</a:t>
            </a:r>
            <a:r>
              <a:rPr lang="en-US" dirty="0"/>
              <a:t>/benchmark/GraphAnalysisBenchmark-v1.0.pdf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</a:p>
          <a:p>
            <a:pPr lvl="1"/>
            <a:r>
              <a:rPr lang="en-US" dirty="0" smtClean="0"/>
              <a:t>LDBC</a:t>
            </a:r>
          </a:p>
          <a:p>
            <a:pPr lvl="1"/>
            <a:r>
              <a:rPr lang="en-US" dirty="0" err="1" smtClean="0"/>
              <a:t>XDABench</a:t>
            </a:r>
            <a:endParaRPr lang="en-US" dirty="0" smtClean="0"/>
          </a:p>
          <a:p>
            <a:pPr lvl="1"/>
            <a:r>
              <a:rPr lang="en-US" dirty="0" smtClean="0"/>
              <a:t>HPC Scalable Graph Analysis Benchmark</a:t>
            </a:r>
          </a:p>
          <a:p>
            <a:r>
              <a:rPr lang="en-US" dirty="0" err="1" smtClean="0"/>
              <a:t>Graphtheory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Linked Data Benchmark Council: a Graph and RDF industry benchmarking effort [1]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main elements</a:t>
            </a:r>
          </a:p>
          <a:p>
            <a:pPr lvl="1"/>
            <a:r>
              <a:rPr lang="en-US" dirty="0" smtClean="0"/>
              <a:t>Data schema</a:t>
            </a:r>
          </a:p>
          <a:p>
            <a:pPr lvl="1"/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Execution rules</a:t>
            </a:r>
          </a:p>
          <a:p>
            <a:r>
              <a:rPr lang="en-US" dirty="0" smtClean="0"/>
              <a:t>Choke Points</a:t>
            </a:r>
          </a:p>
          <a:p>
            <a:pPr lvl="1"/>
            <a:r>
              <a:rPr lang="en-US" dirty="0" smtClean="0"/>
              <a:t>Used as design element</a:t>
            </a:r>
          </a:p>
          <a:p>
            <a:r>
              <a:rPr lang="en-US" dirty="0" smtClean="0"/>
              <a:t>Semantic Publishing Benchmark</a:t>
            </a:r>
          </a:p>
          <a:p>
            <a:pPr lvl="1"/>
            <a:r>
              <a:rPr lang="en-US" dirty="0" smtClean="0"/>
              <a:t>Fed with RDF metadata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9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 Social Network Benchmark [2]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6" y="2294889"/>
            <a:ext cx="5712563" cy="4539447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5579753" cy="3416300"/>
          </a:xfrm>
        </p:spPr>
        <p:txBody>
          <a:bodyPr/>
          <a:lstStyle/>
          <a:p>
            <a:r>
              <a:rPr lang="en-US" dirty="0" err="1" smtClean="0"/>
              <a:t>Datastructure</a:t>
            </a:r>
            <a:r>
              <a:rPr lang="en-US" dirty="0" smtClean="0"/>
              <a:t> – Made for social networks</a:t>
            </a:r>
          </a:p>
          <a:p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From Relational over RDF to Graph</a:t>
            </a:r>
          </a:p>
          <a:p>
            <a:r>
              <a:rPr lang="en-US" dirty="0" smtClean="0"/>
              <a:t>Designed for modularity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LDBC </a:t>
            </a:r>
            <a:r>
              <a:rPr lang="en-US" sz="2800" dirty="0" err="1" smtClean="0"/>
              <a:t>Graphalytics</a:t>
            </a:r>
            <a:r>
              <a:rPr lang="en-US" sz="2800" dirty="0" smtClean="0"/>
              <a:t>: A Benchmark for Large-Scale Graph Analyses on Parallel and </a:t>
            </a:r>
            <a:r>
              <a:rPr lang="en-US" sz="2800" dirty="0" err="1" smtClean="0"/>
              <a:t>Distirubuted</a:t>
            </a:r>
            <a:r>
              <a:rPr lang="en-US" sz="2800" dirty="0" smtClean="0"/>
              <a:t> Platforms, a Technical Report [3]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and undirected graphs</a:t>
            </a:r>
          </a:p>
          <a:p>
            <a:r>
              <a:rPr lang="en-US" dirty="0" smtClean="0"/>
              <a:t>Can use labels on vertices and edges</a:t>
            </a:r>
          </a:p>
          <a:p>
            <a:r>
              <a:rPr lang="en-US" dirty="0" smtClean="0"/>
              <a:t>Adjustable local clustering coefficient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523" y="2312064"/>
            <a:ext cx="4529788" cy="3707736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72" y="3931920"/>
            <a:ext cx="4164553" cy="25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LDBC </a:t>
            </a:r>
            <a:r>
              <a:rPr lang="en-US" sz="2800" dirty="0" err="1" smtClean="0"/>
              <a:t>Graphalytics</a:t>
            </a:r>
            <a:r>
              <a:rPr lang="en-US" sz="2800" dirty="0" smtClean="0"/>
              <a:t>: A Benchmark for Large-Scale Graph Analyses on Parallel and </a:t>
            </a:r>
            <a:r>
              <a:rPr lang="en-US" sz="2800" dirty="0" err="1" smtClean="0"/>
              <a:t>Distirubuted</a:t>
            </a:r>
            <a:r>
              <a:rPr lang="en-US" sz="2800" dirty="0" smtClean="0"/>
              <a:t> Platforms, a Technical Report [3]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and non-distributed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81" y="2432050"/>
            <a:ext cx="3280704" cy="425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85" y="2432050"/>
            <a:ext cx="3339827" cy="4425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04" y="3120390"/>
            <a:ext cx="3535577" cy="3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LDBC </a:t>
            </a:r>
            <a:r>
              <a:rPr lang="en-US" sz="2800" dirty="0" err="1" smtClean="0"/>
              <a:t>Graphalytics</a:t>
            </a:r>
            <a:r>
              <a:rPr lang="en-US" sz="2800" dirty="0" smtClean="0"/>
              <a:t>: A Benchmark for Large-Scale Graph Analyses on Parallel and </a:t>
            </a:r>
            <a:r>
              <a:rPr lang="en-US" sz="2800" dirty="0" err="1" smtClean="0"/>
              <a:t>Distirubuted</a:t>
            </a:r>
            <a:r>
              <a:rPr lang="en-US" sz="2800" dirty="0" smtClean="0"/>
              <a:t> Platforms, a Technical Report [3]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8" y="2370161"/>
            <a:ext cx="3764246" cy="2587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994" y="2370161"/>
            <a:ext cx="3855956" cy="1975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950" y="2370161"/>
            <a:ext cx="4175760" cy="20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Graphalytics</a:t>
            </a:r>
            <a:r>
              <a:rPr lang="en-US" sz="3200" dirty="0" smtClean="0"/>
              <a:t>: A </a:t>
            </a:r>
            <a:r>
              <a:rPr lang="en-US" sz="3200" dirty="0"/>
              <a:t>Big Data Benchmark for Graph-Processing Platforms </a:t>
            </a:r>
            <a:r>
              <a:rPr lang="en-US" sz="3200" dirty="0" smtClean="0"/>
              <a:t>Mihai [4]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LDBC</a:t>
            </a:r>
          </a:p>
          <a:p>
            <a:r>
              <a:rPr lang="en-US" dirty="0" smtClean="0"/>
              <a:t>Working on including Benchmarks for RDF semantic web data</a:t>
            </a:r>
          </a:p>
          <a:p>
            <a:r>
              <a:rPr lang="en-US" dirty="0" smtClean="0"/>
              <a:t>Includes benchmarking harness to execute all combinations of datasets, platforms and algorithms</a:t>
            </a:r>
          </a:p>
          <a:p>
            <a:r>
              <a:rPr lang="en-US" dirty="0" err="1" smtClean="0"/>
              <a:t>Datagen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Multiple degree </a:t>
            </a:r>
            <a:r>
              <a:rPr lang="en-US" dirty="0" smtClean="0"/>
              <a:t>distributions</a:t>
            </a:r>
          </a:p>
          <a:p>
            <a:pPr lvl="1"/>
            <a:r>
              <a:rPr lang="en-US" dirty="0"/>
              <a:t>Different structural </a:t>
            </a:r>
            <a:r>
              <a:rPr lang="en-US" dirty="0" smtClean="0"/>
              <a:t>characteristics</a:t>
            </a:r>
          </a:p>
          <a:p>
            <a:pPr lvl="2"/>
            <a:r>
              <a:rPr lang="en-US" dirty="0"/>
              <a:t>target average clustering </a:t>
            </a:r>
            <a:r>
              <a:rPr lang="en-US" dirty="0" err="1" smtClean="0"/>
              <a:t>coefficie</a:t>
            </a:r>
            <a:endParaRPr lang="en-US" dirty="0" smtClean="0"/>
          </a:p>
          <a:p>
            <a:pPr lvl="2"/>
            <a:r>
              <a:rPr lang="en-US" dirty="0" smtClean="0"/>
              <a:t>Positive or </a:t>
            </a:r>
            <a:r>
              <a:rPr lang="en-US" dirty="0"/>
              <a:t>negative </a:t>
            </a:r>
            <a:r>
              <a:rPr lang="en-US" dirty="0" err="1"/>
              <a:t>assortativity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87" y="3836045"/>
            <a:ext cx="3763226" cy="1398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68" y="5234940"/>
            <a:ext cx="2947463" cy="13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Graphalytics</a:t>
            </a:r>
            <a:r>
              <a:rPr lang="en-US" sz="3200" dirty="0" smtClean="0"/>
              <a:t>: A </a:t>
            </a:r>
            <a:r>
              <a:rPr lang="en-US" sz="3200" dirty="0"/>
              <a:t>Big Data Benchmark for Graph-Processing Platforms </a:t>
            </a:r>
            <a:r>
              <a:rPr lang="en-US" sz="3200" dirty="0" smtClean="0"/>
              <a:t>Mihai [4]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00675" cy="3416300"/>
          </a:xfrm>
        </p:spPr>
        <p:txBody>
          <a:bodyPr/>
          <a:lstStyle/>
          <a:p>
            <a:r>
              <a:rPr lang="en-US" dirty="0" smtClean="0"/>
              <a:t>Benchmarking harness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ataset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evaluation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result </a:t>
            </a:r>
            <a:r>
              <a:rPr lang="en-US" dirty="0"/>
              <a:t>collection and </a:t>
            </a:r>
            <a:r>
              <a:rPr lang="en-US" dirty="0" smtClean="0"/>
              <a:t>reporting</a:t>
            </a:r>
          </a:p>
          <a:p>
            <a:r>
              <a:rPr lang="en-US" dirty="0" err="1" smtClean="0"/>
              <a:t>Datagen</a:t>
            </a:r>
            <a:endParaRPr lang="en-US" dirty="0" smtClean="0"/>
          </a:p>
          <a:p>
            <a:pPr lvl="1"/>
            <a:r>
              <a:rPr lang="en-US" dirty="0" smtClean="0"/>
              <a:t>Only social network graphs used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080" y="2326661"/>
            <a:ext cx="3980180" cy="2363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60" y="4689893"/>
            <a:ext cx="3817620" cy="20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3079</TotalTime>
  <Words>869</Words>
  <Application>Microsoft Macintosh PowerPoint</Application>
  <PresentationFormat>Widescreen</PresentationFormat>
  <Paragraphs>122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Database Benchmarking</vt:lpstr>
      <vt:lpstr>Contents</vt:lpstr>
      <vt:lpstr>The Linked Data Benchmark Council: a Graph and RDF industry benchmarking effort [1]</vt:lpstr>
      <vt:lpstr>LDBC Social Network Benchmark [2]</vt:lpstr>
      <vt:lpstr>LDBC Graphalytics: A Benchmark for Large-Scale Graph Analyses on Parallel and Distirubuted Platforms, a Technical Report [3]</vt:lpstr>
      <vt:lpstr>LDBC Graphalytics: A Benchmark for Large-Scale Graph Analyses on Parallel and Distirubuted Platforms, a Technical Report [3]</vt:lpstr>
      <vt:lpstr>LDBC Graphalytics: A Benchmark for Large-Scale Graph Analyses on Parallel and Distirubuted Platforms, a Technical Report [3]</vt:lpstr>
      <vt:lpstr>Graphalytics: A Big Data Benchmark for Graph-Processing Platforms Mihai [4]</vt:lpstr>
      <vt:lpstr>Graphalytics: A Big Data Benchmark for Graph-Processing Platforms Mihai [4]</vt:lpstr>
      <vt:lpstr>Graphalytics: A Big Data Benchmark for Graph-Processing Platforms Mihai [4]</vt:lpstr>
      <vt:lpstr>XGDBench: A Benchmarking Platform for Graph Stores in Exascale Clouds [6]</vt:lpstr>
      <vt:lpstr>XGDBench: A Benchmarking Platform for Graph Stores in Exascale Clouds [6]</vt:lpstr>
      <vt:lpstr>HPC Scalable Graph Analysis Benchmark [7]</vt:lpstr>
      <vt:lpstr>Graphtheory</vt:lpstr>
      <vt:lpstr>References</vt:lpstr>
      <vt:lpstr>References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Benchmarking</dc:title>
  <dc:creator>Christian Navolskyi</dc:creator>
  <cp:lastModifiedBy>Christian Navolskyi</cp:lastModifiedBy>
  <cp:revision>35</cp:revision>
  <dcterms:created xsi:type="dcterms:W3CDTF">2017-07-28T19:52:22Z</dcterms:created>
  <dcterms:modified xsi:type="dcterms:W3CDTF">2017-08-04T16:38:39Z</dcterms:modified>
</cp:coreProperties>
</file>