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sldIdLst>
    <p:sldId id="256" r:id="rId2"/>
    <p:sldId id="257" r:id="rId3"/>
    <p:sldId id="280" r:id="rId4"/>
    <p:sldId id="288" r:id="rId5"/>
    <p:sldId id="263" r:id="rId6"/>
    <p:sldId id="264" r:id="rId7"/>
    <p:sldId id="266" r:id="rId8"/>
    <p:sldId id="267" r:id="rId9"/>
    <p:sldId id="289" r:id="rId10"/>
    <p:sldId id="276" r:id="rId11"/>
    <p:sldId id="275" r:id="rId12"/>
    <p:sldId id="285" r:id="rId13"/>
    <p:sldId id="279" r:id="rId14"/>
    <p:sldId id="268" r:id="rId15"/>
    <p:sldId id="259" r:id="rId16"/>
    <p:sldId id="286"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AF50"/>
    <a:srgbClr val="FFC107"/>
    <a:srgbClr val="2196F3"/>
    <a:srgbClr val="F44336"/>
    <a:srgbClr val="5552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61DE96-4CF2-4ACB-AB79-AEF6C93FCCF1}" v="77" dt="2024-06-05T11:07:34.885"/>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em Estilo, Sem Grelh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édio 2 - Destaqu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édio 2 - Destaqu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6509" autoAdjust="0"/>
  </p:normalViewPr>
  <p:slideViewPr>
    <p:cSldViewPr snapToGrid="0">
      <p:cViewPr varScale="1">
        <p:scale>
          <a:sx n="96" d="100"/>
          <a:sy n="96"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Neitzel" userId="ffd6cddf6c555cc8" providerId="LiveId" clId="{6A61DE96-4CF2-4ACB-AB79-AEF6C93FCCF1}"/>
    <pc:docChg chg="undo redo custSel addSld modSld">
      <pc:chgData name="Christian Neitzel" userId="ffd6cddf6c555cc8" providerId="LiveId" clId="{6A61DE96-4CF2-4ACB-AB79-AEF6C93FCCF1}" dt="2024-06-05T11:12:04.478" v="12120" actId="20577"/>
      <pc:docMkLst>
        <pc:docMk/>
      </pc:docMkLst>
      <pc:sldChg chg="addSp delSp modSp mod modNotesTx">
        <pc:chgData name="Christian Neitzel" userId="ffd6cddf6c555cc8" providerId="LiveId" clId="{6A61DE96-4CF2-4ACB-AB79-AEF6C93FCCF1}" dt="2024-06-05T10:39:17.247" v="12052" actId="14100"/>
        <pc:sldMkLst>
          <pc:docMk/>
          <pc:sldMk cId="1439529384" sldId="256"/>
        </pc:sldMkLst>
        <pc:spChg chg="mod">
          <ac:chgData name="Christian Neitzel" userId="ffd6cddf6c555cc8" providerId="LiveId" clId="{6A61DE96-4CF2-4ACB-AB79-AEF6C93FCCF1}" dt="2024-06-05T10:26:29.132" v="12033" actId="1076"/>
          <ac:spMkLst>
            <pc:docMk/>
            <pc:sldMk cId="1439529384" sldId="256"/>
            <ac:spMk id="2" creationId="{1D151772-6475-BACB-B0A3-8D95FA637715}"/>
          </ac:spMkLst>
        </pc:spChg>
        <pc:spChg chg="mod">
          <ac:chgData name="Christian Neitzel" userId="ffd6cddf6c555cc8" providerId="LiveId" clId="{6A61DE96-4CF2-4ACB-AB79-AEF6C93FCCF1}" dt="2024-06-05T10:27:27.706" v="12045" actId="1076"/>
          <ac:spMkLst>
            <pc:docMk/>
            <pc:sldMk cId="1439529384" sldId="256"/>
            <ac:spMk id="3" creationId="{6BD3D54E-B16F-7764-7DA5-16699C27576E}"/>
          </ac:spMkLst>
        </pc:spChg>
        <pc:spChg chg="mod">
          <ac:chgData name="Christian Neitzel" userId="ffd6cddf6c555cc8" providerId="LiveId" clId="{6A61DE96-4CF2-4ACB-AB79-AEF6C93FCCF1}" dt="2024-06-05T10:27:18.752" v="12043" actId="1076"/>
          <ac:spMkLst>
            <pc:docMk/>
            <pc:sldMk cId="1439529384" sldId="256"/>
            <ac:spMk id="4" creationId="{29B4A5E2-A01A-672B-FC92-BB8A5AF0C0FA}"/>
          </ac:spMkLst>
        </pc:spChg>
        <pc:spChg chg="mod">
          <ac:chgData name="Christian Neitzel" userId="ffd6cddf6c555cc8" providerId="LiveId" clId="{6A61DE96-4CF2-4ACB-AB79-AEF6C93FCCF1}" dt="2024-06-05T10:27:25.093" v="12044" actId="1076"/>
          <ac:spMkLst>
            <pc:docMk/>
            <pc:sldMk cId="1439529384" sldId="256"/>
            <ac:spMk id="5" creationId="{EF669404-7050-F8BC-3B07-8EAA1964E34F}"/>
          </ac:spMkLst>
        </pc:spChg>
        <pc:spChg chg="mod">
          <ac:chgData name="Christian Neitzel" userId="ffd6cddf6c555cc8" providerId="LiveId" clId="{6A61DE96-4CF2-4ACB-AB79-AEF6C93FCCF1}" dt="2024-06-05T10:26:42.786" v="12036" actId="1076"/>
          <ac:spMkLst>
            <pc:docMk/>
            <pc:sldMk cId="1439529384" sldId="256"/>
            <ac:spMk id="6" creationId="{FA617887-3F10-C6B9-3455-0641C163E789}"/>
          </ac:spMkLst>
        </pc:spChg>
        <pc:spChg chg="mod">
          <ac:chgData name="Christian Neitzel" userId="ffd6cddf6c555cc8" providerId="LiveId" clId="{6A61DE96-4CF2-4ACB-AB79-AEF6C93FCCF1}" dt="2024-06-05T10:26:44.905" v="12037" actId="1076"/>
          <ac:spMkLst>
            <pc:docMk/>
            <pc:sldMk cId="1439529384" sldId="256"/>
            <ac:spMk id="7" creationId="{DB4B56A6-667A-8262-4551-37A90F541EBC}"/>
          </ac:spMkLst>
        </pc:spChg>
        <pc:picChg chg="add del mod">
          <ac:chgData name="Christian Neitzel" userId="ffd6cddf6c555cc8" providerId="LiveId" clId="{6A61DE96-4CF2-4ACB-AB79-AEF6C93FCCF1}" dt="2024-06-05T10:23:09.338" v="11971" actId="478"/>
          <ac:picMkLst>
            <pc:docMk/>
            <pc:sldMk cId="1439529384" sldId="256"/>
            <ac:picMk id="8" creationId="{6791E611-3562-56DF-DFE6-91AD4B89F225}"/>
          </ac:picMkLst>
        </pc:picChg>
        <pc:picChg chg="mod">
          <ac:chgData name="Christian Neitzel" userId="ffd6cddf6c555cc8" providerId="LiveId" clId="{6A61DE96-4CF2-4ACB-AB79-AEF6C93FCCF1}" dt="2024-06-05T10:37:53.998" v="12049" actId="1076"/>
          <ac:picMkLst>
            <pc:docMk/>
            <pc:sldMk cId="1439529384" sldId="256"/>
            <ac:picMk id="1026" creationId="{FE4684B5-F55D-27DB-A3C9-1ED74EFFDB77}"/>
          </ac:picMkLst>
        </pc:picChg>
        <pc:picChg chg="add mod">
          <ac:chgData name="Christian Neitzel" userId="ffd6cddf6c555cc8" providerId="LiveId" clId="{6A61DE96-4CF2-4ACB-AB79-AEF6C93FCCF1}" dt="2024-06-05T10:39:17.247" v="12052" actId="14100"/>
          <ac:picMkLst>
            <pc:docMk/>
            <pc:sldMk cId="1439529384" sldId="256"/>
            <ac:picMk id="1028" creationId="{16643508-5E63-9916-A532-11907C598166}"/>
          </ac:picMkLst>
        </pc:picChg>
      </pc:sldChg>
      <pc:sldChg chg="modSp mod">
        <pc:chgData name="Christian Neitzel" userId="ffd6cddf6c555cc8" providerId="LiveId" clId="{6A61DE96-4CF2-4ACB-AB79-AEF6C93FCCF1}" dt="2024-06-05T11:07:34.883" v="12066" actId="1076"/>
        <pc:sldMkLst>
          <pc:docMk/>
          <pc:sldMk cId="1357461985" sldId="257"/>
        </pc:sldMkLst>
        <pc:spChg chg="mod">
          <ac:chgData name="Christian Neitzel" userId="ffd6cddf6c555cc8" providerId="LiveId" clId="{6A61DE96-4CF2-4ACB-AB79-AEF6C93FCCF1}" dt="2024-06-05T10:49:42.771" v="12059" actId="1076"/>
          <ac:spMkLst>
            <pc:docMk/>
            <pc:sldMk cId="1357461985" sldId="257"/>
            <ac:spMk id="6" creationId="{8AD8D979-E16C-8E47-55FE-18416356F5E9}"/>
          </ac:spMkLst>
        </pc:spChg>
        <pc:spChg chg="mod">
          <ac:chgData name="Christian Neitzel" userId="ffd6cddf6c555cc8" providerId="LiveId" clId="{6A61DE96-4CF2-4ACB-AB79-AEF6C93FCCF1}" dt="2024-06-05T10:49:46.115" v="12060" actId="14100"/>
          <ac:spMkLst>
            <pc:docMk/>
            <pc:sldMk cId="1357461985" sldId="257"/>
            <ac:spMk id="8" creationId="{CE7B4BB9-60CF-A3D4-FF3E-7A82E2186199}"/>
          </ac:spMkLst>
        </pc:spChg>
        <pc:picChg chg="mod">
          <ac:chgData name="Christian Neitzel" userId="ffd6cddf6c555cc8" providerId="LiveId" clId="{6A61DE96-4CF2-4ACB-AB79-AEF6C93FCCF1}" dt="2024-06-05T11:07:34.883" v="12066" actId="1076"/>
          <ac:picMkLst>
            <pc:docMk/>
            <pc:sldMk cId="1357461985" sldId="257"/>
            <ac:picMk id="1032" creationId="{241626A2-3C5B-BBCA-D6A4-31850ED09DCA}"/>
          </ac:picMkLst>
        </pc:picChg>
      </pc:sldChg>
      <pc:sldChg chg="addSp delSp modSp mod modNotesTx">
        <pc:chgData name="Christian Neitzel" userId="ffd6cddf6c555cc8" providerId="LiveId" clId="{6A61DE96-4CF2-4ACB-AB79-AEF6C93FCCF1}" dt="2024-06-05T10:54:32.366" v="12064" actId="403"/>
        <pc:sldMkLst>
          <pc:docMk/>
          <pc:sldMk cId="2034879523" sldId="259"/>
        </pc:sldMkLst>
        <pc:spChg chg="add del mod">
          <ac:chgData name="Christian Neitzel" userId="ffd6cddf6c555cc8" providerId="LiveId" clId="{6A61DE96-4CF2-4ACB-AB79-AEF6C93FCCF1}" dt="2024-06-04T19:28:33.633" v="10496" actId="478"/>
          <ac:spMkLst>
            <pc:docMk/>
            <pc:sldMk cId="2034879523" sldId="259"/>
            <ac:spMk id="2" creationId="{00C9D184-6E9E-E1D8-0DB6-E5A6F4B2A1F1}"/>
          </ac:spMkLst>
        </pc:spChg>
        <pc:spChg chg="mod">
          <ac:chgData name="Christian Neitzel" userId="ffd6cddf6c555cc8" providerId="LiveId" clId="{6A61DE96-4CF2-4ACB-AB79-AEF6C93FCCF1}" dt="2024-06-05T10:54:32.366" v="12064" actId="403"/>
          <ac:spMkLst>
            <pc:docMk/>
            <pc:sldMk cId="2034879523" sldId="259"/>
            <ac:spMk id="4" creationId="{73E4A647-859D-A438-9910-2C99EBD9D219}"/>
          </ac:spMkLst>
        </pc:spChg>
        <pc:spChg chg="mod">
          <ac:chgData name="Christian Neitzel" userId="ffd6cddf6c555cc8" providerId="LiveId" clId="{6A61DE96-4CF2-4ACB-AB79-AEF6C93FCCF1}" dt="2024-06-04T16:29:01.609" v="4579" actId="20577"/>
          <ac:spMkLst>
            <pc:docMk/>
            <pc:sldMk cId="2034879523" sldId="259"/>
            <ac:spMk id="8" creationId="{7852EEA6-B7E6-7453-C964-A3242611EE46}"/>
          </ac:spMkLst>
        </pc:spChg>
      </pc:sldChg>
      <pc:sldChg chg="addSp delSp modSp mod modNotesTx">
        <pc:chgData name="Christian Neitzel" userId="ffd6cddf6c555cc8" providerId="LiveId" clId="{6A61DE96-4CF2-4ACB-AB79-AEF6C93FCCF1}" dt="2024-06-05T11:12:04.478" v="12120" actId="20577"/>
        <pc:sldMkLst>
          <pc:docMk/>
          <pc:sldMk cId="3890847804" sldId="263"/>
        </pc:sldMkLst>
        <pc:spChg chg="mod">
          <ac:chgData name="Christian Neitzel" userId="ffd6cddf6c555cc8" providerId="LiveId" clId="{6A61DE96-4CF2-4ACB-AB79-AEF6C93FCCF1}" dt="2024-06-04T17:07:01.569" v="6342" actId="1076"/>
          <ac:spMkLst>
            <pc:docMk/>
            <pc:sldMk cId="3890847804" sldId="263"/>
            <ac:spMk id="2" creationId="{81EAAB8F-9BA3-C0D1-6CA4-75811BB09D85}"/>
          </ac:spMkLst>
        </pc:spChg>
        <pc:spChg chg="mod">
          <ac:chgData name="Christian Neitzel" userId="ffd6cddf6c555cc8" providerId="LiveId" clId="{6A61DE96-4CF2-4ACB-AB79-AEF6C93FCCF1}" dt="2024-06-04T20:11:40.854" v="11200" actId="14100"/>
          <ac:spMkLst>
            <pc:docMk/>
            <pc:sldMk cId="3890847804" sldId="263"/>
            <ac:spMk id="3" creationId="{6E9E585F-BA6B-20D8-4744-3CF7D020B568}"/>
          </ac:spMkLst>
        </pc:spChg>
        <pc:spChg chg="add del mod">
          <ac:chgData name="Christian Neitzel" userId="ffd6cddf6c555cc8" providerId="LiveId" clId="{6A61DE96-4CF2-4ACB-AB79-AEF6C93FCCF1}" dt="2024-06-04T20:14:28.127" v="11335" actId="478"/>
          <ac:spMkLst>
            <pc:docMk/>
            <pc:sldMk cId="3890847804" sldId="263"/>
            <ac:spMk id="4" creationId="{0EF46B4A-1C78-05F7-3FAB-AEFA6BB8C481}"/>
          </ac:spMkLst>
        </pc:spChg>
        <pc:spChg chg="add mod">
          <ac:chgData name="Christian Neitzel" userId="ffd6cddf6c555cc8" providerId="LiveId" clId="{6A61DE96-4CF2-4ACB-AB79-AEF6C93FCCF1}" dt="2024-06-05T11:12:04.478" v="12120" actId="20577"/>
          <ac:spMkLst>
            <pc:docMk/>
            <pc:sldMk cId="3890847804" sldId="263"/>
            <ac:spMk id="15" creationId="{349B6A58-F710-9632-8282-1D9B2961BA94}"/>
          </ac:spMkLst>
        </pc:spChg>
        <pc:spChg chg="mod">
          <ac:chgData name="Christian Neitzel" userId="ffd6cddf6c555cc8" providerId="LiveId" clId="{6A61DE96-4CF2-4ACB-AB79-AEF6C93FCCF1}" dt="2024-06-04T15:58:24.581" v="1926" actId="20577"/>
          <ac:spMkLst>
            <pc:docMk/>
            <pc:sldMk cId="3890847804" sldId="263"/>
            <ac:spMk id="29" creationId="{DCCFF4B0-61C5-7F90-2D97-461B03EB407A}"/>
          </ac:spMkLst>
        </pc:spChg>
        <pc:graphicFrameChg chg="add del mod modGraphic">
          <ac:chgData name="Christian Neitzel" userId="ffd6cddf6c555cc8" providerId="LiveId" clId="{6A61DE96-4CF2-4ACB-AB79-AEF6C93FCCF1}" dt="2024-06-04T16:37:47.953" v="4803" actId="478"/>
          <ac:graphicFrameMkLst>
            <pc:docMk/>
            <pc:sldMk cId="3890847804" sldId="263"/>
            <ac:graphicFrameMk id="4" creationId="{01A82D18-6457-56D7-E9C8-282AB130C729}"/>
          </ac:graphicFrameMkLst>
        </pc:graphicFrameChg>
        <pc:graphicFrameChg chg="add del mod modGraphic">
          <ac:chgData name="Christian Neitzel" userId="ffd6cddf6c555cc8" providerId="LiveId" clId="{6A61DE96-4CF2-4ACB-AB79-AEF6C93FCCF1}" dt="2024-06-04T16:45:02.285" v="5295" actId="478"/>
          <ac:graphicFrameMkLst>
            <pc:docMk/>
            <pc:sldMk cId="3890847804" sldId="263"/>
            <ac:graphicFrameMk id="5" creationId="{7B4175B8-C46F-A81C-0EDC-9236616E9BCE}"/>
          </ac:graphicFrameMkLst>
        </pc:graphicFrameChg>
        <pc:graphicFrameChg chg="add del mod modGraphic">
          <ac:chgData name="Christian Neitzel" userId="ffd6cddf6c555cc8" providerId="LiveId" clId="{6A61DE96-4CF2-4ACB-AB79-AEF6C93FCCF1}" dt="2024-06-04T16:57:35.743" v="6008" actId="478"/>
          <ac:graphicFrameMkLst>
            <pc:docMk/>
            <pc:sldMk cId="3890847804" sldId="263"/>
            <ac:graphicFrameMk id="6" creationId="{BEA91B79-B898-A6A0-41F6-DC291CE950AA}"/>
          </ac:graphicFrameMkLst>
        </pc:graphicFrameChg>
        <pc:graphicFrameChg chg="add del mod">
          <ac:chgData name="Christian Neitzel" userId="ffd6cddf6c555cc8" providerId="LiveId" clId="{6A61DE96-4CF2-4ACB-AB79-AEF6C93FCCF1}" dt="2024-06-04T16:49:36.404" v="5773" actId="478"/>
          <ac:graphicFrameMkLst>
            <pc:docMk/>
            <pc:sldMk cId="3890847804" sldId="263"/>
            <ac:graphicFrameMk id="7" creationId="{49286324-28C9-EC0A-206A-F69EC2366C61}"/>
          </ac:graphicFrameMkLst>
        </pc:graphicFrameChg>
        <pc:graphicFrameChg chg="add del mod modGraphic">
          <ac:chgData name="Christian Neitzel" userId="ffd6cddf6c555cc8" providerId="LiveId" clId="{6A61DE96-4CF2-4ACB-AB79-AEF6C93FCCF1}" dt="2024-06-04T16:52:39.576" v="5821" actId="478"/>
          <ac:graphicFrameMkLst>
            <pc:docMk/>
            <pc:sldMk cId="3890847804" sldId="263"/>
            <ac:graphicFrameMk id="8" creationId="{79C63013-25BB-0CE1-3057-319D9D7526D4}"/>
          </ac:graphicFrameMkLst>
        </pc:graphicFrameChg>
        <pc:graphicFrameChg chg="add del mod modGraphic">
          <ac:chgData name="Christian Neitzel" userId="ffd6cddf6c555cc8" providerId="LiveId" clId="{6A61DE96-4CF2-4ACB-AB79-AEF6C93FCCF1}" dt="2024-06-04T16:53:28.374" v="5828" actId="478"/>
          <ac:graphicFrameMkLst>
            <pc:docMk/>
            <pc:sldMk cId="3890847804" sldId="263"/>
            <ac:graphicFrameMk id="9" creationId="{614438C3-ABC2-B030-A42E-7F6A80E85991}"/>
          </ac:graphicFrameMkLst>
        </pc:graphicFrameChg>
        <pc:graphicFrameChg chg="add del mod">
          <ac:chgData name="Christian Neitzel" userId="ffd6cddf6c555cc8" providerId="LiveId" clId="{6A61DE96-4CF2-4ACB-AB79-AEF6C93FCCF1}" dt="2024-06-04T16:54:20.375" v="5831" actId="478"/>
          <ac:graphicFrameMkLst>
            <pc:docMk/>
            <pc:sldMk cId="3890847804" sldId="263"/>
            <ac:graphicFrameMk id="10" creationId="{E7BB1CB0-A62D-0642-459F-47B3E1B63D12}"/>
          </ac:graphicFrameMkLst>
        </pc:graphicFrameChg>
        <pc:graphicFrameChg chg="add del mod modGraphic">
          <ac:chgData name="Christian Neitzel" userId="ffd6cddf6c555cc8" providerId="LiveId" clId="{6A61DE96-4CF2-4ACB-AB79-AEF6C93FCCF1}" dt="2024-06-04T17:11:43.809" v="6652" actId="478"/>
          <ac:graphicFrameMkLst>
            <pc:docMk/>
            <pc:sldMk cId="3890847804" sldId="263"/>
            <ac:graphicFrameMk id="11" creationId="{701B3879-D9F7-2F09-937F-F9A414B34E88}"/>
          </ac:graphicFrameMkLst>
        </pc:graphicFrameChg>
        <pc:graphicFrameChg chg="add del">
          <ac:chgData name="Christian Neitzel" userId="ffd6cddf6c555cc8" providerId="LiveId" clId="{6A61DE96-4CF2-4ACB-AB79-AEF6C93FCCF1}" dt="2024-06-04T17:07:44.035" v="6345" actId="478"/>
          <ac:graphicFrameMkLst>
            <pc:docMk/>
            <pc:sldMk cId="3890847804" sldId="263"/>
            <ac:graphicFrameMk id="12" creationId="{8250127D-482F-0A84-0BCC-2F193A11F66C}"/>
          </ac:graphicFrameMkLst>
        </pc:graphicFrameChg>
        <pc:graphicFrameChg chg="add del mod modGraphic">
          <ac:chgData name="Christian Neitzel" userId="ffd6cddf6c555cc8" providerId="LiveId" clId="{6A61DE96-4CF2-4ACB-AB79-AEF6C93FCCF1}" dt="2024-06-04T17:08:39.940" v="6414" actId="478"/>
          <ac:graphicFrameMkLst>
            <pc:docMk/>
            <pc:sldMk cId="3890847804" sldId="263"/>
            <ac:graphicFrameMk id="13" creationId="{B7A35030-295C-6CBB-242E-0DBFCD7AD9BC}"/>
          </ac:graphicFrameMkLst>
        </pc:graphicFrameChg>
        <pc:graphicFrameChg chg="add del mod modGraphic">
          <ac:chgData name="Christian Neitzel" userId="ffd6cddf6c555cc8" providerId="LiveId" clId="{6A61DE96-4CF2-4ACB-AB79-AEF6C93FCCF1}" dt="2024-06-05T10:52:39.913" v="12062" actId="113"/>
          <ac:graphicFrameMkLst>
            <pc:docMk/>
            <pc:sldMk cId="3890847804" sldId="263"/>
            <ac:graphicFrameMk id="14" creationId="{D0513B4B-FBDE-C5DF-9071-AFE556889DE3}"/>
          </ac:graphicFrameMkLst>
        </pc:graphicFrameChg>
      </pc:sldChg>
      <pc:sldChg chg="modSp mod">
        <pc:chgData name="Christian Neitzel" userId="ffd6cddf6c555cc8" providerId="LiveId" clId="{6A61DE96-4CF2-4ACB-AB79-AEF6C93FCCF1}" dt="2024-06-04T19:44:09.470" v="11130" actId="313"/>
        <pc:sldMkLst>
          <pc:docMk/>
          <pc:sldMk cId="3452327013" sldId="264"/>
        </pc:sldMkLst>
        <pc:spChg chg="mod">
          <ac:chgData name="Christian Neitzel" userId="ffd6cddf6c555cc8" providerId="LiveId" clId="{6A61DE96-4CF2-4ACB-AB79-AEF6C93FCCF1}" dt="2024-06-04T16:13:30.372" v="3098" actId="6549"/>
          <ac:spMkLst>
            <pc:docMk/>
            <pc:sldMk cId="3452327013" sldId="264"/>
            <ac:spMk id="4" creationId="{D017E372-1921-6C88-B939-BB90804EAE39}"/>
          </ac:spMkLst>
        </pc:spChg>
        <pc:spChg chg="mod">
          <ac:chgData name="Christian Neitzel" userId="ffd6cddf6c555cc8" providerId="LiveId" clId="{6A61DE96-4CF2-4ACB-AB79-AEF6C93FCCF1}" dt="2024-06-04T19:44:09.470" v="11130" actId="313"/>
          <ac:spMkLst>
            <pc:docMk/>
            <pc:sldMk cId="3452327013" sldId="264"/>
            <ac:spMk id="13" creationId="{6821B09D-7AA6-7373-2993-4BE149C06335}"/>
          </ac:spMkLst>
        </pc:spChg>
        <pc:spChg chg="mod">
          <ac:chgData name="Christian Neitzel" userId="ffd6cddf6c555cc8" providerId="LiveId" clId="{6A61DE96-4CF2-4ACB-AB79-AEF6C93FCCF1}" dt="2024-06-04T15:58:55.747" v="1958" actId="20577"/>
          <ac:spMkLst>
            <pc:docMk/>
            <pc:sldMk cId="3452327013" sldId="264"/>
            <ac:spMk id="17" creationId="{81D3A749-9868-094C-BD6B-BEA5D1FCC81C}"/>
          </ac:spMkLst>
        </pc:spChg>
      </pc:sldChg>
      <pc:sldChg chg="addSp modSp mod">
        <pc:chgData name="Christian Neitzel" userId="ffd6cddf6c555cc8" providerId="LiveId" clId="{6A61DE96-4CF2-4ACB-AB79-AEF6C93FCCF1}" dt="2024-06-05T10:16:50.439" v="11908" actId="1076"/>
        <pc:sldMkLst>
          <pc:docMk/>
          <pc:sldMk cId="907799472" sldId="266"/>
        </pc:sldMkLst>
        <pc:spChg chg="add mod">
          <ac:chgData name="Christian Neitzel" userId="ffd6cddf6c555cc8" providerId="LiveId" clId="{6A61DE96-4CF2-4ACB-AB79-AEF6C93FCCF1}" dt="2024-06-05T10:09:53.730" v="11425" actId="13822"/>
          <ac:spMkLst>
            <pc:docMk/>
            <pc:sldMk cId="907799472" sldId="266"/>
            <ac:spMk id="2" creationId="{D8C9389D-238A-3E46-42FC-7F72FC5B1AD5}"/>
          </ac:spMkLst>
        </pc:spChg>
        <pc:spChg chg="mod">
          <ac:chgData name="Christian Neitzel" userId="ffd6cddf6c555cc8" providerId="LiveId" clId="{6A61DE96-4CF2-4ACB-AB79-AEF6C93FCCF1}" dt="2024-06-05T10:08:09.600" v="11417" actId="20577"/>
          <ac:spMkLst>
            <pc:docMk/>
            <pc:sldMk cId="907799472" sldId="266"/>
            <ac:spMk id="3" creationId="{3A8F35E7-E6D9-4A63-05DE-97D7A460E8D9}"/>
          </ac:spMkLst>
        </pc:spChg>
        <pc:spChg chg="add mod">
          <ac:chgData name="Christian Neitzel" userId="ffd6cddf6c555cc8" providerId="LiveId" clId="{6A61DE96-4CF2-4ACB-AB79-AEF6C93FCCF1}" dt="2024-06-05T10:16:50.439" v="11908" actId="1076"/>
          <ac:spMkLst>
            <pc:docMk/>
            <pc:sldMk cId="907799472" sldId="266"/>
            <ac:spMk id="4" creationId="{D00C7193-1232-ACCA-A107-3D93FB03ADBA}"/>
          </ac:spMkLst>
        </pc:spChg>
        <pc:spChg chg="mod">
          <ac:chgData name="Christian Neitzel" userId="ffd6cddf6c555cc8" providerId="LiveId" clId="{6A61DE96-4CF2-4ACB-AB79-AEF6C93FCCF1}" dt="2024-06-04T15:58:58.833" v="1965" actId="20577"/>
          <ac:spMkLst>
            <pc:docMk/>
            <pc:sldMk cId="907799472" sldId="266"/>
            <ac:spMk id="7" creationId="{730545CA-A837-DEE4-8239-28375AE1FC2C}"/>
          </ac:spMkLst>
        </pc:spChg>
      </pc:sldChg>
      <pc:sldChg chg="modSp mod">
        <pc:chgData name="Christian Neitzel" userId="ffd6cddf6c555cc8" providerId="LiveId" clId="{6A61DE96-4CF2-4ACB-AB79-AEF6C93FCCF1}" dt="2024-06-04T15:59:02.959" v="1972" actId="20577"/>
        <pc:sldMkLst>
          <pc:docMk/>
          <pc:sldMk cId="4220783068" sldId="267"/>
        </pc:sldMkLst>
        <pc:spChg chg="mod">
          <ac:chgData name="Christian Neitzel" userId="ffd6cddf6c555cc8" providerId="LiveId" clId="{6A61DE96-4CF2-4ACB-AB79-AEF6C93FCCF1}" dt="2024-06-04T15:59:02.959" v="1972" actId="20577"/>
          <ac:spMkLst>
            <pc:docMk/>
            <pc:sldMk cId="4220783068" sldId="267"/>
            <ac:spMk id="2" creationId="{7F85C975-7043-3624-5BBB-5390B7453419}"/>
          </ac:spMkLst>
        </pc:spChg>
      </pc:sldChg>
      <pc:sldChg chg="addSp delSp modSp mod">
        <pc:chgData name="Christian Neitzel" userId="ffd6cddf6c555cc8" providerId="LiveId" clId="{6A61DE96-4CF2-4ACB-AB79-AEF6C93FCCF1}" dt="2024-06-04T18:20:49.880" v="8990" actId="1076"/>
        <pc:sldMkLst>
          <pc:docMk/>
          <pc:sldMk cId="4092309456" sldId="268"/>
        </pc:sldMkLst>
        <pc:spChg chg="mod">
          <ac:chgData name="Christian Neitzel" userId="ffd6cddf6c555cc8" providerId="LiveId" clId="{6A61DE96-4CF2-4ACB-AB79-AEF6C93FCCF1}" dt="2024-06-04T16:09:37.729" v="2707" actId="1076"/>
          <ac:spMkLst>
            <pc:docMk/>
            <pc:sldMk cId="4092309456" sldId="268"/>
            <ac:spMk id="15" creationId="{1FB20830-5F24-C302-CC2A-DA2EF0805F69}"/>
          </ac:spMkLst>
        </pc:spChg>
        <pc:picChg chg="add mod">
          <ac:chgData name="Christian Neitzel" userId="ffd6cddf6c555cc8" providerId="LiveId" clId="{6A61DE96-4CF2-4ACB-AB79-AEF6C93FCCF1}" dt="2024-06-04T18:20:49.880" v="8990" actId="1076"/>
          <ac:picMkLst>
            <pc:docMk/>
            <pc:sldMk cId="4092309456" sldId="268"/>
            <ac:picMk id="3" creationId="{DA69B4ED-8F59-E32A-993D-78EC87ECD035}"/>
          </ac:picMkLst>
        </pc:picChg>
        <pc:picChg chg="del">
          <ac:chgData name="Christian Neitzel" userId="ffd6cddf6c555cc8" providerId="LiveId" clId="{6A61DE96-4CF2-4ACB-AB79-AEF6C93FCCF1}" dt="2024-06-04T18:20:48.222" v="8989" actId="478"/>
          <ac:picMkLst>
            <pc:docMk/>
            <pc:sldMk cId="4092309456" sldId="268"/>
            <ac:picMk id="26" creationId="{C5A3986C-2B26-9C83-1420-8D48137BF27C}"/>
          </ac:picMkLst>
        </pc:picChg>
      </pc:sldChg>
      <pc:sldChg chg="modSp mod">
        <pc:chgData name="Christian Neitzel" userId="ffd6cddf6c555cc8" providerId="LiveId" clId="{6A61DE96-4CF2-4ACB-AB79-AEF6C93FCCF1}" dt="2024-06-04T16:03:25.493" v="2368" actId="1076"/>
        <pc:sldMkLst>
          <pc:docMk/>
          <pc:sldMk cId="1457616698" sldId="275"/>
        </pc:sldMkLst>
        <pc:spChg chg="mod">
          <ac:chgData name="Christian Neitzel" userId="ffd6cddf6c555cc8" providerId="LiveId" clId="{6A61DE96-4CF2-4ACB-AB79-AEF6C93FCCF1}" dt="2024-06-04T16:03:25.493" v="2368" actId="1076"/>
          <ac:spMkLst>
            <pc:docMk/>
            <pc:sldMk cId="1457616698" sldId="275"/>
            <ac:spMk id="39" creationId="{FB8540E5-7314-3E00-02C6-8A19CAD4036A}"/>
          </ac:spMkLst>
        </pc:spChg>
      </pc:sldChg>
      <pc:sldChg chg="modSp mod">
        <pc:chgData name="Christian Neitzel" userId="ffd6cddf6c555cc8" providerId="LiveId" clId="{6A61DE96-4CF2-4ACB-AB79-AEF6C93FCCF1}" dt="2024-06-04T16:03:10.045" v="2358" actId="1076"/>
        <pc:sldMkLst>
          <pc:docMk/>
          <pc:sldMk cId="860858160" sldId="276"/>
        </pc:sldMkLst>
        <pc:spChg chg="mod">
          <ac:chgData name="Christian Neitzel" userId="ffd6cddf6c555cc8" providerId="LiveId" clId="{6A61DE96-4CF2-4ACB-AB79-AEF6C93FCCF1}" dt="2024-06-04T16:03:10.045" v="2358" actId="1076"/>
          <ac:spMkLst>
            <pc:docMk/>
            <pc:sldMk cId="860858160" sldId="276"/>
            <ac:spMk id="8" creationId="{3E8696CC-6EE0-69BB-BF2C-A5098D882974}"/>
          </ac:spMkLst>
        </pc:spChg>
      </pc:sldChg>
      <pc:sldChg chg="addSp delSp modSp mod">
        <pc:chgData name="Christian Neitzel" userId="ffd6cddf6c555cc8" providerId="LiveId" clId="{6A61DE96-4CF2-4ACB-AB79-AEF6C93FCCF1}" dt="2024-06-04T18:21:04.308" v="8995" actId="1076"/>
        <pc:sldMkLst>
          <pc:docMk/>
          <pc:sldMk cId="815187921" sldId="279"/>
        </pc:sldMkLst>
        <pc:spChg chg="mod">
          <ac:chgData name="Christian Neitzel" userId="ffd6cddf6c555cc8" providerId="LiveId" clId="{6A61DE96-4CF2-4ACB-AB79-AEF6C93FCCF1}" dt="2024-06-04T16:09:26.536" v="2704" actId="1076"/>
          <ac:spMkLst>
            <pc:docMk/>
            <pc:sldMk cId="815187921" sldId="279"/>
            <ac:spMk id="14" creationId="{CB476B51-7224-40BB-1E54-308B048F962E}"/>
          </ac:spMkLst>
        </pc:spChg>
        <pc:picChg chg="add mod">
          <ac:chgData name="Christian Neitzel" userId="ffd6cddf6c555cc8" providerId="LiveId" clId="{6A61DE96-4CF2-4ACB-AB79-AEF6C93FCCF1}" dt="2024-06-04T18:21:04.308" v="8995" actId="1076"/>
          <ac:picMkLst>
            <pc:docMk/>
            <pc:sldMk cId="815187921" sldId="279"/>
            <ac:picMk id="3" creationId="{6813E7C6-AB42-58CE-ACFD-BAD77D57F73C}"/>
          </ac:picMkLst>
        </pc:picChg>
        <pc:picChg chg="del">
          <ac:chgData name="Christian Neitzel" userId="ffd6cddf6c555cc8" providerId="LiveId" clId="{6A61DE96-4CF2-4ACB-AB79-AEF6C93FCCF1}" dt="2024-06-04T18:21:01.708" v="8994" actId="478"/>
          <ac:picMkLst>
            <pc:docMk/>
            <pc:sldMk cId="815187921" sldId="279"/>
            <ac:picMk id="21" creationId="{68DFEECD-FBF0-61D5-CE91-906C2548D91D}"/>
          </ac:picMkLst>
        </pc:picChg>
      </pc:sldChg>
      <pc:sldChg chg="addSp delSp modSp mod">
        <pc:chgData name="Christian Neitzel" userId="ffd6cddf6c555cc8" providerId="LiveId" clId="{6A61DE96-4CF2-4ACB-AB79-AEF6C93FCCF1}" dt="2024-06-05T11:09:18.256" v="12081" actId="20577"/>
        <pc:sldMkLst>
          <pc:docMk/>
          <pc:sldMk cId="2306567600" sldId="280"/>
        </pc:sldMkLst>
        <pc:spChg chg="mod">
          <ac:chgData name="Christian Neitzel" userId="ffd6cddf6c555cc8" providerId="LiveId" clId="{6A61DE96-4CF2-4ACB-AB79-AEF6C93FCCF1}" dt="2024-06-05T11:09:18.256" v="12081" actId="20577"/>
          <ac:spMkLst>
            <pc:docMk/>
            <pc:sldMk cId="2306567600" sldId="280"/>
            <ac:spMk id="2" creationId="{9154958D-5D0E-797E-92AA-A16BCA739E3F}"/>
          </ac:spMkLst>
        </pc:spChg>
        <pc:spChg chg="add mod">
          <ac:chgData name="Christian Neitzel" userId="ffd6cddf6c555cc8" providerId="LiveId" clId="{6A61DE96-4CF2-4ACB-AB79-AEF6C93FCCF1}" dt="2024-06-04T15:58:46.242" v="1951" actId="1076"/>
          <ac:spMkLst>
            <pc:docMk/>
            <pc:sldMk cId="2306567600" sldId="280"/>
            <ac:spMk id="3" creationId="{7B507CDF-04F6-99FE-40ED-68532E28D7E2}"/>
          </ac:spMkLst>
        </pc:spChg>
        <pc:spChg chg="mod">
          <ac:chgData name="Christian Neitzel" userId="ffd6cddf6c555cc8" providerId="LiveId" clId="{6A61DE96-4CF2-4ACB-AB79-AEF6C93FCCF1}" dt="2024-06-05T09:52:07.440" v="11384" actId="1076"/>
          <ac:spMkLst>
            <pc:docMk/>
            <pc:sldMk cId="2306567600" sldId="280"/>
            <ac:spMk id="9" creationId="{B4B180A2-B43C-3654-2252-0945DC40B0E9}"/>
          </ac:spMkLst>
        </pc:spChg>
        <pc:spChg chg="del mod">
          <ac:chgData name="Christian Neitzel" userId="ffd6cddf6c555cc8" providerId="LiveId" clId="{6A61DE96-4CF2-4ACB-AB79-AEF6C93FCCF1}" dt="2024-06-04T15:58:37.735" v="1949" actId="478"/>
          <ac:spMkLst>
            <pc:docMk/>
            <pc:sldMk cId="2306567600" sldId="280"/>
            <ac:spMk id="10" creationId="{4D6E691B-6841-C982-27B6-AC95A51FFD7D}"/>
          </ac:spMkLst>
        </pc:spChg>
      </pc:sldChg>
      <pc:sldChg chg="modSp mod">
        <pc:chgData name="Christian Neitzel" userId="ffd6cddf6c555cc8" providerId="LiveId" clId="{6A61DE96-4CF2-4ACB-AB79-AEF6C93FCCF1}" dt="2024-06-04T19:52:35.625" v="11196" actId="1076"/>
        <pc:sldMkLst>
          <pc:docMk/>
          <pc:sldMk cId="2370805483" sldId="285"/>
        </pc:sldMkLst>
        <pc:spChg chg="mod">
          <ac:chgData name="Christian Neitzel" userId="ffd6cddf6c555cc8" providerId="LiveId" clId="{6A61DE96-4CF2-4ACB-AB79-AEF6C93FCCF1}" dt="2024-06-04T19:52:35.625" v="11196" actId="1076"/>
          <ac:spMkLst>
            <pc:docMk/>
            <pc:sldMk cId="2370805483" sldId="285"/>
            <ac:spMk id="6" creationId="{20B93AFE-AE43-56EE-4EC7-031FFBE40322}"/>
          </ac:spMkLst>
        </pc:spChg>
        <pc:spChg chg="mod">
          <ac:chgData name="Christian Neitzel" userId="ffd6cddf6c555cc8" providerId="LiveId" clId="{6A61DE96-4CF2-4ACB-AB79-AEF6C93FCCF1}" dt="2024-06-04T19:52:35.625" v="11196" actId="1076"/>
          <ac:spMkLst>
            <pc:docMk/>
            <pc:sldMk cId="2370805483" sldId="285"/>
            <ac:spMk id="7" creationId="{1FCB3211-FC30-94F8-D1C5-FE506A4AB807}"/>
          </ac:spMkLst>
        </pc:spChg>
        <pc:spChg chg="mod">
          <ac:chgData name="Christian Neitzel" userId="ffd6cddf6c555cc8" providerId="LiveId" clId="{6A61DE96-4CF2-4ACB-AB79-AEF6C93FCCF1}" dt="2024-06-04T19:52:35.625" v="11196" actId="1076"/>
          <ac:spMkLst>
            <pc:docMk/>
            <pc:sldMk cId="2370805483" sldId="285"/>
            <ac:spMk id="8" creationId="{A0E4B8CE-333D-5F32-1845-EF26870CF6BF}"/>
          </ac:spMkLst>
        </pc:spChg>
        <pc:spChg chg="mod">
          <ac:chgData name="Christian Neitzel" userId="ffd6cddf6c555cc8" providerId="LiveId" clId="{6A61DE96-4CF2-4ACB-AB79-AEF6C93FCCF1}" dt="2024-06-04T19:52:35.625" v="11196" actId="1076"/>
          <ac:spMkLst>
            <pc:docMk/>
            <pc:sldMk cId="2370805483" sldId="285"/>
            <ac:spMk id="17" creationId="{FF769B29-AB93-D4F6-D3F6-BEC8ECD1E15B}"/>
          </ac:spMkLst>
        </pc:spChg>
        <pc:spChg chg="mod">
          <ac:chgData name="Christian Neitzel" userId="ffd6cddf6c555cc8" providerId="LiveId" clId="{6A61DE96-4CF2-4ACB-AB79-AEF6C93FCCF1}" dt="2024-06-04T19:52:35.625" v="11196" actId="1076"/>
          <ac:spMkLst>
            <pc:docMk/>
            <pc:sldMk cId="2370805483" sldId="285"/>
            <ac:spMk id="18" creationId="{C717C2BF-8FA3-AB23-732F-A8BFC1F40808}"/>
          </ac:spMkLst>
        </pc:spChg>
        <pc:spChg chg="mod">
          <ac:chgData name="Christian Neitzel" userId="ffd6cddf6c555cc8" providerId="LiveId" clId="{6A61DE96-4CF2-4ACB-AB79-AEF6C93FCCF1}" dt="2024-06-04T19:52:35.625" v="11196" actId="1076"/>
          <ac:spMkLst>
            <pc:docMk/>
            <pc:sldMk cId="2370805483" sldId="285"/>
            <ac:spMk id="19" creationId="{B8AEE80F-A69A-F47A-0F14-0618CF6600B9}"/>
          </ac:spMkLst>
        </pc:spChg>
        <pc:spChg chg="mod">
          <ac:chgData name="Christian Neitzel" userId="ffd6cddf6c555cc8" providerId="LiveId" clId="{6A61DE96-4CF2-4ACB-AB79-AEF6C93FCCF1}" dt="2024-06-04T19:52:35.625" v="11196" actId="1076"/>
          <ac:spMkLst>
            <pc:docMk/>
            <pc:sldMk cId="2370805483" sldId="285"/>
            <ac:spMk id="20" creationId="{5F5063D2-A3E8-19CC-EB1F-F52B33C64EBD}"/>
          </ac:spMkLst>
        </pc:spChg>
        <pc:spChg chg="mod">
          <ac:chgData name="Christian Neitzel" userId="ffd6cddf6c555cc8" providerId="LiveId" clId="{6A61DE96-4CF2-4ACB-AB79-AEF6C93FCCF1}" dt="2024-06-04T19:52:35.625" v="11196" actId="1076"/>
          <ac:spMkLst>
            <pc:docMk/>
            <pc:sldMk cId="2370805483" sldId="285"/>
            <ac:spMk id="21" creationId="{852A522F-F84F-80B9-7EFF-05B6931950C0}"/>
          </ac:spMkLst>
        </pc:spChg>
        <pc:spChg chg="mod">
          <ac:chgData name="Christian Neitzel" userId="ffd6cddf6c555cc8" providerId="LiveId" clId="{6A61DE96-4CF2-4ACB-AB79-AEF6C93FCCF1}" dt="2024-06-04T19:52:35.625" v="11196" actId="1076"/>
          <ac:spMkLst>
            <pc:docMk/>
            <pc:sldMk cId="2370805483" sldId="285"/>
            <ac:spMk id="22" creationId="{D300E074-676A-5B8A-C9D1-A5DA528CE1BE}"/>
          </ac:spMkLst>
        </pc:spChg>
        <pc:spChg chg="mod">
          <ac:chgData name="Christian Neitzel" userId="ffd6cddf6c555cc8" providerId="LiveId" clId="{6A61DE96-4CF2-4ACB-AB79-AEF6C93FCCF1}" dt="2024-06-04T19:52:35.625" v="11196" actId="1076"/>
          <ac:spMkLst>
            <pc:docMk/>
            <pc:sldMk cId="2370805483" sldId="285"/>
            <ac:spMk id="23" creationId="{D7C8F77A-C31D-6821-4326-5D4411BAB03A}"/>
          </ac:spMkLst>
        </pc:spChg>
        <pc:spChg chg="mod">
          <ac:chgData name="Christian Neitzel" userId="ffd6cddf6c555cc8" providerId="LiveId" clId="{6A61DE96-4CF2-4ACB-AB79-AEF6C93FCCF1}" dt="2024-06-04T19:52:35.625" v="11196" actId="1076"/>
          <ac:spMkLst>
            <pc:docMk/>
            <pc:sldMk cId="2370805483" sldId="285"/>
            <ac:spMk id="24" creationId="{B73C98FA-8380-73AB-F83C-2097ADBA3604}"/>
          </ac:spMkLst>
        </pc:spChg>
        <pc:picChg chg="mod">
          <ac:chgData name="Christian Neitzel" userId="ffd6cddf6c555cc8" providerId="LiveId" clId="{6A61DE96-4CF2-4ACB-AB79-AEF6C93FCCF1}" dt="2024-06-04T19:52:35.625" v="11196" actId="1076"/>
          <ac:picMkLst>
            <pc:docMk/>
            <pc:sldMk cId="2370805483" sldId="285"/>
            <ac:picMk id="10" creationId="{68860406-BBE1-DE20-74BF-9F060B2E36EA}"/>
          </ac:picMkLst>
        </pc:picChg>
        <pc:picChg chg="mod">
          <ac:chgData name="Christian Neitzel" userId="ffd6cddf6c555cc8" providerId="LiveId" clId="{6A61DE96-4CF2-4ACB-AB79-AEF6C93FCCF1}" dt="2024-06-04T19:52:35.625" v="11196" actId="1076"/>
          <ac:picMkLst>
            <pc:docMk/>
            <pc:sldMk cId="2370805483" sldId="285"/>
            <ac:picMk id="12" creationId="{670E2235-8F89-4EA5-5745-6A2EBB818AAB}"/>
          </ac:picMkLst>
        </pc:picChg>
        <pc:picChg chg="mod">
          <ac:chgData name="Christian Neitzel" userId="ffd6cddf6c555cc8" providerId="LiveId" clId="{6A61DE96-4CF2-4ACB-AB79-AEF6C93FCCF1}" dt="2024-06-04T19:52:35.625" v="11196" actId="1076"/>
          <ac:picMkLst>
            <pc:docMk/>
            <pc:sldMk cId="2370805483" sldId="285"/>
            <ac:picMk id="14" creationId="{E0235367-B87F-EEF3-4100-D113E00A86F0}"/>
          </ac:picMkLst>
        </pc:picChg>
        <pc:picChg chg="mod">
          <ac:chgData name="Christian Neitzel" userId="ffd6cddf6c555cc8" providerId="LiveId" clId="{6A61DE96-4CF2-4ACB-AB79-AEF6C93FCCF1}" dt="2024-06-04T19:52:35.625" v="11196" actId="1076"/>
          <ac:picMkLst>
            <pc:docMk/>
            <pc:sldMk cId="2370805483" sldId="285"/>
            <ac:picMk id="16" creationId="{8D5E60C9-0F70-3720-3DF8-2DD1D5EF5D52}"/>
          </ac:picMkLst>
        </pc:picChg>
      </pc:sldChg>
      <pc:sldChg chg="modSp mod">
        <pc:chgData name="Christian Neitzel" userId="ffd6cddf6c555cc8" providerId="LiveId" clId="{6A61DE96-4CF2-4ACB-AB79-AEF6C93FCCF1}" dt="2024-06-04T19:51:09.049" v="11195" actId="403"/>
        <pc:sldMkLst>
          <pc:docMk/>
          <pc:sldMk cId="2973385415" sldId="286"/>
        </pc:sldMkLst>
        <pc:spChg chg="mod">
          <ac:chgData name="Christian Neitzel" userId="ffd6cddf6c555cc8" providerId="LiveId" clId="{6A61DE96-4CF2-4ACB-AB79-AEF6C93FCCF1}" dt="2024-06-04T16:29:08.009" v="4593" actId="20577"/>
          <ac:spMkLst>
            <pc:docMk/>
            <pc:sldMk cId="2973385415" sldId="286"/>
            <ac:spMk id="3" creationId="{F6BC4615-9D2F-C4E7-910B-846633A55866}"/>
          </ac:spMkLst>
        </pc:spChg>
        <pc:spChg chg="mod">
          <ac:chgData name="Christian Neitzel" userId="ffd6cddf6c555cc8" providerId="LiveId" clId="{6A61DE96-4CF2-4ACB-AB79-AEF6C93FCCF1}" dt="2024-06-04T19:51:09.049" v="11195" actId="403"/>
          <ac:spMkLst>
            <pc:docMk/>
            <pc:sldMk cId="2973385415" sldId="286"/>
            <ac:spMk id="4" creationId="{81809CBB-8DF1-5365-5B86-E90F45434163}"/>
          </ac:spMkLst>
        </pc:spChg>
      </pc:sldChg>
      <pc:sldChg chg="modSp mod">
        <pc:chgData name="Christian Neitzel" userId="ffd6cddf6c555cc8" providerId="LiveId" clId="{6A61DE96-4CF2-4ACB-AB79-AEF6C93FCCF1}" dt="2024-06-04T19:51:03.978" v="11191" actId="403"/>
        <pc:sldMkLst>
          <pc:docMk/>
          <pc:sldMk cId="744087009" sldId="287"/>
        </pc:sldMkLst>
        <pc:spChg chg="mod">
          <ac:chgData name="Christian Neitzel" userId="ffd6cddf6c555cc8" providerId="LiveId" clId="{6A61DE96-4CF2-4ACB-AB79-AEF6C93FCCF1}" dt="2024-06-04T16:29:13.304" v="4607" actId="20577"/>
          <ac:spMkLst>
            <pc:docMk/>
            <pc:sldMk cId="744087009" sldId="287"/>
            <ac:spMk id="3" creationId="{FF783DEC-E26D-7FA6-5817-3592CA7A58A1}"/>
          </ac:spMkLst>
        </pc:spChg>
        <pc:spChg chg="mod">
          <ac:chgData name="Christian Neitzel" userId="ffd6cddf6c555cc8" providerId="LiveId" clId="{6A61DE96-4CF2-4ACB-AB79-AEF6C93FCCF1}" dt="2024-06-04T19:51:03.978" v="11191" actId="403"/>
          <ac:spMkLst>
            <pc:docMk/>
            <pc:sldMk cId="744087009" sldId="287"/>
            <ac:spMk id="4" creationId="{3AAD351A-EDB1-D086-2961-8B47DF75A621}"/>
          </ac:spMkLst>
        </pc:spChg>
      </pc:sldChg>
      <pc:sldChg chg="modSp mod">
        <pc:chgData name="Christian Neitzel" userId="ffd6cddf6c555cc8" providerId="LiveId" clId="{6A61DE96-4CF2-4ACB-AB79-AEF6C93FCCF1}" dt="2024-06-05T09:52:31.639" v="11386" actId="1076"/>
        <pc:sldMkLst>
          <pc:docMk/>
          <pc:sldMk cId="2070036225" sldId="288"/>
        </pc:sldMkLst>
        <pc:spChg chg="mod">
          <ac:chgData name="Christian Neitzel" userId="ffd6cddf6c555cc8" providerId="LiveId" clId="{6A61DE96-4CF2-4ACB-AB79-AEF6C93FCCF1}" dt="2024-06-04T15:58:28.482" v="1936" actId="20577"/>
          <ac:spMkLst>
            <pc:docMk/>
            <pc:sldMk cId="2070036225" sldId="288"/>
            <ac:spMk id="3" creationId="{3CC30F09-3EB6-3D32-F7A2-A36989343990}"/>
          </ac:spMkLst>
        </pc:spChg>
        <pc:spChg chg="mod">
          <ac:chgData name="Christian Neitzel" userId="ffd6cddf6c555cc8" providerId="LiveId" clId="{6A61DE96-4CF2-4ACB-AB79-AEF6C93FCCF1}" dt="2024-06-05T09:52:31.639" v="11386" actId="1076"/>
          <ac:spMkLst>
            <pc:docMk/>
            <pc:sldMk cId="2070036225" sldId="288"/>
            <ac:spMk id="4" creationId="{6204F897-8084-EC94-AB6D-5C2C49827AE2}"/>
          </ac:spMkLst>
        </pc:spChg>
      </pc:sldChg>
      <pc:sldChg chg="addSp delSp modSp new mod">
        <pc:chgData name="Christian Neitzel" userId="ffd6cddf6c555cc8" providerId="LiveId" clId="{6A61DE96-4CF2-4ACB-AB79-AEF6C93FCCF1}" dt="2024-06-04T19:47:40.509" v="11145" actId="113"/>
        <pc:sldMkLst>
          <pc:docMk/>
          <pc:sldMk cId="316945908" sldId="289"/>
        </pc:sldMkLst>
        <pc:spChg chg="add del mod">
          <ac:chgData name="Christian Neitzel" userId="ffd6cddf6c555cc8" providerId="LiveId" clId="{6A61DE96-4CF2-4ACB-AB79-AEF6C93FCCF1}" dt="2024-06-04T17:33:05.099" v="6969" actId="478"/>
          <ac:spMkLst>
            <pc:docMk/>
            <pc:sldMk cId="316945908" sldId="289"/>
            <ac:spMk id="2" creationId="{0F0C7686-4DC7-ED33-1E1B-C67CC21C1A61}"/>
          </ac:spMkLst>
        </pc:spChg>
        <pc:spChg chg="add del mod">
          <ac:chgData name="Christian Neitzel" userId="ffd6cddf6c555cc8" providerId="LiveId" clId="{6A61DE96-4CF2-4ACB-AB79-AEF6C93FCCF1}" dt="2024-06-04T17:48:46.589" v="8283" actId="478"/>
          <ac:spMkLst>
            <pc:docMk/>
            <pc:sldMk cId="316945908" sldId="289"/>
            <ac:spMk id="5" creationId="{244027A6-DC5B-F74F-D20E-066992962416}"/>
          </ac:spMkLst>
        </pc:spChg>
        <pc:spChg chg="add del mod">
          <ac:chgData name="Christian Neitzel" userId="ffd6cddf6c555cc8" providerId="LiveId" clId="{6A61DE96-4CF2-4ACB-AB79-AEF6C93FCCF1}" dt="2024-06-04T17:48:46.589" v="8283" actId="478"/>
          <ac:spMkLst>
            <pc:docMk/>
            <pc:sldMk cId="316945908" sldId="289"/>
            <ac:spMk id="8" creationId="{819746DB-079F-FBEA-3E4E-D9431FCAD558}"/>
          </ac:spMkLst>
        </pc:spChg>
        <pc:spChg chg="add del mod">
          <ac:chgData name="Christian Neitzel" userId="ffd6cddf6c555cc8" providerId="LiveId" clId="{6A61DE96-4CF2-4ACB-AB79-AEF6C93FCCF1}" dt="2024-06-04T17:52:17.484" v="8530" actId="478"/>
          <ac:spMkLst>
            <pc:docMk/>
            <pc:sldMk cId="316945908" sldId="289"/>
            <ac:spMk id="9" creationId="{478FBB35-49A6-557E-D942-6E987565436A}"/>
          </ac:spMkLst>
        </pc:spChg>
        <pc:spChg chg="add mod">
          <ac:chgData name="Christian Neitzel" userId="ffd6cddf6c555cc8" providerId="LiveId" clId="{6A61DE96-4CF2-4ACB-AB79-AEF6C93FCCF1}" dt="2024-06-04T19:36:59.921" v="10936" actId="1076"/>
          <ac:spMkLst>
            <pc:docMk/>
            <pc:sldMk cId="316945908" sldId="289"/>
            <ac:spMk id="12" creationId="{661D1597-458F-F40B-20B3-2F013755683D}"/>
          </ac:spMkLst>
        </pc:spChg>
        <pc:spChg chg="add mod">
          <ac:chgData name="Christian Neitzel" userId="ffd6cddf6c555cc8" providerId="LiveId" clId="{6A61DE96-4CF2-4ACB-AB79-AEF6C93FCCF1}" dt="2024-06-04T17:59:08.868" v="8965" actId="113"/>
          <ac:spMkLst>
            <pc:docMk/>
            <pc:sldMk cId="316945908" sldId="289"/>
            <ac:spMk id="13" creationId="{0E8DD8EB-A680-37B9-24CE-3B35037D6C0F}"/>
          </ac:spMkLst>
        </pc:spChg>
        <pc:spChg chg="add mod">
          <ac:chgData name="Christian Neitzel" userId="ffd6cddf6c555cc8" providerId="LiveId" clId="{6A61DE96-4CF2-4ACB-AB79-AEF6C93FCCF1}" dt="2024-06-04T19:34:51.706" v="10900" actId="1076"/>
          <ac:spMkLst>
            <pc:docMk/>
            <pc:sldMk cId="316945908" sldId="289"/>
            <ac:spMk id="14" creationId="{C861717B-EFEA-C8BA-5B48-E8994A3F8E90}"/>
          </ac:spMkLst>
        </pc:spChg>
        <pc:spChg chg="add mod">
          <ac:chgData name="Christian Neitzel" userId="ffd6cddf6c555cc8" providerId="LiveId" clId="{6A61DE96-4CF2-4ACB-AB79-AEF6C93FCCF1}" dt="2024-06-04T17:58:32.155" v="8963" actId="1076"/>
          <ac:spMkLst>
            <pc:docMk/>
            <pc:sldMk cId="316945908" sldId="289"/>
            <ac:spMk id="15" creationId="{7D25F5A4-D938-F9DB-8ADC-C2072CDD4E8F}"/>
          </ac:spMkLst>
        </pc:spChg>
        <pc:spChg chg="add mod">
          <ac:chgData name="Christian Neitzel" userId="ffd6cddf6c555cc8" providerId="LiveId" clId="{6A61DE96-4CF2-4ACB-AB79-AEF6C93FCCF1}" dt="2024-06-04T19:47:40.509" v="11145" actId="113"/>
          <ac:spMkLst>
            <pc:docMk/>
            <pc:sldMk cId="316945908" sldId="289"/>
            <ac:spMk id="16" creationId="{951A93D4-761B-F299-6658-3689CDEF530C}"/>
          </ac:spMkLst>
        </pc:spChg>
        <pc:graphicFrameChg chg="add mod modGraphic">
          <ac:chgData name="Christian Neitzel" userId="ffd6cddf6c555cc8" providerId="LiveId" clId="{6A61DE96-4CF2-4ACB-AB79-AEF6C93FCCF1}" dt="2024-06-04T19:34:51.706" v="10900" actId="1076"/>
          <ac:graphicFrameMkLst>
            <pc:docMk/>
            <pc:sldMk cId="316945908" sldId="289"/>
            <ac:graphicFrameMk id="10" creationId="{A338ABC9-81FE-7533-BA16-F005D574D0AB}"/>
          </ac:graphicFrameMkLst>
        </pc:graphicFrameChg>
        <pc:graphicFrameChg chg="add mod modGraphic">
          <ac:chgData name="Christian Neitzel" userId="ffd6cddf6c555cc8" providerId="LiveId" clId="{6A61DE96-4CF2-4ACB-AB79-AEF6C93FCCF1}" dt="2024-06-04T17:59:50.252" v="8977" actId="20577"/>
          <ac:graphicFrameMkLst>
            <pc:docMk/>
            <pc:sldMk cId="316945908" sldId="289"/>
            <ac:graphicFrameMk id="11" creationId="{D5E5A8F1-5D20-E487-EF99-E4ABD2F99B1C}"/>
          </ac:graphicFrameMkLst>
        </pc:graphicFrameChg>
        <pc:picChg chg="add del mod">
          <ac:chgData name="Christian Neitzel" userId="ffd6cddf6c555cc8" providerId="LiveId" clId="{6A61DE96-4CF2-4ACB-AB79-AEF6C93FCCF1}" dt="2024-06-04T17:48:46.589" v="8283" actId="478"/>
          <ac:picMkLst>
            <pc:docMk/>
            <pc:sldMk cId="316945908" sldId="289"/>
            <ac:picMk id="4" creationId="{0BB61897-484C-A80E-B520-73E9CC4B8BC4}"/>
          </ac:picMkLst>
        </pc:picChg>
        <pc:picChg chg="add del mod">
          <ac:chgData name="Christian Neitzel" userId="ffd6cddf6c555cc8" providerId="LiveId" clId="{6A61DE96-4CF2-4ACB-AB79-AEF6C93FCCF1}" dt="2024-06-04T17:48:46.589" v="8283" actId="478"/>
          <ac:picMkLst>
            <pc:docMk/>
            <pc:sldMk cId="316945908" sldId="289"/>
            <ac:picMk id="7" creationId="{184C43B1-EADE-7FDA-A015-1F145B7F64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79FBB-C446-4F8A-A4B8-97A698B0FB0F}" type="datetimeFigureOut">
              <a:rPr lang="pt-PT" smtClean="0"/>
              <a:t>05/06/2024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EBB52-0B7D-4361-A6C9-A934DC1A6991}" type="slidenum">
              <a:rPr lang="pt-PT" smtClean="0"/>
              <a:t>‹nº›</a:t>
            </a:fld>
            <a:endParaRPr lang="pt-PT"/>
          </a:p>
        </p:txBody>
      </p:sp>
    </p:spTree>
    <p:extLst>
      <p:ext uri="{BB962C8B-B14F-4D97-AF65-F5344CB8AC3E}">
        <p14:creationId xmlns:p14="http://schemas.microsoft.com/office/powerpoint/2010/main" val="138263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790EBB52-0B7D-4361-A6C9-A934DC1A6991}" type="slidenum">
              <a:rPr lang="pt-PT" smtClean="0"/>
              <a:t>1</a:t>
            </a:fld>
            <a:endParaRPr lang="pt-PT"/>
          </a:p>
        </p:txBody>
      </p:sp>
    </p:spTree>
    <p:extLst>
      <p:ext uri="{BB962C8B-B14F-4D97-AF65-F5344CB8AC3E}">
        <p14:creationId xmlns:p14="http://schemas.microsoft.com/office/powerpoint/2010/main" val="184681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pt-PT" sz="1200" dirty="0"/>
              <a:t>Os </a:t>
            </a:r>
            <a:r>
              <a:rPr lang="pt-PT" sz="1200" b="1" dirty="0"/>
              <a:t>Bacteriófagos</a:t>
            </a:r>
            <a:r>
              <a:rPr lang="pt-PT" sz="1200" dirty="0"/>
              <a:t> (ou fagos) são vírus que infetam bactérias, injetando o seu genoma viral num hospedeiro para que ela produza novas partículas de fagos, resultando na eventual morte da bactéria. Para combater contra estes vírus, as bactérias evoluíram uma série de sistemas de defesa, uma delas sendo o </a:t>
            </a:r>
            <a:r>
              <a:rPr lang="pt-PT" sz="1200" b="1" dirty="0"/>
              <a:t>CRISPR-Cas</a:t>
            </a:r>
            <a:r>
              <a:rPr lang="pt-PT" sz="1200" dirty="0"/>
              <a:t>.</a:t>
            </a:r>
          </a:p>
          <a:p>
            <a:pPr algn="just"/>
            <a:endParaRPr lang="pt-PT" sz="1200" dirty="0"/>
          </a:p>
          <a:p>
            <a:pPr algn="just"/>
            <a:r>
              <a:rPr lang="pt-PT" sz="1200" dirty="0"/>
              <a:t>O CRISPR-Cas constitui uma série de proteínas que identificam, fragmentam e modificam o genoma viral em “</a:t>
            </a:r>
            <a:r>
              <a:rPr lang="pt-PT" sz="1200" i="1" dirty="0" err="1"/>
              <a:t>spacers</a:t>
            </a:r>
            <a:r>
              <a:rPr lang="pt-PT" sz="1200" dirty="0"/>
              <a:t>” que são sucessivamente incorporadas no próprio DNA da bactéria. Estes </a:t>
            </a:r>
            <a:r>
              <a:rPr lang="pt-PT" sz="1200" i="1" dirty="0" err="1"/>
              <a:t>spacers</a:t>
            </a:r>
            <a:r>
              <a:rPr lang="pt-PT" sz="1200" dirty="0"/>
              <a:t> otimizam as defesas do hospedeiro contra o vírus no caso de futuras tentativas de injeção.</a:t>
            </a:r>
          </a:p>
          <a:p>
            <a:pPr algn="just"/>
            <a:endParaRPr lang="pt-PT" sz="1200" dirty="0"/>
          </a:p>
          <a:p>
            <a:pPr algn="just"/>
            <a:r>
              <a:rPr lang="pt-PT" sz="1200" dirty="0"/>
              <a:t>Como consequência, o CRISPR-Cas levou a que os bacteriófagos evoluíssem os seus sistemas para contra agirem o CRISPR-Cas, sendo estes os </a:t>
            </a:r>
            <a:r>
              <a:rPr lang="pt-PT" sz="1200" b="1" dirty="0" err="1"/>
              <a:t>Anti-CRISPR</a:t>
            </a:r>
            <a:r>
              <a:rPr lang="pt-PT" sz="1200" dirty="0"/>
              <a:t>, que são proteínas que inibem os CRISPR-Cas, novamente permitindo a infeção viral.</a:t>
            </a:r>
          </a:p>
          <a:p>
            <a:pPr algn="just"/>
            <a:endParaRPr lang="pt-PT" sz="1200" dirty="0"/>
          </a:p>
          <a:p>
            <a:pPr algn="just"/>
            <a:r>
              <a:rPr lang="pt-PT" sz="1200" dirty="0"/>
              <a:t>Estes desenvolvimentos das bactérias e dos bacteriófagos levaram ao aumento da complexidade e diversidade tanto dos sistemas CRISPR-Cas quanto dos </a:t>
            </a:r>
            <a:r>
              <a:rPr lang="pt-PT" sz="1200" dirty="0" err="1"/>
              <a:t>Anti-CRISPR</a:t>
            </a:r>
            <a:r>
              <a:rPr lang="pt-PT" sz="1200" dirty="0"/>
              <a:t>, promovendo uma constante evolução e adaptação de ambos os lados.</a:t>
            </a:r>
          </a:p>
          <a:p>
            <a:endParaRPr lang="pt-PT" dirty="0"/>
          </a:p>
        </p:txBody>
      </p:sp>
      <p:sp>
        <p:nvSpPr>
          <p:cNvPr id="4" name="Marcador de Posição do Número do Diapositivo 3"/>
          <p:cNvSpPr>
            <a:spLocks noGrp="1"/>
          </p:cNvSpPr>
          <p:nvPr>
            <p:ph type="sldNum" sz="quarter" idx="5"/>
          </p:nvPr>
        </p:nvSpPr>
        <p:spPr/>
        <p:txBody>
          <a:bodyPr/>
          <a:lstStyle/>
          <a:p>
            <a:fld id="{790EBB52-0B7D-4361-A6C9-A934DC1A6991}" type="slidenum">
              <a:rPr lang="pt-PT" smtClean="0"/>
              <a:t>2</a:t>
            </a:fld>
            <a:endParaRPr lang="pt-PT"/>
          </a:p>
        </p:txBody>
      </p:sp>
    </p:spTree>
    <p:extLst>
      <p:ext uri="{BB962C8B-B14F-4D97-AF65-F5344CB8AC3E}">
        <p14:creationId xmlns:p14="http://schemas.microsoft.com/office/powerpoint/2010/main" val="514782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790EBB52-0B7D-4361-A6C9-A934DC1A6991}" type="slidenum">
              <a:rPr lang="pt-PT" smtClean="0"/>
              <a:t>4</a:t>
            </a:fld>
            <a:endParaRPr lang="pt-PT"/>
          </a:p>
        </p:txBody>
      </p:sp>
    </p:spTree>
    <p:extLst>
      <p:ext uri="{BB962C8B-B14F-4D97-AF65-F5344CB8AC3E}">
        <p14:creationId xmlns:p14="http://schemas.microsoft.com/office/powerpoint/2010/main" val="86491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buFontTx/>
              <a:buNone/>
            </a:pPr>
            <a:r>
              <a:rPr lang="pt-PT" dirty="0" err="1"/>
              <a:t>Dataset</a:t>
            </a:r>
            <a:r>
              <a:rPr lang="pt-PT" dirty="0"/>
              <a:t> Positivo </a:t>
            </a:r>
          </a:p>
          <a:p>
            <a:pPr marL="0" indent="0">
              <a:buFontTx/>
              <a:buNone/>
            </a:pPr>
            <a:r>
              <a:rPr lang="pt-PT" sz="1200" dirty="0"/>
              <a:t>	Recorremos a bases de dados de proteínas </a:t>
            </a:r>
            <a:r>
              <a:rPr lang="pt-PT" sz="1200" dirty="0" err="1"/>
              <a:t>Anti-CRISPR</a:t>
            </a:r>
            <a:r>
              <a:rPr lang="pt-PT" sz="1200" dirty="0"/>
              <a:t> previamente identificadas por outros trabalhos, sendo estes: </a:t>
            </a:r>
            <a:r>
              <a:rPr lang="pt-PT" sz="1200" dirty="0" err="1"/>
              <a:t>Anti-CRISPRdb</a:t>
            </a:r>
            <a:r>
              <a:rPr lang="pt-PT" sz="1200" dirty="0"/>
              <a:t>, </a:t>
            </a:r>
            <a:r>
              <a:rPr lang="pt-PT" sz="1200" dirty="0" err="1"/>
              <a:t>CRISPRminer</a:t>
            </a:r>
            <a:r>
              <a:rPr lang="pt-PT" sz="1200" dirty="0"/>
              <a:t> e </a:t>
            </a:r>
            <a:r>
              <a:rPr lang="pt-PT" sz="1200" dirty="0" err="1"/>
              <a:t>Anti-CRISPR</a:t>
            </a:r>
            <a:r>
              <a:rPr lang="pt-PT" sz="1200" dirty="0"/>
              <a:t> </a:t>
            </a:r>
            <a:r>
              <a:rPr lang="pt-PT" sz="1200" dirty="0" err="1"/>
              <a:t>Assembly</a:t>
            </a:r>
            <a:r>
              <a:rPr lang="pt-PT" sz="1200" dirty="0"/>
              <a:t>.</a:t>
            </a:r>
          </a:p>
          <a:p>
            <a:pPr marL="0" indent="0">
              <a:buFontTx/>
              <a:buNone/>
            </a:pPr>
            <a:r>
              <a:rPr lang="pt-PT" dirty="0" err="1"/>
              <a:t>Dataset</a:t>
            </a:r>
            <a:r>
              <a:rPr lang="pt-PT" dirty="0"/>
              <a:t> Negativo</a:t>
            </a:r>
          </a:p>
          <a:p>
            <a:pPr marL="0" indent="0">
              <a:buFontTx/>
              <a:buNone/>
            </a:pPr>
            <a:r>
              <a:rPr lang="pt-PT" sz="1200" dirty="0"/>
              <a:t>	Para a obtenção do </a:t>
            </a:r>
            <a:r>
              <a:rPr lang="pt-PT" sz="1200" dirty="0" err="1"/>
              <a:t>dataset</a:t>
            </a:r>
            <a:r>
              <a:rPr lang="pt-PT" sz="1200" dirty="0"/>
              <a:t> negativo, recorreu-se à base de dados </a:t>
            </a:r>
            <a:r>
              <a:rPr lang="pt-PT" sz="1200" dirty="0" err="1"/>
              <a:t>PhANNs</a:t>
            </a:r>
            <a:r>
              <a:rPr lang="pt-PT" sz="1200" dirty="0"/>
              <a:t>, esta base de dados classifica sequências de proteínas de fagos como estruturais, que apresentam funções estruturais, e regulatórias, que apresentam funções de regulação.</a:t>
            </a:r>
          </a:p>
          <a:p>
            <a:r>
              <a:rPr lang="pt-PT" dirty="0"/>
              <a:t>	</a:t>
            </a:r>
            <a:r>
              <a:rPr lang="pt-PT" sz="1200" dirty="0"/>
              <a:t>Como as proteínas </a:t>
            </a:r>
            <a:r>
              <a:rPr lang="pt-PT" sz="1200" dirty="0" err="1"/>
              <a:t>Anti-CRISPR</a:t>
            </a:r>
            <a:r>
              <a:rPr lang="pt-PT" sz="1200" dirty="0"/>
              <a:t> inibem o sistema CRISPR-Cas, elas tratam-se de proteínas regulatórias e não estruturais, por este motivo,  o conjunto de dados negativos deve conter proteínas estruturais, garantindo uma clara distinção entre os dois grupos no </a:t>
            </a:r>
            <a:r>
              <a:rPr lang="pt-PT" sz="1200" i="1" dirty="0" err="1"/>
              <a:t>Machine</a:t>
            </a:r>
            <a:r>
              <a:rPr lang="pt-PT" sz="1200" i="1" dirty="0"/>
              <a:t> </a:t>
            </a:r>
            <a:r>
              <a:rPr lang="pt-PT" sz="1200" i="1" dirty="0" err="1"/>
              <a:t>Learning</a:t>
            </a:r>
            <a:r>
              <a:rPr lang="pt-PT" sz="1200" dirty="0"/>
              <a:t>.</a:t>
            </a:r>
            <a:endParaRPr lang="pt-PT" dirty="0"/>
          </a:p>
          <a:p>
            <a:r>
              <a:rPr lang="pt-PT" dirty="0"/>
              <a:t>--</a:t>
            </a:r>
          </a:p>
          <a:p>
            <a:pPr marL="0" indent="0" algn="just">
              <a:lnSpc>
                <a:spcPct val="110000"/>
              </a:lnSpc>
              <a:buNone/>
            </a:pPr>
            <a:r>
              <a:rPr lang="pt-PT" sz="2000" dirty="0" err="1"/>
              <a:t>Dataset</a:t>
            </a:r>
            <a:r>
              <a:rPr lang="pt-PT" sz="2000" dirty="0"/>
              <a:t> </a:t>
            </a:r>
            <a:r>
              <a:rPr lang="pt-PT" sz="2000" dirty="0" err="1"/>
              <a:t>acquisition</a:t>
            </a:r>
            <a:endParaRPr lang="pt-PT" sz="2000" dirty="0"/>
          </a:p>
          <a:p>
            <a:pPr marL="0" indent="0" algn="just">
              <a:lnSpc>
                <a:spcPct val="110000"/>
              </a:lnSpc>
              <a:buNone/>
            </a:pPr>
            <a:endParaRPr lang="pt-PT" sz="2000" dirty="0"/>
          </a:p>
          <a:p>
            <a:pPr marL="0" indent="0" algn="just">
              <a:lnSpc>
                <a:spcPct val="110000"/>
              </a:lnSpc>
              <a:buNone/>
            </a:pPr>
            <a:r>
              <a:rPr lang="pt-PT" sz="1800" dirty="0"/>
              <a:t>- </a:t>
            </a:r>
            <a:r>
              <a:rPr lang="pt-PT" sz="1800" b="1" dirty="0"/>
              <a:t>Positive </a:t>
            </a:r>
            <a:r>
              <a:rPr lang="pt-PT" sz="1800" b="1" dirty="0" err="1"/>
              <a:t>Dataset</a:t>
            </a:r>
            <a:endParaRPr lang="pt-PT" sz="1800" b="1" dirty="0"/>
          </a:p>
          <a:p>
            <a:pPr marL="457200" lvl="1" indent="0" algn="just">
              <a:lnSpc>
                <a:spcPct val="110000"/>
              </a:lnSpc>
              <a:buNone/>
            </a:pPr>
            <a:r>
              <a:rPr lang="pt-PT" sz="1600" dirty="0"/>
              <a:t>- Bases de dados utilizadas</a:t>
            </a:r>
          </a:p>
          <a:p>
            <a:pPr marL="914400" lvl="2" indent="0" algn="just">
              <a:lnSpc>
                <a:spcPct val="110000"/>
              </a:lnSpc>
              <a:buNone/>
            </a:pPr>
            <a:r>
              <a:rPr lang="pt-PT" sz="1400" dirty="0"/>
              <a:t>- </a:t>
            </a:r>
            <a:r>
              <a:rPr lang="pt-PT" sz="1400" dirty="0" err="1"/>
              <a:t>Anti-CRISPRdb</a:t>
            </a:r>
            <a:endParaRPr lang="pt-PT" sz="1400" dirty="0"/>
          </a:p>
          <a:p>
            <a:pPr marL="914400" lvl="2" indent="0" algn="just">
              <a:lnSpc>
                <a:spcPct val="110000"/>
              </a:lnSpc>
              <a:buNone/>
            </a:pPr>
            <a:r>
              <a:rPr lang="pt-PT" sz="1400" dirty="0"/>
              <a:t>- </a:t>
            </a:r>
            <a:r>
              <a:rPr lang="pt-PT" sz="1400" dirty="0" err="1"/>
              <a:t>CRISPRminer</a:t>
            </a:r>
            <a:endParaRPr lang="pt-PT" sz="1400" dirty="0"/>
          </a:p>
          <a:p>
            <a:pPr marL="914400" lvl="2" indent="0" algn="just">
              <a:lnSpc>
                <a:spcPct val="110000"/>
              </a:lnSpc>
              <a:buNone/>
            </a:pPr>
            <a:r>
              <a:rPr lang="pt-PT" sz="1400" dirty="0"/>
              <a:t>- </a:t>
            </a:r>
            <a:r>
              <a:rPr lang="pt-PT" sz="1400" dirty="0" err="1"/>
              <a:t>Anti-CRISPR</a:t>
            </a:r>
            <a:r>
              <a:rPr lang="pt-PT" sz="1400" dirty="0"/>
              <a:t> </a:t>
            </a:r>
            <a:r>
              <a:rPr lang="pt-PT" sz="1400" dirty="0" err="1"/>
              <a:t>Assembly</a:t>
            </a:r>
            <a:endParaRPr lang="pt-PT" sz="1400" dirty="0"/>
          </a:p>
          <a:p>
            <a:pPr marL="457200" lvl="1" indent="0" algn="just">
              <a:lnSpc>
                <a:spcPct val="110000"/>
              </a:lnSpc>
              <a:buNone/>
            </a:pPr>
            <a:r>
              <a:rPr lang="pt-PT" sz="1600" dirty="0"/>
              <a:t>- Tratamento de </a:t>
            </a:r>
            <a:r>
              <a:rPr lang="pt-PT" sz="1600" dirty="0" err="1"/>
              <a:t>NAs</a:t>
            </a:r>
            <a:r>
              <a:rPr lang="pt-PT" sz="1600" dirty="0"/>
              <a:t> e de valores inválidos ou inconsistentes</a:t>
            </a:r>
          </a:p>
          <a:p>
            <a:pPr marL="457200" lvl="1" indent="0" algn="just">
              <a:lnSpc>
                <a:spcPct val="110000"/>
              </a:lnSpc>
              <a:buNone/>
            </a:pPr>
            <a:r>
              <a:rPr lang="pt-PT" sz="1600" dirty="0"/>
              <a:t>- Colunas utilizadas e criadas</a:t>
            </a:r>
          </a:p>
          <a:p>
            <a:pPr marL="914400" lvl="2" indent="0" algn="just">
              <a:lnSpc>
                <a:spcPct val="110000"/>
              </a:lnSpc>
              <a:buNone/>
            </a:pPr>
            <a:r>
              <a:rPr lang="pt-PT" sz="1400" dirty="0"/>
              <a:t>- ID, </a:t>
            </a:r>
            <a:r>
              <a:rPr lang="pt-PT" sz="1400" dirty="0" err="1"/>
              <a:t>Sequence</a:t>
            </a:r>
            <a:r>
              <a:rPr lang="pt-PT" sz="1400" dirty="0"/>
              <a:t>, </a:t>
            </a:r>
            <a:r>
              <a:rPr lang="pt-PT" sz="1400" dirty="0" err="1"/>
              <a:t>Organism</a:t>
            </a:r>
            <a:r>
              <a:rPr lang="pt-PT" sz="1400" dirty="0"/>
              <a:t>, </a:t>
            </a:r>
            <a:r>
              <a:rPr lang="pt-PT" sz="1400" dirty="0" err="1"/>
              <a:t>Family</a:t>
            </a:r>
            <a:r>
              <a:rPr lang="pt-PT" sz="1400" dirty="0"/>
              <a:t>, </a:t>
            </a:r>
            <a:r>
              <a:rPr lang="pt-PT" sz="1400" dirty="0" err="1"/>
              <a:t>Type</a:t>
            </a:r>
            <a:r>
              <a:rPr lang="pt-PT" sz="1400" dirty="0"/>
              <a:t>, </a:t>
            </a:r>
            <a:r>
              <a:rPr lang="pt-PT" sz="1400" dirty="0" err="1"/>
              <a:t>Size</a:t>
            </a:r>
            <a:r>
              <a:rPr lang="pt-PT" sz="1400" dirty="0"/>
              <a:t> </a:t>
            </a:r>
            <a:r>
              <a:rPr lang="pt-PT" sz="1400" dirty="0" err="1"/>
              <a:t>and</a:t>
            </a:r>
            <a:r>
              <a:rPr lang="pt-PT" sz="1400" dirty="0"/>
              <a:t> </a:t>
            </a:r>
            <a:r>
              <a:rPr lang="pt-PT" sz="1400" dirty="0" err="1"/>
              <a:t>Protein_Acr</a:t>
            </a:r>
            <a:endParaRPr lang="pt-PT" sz="1400" dirty="0"/>
          </a:p>
          <a:p>
            <a:pPr marL="914400" lvl="2" indent="0" algn="just">
              <a:lnSpc>
                <a:spcPct val="110000"/>
              </a:lnSpc>
              <a:buNone/>
            </a:pPr>
            <a:endParaRPr lang="pt-PT" sz="1400" dirty="0"/>
          </a:p>
          <a:p>
            <a:endParaRPr lang="pt-PT" dirty="0"/>
          </a:p>
          <a:p>
            <a:pPr marL="0" indent="0" algn="just">
              <a:buNone/>
            </a:pPr>
            <a:r>
              <a:rPr lang="pt-PT" sz="1800" dirty="0"/>
              <a:t>- </a:t>
            </a:r>
            <a:r>
              <a:rPr lang="pt-PT" sz="1800" b="1" dirty="0"/>
              <a:t>Negative </a:t>
            </a:r>
            <a:r>
              <a:rPr lang="pt-PT" sz="1800" b="1" dirty="0" err="1"/>
              <a:t>Dataset</a:t>
            </a:r>
            <a:endParaRPr lang="pt-PT" sz="1800" b="1" dirty="0"/>
          </a:p>
          <a:p>
            <a:pPr marL="457200" lvl="1" indent="0" algn="just">
              <a:buNone/>
            </a:pPr>
            <a:r>
              <a:rPr lang="pt-PT" sz="1600" dirty="0"/>
              <a:t>- Base de dados utilizada</a:t>
            </a:r>
          </a:p>
          <a:p>
            <a:pPr marL="914400" lvl="2" indent="0" algn="just">
              <a:buNone/>
            </a:pPr>
            <a:r>
              <a:rPr lang="pt-PT" sz="1400" i="1" dirty="0"/>
              <a:t>- </a:t>
            </a:r>
            <a:r>
              <a:rPr lang="pt-PT" sz="1400" i="1" dirty="0" err="1"/>
              <a:t>Phage</a:t>
            </a:r>
            <a:r>
              <a:rPr lang="pt-PT" sz="1400" i="1" dirty="0"/>
              <a:t> Artificial Neural Networks </a:t>
            </a:r>
            <a:r>
              <a:rPr lang="pt-PT" sz="1400" dirty="0"/>
              <a:t>(</a:t>
            </a:r>
            <a:r>
              <a:rPr lang="pt-PT" sz="1400" dirty="0" err="1"/>
              <a:t>PhANNs</a:t>
            </a:r>
            <a:r>
              <a:rPr lang="pt-PT" sz="1400" dirty="0"/>
              <a:t>)</a:t>
            </a:r>
          </a:p>
          <a:p>
            <a:pPr marL="1371600" lvl="3" indent="0" algn="just">
              <a:buNone/>
            </a:pPr>
            <a:r>
              <a:rPr lang="pt-PT" sz="1400" dirty="0"/>
              <a:t>- Classificação dos dados</a:t>
            </a:r>
          </a:p>
          <a:p>
            <a:pPr marL="1828800" lvl="4" indent="0" algn="just">
              <a:buNone/>
            </a:pPr>
            <a:r>
              <a:rPr lang="pt-PT" sz="1300" b="1" dirty="0"/>
              <a:t>- Proteínas estruturais</a:t>
            </a:r>
          </a:p>
          <a:p>
            <a:pPr marL="1828800" lvl="4" indent="0" algn="just">
              <a:buNone/>
            </a:pPr>
            <a:r>
              <a:rPr lang="pt-PT" sz="1300" dirty="0"/>
              <a:t>- Proteínas regulatórias</a:t>
            </a:r>
          </a:p>
          <a:p>
            <a:endParaRPr lang="pt-PT" dirty="0"/>
          </a:p>
        </p:txBody>
      </p:sp>
      <p:sp>
        <p:nvSpPr>
          <p:cNvPr id="4" name="Marcador de Posição do Número do Diapositivo 3"/>
          <p:cNvSpPr>
            <a:spLocks noGrp="1"/>
          </p:cNvSpPr>
          <p:nvPr>
            <p:ph type="sldNum" sz="quarter" idx="5"/>
          </p:nvPr>
        </p:nvSpPr>
        <p:spPr/>
        <p:txBody>
          <a:bodyPr/>
          <a:lstStyle/>
          <a:p>
            <a:fld id="{790EBB52-0B7D-4361-A6C9-A934DC1A6991}" type="slidenum">
              <a:rPr lang="pt-PT" smtClean="0"/>
              <a:t>5</a:t>
            </a:fld>
            <a:endParaRPr lang="pt-PT"/>
          </a:p>
        </p:txBody>
      </p:sp>
    </p:spTree>
    <p:extLst>
      <p:ext uri="{BB962C8B-B14F-4D97-AF65-F5344CB8AC3E}">
        <p14:creationId xmlns:p14="http://schemas.microsoft.com/office/powerpoint/2010/main" val="288294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b="1" dirty="0"/>
              <a:t>CD-HIT</a:t>
            </a:r>
            <a:r>
              <a:rPr lang="pt-PT" sz="1200" dirty="0"/>
              <a:t> (Cluster </a:t>
            </a:r>
            <a:r>
              <a:rPr lang="pt-PT" sz="1200" dirty="0" err="1"/>
              <a:t>Database</a:t>
            </a:r>
            <a:r>
              <a:rPr lang="pt-PT" sz="1200" dirty="0"/>
              <a:t> </a:t>
            </a:r>
            <a:r>
              <a:rPr lang="pt-PT" sz="1200" dirty="0" err="1"/>
              <a:t>at</a:t>
            </a:r>
            <a:r>
              <a:rPr lang="pt-PT" sz="1200" dirty="0"/>
              <a:t> </a:t>
            </a:r>
            <a:r>
              <a:rPr lang="pt-PT" sz="1200" dirty="0" err="1"/>
              <a:t>High</a:t>
            </a:r>
            <a:r>
              <a:rPr lang="pt-PT" sz="1200" dirty="0"/>
              <a:t> </a:t>
            </a:r>
            <a:r>
              <a:rPr lang="pt-PT" sz="1200" dirty="0" err="1"/>
              <a:t>Identity</a:t>
            </a:r>
            <a:r>
              <a:rPr lang="pt-PT" sz="1200" dirty="0"/>
              <a:t> </a:t>
            </a:r>
            <a:r>
              <a:rPr lang="pt-PT" sz="1200" dirty="0" err="1"/>
              <a:t>with</a:t>
            </a:r>
            <a:r>
              <a:rPr lang="pt-PT" sz="1200" dirty="0"/>
              <a:t> </a:t>
            </a:r>
            <a:r>
              <a:rPr lang="pt-PT" sz="1200" dirty="0" err="1"/>
              <a:t>Tolerance</a:t>
            </a:r>
            <a:r>
              <a:rPr lang="pt-PT" sz="1200" dirty="0"/>
              <a:t>) – comparações a partir de um algoritmo de short </a:t>
            </a:r>
            <a:r>
              <a:rPr lang="pt-PT" sz="1200" dirty="0" err="1"/>
              <a:t>word</a:t>
            </a:r>
            <a:r>
              <a:rPr lang="pt-PT" sz="1200" dirty="0"/>
              <a:t> </a:t>
            </a:r>
            <a:r>
              <a:rPr lang="pt-PT" sz="1200" dirty="0" err="1"/>
              <a:t>filtering</a:t>
            </a:r>
            <a:r>
              <a:rPr lang="pt-PT" sz="1200" dirty="0"/>
              <a:t>, determina similaridade sem elaborar alinhamentos de sequências.</a:t>
            </a:r>
          </a:p>
          <a:p>
            <a:endParaRPr lang="pt-PT" dirty="0"/>
          </a:p>
          <a:p>
            <a:r>
              <a:rPr lang="pt-PT" sz="1200" b="1" dirty="0"/>
              <a:t>MMseqs2</a:t>
            </a:r>
            <a:r>
              <a:rPr lang="pt-PT" sz="1200" dirty="0"/>
              <a:t> (</a:t>
            </a:r>
            <a:r>
              <a:rPr lang="pt-PT" sz="1200" dirty="0" err="1"/>
              <a:t>Many-against-Many</a:t>
            </a:r>
            <a:r>
              <a:rPr lang="pt-PT" sz="1200" dirty="0"/>
              <a:t> </a:t>
            </a:r>
            <a:r>
              <a:rPr lang="pt-PT" sz="1200" dirty="0" err="1"/>
              <a:t>Searching</a:t>
            </a:r>
            <a:r>
              <a:rPr lang="pt-PT" sz="1200" dirty="0"/>
              <a:t>) – comparações a partir de duas fases de alinhamento:</a:t>
            </a:r>
          </a:p>
          <a:p>
            <a:r>
              <a:rPr lang="pt-PT" sz="1200" dirty="0"/>
              <a:t>	Pré-filtragem: Identifica correspondências e calcula as similaridades entre sequências através de um alinhamento inicial.</a:t>
            </a:r>
          </a:p>
          <a:p>
            <a:r>
              <a:rPr lang="pt-PT" sz="1200" dirty="0"/>
              <a:t>	Alinhamento: Elabora um alinhamento vetorizado de Smith-</a:t>
            </a:r>
            <a:r>
              <a:rPr lang="pt-PT" sz="1200" dirty="0" err="1"/>
              <a:t>Waterman</a:t>
            </a:r>
            <a:r>
              <a:rPr lang="pt-PT" sz="1200" dirty="0"/>
              <a:t> para garantir precisão.</a:t>
            </a:r>
          </a:p>
          <a:p>
            <a:endParaRPr lang="pt-PT" sz="1200" dirty="0"/>
          </a:p>
          <a:p>
            <a:pPr marL="0" indent="0">
              <a:buNone/>
            </a:pPr>
            <a:r>
              <a:rPr lang="pt-PT" dirty="0" err="1"/>
              <a:t>Propythia</a:t>
            </a:r>
            <a:endParaRPr lang="pt-PT" dirty="0"/>
          </a:p>
          <a:p>
            <a:pPr marL="0" indent="0">
              <a:buNone/>
            </a:pPr>
            <a:r>
              <a:rPr lang="pt-PT" sz="1600" dirty="0"/>
              <a:t>	</a:t>
            </a:r>
            <a:r>
              <a:rPr lang="pt-PT" sz="1200" dirty="0"/>
              <a:t>Ferramenta para a análise de sequências de proteínas, permitindo a obtenção das suas características (</a:t>
            </a:r>
            <a:r>
              <a:rPr lang="pt-PT" sz="1200" i="1" dirty="0" err="1"/>
              <a:t>features</a:t>
            </a:r>
            <a:r>
              <a:rPr lang="pt-PT" sz="1200" dirty="0"/>
              <a:t>) físico-químicas. Para obter estas </a:t>
            </a:r>
            <a:r>
              <a:rPr lang="pt-PT" sz="1200" i="1" dirty="0" err="1"/>
              <a:t>features</a:t>
            </a:r>
            <a:r>
              <a:rPr lang="pt-PT" sz="1200" dirty="0"/>
              <a:t>, aplicamos a função “</a:t>
            </a:r>
            <a:r>
              <a:rPr lang="pt-PT" sz="1200" dirty="0" err="1"/>
              <a:t>get_all_physicochemical</a:t>
            </a:r>
            <a:r>
              <a:rPr lang="pt-PT" sz="1200" dirty="0"/>
              <a:t>()” à coluna “</a:t>
            </a:r>
            <a:r>
              <a:rPr lang="pt-PT" sz="1200" dirty="0" err="1"/>
              <a:t>Sequences</a:t>
            </a:r>
            <a:r>
              <a:rPr lang="pt-PT" sz="1200" dirty="0"/>
              <a:t>”, resultando na aquisição de colunas numéricas representativas das propriedades importantes das sequências. </a:t>
            </a:r>
          </a:p>
          <a:p>
            <a:pPr marL="0" indent="0">
              <a:buNone/>
            </a:pPr>
            <a:r>
              <a:rPr lang="pt-PT" sz="1200" dirty="0"/>
              <a:t>	As</a:t>
            </a:r>
            <a:r>
              <a:rPr lang="pt-PT" sz="1200" i="1" dirty="0"/>
              <a:t> </a:t>
            </a:r>
            <a:r>
              <a:rPr lang="pt-PT" sz="1200" i="1" dirty="0" err="1"/>
              <a:t>features</a:t>
            </a:r>
            <a:r>
              <a:rPr lang="pt-PT" sz="1200" i="1" dirty="0"/>
              <a:t> </a:t>
            </a:r>
            <a:r>
              <a:rPr lang="pt-PT" sz="1200" dirty="0"/>
              <a:t>irão nos permitir fazer a previsão de funções proteicas e a classificação de proteínas.</a:t>
            </a:r>
          </a:p>
          <a:p>
            <a:endParaRPr lang="pt-PT" sz="1200" dirty="0"/>
          </a:p>
          <a:p>
            <a:endParaRPr lang="pt-PT" dirty="0"/>
          </a:p>
        </p:txBody>
      </p:sp>
      <p:sp>
        <p:nvSpPr>
          <p:cNvPr id="4" name="Marcador de Posição do Número do Diapositivo 3"/>
          <p:cNvSpPr>
            <a:spLocks noGrp="1"/>
          </p:cNvSpPr>
          <p:nvPr>
            <p:ph type="sldNum" sz="quarter" idx="5"/>
          </p:nvPr>
        </p:nvSpPr>
        <p:spPr/>
        <p:txBody>
          <a:bodyPr/>
          <a:lstStyle/>
          <a:p>
            <a:fld id="{790EBB52-0B7D-4361-A6C9-A934DC1A6991}" type="slidenum">
              <a:rPr lang="pt-PT" smtClean="0"/>
              <a:t>6</a:t>
            </a:fld>
            <a:endParaRPr lang="pt-PT"/>
          </a:p>
        </p:txBody>
      </p:sp>
    </p:spTree>
    <p:extLst>
      <p:ext uri="{BB962C8B-B14F-4D97-AF65-F5344CB8AC3E}">
        <p14:creationId xmlns:p14="http://schemas.microsoft.com/office/powerpoint/2010/main" val="2053090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790EBB52-0B7D-4361-A6C9-A934DC1A6991}" type="slidenum">
              <a:rPr lang="pt-PT" smtClean="0"/>
              <a:t>7</a:t>
            </a:fld>
            <a:endParaRPr lang="pt-PT"/>
          </a:p>
        </p:txBody>
      </p:sp>
    </p:spTree>
    <p:extLst>
      <p:ext uri="{BB962C8B-B14F-4D97-AF65-F5344CB8AC3E}">
        <p14:creationId xmlns:p14="http://schemas.microsoft.com/office/powerpoint/2010/main" val="1291868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Analise genérica dos dados</a:t>
            </a:r>
          </a:p>
        </p:txBody>
      </p:sp>
      <p:sp>
        <p:nvSpPr>
          <p:cNvPr id="4" name="Marcador de Posição do Número do Diapositivo 3"/>
          <p:cNvSpPr>
            <a:spLocks noGrp="1"/>
          </p:cNvSpPr>
          <p:nvPr>
            <p:ph type="sldNum" sz="quarter" idx="5"/>
          </p:nvPr>
        </p:nvSpPr>
        <p:spPr/>
        <p:txBody>
          <a:bodyPr/>
          <a:lstStyle/>
          <a:p>
            <a:fld id="{790EBB52-0B7D-4361-A6C9-A934DC1A6991}" type="slidenum">
              <a:rPr lang="pt-PT" smtClean="0"/>
              <a:t>10</a:t>
            </a:fld>
            <a:endParaRPr lang="pt-PT"/>
          </a:p>
        </p:txBody>
      </p:sp>
    </p:spTree>
    <p:extLst>
      <p:ext uri="{BB962C8B-B14F-4D97-AF65-F5344CB8AC3E}">
        <p14:creationId xmlns:p14="http://schemas.microsoft.com/office/powerpoint/2010/main" val="2603506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ROC Curve do DT pode ser característica do próprio modelo DT (curvas do DT não são muito </a:t>
            </a:r>
            <a:r>
              <a:rPr lang="pt-PT" dirty="0" err="1"/>
              <a:t>smooth</a:t>
            </a:r>
            <a:r>
              <a:rPr lang="pt-PT" dirty="0"/>
              <a:t>)</a:t>
            </a:r>
          </a:p>
        </p:txBody>
      </p:sp>
      <p:sp>
        <p:nvSpPr>
          <p:cNvPr id="4" name="Marcador de Posição do Número do Diapositivo 3"/>
          <p:cNvSpPr>
            <a:spLocks noGrp="1"/>
          </p:cNvSpPr>
          <p:nvPr>
            <p:ph type="sldNum" sz="quarter" idx="5"/>
          </p:nvPr>
        </p:nvSpPr>
        <p:spPr/>
        <p:txBody>
          <a:bodyPr/>
          <a:lstStyle/>
          <a:p>
            <a:fld id="{790EBB52-0B7D-4361-A6C9-A934DC1A6991}" type="slidenum">
              <a:rPr lang="pt-PT" smtClean="0"/>
              <a:t>14</a:t>
            </a:fld>
            <a:endParaRPr lang="pt-PT"/>
          </a:p>
        </p:txBody>
      </p:sp>
    </p:spTree>
    <p:extLst>
      <p:ext uri="{BB962C8B-B14F-4D97-AF65-F5344CB8AC3E}">
        <p14:creationId xmlns:p14="http://schemas.microsoft.com/office/powerpoint/2010/main" val="2619454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CD-HIT e MMseqs2 não apresentam grandes diferenças</a:t>
            </a:r>
          </a:p>
          <a:p>
            <a:endParaRPr lang="pt-PT" dirty="0"/>
          </a:p>
          <a:p>
            <a:r>
              <a:rPr lang="pt-PT" dirty="0"/>
              <a:t>Considerações futuras:</a:t>
            </a:r>
          </a:p>
          <a:p>
            <a:r>
              <a:rPr lang="pt-PT" dirty="0" err="1"/>
              <a:t>Tacticas</a:t>
            </a:r>
            <a:r>
              <a:rPr lang="pt-PT" dirty="0"/>
              <a:t> para melhorar modelos (parâmetros e </a:t>
            </a:r>
            <a:r>
              <a:rPr lang="pt-PT" dirty="0" err="1"/>
              <a:t>hyperparametros</a:t>
            </a:r>
            <a:r>
              <a:rPr lang="pt-PT" dirty="0"/>
              <a:t>)</a:t>
            </a:r>
          </a:p>
          <a:p>
            <a:r>
              <a:rPr lang="pt-PT" dirty="0"/>
              <a:t>Testar mais modelos</a:t>
            </a:r>
          </a:p>
          <a:p>
            <a:r>
              <a:rPr lang="pt-PT" dirty="0" err="1"/>
              <a:t>optimizações</a:t>
            </a:r>
            <a:endParaRPr lang="pt-PT" dirty="0"/>
          </a:p>
          <a:p>
            <a:endParaRPr lang="pt-PT" dirty="0"/>
          </a:p>
          <a:p>
            <a:endParaRPr lang="pt-PT" dirty="0"/>
          </a:p>
        </p:txBody>
      </p:sp>
      <p:sp>
        <p:nvSpPr>
          <p:cNvPr id="4" name="Marcador de Posição do Número do Diapositivo 3"/>
          <p:cNvSpPr>
            <a:spLocks noGrp="1"/>
          </p:cNvSpPr>
          <p:nvPr>
            <p:ph type="sldNum" sz="quarter" idx="5"/>
          </p:nvPr>
        </p:nvSpPr>
        <p:spPr/>
        <p:txBody>
          <a:bodyPr/>
          <a:lstStyle/>
          <a:p>
            <a:fld id="{790EBB52-0B7D-4361-A6C9-A934DC1A6991}" type="slidenum">
              <a:rPr lang="pt-PT" smtClean="0"/>
              <a:t>15</a:t>
            </a:fld>
            <a:endParaRPr lang="pt-PT"/>
          </a:p>
        </p:txBody>
      </p:sp>
    </p:spTree>
    <p:extLst>
      <p:ext uri="{BB962C8B-B14F-4D97-AF65-F5344CB8AC3E}">
        <p14:creationId xmlns:p14="http://schemas.microsoft.com/office/powerpoint/2010/main" val="254322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F6FAF19C-3B03-4F31-B3E2-A6A64918C2B8}" type="datetimeFigureOut">
              <a:rPr lang="pt-PT" smtClean="0"/>
              <a:t>05/06/2024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192304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6FAF19C-3B03-4F31-B3E2-A6A64918C2B8}" type="datetimeFigureOut">
              <a:rPr lang="pt-PT" smtClean="0"/>
              <a:t>05/06/2024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71983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6FAF19C-3B03-4F31-B3E2-A6A64918C2B8}" type="datetimeFigureOut">
              <a:rPr lang="pt-PT" smtClean="0"/>
              <a:t>05/06/2024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268546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6FAF19C-3B03-4F31-B3E2-A6A64918C2B8}" type="datetimeFigureOut">
              <a:rPr lang="pt-PT" smtClean="0"/>
              <a:t>05/06/2024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419885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F6FAF19C-3B03-4F31-B3E2-A6A64918C2B8}" type="datetimeFigureOut">
              <a:rPr lang="pt-PT" smtClean="0"/>
              <a:t>05/06/2024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373466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F6FAF19C-3B03-4F31-B3E2-A6A64918C2B8}" type="datetimeFigureOut">
              <a:rPr lang="pt-PT" smtClean="0"/>
              <a:t>05/06/2024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139519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F6FAF19C-3B03-4F31-B3E2-A6A64918C2B8}" type="datetimeFigureOut">
              <a:rPr lang="pt-PT" smtClean="0"/>
              <a:t>05/06/2024</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248590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F6FAF19C-3B03-4F31-B3E2-A6A64918C2B8}" type="datetimeFigureOut">
              <a:rPr lang="pt-PT" smtClean="0"/>
              <a:t>05/06/2024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248846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F19C-3B03-4F31-B3E2-A6A64918C2B8}" type="datetimeFigureOut">
              <a:rPr lang="pt-PT" smtClean="0"/>
              <a:t>05/06/2024</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71177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F6FAF19C-3B03-4F31-B3E2-A6A64918C2B8}" type="datetimeFigureOut">
              <a:rPr lang="pt-PT" smtClean="0"/>
              <a:t>05/06/2024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409745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F6FAF19C-3B03-4F31-B3E2-A6A64918C2B8}" type="datetimeFigureOut">
              <a:rPr lang="pt-PT" smtClean="0"/>
              <a:t>05/06/2024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352830B-AEBC-48B8-894C-4AE4AF9CE135}" type="slidenum">
              <a:rPr lang="pt-PT" smtClean="0"/>
              <a:t>‹nº›</a:t>
            </a:fld>
            <a:endParaRPr lang="pt-PT"/>
          </a:p>
        </p:txBody>
      </p:sp>
    </p:spTree>
    <p:extLst>
      <p:ext uri="{BB962C8B-B14F-4D97-AF65-F5344CB8AC3E}">
        <p14:creationId xmlns:p14="http://schemas.microsoft.com/office/powerpoint/2010/main" val="186167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FAF19C-3B03-4F31-B3E2-A6A64918C2B8}" type="datetimeFigureOut">
              <a:rPr lang="pt-PT" smtClean="0"/>
              <a:t>05/06/2024</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52830B-AEBC-48B8-894C-4AE4AF9CE135}" type="slidenum">
              <a:rPr lang="pt-PT" smtClean="0"/>
              <a:t>‹nº›</a:t>
            </a:fld>
            <a:endParaRPr lang="pt-PT"/>
          </a:p>
        </p:txBody>
      </p:sp>
    </p:spTree>
    <p:extLst>
      <p:ext uri="{BB962C8B-B14F-4D97-AF65-F5344CB8AC3E}">
        <p14:creationId xmlns:p14="http://schemas.microsoft.com/office/powerpoint/2010/main" val="355488780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3934/microbiol.202001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i.org/10.3934/microbiol.202001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51772-6475-BACB-B0A3-8D95FA637715}"/>
              </a:ext>
            </a:extLst>
          </p:cNvPr>
          <p:cNvSpPr>
            <a:spLocks noGrp="1"/>
          </p:cNvSpPr>
          <p:nvPr>
            <p:ph type="ctrTitle"/>
          </p:nvPr>
        </p:nvSpPr>
        <p:spPr>
          <a:xfrm>
            <a:off x="1785723" y="1702072"/>
            <a:ext cx="8620552" cy="1550795"/>
          </a:xfrm>
        </p:spPr>
        <p:txBody>
          <a:bodyPr>
            <a:normAutofit/>
          </a:bodyPr>
          <a:lstStyle/>
          <a:p>
            <a:r>
              <a:rPr lang="pt-PT" dirty="0" err="1"/>
              <a:t>PhageAcr</a:t>
            </a:r>
            <a:r>
              <a:rPr lang="pt-PT" dirty="0"/>
              <a:t>:</a:t>
            </a:r>
            <a:br>
              <a:rPr lang="pt-PT" dirty="0"/>
            </a:br>
            <a:r>
              <a:rPr lang="pt-PT" sz="4400" dirty="0" err="1"/>
              <a:t>Identification</a:t>
            </a:r>
            <a:r>
              <a:rPr lang="pt-PT" sz="4400" dirty="0"/>
              <a:t> </a:t>
            </a:r>
            <a:r>
              <a:rPr lang="pt-PT" sz="4400" dirty="0" err="1"/>
              <a:t>of</a:t>
            </a:r>
            <a:r>
              <a:rPr lang="pt-PT" sz="4400" dirty="0"/>
              <a:t> </a:t>
            </a:r>
            <a:r>
              <a:rPr lang="pt-PT" sz="4400" dirty="0" err="1"/>
              <a:t>Anti-CRISPR</a:t>
            </a:r>
            <a:r>
              <a:rPr lang="pt-PT" sz="4400" dirty="0"/>
              <a:t> </a:t>
            </a:r>
            <a:r>
              <a:rPr lang="pt-PT" sz="4400" dirty="0" err="1"/>
              <a:t>proteins</a:t>
            </a:r>
            <a:endParaRPr lang="pt-PT" dirty="0"/>
          </a:p>
        </p:txBody>
      </p:sp>
      <p:sp>
        <p:nvSpPr>
          <p:cNvPr id="3" name="Subtítulo 2">
            <a:extLst>
              <a:ext uri="{FF2B5EF4-FFF2-40B4-BE49-F238E27FC236}">
                <a16:creationId xmlns:a16="http://schemas.microsoft.com/office/drawing/2014/main" id="{6BD3D54E-B16F-7764-7DA5-16699C27576E}"/>
              </a:ext>
            </a:extLst>
          </p:cNvPr>
          <p:cNvSpPr>
            <a:spLocks noGrp="1"/>
          </p:cNvSpPr>
          <p:nvPr>
            <p:ph type="subTitle" idx="1"/>
          </p:nvPr>
        </p:nvSpPr>
        <p:spPr>
          <a:xfrm>
            <a:off x="3808348" y="3237258"/>
            <a:ext cx="4575300" cy="455691"/>
          </a:xfrm>
        </p:spPr>
        <p:txBody>
          <a:bodyPr/>
          <a:lstStyle/>
          <a:p>
            <a:r>
              <a:rPr lang="pt-PT" dirty="0" err="1"/>
              <a:t>Bioinformatics</a:t>
            </a:r>
            <a:r>
              <a:rPr lang="pt-PT" dirty="0"/>
              <a:t> Project 2023/2024</a:t>
            </a:r>
          </a:p>
        </p:txBody>
      </p:sp>
      <p:sp>
        <p:nvSpPr>
          <p:cNvPr id="4" name="CaixaDeTexto 3">
            <a:extLst>
              <a:ext uri="{FF2B5EF4-FFF2-40B4-BE49-F238E27FC236}">
                <a16:creationId xmlns:a16="http://schemas.microsoft.com/office/drawing/2014/main" id="{29B4A5E2-A01A-672B-FC92-BB8A5AF0C0FA}"/>
              </a:ext>
            </a:extLst>
          </p:cNvPr>
          <p:cNvSpPr txBox="1"/>
          <p:nvPr/>
        </p:nvSpPr>
        <p:spPr>
          <a:xfrm>
            <a:off x="4595491" y="4180890"/>
            <a:ext cx="3001014" cy="646331"/>
          </a:xfrm>
          <a:prstGeom prst="rect">
            <a:avLst/>
          </a:prstGeom>
          <a:noFill/>
        </p:spPr>
        <p:txBody>
          <a:bodyPr wrap="square" rtlCol="0">
            <a:spAutoFit/>
          </a:bodyPr>
          <a:lstStyle/>
          <a:p>
            <a:pPr algn="ctr"/>
            <a:r>
              <a:rPr lang="pt-PT" b="1" dirty="0" err="1"/>
              <a:t>Presentation</a:t>
            </a:r>
            <a:r>
              <a:rPr lang="pt-PT" b="1" dirty="0"/>
              <a:t>:</a:t>
            </a:r>
          </a:p>
          <a:p>
            <a:pPr algn="ctr"/>
            <a:r>
              <a:rPr lang="pt-PT" dirty="0"/>
              <a:t>Christian Neitzel (PG52526)</a:t>
            </a:r>
          </a:p>
        </p:txBody>
      </p:sp>
      <p:sp>
        <p:nvSpPr>
          <p:cNvPr id="5" name="CaixaDeTexto 4">
            <a:extLst>
              <a:ext uri="{FF2B5EF4-FFF2-40B4-BE49-F238E27FC236}">
                <a16:creationId xmlns:a16="http://schemas.microsoft.com/office/drawing/2014/main" id="{EF669404-7050-F8BC-3B07-8EAA1964E34F}"/>
              </a:ext>
            </a:extLst>
          </p:cNvPr>
          <p:cNvSpPr txBox="1"/>
          <p:nvPr/>
        </p:nvSpPr>
        <p:spPr>
          <a:xfrm>
            <a:off x="3734689" y="3677340"/>
            <a:ext cx="4722618" cy="369332"/>
          </a:xfrm>
          <a:prstGeom prst="rect">
            <a:avLst/>
          </a:prstGeom>
          <a:noFill/>
        </p:spPr>
        <p:txBody>
          <a:bodyPr wrap="square" rtlCol="0">
            <a:spAutoFit/>
          </a:bodyPr>
          <a:lstStyle/>
          <a:p>
            <a:r>
              <a:rPr lang="pt-PT" dirty="0" err="1"/>
              <a:t>Master’s</a:t>
            </a:r>
            <a:r>
              <a:rPr lang="pt-PT" dirty="0"/>
              <a:t> in </a:t>
            </a:r>
            <a:r>
              <a:rPr lang="pt-PT" dirty="0" err="1"/>
              <a:t>Bioinformatics</a:t>
            </a:r>
            <a:r>
              <a:rPr lang="pt-PT" dirty="0"/>
              <a:t>, </a:t>
            </a:r>
            <a:r>
              <a:rPr lang="pt-PT" dirty="0" err="1"/>
              <a:t>University</a:t>
            </a:r>
            <a:r>
              <a:rPr lang="pt-PT" dirty="0"/>
              <a:t> </a:t>
            </a:r>
            <a:r>
              <a:rPr lang="pt-PT" dirty="0" err="1"/>
              <a:t>of</a:t>
            </a:r>
            <a:r>
              <a:rPr lang="pt-PT" dirty="0"/>
              <a:t> Minho</a:t>
            </a:r>
          </a:p>
        </p:txBody>
      </p:sp>
      <p:pic>
        <p:nvPicPr>
          <p:cNvPr id="1026" name="Picture 2" descr="Escola">
            <a:extLst>
              <a:ext uri="{FF2B5EF4-FFF2-40B4-BE49-F238E27FC236}">
                <a16:creationId xmlns:a16="http://schemas.microsoft.com/office/drawing/2014/main" id="{FE4684B5-F55D-27DB-A3C9-1ED74EFFD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04" y="217602"/>
            <a:ext cx="1952625" cy="128587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FA617887-3F10-C6B9-3455-0641C163E789}"/>
              </a:ext>
            </a:extLst>
          </p:cNvPr>
          <p:cNvSpPr txBox="1"/>
          <p:nvPr/>
        </p:nvSpPr>
        <p:spPr>
          <a:xfrm>
            <a:off x="4920228" y="5020526"/>
            <a:ext cx="2351542" cy="1200329"/>
          </a:xfrm>
          <a:prstGeom prst="rect">
            <a:avLst/>
          </a:prstGeom>
          <a:noFill/>
        </p:spPr>
        <p:txBody>
          <a:bodyPr wrap="none" rtlCol="0">
            <a:spAutoFit/>
          </a:bodyPr>
          <a:lstStyle/>
          <a:p>
            <a:pPr algn="ctr"/>
            <a:r>
              <a:rPr lang="pt-PT" b="1" dirty="0"/>
              <a:t>Project </a:t>
            </a:r>
            <a:r>
              <a:rPr lang="pt-PT" b="1" dirty="0" err="1"/>
              <a:t>Supervisors</a:t>
            </a:r>
            <a:r>
              <a:rPr lang="pt-PT" b="1" dirty="0"/>
              <a:t>: </a:t>
            </a:r>
          </a:p>
          <a:p>
            <a:pPr algn="ctr"/>
            <a:r>
              <a:rPr lang="pt-PT" dirty="0"/>
              <a:t>Fernanda Vieira</a:t>
            </a:r>
          </a:p>
          <a:p>
            <a:pPr algn="ctr"/>
            <a:r>
              <a:rPr lang="pt-PT" dirty="0"/>
              <a:t>Hugo Oliveira</a:t>
            </a:r>
          </a:p>
          <a:p>
            <a:pPr algn="ctr"/>
            <a:r>
              <a:rPr lang="pt-PT" dirty="0"/>
              <a:t>Óscar Dias</a:t>
            </a:r>
          </a:p>
        </p:txBody>
      </p:sp>
      <p:sp>
        <p:nvSpPr>
          <p:cNvPr id="7" name="CaixaDeTexto 6">
            <a:extLst>
              <a:ext uri="{FF2B5EF4-FFF2-40B4-BE49-F238E27FC236}">
                <a16:creationId xmlns:a16="http://schemas.microsoft.com/office/drawing/2014/main" id="{DB4B56A6-667A-8262-4551-37A90F541EBC}"/>
              </a:ext>
            </a:extLst>
          </p:cNvPr>
          <p:cNvSpPr txBox="1"/>
          <p:nvPr/>
        </p:nvSpPr>
        <p:spPr>
          <a:xfrm>
            <a:off x="5288726" y="6382382"/>
            <a:ext cx="1614545" cy="338554"/>
          </a:xfrm>
          <a:prstGeom prst="rect">
            <a:avLst/>
          </a:prstGeom>
          <a:noFill/>
        </p:spPr>
        <p:txBody>
          <a:bodyPr wrap="none" rtlCol="0">
            <a:spAutoFit/>
          </a:bodyPr>
          <a:lstStyle/>
          <a:p>
            <a:r>
              <a:rPr lang="pt-PT" sz="1600" dirty="0"/>
              <a:t>5th </a:t>
            </a:r>
            <a:r>
              <a:rPr lang="pt-PT" sz="1600" dirty="0" err="1"/>
              <a:t>of</a:t>
            </a:r>
            <a:r>
              <a:rPr lang="pt-PT" sz="1600" dirty="0"/>
              <a:t> </a:t>
            </a:r>
            <a:r>
              <a:rPr lang="pt-PT" sz="1600" dirty="0" err="1"/>
              <a:t>June</a:t>
            </a:r>
            <a:r>
              <a:rPr lang="pt-PT" sz="1600" dirty="0"/>
              <a:t> 2024</a:t>
            </a:r>
          </a:p>
        </p:txBody>
      </p:sp>
      <p:pic>
        <p:nvPicPr>
          <p:cNvPr id="1028" name="Picture 4" descr="Universidade do Minho: Centro de Engenharia Biológica | Centre of  Biological Engineering">
            <a:extLst>
              <a:ext uri="{FF2B5EF4-FFF2-40B4-BE49-F238E27FC236}">
                <a16:creationId xmlns:a16="http://schemas.microsoft.com/office/drawing/2014/main" id="{16643508-5E63-9916-A532-11907C598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153" y="217602"/>
            <a:ext cx="1952625" cy="79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529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3E8696CC-6EE0-69BB-BF2C-A5098D882974}"/>
              </a:ext>
            </a:extLst>
          </p:cNvPr>
          <p:cNvSpPr txBox="1"/>
          <p:nvPr/>
        </p:nvSpPr>
        <p:spPr>
          <a:xfrm>
            <a:off x="1293980" y="185312"/>
            <a:ext cx="9604039" cy="461665"/>
          </a:xfrm>
          <a:prstGeom prst="rect">
            <a:avLst/>
          </a:prstGeom>
          <a:noFill/>
        </p:spPr>
        <p:txBody>
          <a:bodyPr wrap="none" rtlCol="0">
            <a:spAutoFit/>
          </a:bodyPr>
          <a:lstStyle/>
          <a:p>
            <a:r>
              <a:rPr lang="pt-PT" sz="2400" dirty="0"/>
              <a:t>General data </a:t>
            </a:r>
            <a:r>
              <a:rPr lang="pt-PT" sz="2400" dirty="0" err="1"/>
              <a:t>analysis</a:t>
            </a:r>
            <a:r>
              <a:rPr lang="pt-PT" sz="2400" dirty="0"/>
              <a:t> </a:t>
            </a:r>
            <a:r>
              <a:rPr lang="pt-PT" sz="2400" dirty="0" err="1"/>
              <a:t>of</a:t>
            </a:r>
            <a:r>
              <a:rPr lang="pt-PT" sz="2400" dirty="0"/>
              <a:t> </a:t>
            </a:r>
            <a:r>
              <a:rPr lang="pt-PT" sz="2400" dirty="0" err="1"/>
              <a:t>the</a:t>
            </a:r>
            <a:r>
              <a:rPr lang="pt-PT" sz="2400" dirty="0"/>
              <a:t> non-</a:t>
            </a:r>
            <a:r>
              <a:rPr lang="pt-PT" sz="2400" dirty="0" err="1"/>
              <a:t>redundant</a:t>
            </a:r>
            <a:r>
              <a:rPr lang="pt-PT" sz="2400" dirty="0"/>
              <a:t> </a:t>
            </a:r>
            <a:r>
              <a:rPr lang="pt-PT" sz="2400" dirty="0" err="1"/>
              <a:t>sequences</a:t>
            </a:r>
            <a:r>
              <a:rPr lang="pt-PT" sz="2400" dirty="0"/>
              <a:t> (CD-HIT output)</a:t>
            </a:r>
          </a:p>
        </p:txBody>
      </p:sp>
      <p:pic>
        <p:nvPicPr>
          <p:cNvPr id="38" name="Imagem 37" descr="Uma imagem com texto, captura de ecrã, Gráfico, diagrama&#10;&#10;Descrição gerada automaticamente">
            <a:extLst>
              <a:ext uri="{FF2B5EF4-FFF2-40B4-BE49-F238E27FC236}">
                <a16:creationId xmlns:a16="http://schemas.microsoft.com/office/drawing/2014/main" id="{8DBA8B8F-C042-6388-B9B6-A713E8627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54" y="3599582"/>
            <a:ext cx="6422806" cy="3189777"/>
          </a:xfrm>
          <a:prstGeom prst="rect">
            <a:avLst/>
          </a:prstGeom>
        </p:spPr>
      </p:pic>
      <p:pic>
        <p:nvPicPr>
          <p:cNvPr id="48" name="Imagem 47" descr="Uma imagem com texto, captura de ecrã, diagrama, Gráfico&#10;&#10;Descrição gerada automaticamente">
            <a:extLst>
              <a:ext uri="{FF2B5EF4-FFF2-40B4-BE49-F238E27FC236}">
                <a16:creationId xmlns:a16="http://schemas.microsoft.com/office/drawing/2014/main" id="{D11BDAA9-71FD-35E2-EE1E-701BD98BC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956" y="652282"/>
            <a:ext cx="4733401" cy="2947300"/>
          </a:xfrm>
          <a:prstGeom prst="rect">
            <a:avLst/>
          </a:prstGeom>
        </p:spPr>
      </p:pic>
      <p:pic>
        <p:nvPicPr>
          <p:cNvPr id="50" name="Imagem 49" descr="Uma imagem com texto, captura de ecrã, file, diagrama&#10;&#10;Descrição gerada automaticamente">
            <a:extLst>
              <a:ext uri="{FF2B5EF4-FFF2-40B4-BE49-F238E27FC236}">
                <a16:creationId xmlns:a16="http://schemas.microsoft.com/office/drawing/2014/main" id="{8B7A0C46-41E7-3302-FFD1-D53D33DB5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6059" y="646977"/>
            <a:ext cx="5481290" cy="4305186"/>
          </a:xfrm>
          <a:prstGeom prst="rect">
            <a:avLst/>
          </a:prstGeom>
        </p:spPr>
      </p:pic>
    </p:spTree>
    <p:extLst>
      <p:ext uri="{BB962C8B-B14F-4D97-AF65-F5344CB8AC3E}">
        <p14:creationId xmlns:p14="http://schemas.microsoft.com/office/powerpoint/2010/main" val="86085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Imagem 30" descr="Uma imagem com texto, captura de ecrã, Gráfico, file&#10;&#10;Descrição gerada automaticamente">
            <a:extLst>
              <a:ext uri="{FF2B5EF4-FFF2-40B4-BE49-F238E27FC236}">
                <a16:creationId xmlns:a16="http://schemas.microsoft.com/office/drawing/2014/main" id="{07FC7862-5533-173E-FCF4-0B8BC1679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0" y="3599999"/>
            <a:ext cx="6422450" cy="3189600"/>
          </a:xfrm>
          <a:prstGeom prst="rect">
            <a:avLst/>
          </a:prstGeom>
        </p:spPr>
      </p:pic>
      <p:sp>
        <p:nvSpPr>
          <p:cNvPr id="39" name="CaixaDeTexto 38">
            <a:extLst>
              <a:ext uri="{FF2B5EF4-FFF2-40B4-BE49-F238E27FC236}">
                <a16:creationId xmlns:a16="http://schemas.microsoft.com/office/drawing/2014/main" id="{FB8540E5-7314-3E00-02C6-8A19CAD4036A}"/>
              </a:ext>
            </a:extLst>
          </p:cNvPr>
          <p:cNvSpPr txBox="1"/>
          <p:nvPr/>
        </p:nvSpPr>
        <p:spPr>
          <a:xfrm>
            <a:off x="1183373" y="186335"/>
            <a:ext cx="9825254" cy="461665"/>
          </a:xfrm>
          <a:prstGeom prst="rect">
            <a:avLst/>
          </a:prstGeom>
          <a:noFill/>
        </p:spPr>
        <p:txBody>
          <a:bodyPr wrap="none" rtlCol="0">
            <a:spAutoFit/>
          </a:bodyPr>
          <a:lstStyle/>
          <a:p>
            <a:r>
              <a:rPr lang="pt-PT" sz="2400" dirty="0"/>
              <a:t>General data </a:t>
            </a:r>
            <a:r>
              <a:rPr lang="pt-PT" sz="2400" dirty="0" err="1"/>
              <a:t>analysis</a:t>
            </a:r>
            <a:r>
              <a:rPr lang="pt-PT" sz="2400" dirty="0"/>
              <a:t> </a:t>
            </a:r>
            <a:r>
              <a:rPr lang="pt-PT" sz="2400" dirty="0" err="1"/>
              <a:t>of</a:t>
            </a:r>
            <a:r>
              <a:rPr lang="pt-PT" sz="2400" dirty="0"/>
              <a:t> </a:t>
            </a:r>
            <a:r>
              <a:rPr lang="pt-PT" sz="2400" dirty="0" err="1"/>
              <a:t>the</a:t>
            </a:r>
            <a:r>
              <a:rPr lang="pt-PT" sz="2400" dirty="0"/>
              <a:t> non-</a:t>
            </a:r>
            <a:r>
              <a:rPr lang="pt-PT" sz="2400" dirty="0" err="1"/>
              <a:t>redundant</a:t>
            </a:r>
            <a:r>
              <a:rPr lang="pt-PT" sz="2400" dirty="0"/>
              <a:t> </a:t>
            </a:r>
            <a:r>
              <a:rPr lang="pt-PT" sz="2400" dirty="0" err="1"/>
              <a:t>sequences</a:t>
            </a:r>
            <a:r>
              <a:rPr lang="pt-PT" sz="2400" dirty="0"/>
              <a:t> (MMseqs2 output)</a:t>
            </a:r>
          </a:p>
        </p:txBody>
      </p:sp>
      <p:pic>
        <p:nvPicPr>
          <p:cNvPr id="41" name="Imagem 40" descr="Uma imagem com texto, captura de ecrã, diagrama, Gráfico&#10;&#10;Descrição gerada automaticamente">
            <a:extLst>
              <a:ext uri="{FF2B5EF4-FFF2-40B4-BE49-F238E27FC236}">
                <a16:creationId xmlns:a16="http://schemas.microsoft.com/office/drawing/2014/main" id="{93E94200-D6A1-FEE5-FFDC-75FA6EBFF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324" y="652699"/>
            <a:ext cx="4733401" cy="2947300"/>
          </a:xfrm>
          <a:prstGeom prst="rect">
            <a:avLst/>
          </a:prstGeom>
        </p:spPr>
      </p:pic>
      <p:pic>
        <p:nvPicPr>
          <p:cNvPr id="43" name="Imagem 42" descr="Uma imagem com texto, captura de ecrã, Tipo de letra, file&#10;&#10;Descrição gerada automaticamente">
            <a:extLst>
              <a:ext uri="{FF2B5EF4-FFF2-40B4-BE49-F238E27FC236}">
                <a16:creationId xmlns:a16="http://schemas.microsoft.com/office/drawing/2014/main" id="{0959D43E-D4EF-2B00-9D59-AAA0936041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7249" y="648000"/>
            <a:ext cx="5481290" cy="4305186"/>
          </a:xfrm>
          <a:prstGeom prst="rect">
            <a:avLst/>
          </a:prstGeom>
        </p:spPr>
      </p:pic>
    </p:spTree>
    <p:extLst>
      <p:ext uri="{BB962C8B-B14F-4D97-AF65-F5344CB8AC3E}">
        <p14:creationId xmlns:p14="http://schemas.microsoft.com/office/powerpoint/2010/main" val="145761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20B93AFE-AE43-56EE-4EC7-031FFBE40322}"/>
              </a:ext>
            </a:extLst>
          </p:cNvPr>
          <p:cNvSpPr txBox="1"/>
          <p:nvPr/>
        </p:nvSpPr>
        <p:spPr>
          <a:xfrm>
            <a:off x="2278288" y="126460"/>
            <a:ext cx="7635424" cy="461665"/>
          </a:xfrm>
          <a:prstGeom prst="rect">
            <a:avLst/>
          </a:prstGeom>
          <a:noFill/>
        </p:spPr>
        <p:txBody>
          <a:bodyPr wrap="none" rtlCol="0">
            <a:spAutoFit/>
          </a:bodyPr>
          <a:lstStyle/>
          <a:p>
            <a:pPr algn="ctr"/>
            <a:r>
              <a:rPr lang="pt-PT" sz="2400" dirty="0"/>
              <a:t>ML </a:t>
            </a:r>
            <a:r>
              <a:rPr lang="pt-PT" sz="2400" dirty="0" err="1"/>
              <a:t>model</a:t>
            </a:r>
            <a:r>
              <a:rPr lang="pt-PT" sz="2400" dirty="0"/>
              <a:t> </a:t>
            </a:r>
            <a:r>
              <a:rPr lang="pt-PT" sz="2400" dirty="0" err="1"/>
              <a:t>metrics</a:t>
            </a:r>
            <a:r>
              <a:rPr lang="pt-PT" sz="2400" dirty="0"/>
              <a:t> </a:t>
            </a:r>
            <a:r>
              <a:rPr lang="pt-PT" sz="2400" dirty="0" err="1"/>
              <a:t>comparisons</a:t>
            </a:r>
            <a:r>
              <a:rPr lang="pt-PT" sz="2400" dirty="0"/>
              <a:t> in CD-HIT </a:t>
            </a:r>
            <a:r>
              <a:rPr lang="pt-PT" sz="2400" dirty="0" err="1"/>
              <a:t>and</a:t>
            </a:r>
            <a:r>
              <a:rPr lang="pt-PT" sz="2400" dirty="0"/>
              <a:t> MMseqs2</a:t>
            </a:r>
          </a:p>
        </p:txBody>
      </p:sp>
      <p:sp>
        <p:nvSpPr>
          <p:cNvPr id="7" name="CaixaDeTexto 6">
            <a:extLst>
              <a:ext uri="{FF2B5EF4-FFF2-40B4-BE49-F238E27FC236}">
                <a16:creationId xmlns:a16="http://schemas.microsoft.com/office/drawing/2014/main" id="{1FCB3211-FC30-94F8-D1C5-FE506A4AB807}"/>
              </a:ext>
            </a:extLst>
          </p:cNvPr>
          <p:cNvSpPr txBox="1"/>
          <p:nvPr/>
        </p:nvSpPr>
        <p:spPr>
          <a:xfrm>
            <a:off x="2606042" y="773562"/>
            <a:ext cx="915635" cy="369332"/>
          </a:xfrm>
          <a:prstGeom prst="rect">
            <a:avLst/>
          </a:prstGeom>
          <a:noFill/>
        </p:spPr>
        <p:txBody>
          <a:bodyPr wrap="none" rtlCol="0">
            <a:spAutoFit/>
          </a:bodyPr>
          <a:lstStyle/>
          <a:p>
            <a:r>
              <a:rPr lang="pt-PT" dirty="0"/>
              <a:t>CD-HIT</a:t>
            </a:r>
          </a:p>
        </p:txBody>
      </p:sp>
      <p:sp>
        <p:nvSpPr>
          <p:cNvPr id="8" name="CaixaDeTexto 7">
            <a:extLst>
              <a:ext uri="{FF2B5EF4-FFF2-40B4-BE49-F238E27FC236}">
                <a16:creationId xmlns:a16="http://schemas.microsoft.com/office/drawing/2014/main" id="{A0E4B8CE-333D-5F32-1845-EF26870CF6BF}"/>
              </a:ext>
            </a:extLst>
          </p:cNvPr>
          <p:cNvSpPr txBox="1"/>
          <p:nvPr/>
        </p:nvSpPr>
        <p:spPr>
          <a:xfrm>
            <a:off x="8598987" y="772791"/>
            <a:ext cx="1167307" cy="369332"/>
          </a:xfrm>
          <a:prstGeom prst="rect">
            <a:avLst/>
          </a:prstGeom>
          <a:noFill/>
        </p:spPr>
        <p:txBody>
          <a:bodyPr wrap="none" rtlCol="0">
            <a:spAutoFit/>
          </a:bodyPr>
          <a:lstStyle/>
          <a:p>
            <a:r>
              <a:rPr lang="pt-PT" dirty="0"/>
              <a:t>MMseqs2</a:t>
            </a:r>
          </a:p>
        </p:txBody>
      </p:sp>
      <p:pic>
        <p:nvPicPr>
          <p:cNvPr id="10" name="Imagem 9" descr="Uma imagem com texto, captura de ecrã, Saturação de cores, diagrama&#10;&#10;Descrição gerada automaticamente">
            <a:extLst>
              <a:ext uri="{FF2B5EF4-FFF2-40B4-BE49-F238E27FC236}">
                <a16:creationId xmlns:a16="http://schemas.microsoft.com/office/drawing/2014/main" id="{68860406-BBE1-DE20-74BF-9F060B2E3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2123"/>
            <a:ext cx="5801879" cy="3778766"/>
          </a:xfrm>
          <a:prstGeom prst="rect">
            <a:avLst/>
          </a:prstGeom>
        </p:spPr>
      </p:pic>
      <p:pic>
        <p:nvPicPr>
          <p:cNvPr id="12" name="Imagem 11" descr="Uma imagem com texto, captura de ecrã, Tipo de letra, número&#10;&#10;Descrição gerada automaticamente">
            <a:extLst>
              <a:ext uri="{FF2B5EF4-FFF2-40B4-BE49-F238E27FC236}">
                <a16:creationId xmlns:a16="http://schemas.microsoft.com/office/drawing/2014/main" id="{670E2235-8F89-4EA5-5745-6A2EBB818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458" y="4920889"/>
            <a:ext cx="3126801" cy="1534217"/>
          </a:xfrm>
          <a:prstGeom prst="rect">
            <a:avLst/>
          </a:prstGeom>
        </p:spPr>
      </p:pic>
      <p:pic>
        <p:nvPicPr>
          <p:cNvPr id="14" name="Imagem 13" descr="Uma imagem com texto, captura de ecrã, Saturação de cores, diagrama&#10;&#10;Descrição gerada automaticamente">
            <a:extLst>
              <a:ext uri="{FF2B5EF4-FFF2-40B4-BE49-F238E27FC236}">
                <a16:creationId xmlns:a16="http://schemas.microsoft.com/office/drawing/2014/main" id="{E0235367-B87F-EEF3-4100-D113E00A86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99" y="1142123"/>
            <a:ext cx="5801879" cy="3778766"/>
          </a:xfrm>
          <a:prstGeom prst="rect">
            <a:avLst/>
          </a:prstGeom>
        </p:spPr>
      </p:pic>
      <p:pic>
        <p:nvPicPr>
          <p:cNvPr id="16" name="Imagem 15" descr="Uma imagem com texto, captura de ecrã, Tipo de letra, número&#10;&#10;Descrição gerada automaticamente">
            <a:extLst>
              <a:ext uri="{FF2B5EF4-FFF2-40B4-BE49-F238E27FC236}">
                <a16:creationId xmlns:a16="http://schemas.microsoft.com/office/drawing/2014/main" id="{8D5E60C9-0F70-3720-3DF8-2DD1D5EF5D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8440" y="4920889"/>
            <a:ext cx="3128400" cy="1535002"/>
          </a:xfrm>
          <a:prstGeom prst="rect">
            <a:avLst/>
          </a:prstGeom>
        </p:spPr>
      </p:pic>
      <p:sp>
        <p:nvSpPr>
          <p:cNvPr id="17" name="Retângulo 16">
            <a:extLst>
              <a:ext uri="{FF2B5EF4-FFF2-40B4-BE49-F238E27FC236}">
                <a16:creationId xmlns:a16="http://schemas.microsoft.com/office/drawing/2014/main" id="{FF769B29-AB93-D4F6-D3F6-BEC8ECD1E15B}"/>
              </a:ext>
            </a:extLst>
          </p:cNvPr>
          <p:cNvSpPr/>
          <p:nvPr/>
        </p:nvSpPr>
        <p:spPr>
          <a:xfrm>
            <a:off x="4104330" y="4990811"/>
            <a:ext cx="522929" cy="1464295"/>
          </a:xfrm>
          <a:prstGeom prst="rect">
            <a:avLst/>
          </a:prstGeom>
          <a:solidFill>
            <a:srgbClr val="F44336">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8" name="Retângulo 17">
            <a:extLst>
              <a:ext uri="{FF2B5EF4-FFF2-40B4-BE49-F238E27FC236}">
                <a16:creationId xmlns:a16="http://schemas.microsoft.com/office/drawing/2014/main" id="{C717C2BF-8FA3-AB23-732F-A8BFC1F40808}"/>
              </a:ext>
            </a:extLst>
          </p:cNvPr>
          <p:cNvSpPr/>
          <p:nvPr/>
        </p:nvSpPr>
        <p:spPr>
          <a:xfrm>
            <a:off x="3733801" y="4990811"/>
            <a:ext cx="370530" cy="1464295"/>
          </a:xfrm>
          <a:prstGeom prst="rect">
            <a:avLst/>
          </a:prstGeom>
          <a:solidFill>
            <a:srgbClr val="2196F3">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B8AEE80F-A69A-F47A-0F14-0618CF6600B9}"/>
              </a:ext>
            </a:extLst>
          </p:cNvPr>
          <p:cNvSpPr/>
          <p:nvPr/>
        </p:nvSpPr>
        <p:spPr>
          <a:xfrm>
            <a:off x="2865121" y="4990811"/>
            <a:ext cx="868680" cy="1464295"/>
          </a:xfrm>
          <a:prstGeom prst="rect">
            <a:avLst/>
          </a:prstGeom>
          <a:solidFill>
            <a:srgbClr val="FFC107">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0" name="Retângulo 19">
            <a:extLst>
              <a:ext uri="{FF2B5EF4-FFF2-40B4-BE49-F238E27FC236}">
                <a16:creationId xmlns:a16="http://schemas.microsoft.com/office/drawing/2014/main" id="{5F5063D2-A3E8-19CC-EB1F-F52B33C64EBD}"/>
              </a:ext>
            </a:extLst>
          </p:cNvPr>
          <p:cNvSpPr/>
          <p:nvPr/>
        </p:nvSpPr>
        <p:spPr>
          <a:xfrm>
            <a:off x="2057401" y="4990811"/>
            <a:ext cx="807720" cy="1464295"/>
          </a:xfrm>
          <a:prstGeom prst="rect">
            <a:avLst/>
          </a:prstGeom>
          <a:solidFill>
            <a:srgbClr val="4CAF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1" name="Retângulo 20">
            <a:extLst>
              <a:ext uri="{FF2B5EF4-FFF2-40B4-BE49-F238E27FC236}">
                <a16:creationId xmlns:a16="http://schemas.microsoft.com/office/drawing/2014/main" id="{852A522F-F84F-80B9-7EFF-05B6931950C0}"/>
              </a:ext>
            </a:extLst>
          </p:cNvPr>
          <p:cNvSpPr/>
          <p:nvPr/>
        </p:nvSpPr>
        <p:spPr>
          <a:xfrm>
            <a:off x="10223911" y="4990811"/>
            <a:ext cx="522929" cy="1464295"/>
          </a:xfrm>
          <a:prstGeom prst="rect">
            <a:avLst/>
          </a:prstGeom>
          <a:solidFill>
            <a:srgbClr val="F44336">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2" name="Retângulo 21">
            <a:extLst>
              <a:ext uri="{FF2B5EF4-FFF2-40B4-BE49-F238E27FC236}">
                <a16:creationId xmlns:a16="http://schemas.microsoft.com/office/drawing/2014/main" id="{D300E074-676A-5B8A-C9D1-A5DA528CE1BE}"/>
              </a:ext>
            </a:extLst>
          </p:cNvPr>
          <p:cNvSpPr/>
          <p:nvPr/>
        </p:nvSpPr>
        <p:spPr>
          <a:xfrm>
            <a:off x="9853382" y="4990811"/>
            <a:ext cx="370530" cy="1464295"/>
          </a:xfrm>
          <a:prstGeom prst="rect">
            <a:avLst/>
          </a:prstGeom>
          <a:solidFill>
            <a:srgbClr val="2196F3">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3" name="Retângulo 22">
            <a:extLst>
              <a:ext uri="{FF2B5EF4-FFF2-40B4-BE49-F238E27FC236}">
                <a16:creationId xmlns:a16="http://schemas.microsoft.com/office/drawing/2014/main" id="{D7C8F77A-C31D-6821-4326-5D4411BAB03A}"/>
              </a:ext>
            </a:extLst>
          </p:cNvPr>
          <p:cNvSpPr/>
          <p:nvPr/>
        </p:nvSpPr>
        <p:spPr>
          <a:xfrm>
            <a:off x="8984702" y="4990811"/>
            <a:ext cx="868680" cy="1464295"/>
          </a:xfrm>
          <a:prstGeom prst="rect">
            <a:avLst/>
          </a:prstGeom>
          <a:solidFill>
            <a:srgbClr val="FFC107">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4" name="Retângulo 23">
            <a:extLst>
              <a:ext uri="{FF2B5EF4-FFF2-40B4-BE49-F238E27FC236}">
                <a16:creationId xmlns:a16="http://schemas.microsoft.com/office/drawing/2014/main" id="{B73C98FA-8380-73AB-F83C-2097ADBA3604}"/>
              </a:ext>
            </a:extLst>
          </p:cNvPr>
          <p:cNvSpPr/>
          <p:nvPr/>
        </p:nvSpPr>
        <p:spPr>
          <a:xfrm>
            <a:off x="8176982" y="4990811"/>
            <a:ext cx="807720" cy="1464295"/>
          </a:xfrm>
          <a:prstGeom prst="rect">
            <a:avLst/>
          </a:prstGeom>
          <a:solidFill>
            <a:srgbClr val="4CAF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2370805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CB476B51-7224-40BB-1E54-308B048F962E}"/>
              </a:ext>
            </a:extLst>
          </p:cNvPr>
          <p:cNvSpPr txBox="1">
            <a:spLocks/>
          </p:cNvSpPr>
          <p:nvPr/>
        </p:nvSpPr>
        <p:spPr>
          <a:xfrm>
            <a:off x="1805969" y="291936"/>
            <a:ext cx="8580062" cy="55204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sz="2400" dirty="0"/>
              <a:t>ML </a:t>
            </a:r>
            <a:r>
              <a:rPr lang="pt-PT" sz="2400" dirty="0" err="1"/>
              <a:t>Model</a:t>
            </a:r>
            <a:r>
              <a:rPr lang="pt-PT" sz="2400" dirty="0"/>
              <a:t> </a:t>
            </a:r>
            <a:r>
              <a:rPr lang="pt-PT" sz="2400" dirty="0" err="1"/>
              <a:t>Confusion</a:t>
            </a:r>
            <a:r>
              <a:rPr lang="pt-PT" sz="2400" dirty="0"/>
              <a:t> </a:t>
            </a:r>
            <a:r>
              <a:rPr lang="pt-PT" sz="2400" dirty="0" err="1"/>
              <a:t>Matrices</a:t>
            </a:r>
            <a:r>
              <a:rPr lang="pt-PT" sz="2400" dirty="0"/>
              <a:t> </a:t>
            </a:r>
            <a:r>
              <a:rPr lang="pt-PT" sz="2400" dirty="0" err="1"/>
              <a:t>and</a:t>
            </a:r>
            <a:r>
              <a:rPr lang="pt-PT" sz="2400" dirty="0"/>
              <a:t> ROC Curves </a:t>
            </a:r>
            <a:r>
              <a:rPr lang="pt-PT" sz="2400" dirty="0" err="1"/>
              <a:t>from</a:t>
            </a:r>
            <a:r>
              <a:rPr lang="pt-PT" sz="2400" dirty="0"/>
              <a:t> CD-HIT output</a:t>
            </a:r>
          </a:p>
        </p:txBody>
      </p:sp>
      <p:pic>
        <p:nvPicPr>
          <p:cNvPr id="18" name="Imagem 17" descr="Uma imagem com texto, captura de ecrã, diagrama, Paralelo&#10;&#10;Descrição gerada automaticamente">
            <a:extLst>
              <a:ext uri="{FF2B5EF4-FFF2-40B4-BE49-F238E27FC236}">
                <a16:creationId xmlns:a16="http://schemas.microsoft.com/office/drawing/2014/main" id="{180BFFDD-1109-A34A-8855-F4474AEC3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00" y="843982"/>
            <a:ext cx="6610394" cy="5612598"/>
          </a:xfrm>
          <a:prstGeom prst="rect">
            <a:avLst/>
          </a:prstGeom>
        </p:spPr>
      </p:pic>
      <p:pic>
        <p:nvPicPr>
          <p:cNvPr id="20" name="Imagem 19" descr="Uma imagem com texto, file, Gráfico, diagrama&#10;&#10;Descrição gerada automaticamente">
            <a:extLst>
              <a:ext uri="{FF2B5EF4-FFF2-40B4-BE49-F238E27FC236}">
                <a16:creationId xmlns:a16="http://schemas.microsoft.com/office/drawing/2014/main" id="{5FF84FAE-E5C9-641F-6BDA-1B3E7A0E8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493" y="843982"/>
            <a:ext cx="4882906" cy="3813056"/>
          </a:xfrm>
          <a:prstGeom prst="rect">
            <a:avLst/>
          </a:prstGeom>
        </p:spPr>
      </p:pic>
      <p:pic>
        <p:nvPicPr>
          <p:cNvPr id="3" name="Imagem 2" descr="Uma imagem com texto, captura de ecrã, Tipo de letra, file&#10;&#10;Descrição gerada automaticamente">
            <a:extLst>
              <a:ext uri="{FF2B5EF4-FFF2-40B4-BE49-F238E27FC236}">
                <a16:creationId xmlns:a16="http://schemas.microsoft.com/office/drawing/2014/main" id="{6813E7C6-AB42-58CE-ACFD-BAD77D57F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0171" y="5013489"/>
            <a:ext cx="3649550" cy="1000529"/>
          </a:xfrm>
          <a:prstGeom prst="rect">
            <a:avLst/>
          </a:prstGeom>
        </p:spPr>
      </p:pic>
    </p:spTree>
    <p:extLst>
      <p:ext uri="{BB962C8B-B14F-4D97-AF65-F5344CB8AC3E}">
        <p14:creationId xmlns:p14="http://schemas.microsoft.com/office/powerpoint/2010/main" val="81518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1FB20830-5F24-C302-CC2A-DA2EF0805F69}"/>
              </a:ext>
            </a:extLst>
          </p:cNvPr>
          <p:cNvSpPr txBox="1">
            <a:spLocks/>
          </p:cNvSpPr>
          <p:nvPr/>
        </p:nvSpPr>
        <p:spPr>
          <a:xfrm>
            <a:off x="1697631" y="291936"/>
            <a:ext cx="8796738" cy="55204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sz="2400" dirty="0"/>
              <a:t>ML </a:t>
            </a:r>
            <a:r>
              <a:rPr lang="pt-PT" sz="2400" dirty="0" err="1"/>
              <a:t>Model</a:t>
            </a:r>
            <a:r>
              <a:rPr lang="pt-PT" sz="2400" dirty="0"/>
              <a:t> </a:t>
            </a:r>
            <a:r>
              <a:rPr lang="pt-PT" sz="2400" dirty="0" err="1"/>
              <a:t>Confusion</a:t>
            </a:r>
            <a:r>
              <a:rPr lang="pt-PT" sz="2400" dirty="0"/>
              <a:t> </a:t>
            </a:r>
            <a:r>
              <a:rPr lang="pt-PT" sz="2400" dirty="0" err="1"/>
              <a:t>Matrices</a:t>
            </a:r>
            <a:r>
              <a:rPr lang="pt-PT" sz="2400" dirty="0"/>
              <a:t> </a:t>
            </a:r>
            <a:r>
              <a:rPr lang="pt-PT" sz="2400" dirty="0" err="1"/>
              <a:t>and</a:t>
            </a:r>
            <a:r>
              <a:rPr lang="pt-PT" sz="2400" dirty="0"/>
              <a:t> ROC Curves </a:t>
            </a:r>
            <a:r>
              <a:rPr lang="pt-PT" sz="2400" dirty="0" err="1"/>
              <a:t>from</a:t>
            </a:r>
            <a:r>
              <a:rPr lang="pt-PT" sz="2400" dirty="0"/>
              <a:t> MMseqs2 output</a:t>
            </a:r>
          </a:p>
        </p:txBody>
      </p:sp>
      <p:pic>
        <p:nvPicPr>
          <p:cNvPr id="21" name="Imagem 20" descr="Uma imagem com texto, captura de ecrã, diagrama, Paralelo&#10;&#10;Descrição gerada automaticamente">
            <a:extLst>
              <a:ext uri="{FF2B5EF4-FFF2-40B4-BE49-F238E27FC236}">
                <a16:creationId xmlns:a16="http://schemas.microsoft.com/office/drawing/2014/main" id="{69B9BA8C-BE4F-648A-A68C-DDD23C058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79" y="843982"/>
            <a:ext cx="6610160" cy="5612400"/>
          </a:xfrm>
          <a:prstGeom prst="rect">
            <a:avLst/>
          </a:prstGeom>
        </p:spPr>
      </p:pic>
      <p:pic>
        <p:nvPicPr>
          <p:cNvPr id="24" name="Imagem 23" descr="Uma imagem com texto, file, Gráfico, diagrama&#10;&#10;Descrição gerada automaticamente">
            <a:extLst>
              <a:ext uri="{FF2B5EF4-FFF2-40B4-BE49-F238E27FC236}">
                <a16:creationId xmlns:a16="http://schemas.microsoft.com/office/drawing/2014/main" id="{30BDA641-5ED6-5AA2-676A-1E1BBCCF8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714" y="843982"/>
            <a:ext cx="4882906" cy="3813056"/>
          </a:xfrm>
          <a:prstGeom prst="rect">
            <a:avLst/>
          </a:prstGeom>
        </p:spPr>
      </p:pic>
      <p:pic>
        <p:nvPicPr>
          <p:cNvPr id="3" name="Imagem 2" descr="Uma imagem com texto, captura de ecrã, Tipo de letra, file&#10;&#10;Descrição gerada automaticamente">
            <a:extLst>
              <a:ext uri="{FF2B5EF4-FFF2-40B4-BE49-F238E27FC236}">
                <a16:creationId xmlns:a16="http://schemas.microsoft.com/office/drawing/2014/main" id="{DA69B4ED-8F59-E32A-993D-78EC87ECD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0392" y="5013489"/>
            <a:ext cx="3649550" cy="1000529"/>
          </a:xfrm>
          <a:prstGeom prst="rect">
            <a:avLst/>
          </a:prstGeom>
        </p:spPr>
      </p:pic>
    </p:spTree>
    <p:extLst>
      <p:ext uri="{BB962C8B-B14F-4D97-AF65-F5344CB8AC3E}">
        <p14:creationId xmlns:p14="http://schemas.microsoft.com/office/powerpoint/2010/main" val="409230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3E4A647-859D-A438-9910-2C99EBD9D219}"/>
              </a:ext>
            </a:extLst>
          </p:cNvPr>
          <p:cNvSpPr txBox="1"/>
          <p:nvPr/>
        </p:nvSpPr>
        <p:spPr>
          <a:xfrm>
            <a:off x="514350" y="1782395"/>
            <a:ext cx="11163300" cy="3877985"/>
          </a:xfrm>
          <a:prstGeom prst="rect">
            <a:avLst/>
          </a:prstGeom>
          <a:noFill/>
        </p:spPr>
        <p:txBody>
          <a:bodyPr wrap="square" rtlCol="0">
            <a:spAutoFit/>
          </a:bodyPr>
          <a:lstStyle/>
          <a:p>
            <a:pPr algn="just"/>
            <a:r>
              <a:rPr lang="pt-PT" dirty="0"/>
              <a:t>	</a:t>
            </a:r>
            <a:r>
              <a:rPr lang="pt-PT" dirty="0" err="1"/>
              <a:t>Comparative</a:t>
            </a:r>
            <a:r>
              <a:rPr lang="pt-PT" dirty="0"/>
              <a:t> </a:t>
            </a:r>
            <a:r>
              <a:rPr lang="pt-PT" dirty="0" err="1"/>
              <a:t>analysis</a:t>
            </a:r>
            <a:r>
              <a:rPr lang="pt-PT" dirty="0"/>
              <a:t> </a:t>
            </a:r>
            <a:r>
              <a:rPr lang="pt-PT" dirty="0" err="1"/>
              <a:t>of</a:t>
            </a:r>
            <a:r>
              <a:rPr lang="pt-PT" dirty="0"/>
              <a:t> </a:t>
            </a:r>
            <a:r>
              <a:rPr lang="pt-PT" dirty="0" err="1"/>
              <a:t>the</a:t>
            </a:r>
            <a:r>
              <a:rPr lang="pt-PT" dirty="0"/>
              <a:t> </a:t>
            </a:r>
            <a:r>
              <a:rPr lang="pt-PT" dirty="0" err="1"/>
              <a:t>models</a:t>
            </a:r>
            <a:r>
              <a:rPr lang="pt-PT" dirty="0"/>
              <a:t> </a:t>
            </a:r>
            <a:r>
              <a:rPr lang="pt-PT" dirty="0" err="1"/>
              <a:t>revealed</a:t>
            </a:r>
            <a:r>
              <a:rPr lang="pt-PT" dirty="0"/>
              <a:t> </a:t>
            </a:r>
            <a:r>
              <a:rPr lang="pt-PT" dirty="0" err="1"/>
              <a:t>that</a:t>
            </a:r>
            <a:r>
              <a:rPr lang="pt-PT" dirty="0"/>
              <a:t> CD-HIT, as </a:t>
            </a:r>
            <a:r>
              <a:rPr lang="pt-PT" dirty="0" err="1"/>
              <a:t>well</a:t>
            </a:r>
            <a:r>
              <a:rPr lang="pt-PT" dirty="0"/>
              <a:t> as MMseqs2, </a:t>
            </a:r>
            <a:r>
              <a:rPr lang="pt-PT" dirty="0" err="1"/>
              <a:t>reveal</a:t>
            </a:r>
            <a:r>
              <a:rPr lang="pt-PT" dirty="0"/>
              <a:t> similar performance for </a:t>
            </a:r>
            <a:r>
              <a:rPr lang="pt-PT" dirty="0" err="1"/>
              <a:t>Machine</a:t>
            </a:r>
            <a:r>
              <a:rPr lang="pt-PT" dirty="0"/>
              <a:t> </a:t>
            </a:r>
            <a:r>
              <a:rPr lang="pt-PT" dirty="0" err="1"/>
              <a:t>Learning</a:t>
            </a:r>
            <a:r>
              <a:rPr lang="pt-PT" dirty="0"/>
              <a:t> </a:t>
            </a:r>
            <a:r>
              <a:rPr lang="pt-PT" dirty="0" err="1"/>
              <a:t>efficiency</a:t>
            </a:r>
            <a:r>
              <a:rPr lang="pt-PT" dirty="0"/>
              <a:t>;</a:t>
            </a:r>
          </a:p>
          <a:p>
            <a:pPr algn="just"/>
            <a:endParaRPr lang="pt-PT" dirty="0"/>
          </a:p>
          <a:p>
            <a:pPr algn="just"/>
            <a:r>
              <a:rPr lang="pt-PT" dirty="0"/>
              <a:t>	</a:t>
            </a:r>
            <a:r>
              <a:rPr lang="pt-PT" dirty="0" err="1"/>
              <a:t>Of</a:t>
            </a:r>
            <a:r>
              <a:rPr lang="pt-PT" dirty="0"/>
              <a:t> </a:t>
            </a:r>
            <a:r>
              <a:rPr lang="pt-PT" dirty="0" err="1"/>
              <a:t>the</a:t>
            </a:r>
            <a:r>
              <a:rPr lang="pt-PT" dirty="0"/>
              <a:t> </a:t>
            </a:r>
            <a:r>
              <a:rPr lang="pt-PT" dirty="0" err="1"/>
              <a:t>obtained</a:t>
            </a:r>
            <a:r>
              <a:rPr lang="pt-PT" dirty="0"/>
              <a:t> </a:t>
            </a:r>
            <a:r>
              <a:rPr lang="pt-PT" dirty="0" err="1"/>
              <a:t>results</a:t>
            </a:r>
            <a:r>
              <a:rPr lang="pt-PT" dirty="0"/>
              <a:t>, </a:t>
            </a:r>
            <a:r>
              <a:rPr lang="pt-PT" b="1" dirty="0" err="1"/>
              <a:t>Random</a:t>
            </a:r>
            <a:r>
              <a:rPr lang="pt-PT" b="1" dirty="0"/>
              <a:t> </a:t>
            </a:r>
            <a:r>
              <a:rPr lang="pt-PT" b="1" dirty="0" err="1"/>
              <a:t>Forest</a:t>
            </a:r>
            <a:r>
              <a:rPr lang="pt-PT" b="1" dirty="0"/>
              <a:t> </a:t>
            </a:r>
            <a:r>
              <a:rPr lang="pt-PT" dirty="0" err="1"/>
              <a:t>delivered</a:t>
            </a:r>
            <a:r>
              <a:rPr lang="pt-PT" dirty="0"/>
              <a:t> </a:t>
            </a:r>
            <a:r>
              <a:rPr lang="pt-PT" dirty="0" err="1"/>
              <a:t>the</a:t>
            </a:r>
            <a:r>
              <a:rPr lang="pt-PT" dirty="0"/>
              <a:t> </a:t>
            </a:r>
            <a:r>
              <a:rPr lang="pt-PT" dirty="0" err="1"/>
              <a:t>best</a:t>
            </a:r>
            <a:r>
              <a:rPr lang="pt-PT" dirty="0"/>
              <a:t> </a:t>
            </a:r>
            <a:r>
              <a:rPr lang="pt-PT" dirty="0" err="1"/>
              <a:t>overall</a:t>
            </a:r>
            <a:r>
              <a:rPr lang="pt-PT" dirty="0"/>
              <a:t> </a:t>
            </a:r>
            <a:r>
              <a:rPr lang="pt-PT" dirty="0" err="1"/>
              <a:t>results</a:t>
            </a:r>
            <a:r>
              <a:rPr lang="pt-PT" dirty="0"/>
              <a:t> </a:t>
            </a:r>
            <a:r>
              <a:rPr lang="pt-PT" dirty="0" err="1"/>
              <a:t>between</a:t>
            </a:r>
            <a:r>
              <a:rPr lang="pt-PT" dirty="0"/>
              <a:t> </a:t>
            </a:r>
            <a:r>
              <a:rPr lang="pt-PT" dirty="0" err="1"/>
              <a:t>the</a:t>
            </a:r>
            <a:r>
              <a:rPr lang="pt-PT" dirty="0"/>
              <a:t> </a:t>
            </a:r>
            <a:r>
              <a:rPr lang="pt-PT" dirty="0" err="1"/>
              <a:t>nr</a:t>
            </a:r>
            <a:r>
              <a:rPr lang="pt-PT" dirty="0"/>
              <a:t> outputs </a:t>
            </a:r>
            <a:r>
              <a:rPr lang="pt-PT" dirty="0" err="1"/>
              <a:t>of</a:t>
            </a:r>
            <a:r>
              <a:rPr lang="pt-PT" dirty="0"/>
              <a:t> CD-HIT </a:t>
            </a:r>
            <a:r>
              <a:rPr lang="pt-PT" dirty="0" err="1"/>
              <a:t>and</a:t>
            </a:r>
            <a:r>
              <a:rPr lang="pt-PT" dirty="0"/>
              <a:t> MMseqs2, </a:t>
            </a:r>
            <a:r>
              <a:rPr lang="pt-PT" dirty="0" err="1"/>
              <a:t>however</a:t>
            </a:r>
            <a:r>
              <a:rPr lang="pt-PT" dirty="0"/>
              <a:t> </a:t>
            </a:r>
            <a:r>
              <a:rPr lang="pt-PT" dirty="0" err="1"/>
              <a:t>its</a:t>
            </a:r>
            <a:r>
              <a:rPr lang="pt-PT" dirty="0"/>
              <a:t> </a:t>
            </a:r>
            <a:r>
              <a:rPr lang="pt-PT" dirty="0" err="1"/>
              <a:t>efficiency</a:t>
            </a:r>
            <a:r>
              <a:rPr lang="pt-PT" dirty="0"/>
              <a:t> can </a:t>
            </a:r>
            <a:r>
              <a:rPr lang="pt-PT" dirty="0" err="1"/>
              <a:t>be</a:t>
            </a:r>
            <a:r>
              <a:rPr lang="pt-PT" dirty="0"/>
              <a:t> </a:t>
            </a:r>
            <a:r>
              <a:rPr lang="pt-PT" dirty="0" err="1"/>
              <a:t>influenced</a:t>
            </a:r>
            <a:r>
              <a:rPr lang="pt-PT" dirty="0"/>
              <a:t> </a:t>
            </a:r>
            <a:r>
              <a:rPr lang="pt-PT" dirty="0" err="1"/>
              <a:t>by</a:t>
            </a:r>
            <a:r>
              <a:rPr lang="pt-PT" dirty="0"/>
              <a:t> </a:t>
            </a:r>
            <a:r>
              <a:rPr lang="pt-PT" dirty="0" err="1"/>
              <a:t>the</a:t>
            </a:r>
            <a:r>
              <a:rPr lang="pt-PT" dirty="0"/>
              <a:t> </a:t>
            </a:r>
            <a:r>
              <a:rPr lang="pt-PT" dirty="0" err="1"/>
              <a:t>nature</a:t>
            </a:r>
            <a:r>
              <a:rPr lang="pt-PT" dirty="0"/>
              <a:t> </a:t>
            </a:r>
            <a:r>
              <a:rPr lang="pt-PT" dirty="0" err="1"/>
              <a:t>of</a:t>
            </a:r>
            <a:r>
              <a:rPr lang="pt-PT" dirty="0"/>
              <a:t> </a:t>
            </a:r>
            <a:r>
              <a:rPr lang="pt-PT" dirty="0" err="1"/>
              <a:t>the</a:t>
            </a:r>
            <a:r>
              <a:rPr lang="pt-PT" dirty="0"/>
              <a:t> </a:t>
            </a:r>
            <a:r>
              <a:rPr lang="pt-PT" dirty="0" err="1"/>
              <a:t>randomly</a:t>
            </a:r>
            <a:r>
              <a:rPr lang="pt-PT" dirty="0"/>
              <a:t> </a:t>
            </a:r>
            <a:r>
              <a:rPr lang="pt-PT" dirty="0" err="1"/>
              <a:t>selected</a:t>
            </a:r>
            <a:r>
              <a:rPr lang="pt-PT" dirty="0"/>
              <a:t> </a:t>
            </a:r>
            <a:r>
              <a:rPr lang="pt-PT" dirty="0" err="1"/>
              <a:t>datasets</a:t>
            </a:r>
            <a:r>
              <a:rPr lang="pt-PT" dirty="0"/>
              <a:t> </a:t>
            </a:r>
            <a:r>
              <a:rPr lang="pt-PT" dirty="0" err="1"/>
              <a:t>and</a:t>
            </a:r>
            <a:r>
              <a:rPr lang="pt-PT" dirty="0"/>
              <a:t> ML sets.</a:t>
            </a:r>
          </a:p>
          <a:p>
            <a:pPr algn="just"/>
            <a:endParaRPr lang="pt-PT" sz="1600" dirty="0"/>
          </a:p>
          <a:p>
            <a:pPr algn="just"/>
            <a:endParaRPr lang="pt-PT" sz="1600" dirty="0"/>
          </a:p>
          <a:p>
            <a:pPr algn="just"/>
            <a:endParaRPr lang="pt-PT" sz="1600" dirty="0"/>
          </a:p>
          <a:p>
            <a:pPr algn="just"/>
            <a:r>
              <a:rPr lang="pt-PT" b="1" dirty="0"/>
              <a:t>Future </a:t>
            </a:r>
            <a:r>
              <a:rPr lang="pt-PT" b="1" dirty="0" err="1"/>
              <a:t>approaches</a:t>
            </a:r>
            <a:r>
              <a:rPr lang="pt-PT" b="1" dirty="0"/>
              <a:t> to </a:t>
            </a:r>
            <a:r>
              <a:rPr lang="pt-PT" b="1" dirty="0" err="1"/>
              <a:t>consider</a:t>
            </a:r>
            <a:r>
              <a:rPr lang="pt-PT" b="1" dirty="0"/>
              <a:t>:</a:t>
            </a:r>
          </a:p>
          <a:p>
            <a:pPr algn="just"/>
            <a:r>
              <a:rPr lang="pt-PT" dirty="0"/>
              <a:t>	</a:t>
            </a:r>
            <a:r>
              <a:rPr lang="pt-PT" dirty="0" err="1"/>
              <a:t>Increase</a:t>
            </a:r>
            <a:r>
              <a:rPr lang="pt-PT" dirty="0"/>
              <a:t> </a:t>
            </a:r>
            <a:r>
              <a:rPr lang="pt-PT" dirty="0" err="1"/>
              <a:t>dataset</a:t>
            </a:r>
            <a:r>
              <a:rPr lang="pt-PT" dirty="0"/>
              <a:t> </a:t>
            </a:r>
            <a:r>
              <a:rPr lang="pt-PT" dirty="0" err="1"/>
              <a:t>size</a:t>
            </a:r>
            <a:r>
              <a:rPr lang="pt-PT" dirty="0"/>
              <a:t>;</a:t>
            </a:r>
          </a:p>
          <a:p>
            <a:pPr algn="just"/>
            <a:r>
              <a:rPr lang="pt-PT" dirty="0"/>
              <a:t>	</a:t>
            </a:r>
            <a:r>
              <a:rPr lang="pt-PT" dirty="0" err="1"/>
              <a:t>Apply</a:t>
            </a:r>
            <a:r>
              <a:rPr lang="pt-PT" dirty="0"/>
              <a:t> </a:t>
            </a:r>
            <a:r>
              <a:rPr lang="pt-PT" dirty="0" err="1"/>
              <a:t>built</a:t>
            </a:r>
            <a:r>
              <a:rPr lang="pt-PT" dirty="0"/>
              <a:t>-in </a:t>
            </a:r>
            <a:r>
              <a:rPr lang="pt-PT" dirty="0" err="1"/>
              <a:t>Propythia</a:t>
            </a:r>
            <a:r>
              <a:rPr lang="pt-PT" dirty="0"/>
              <a:t> </a:t>
            </a:r>
            <a:r>
              <a:rPr lang="pt-PT" dirty="0" err="1"/>
              <a:t>functions</a:t>
            </a:r>
            <a:r>
              <a:rPr lang="pt-PT" dirty="0"/>
              <a:t> </a:t>
            </a:r>
            <a:r>
              <a:rPr lang="pt-PT" dirty="0" err="1"/>
              <a:t>that</a:t>
            </a:r>
            <a:r>
              <a:rPr lang="pt-PT" dirty="0"/>
              <a:t> </a:t>
            </a:r>
            <a:r>
              <a:rPr lang="pt-PT" dirty="0" err="1"/>
              <a:t>provides</a:t>
            </a:r>
            <a:r>
              <a:rPr lang="pt-PT" dirty="0"/>
              <a:t> more </a:t>
            </a:r>
            <a:r>
              <a:rPr lang="pt-PT" dirty="0" err="1"/>
              <a:t>sequence</a:t>
            </a:r>
            <a:r>
              <a:rPr lang="pt-PT" dirty="0"/>
              <a:t> </a:t>
            </a:r>
            <a:r>
              <a:rPr lang="pt-PT" dirty="0" err="1"/>
              <a:t>features</a:t>
            </a:r>
            <a:r>
              <a:rPr lang="pt-PT" dirty="0"/>
              <a:t>;</a:t>
            </a:r>
          </a:p>
          <a:p>
            <a:pPr algn="just"/>
            <a:r>
              <a:rPr lang="pt-PT" dirty="0"/>
              <a:t>	</a:t>
            </a:r>
            <a:r>
              <a:rPr lang="pt-PT" dirty="0" err="1"/>
              <a:t>Search</a:t>
            </a:r>
            <a:r>
              <a:rPr lang="pt-PT" dirty="0"/>
              <a:t> for potencial </a:t>
            </a:r>
            <a:r>
              <a:rPr lang="pt-PT" dirty="0" err="1"/>
              <a:t>strategies</a:t>
            </a:r>
            <a:r>
              <a:rPr lang="pt-PT" dirty="0"/>
              <a:t> </a:t>
            </a:r>
            <a:r>
              <a:rPr lang="pt-PT" dirty="0" err="1"/>
              <a:t>and</a:t>
            </a:r>
            <a:r>
              <a:rPr lang="pt-PT" dirty="0"/>
              <a:t> </a:t>
            </a:r>
            <a:r>
              <a:rPr lang="pt-PT" dirty="0" err="1"/>
              <a:t>optimizations</a:t>
            </a:r>
            <a:r>
              <a:rPr lang="pt-PT" dirty="0"/>
              <a:t> </a:t>
            </a:r>
            <a:r>
              <a:rPr lang="pt-PT" dirty="0" err="1"/>
              <a:t>that</a:t>
            </a:r>
            <a:r>
              <a:rPr lang="pt-PT" dirty="0"/>
              <a:t> </a:t>
            </a:r>
            <a:r>
              <a:rPr lang="pt-PT" dirty="0" err="1"/>
              <a:t>enhance</a:t>
            </a:r>
            <a:r>
              <a:rPr lang="pt-PT" dirty="0"/>
              <a:t> </a:t>
            </a:r>
            <a:r>
              <a:rPr lang="pt-PT" dirty="0" err="1"/>
              <a:t>model</a:t>
            </a:r>
            <a:r>
              <a:rPr lang="pt-PT" dirty="0"/>
              <a:t> performance;</a:t>
            </a:r>
          </a:p>
          <a:p>
            <a:pPr algn="just"/>
            <a:r>
              <a:rPr lang="pt-PT" dirty="0"/>
              <a:t>	</a:t>
            </a:r>
            <a:r>
              <a:rPr lang="pt-PT" dirty="0" err="1"/>
              <a:t>Try</a:t>
            </a:r>
            <a:r>
              <a:rPr lang="pt-PT" dirty="0"/>
              <a:t> out </a:t>
            </a:r>
            <a:r>
              <a:rPr lang="pt-PT" dirty="0" err="1"/>
              <a:t>and</a:t>
            </a:r>
            <a:r>
              <a:rPr lang="pt-PT" dirty="0"/>
              <a:t> </a:t>
            </a:r>
            <a:r>
              <a:rPr lang="pt-PT" dirty="0" err="1"/>
              <a:t>make</a:t>
            </a:r>
            <a:r>
              <a:rPr lang="pt-PT" dirty="0"/>
              <a:t> </a:t>
            </a:r>
            <a:r>
              <a:rPr lang="pt-PT" dirty="0" err="1"/>
              <a:t>comparisons</a:t>
            </a:r>
            <a:r>
              <a:rPr lang="pt-PT" dirty="0"/>
              <a:t> </a:t>
            </a:r>
            <a:r>
              <a:rPr lang="pt-PT" dirty="0" err="1"/>
              <a:t>between</a:t>
            </a:r>
            <a:r>
              <a:rPr lang="pt-PT" dirty="0"/>
              <a:t> more </a:t>
            </a:r>
            <a:r>
              <a:rPr lang="pt-PT" dirty="0" err="1"/>
              <a:t>models</a:t>
            </a:r>
            <a:r>
              <a:rPr lang="pt-PT" dirty="0"/>
              <a:t>.</a:t>
            </a:r>
          </a:p>
        </p:txBody>
      </p:sp>
      <p:cxnSp>
        <p:nvCxnSpPr>
          <p:cNvPr id="5" name="Conexão reta 4">
            <a:extLst>
              <a:ext uri="{FF2B5EF4-FFF2-40B4-BE49-F238E27FC236}">
                <a16:creationId xmlns:a16="http://schemas.microsoft.com/office/drawing/2014/main" id="{1A4D8638-544B-A17D-A595-24E29E76FFE6}"/>
              </a:ext>
            </a:extLst>
          </p:cNvPr>
          <p:cNvCxnSpPr>
            <a:cxnSpLocks/>
          </p:cNvCxnSpPr>
          <p:nvPr/>
        </p:nvCxnSpPr>
        <p:spPr>
          <a:xfrm>
            <a:off x="289560" y="844598"/>
            <a:ext cx="11628120"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ítulo 1">
            <a:extLst>
              <a:ext uri="{FF2B5EF4-FFF2-40B4-BE49-F238E27FC236}">
                <a16:creationId xmlns:a16="http://schemas.microsoft.com/office/drawing/2014/main" id="{7852EEA6-B7E6-7453-C964-A3242611EE46}"/>
              </a:ext>
            </a:extLst>
          </p:cNvPr>
          <p:cNvSpPr>
            <a:spLocks noGrp="1"/>
          </p:cNvSpPr>
          <p:nvPr>
            <p:ph type="title"/>
          </p:nvPr>
        </p:nvSpPr>
        <p:spPr>
          <a:xfrm>
            <a:off x="438573" y="1"/>
            <a:ext cx="10515600" cy="844594"/>
          </a:xfrm>
        </p:spPr>
        <p:txBody>
          <a:bodyPr/>
          <a:lstStyle/>
          <a:p>
            <a:r>
              <a:rPr lang="pt-PT" dirty="0" err="1"/>
              <a:t>Conclusion</a:t>
            </a:r>
            <a:endParaRPr lang="pt-PT" dirty="0"/>
          </a:p>
        </p:txBody>
      </p:sp>
    </p:spTree>
    <p:extLst>
      <p:ext uri="{BB962C8B-B14F-4D97-AF65-F5344CB8AC3E}">
        <p14:creationId xmlns:p14="http://schemas.microsoft.com/office/powerpoint/2010/main" val="2034879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xão reta 1">
            <a:extLst>
              <a:ext uri="{FF2B5EF4-FFF2-40B4-BE49-F238E27FC236}">
                <a16:creationId xmlns:a16="http://schemas.microsoft.com/office/drawing/2014/main" id="{B8F95300-2406-AA8A-DB20-FF008FB36A3C}"/>
              </a:ext>
            </a:extLst>
          </p:cNvPr>
          <p:cNvCxnSpPr>
            <a:cxnSpLocks/>
          </p:cNvCxnSpPr>
          <p:nvPr/>
        </p:nvCxnSpPr>
        <p:spPr>
          <a:xfrm>
            <a:off x="289560" y="844598"/>
            <a:ext cx="11628120"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ítulo 1">
            <a:extLst>
              <a:ext uri="{FF2B5EF4-FFF2-40B4-BE49-F238E27FC236}">
                <a16:creationId xmlns:a16="http://schemas.microsoft.com/office/drawing/2014/main" id="{F6BC4615-9D2F-C4E7-910B-846633A55866}"/>
              </a:ext>
            </a:extLst>
          </p:cNvPr>
          <p:cNvSpPr txBox="1">
            <a:spLocks/>
          </p:cNvSpPr>
          <p:nvPr/>
        </p:nvSpPr>
        <p:spPr>
          <a:xfrm>
            <a:off x="438573" y="1"/>
            <a:ext cx="10515600" cy="8445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err="1"/>
              <a:t>Bibliography</a:t>
            </a:r>
            <a:endParaRPr lang="pt-PT" dirty="0"/>
          </a:p>
        </p:txBody>
      </p:sp>
      <p:sp>
        <p:nvSpPr>
          <p:cNvPr id="4" name="CaixaDeTexto 3">
            <a:extLst>
              <a:ext uri="{FF2B5EF4-FFF2-40B4-BE49-F238E27FC236}">
                <a16:creationId xmlns:a16="http://schemas.microsoft.com/office/drawing/2014/main" id="{81809CBB-8DF1-5365-5B86-E90F45434163}"/>
              </a:ext>
            </a:extLst>
          </p:cNvPr>
          <p:cNvSpPr txBox="1"/>
          <p:nvPr/>
        </p:nvSpPr>
        <p:spPr>
          <a:xfrm>
            <a:off x="831776" y="1228397"/>
            <a:ext cx="10122397" cy="3970318"/>
          </a:xfrm>
          <a:prstGeom prst="rect">
            <a:avLst/>
          </a:prstGeom>
          <a:noFill/>
        </p:spPr>
        <p:txBody>
          <a:bodyPr wrap="square" rtlCol="0">
            <a:spAutoFit/>
          </a:bodyPr>
          <a:lstStyle/>
          <a:p>
            <a:pPr algn="just"/>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Tavakoli</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K.,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Pour-Aboughadareh</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Kianersi</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F.,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Poczai</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Etminan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 &amp;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Shooshtari</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L. (2021).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Applications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of</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CRISPR-Cas9 as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Advanced</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Genome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Editing</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Life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Sciences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BioTech</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10</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(3), 14. https://doi.org/10.3390/biotech10030014</a:t>
            </a:r>
          </a:p>
          <a:p>
            <a:pPr algn="just"/>
            <a:endPar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Asmamaw</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M., &amp;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Zawdie</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B. (2021). Mechanism and Applications of CRISPR/Cas-9-Mediated Genome Editing. </a:t>
            </a:r>
            <a:r>
              <a:rPr lang="pt-PT" sz="1200" i="1" kern="100" dirty="0" err="1">
                <a:effectLst/>
                <a:latin typeface="Times New Roman" panose="02020603050405020304" pitchFamily="18" charset="0"/>
                <a:ea typeface="Aptos" panose="020B0004020202020204" pitchFamily="34" charset="0"/>
                <a:cs typeface="Times New Roman" panose="02020603050405020304" pitchFamily="18" charset="0"/>
              </a:rPr>
              <a:t>Biologics</a:t>
            </a:r>
            <a:r>
              <a:rPr lang="pt-PT" sz="1200" i="1" kern="100" dirty="0">
                <a:effectLst/>
                <a:latin typeface="Times New Roman" panose="02020603050405020304" pitchFamily="18" charset="0"/>
                <a:ea typeface="Aptos" panose="020B0004020202020204" pitchFamily="34" charset="0"/>
                <a:cs typeface="Times New Roman" panose="02020603050405020304" pitchFamily="18" charset="0"/>
              </a:rPr>
              <a:t> : Targets &amp; </a:t>
            </a:r>
            <a:r>
              <a:rPr lang="pt-PT" sz="1200" i="1" kern="100" dirty="0" err="1">
                <a:effectLst/>
                <a:latin typeface="Times New Roman" panose="02020603050405020304" pitchFamily="18" charset="0"/>
                <a:ea typeface="Aptos" panose="020B0004020202020204" pitchFamily="34" charset="0"/>
                <a:cs typeface="Times New Roman" panose="02020603050405020304" pitchFamily="18" charset="0"/>
              </a:rPr>
              <a:t>Therapy</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pt-PT" sz="1200" i="1" kern="100" dirty="0">
                <a:effectLst/>
                <a:latin typeface="Times New Roman" panose="02020603050405020304" pitchFamily="18" charset="0"/>
                <a:ea typeface="Aptos" panose="020B0004020202020204" pitchFamily="34" charset="0"/>
                <a:cs typeface="Times New Roman" panose="02020603050405020304" pitchFamily="18" charset="0"/>
              </a:rPr>
              <a:t>15</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353–361. https://doi.org/10.2147/BTT.S326422</a:t>
            </a:r>
          </a:p>
          <a:p>
            <a:pPr algn="just"/>
            <a:endParaRPr lang="pt-PT" sz="1200" dirty="0">
              <a:latin typeface="Times New Roman" panose="02020603050405020304" pitchFamily="18" charset="0"/>
              <a:cs typeface="Times New Roman" panose="02020603050405020304" pitchFamily="18" charset="0"/>
            </a:endParaRPr>
          </a:p>
          <a:p>
            <a:pPr algn="just"/>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Adesanya, O.,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Oduselu</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T., Akin-Ajani, O.,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Adewumi</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O. M., &amp;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Ademowo</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O. G. (2020). An exegesis of bacteriophage therapy: An emerging player in the fight against anti-microbial resistance. </a:t>
            </a:r>
            <a:r>
              <a:rPr lang="pt-PT" sz="1200" i="1" kern="100" dirty="0">
                <a:effectLst/>
                <a:latin typeface="Times New Roman" panose="02020603050405020304" pitchFamily="18" charset="0"/>
                <a:ea typeface="Aptos" panose="020B0004020202020204" pitchFamily="34" charset="0"/>
                <a:cs typeface="Times New Roman" panose="02020603050405020304" pitchFamily="18" charset="0"/>
              </a:rPr>
              <a:t>AIMS </a:t>
            </a:r>
            <a:r>
              <a:rPr lang="pt-PT" sz="1200" i="1" kern="100" dirty="0" err="1">
                <a:effectLst/>
                <a:latin typeface="Times New Roman" panose="02020603050405020304" pitchFamily="18" charset="0"/>
                <a:ea typeface="Aptos" panose="020B0004020202020204" pitchFamily="34" charset="0"/>
                <a:cs typeface="Times New Roman" panose="02020603050405020304" pitchFamily="18" charset="0"/>
              </a:rPr>
              <a:t>Microbiology</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pt-PT" sz="1200" i="1" kern="100" dirty="0">
                <a:effectLst/>
                <a:latin typeface="Times New Roman" panose="02020603050405020304" pitchFamily="18" charset="0"/>
                <a:ea typeface="Aptos" panose="020B0004020202020204" pitchFamily="34" charset="0"/>
                <a:cs typeface="Times New Roman" panose="02020603050405020304" pitchFamily="18" charset="0"/>
              </a:rPr>
              <a:t>6</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(3), 204–230. https://doi.org/10.3934/microbiol.2020014</a:t>
            </a:r>
          </a:p>
          <a:p>
            <a:pPr algn="just"/>
            <a:endParaRPr lang="pt-PT" sz="1200" dirty="0">
              <a:latin typeface="Times New Roman" panose="02020603050405020304" pitchFamily="18" charset="0"/>
              <a:cs typeface="Times New Roman" panose="02020603050405020304" pitchFamily="18" charset="0"/>
            </a:endParaRPr>
          </a:p>
          <a:p>
            <a:pPr algn="just"/>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Marino, N. D., </a:t>
            </a:r>
            <a:r>
              <a:rPr lang="pt-PT" sz="1200" kern="100" dirty="0" err="1">
                <a:effectLst/>
                <a:latin typeface="Times New Roman" panose="02020603050405020304" pitchFamily="18" charset="0"/>
                <a:ea typeface="Aptos" panose="020B0004020202020204" pitchFamily="34" charset="0"/>
                <a:cs typeface="Times New Roman" panose="02020603050405020304" pitchFamily="18" charset="0"/>
              </a:rPr>
              <a:t>Pinilla</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-Redondo, R., </a:t>
            </a:r>
            <a:r>
              <a:rPr lang="pt-PT" sz="1200" kern="100" dirty="0" err="1">
                <a:effectLst/>
                <a:latin typeface="Times New Roman" panose="02020603050405020304" pitchFamily="18" charset="0"/>
                <a:ea typeface="Aptos" panose="020B0004020202020204" pitchFamily="34" charset="0"/>
                <a:cs typeface="Times New Roman" panose="02020603050405020304" pitchFamily="18" charset="0"/>
              </a:rPr>
              <a:t>Csörgő</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B., &amp; </a:t>
            </a:r>
            <a:r>
              <a:rPr lang="pt-PT" sz="1200" kern="100" dirty="0" err="1">
                <a:effectLst/>
                <a:latin typeface="Times New Roman" panose="02020603050405020304" pitchFamily="18" charset="0"/>
                <a:ea typeface="Aptos" panose="020B0004020202020204" pitchFamily="34" charset="0"/>
                <a:cs typeface="Times New Roman" panose="02020603050405020304" pitchFamily="18" charset="0"/>
              </a:rPr>
              <a:t>Bondy-Denomy</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J. (2020).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Anti-CRISPR protein applications: Natural brakes for CRISPR-Cas technologies. </a:t>
            </a:r>
            <a:r>
              <a:rPr lang="pt-PT" sz="1200" i="1" kern="100" dirty="0" err="1">
                <a:effectLst/>
                <a:latin typeface="Times New Roman" panose="02020603050405020304" pitchFamily="18" charset="0"/>
                <a:ea typeface="Aptos" panose="020B0004020202020204" pitchFamily="34" charset="0"/>
                <a:cs typeface="Times New Roman" panose="02020603050405020304" pitchFamily="18" charset="0"/>
              </a:rPr>
              <a:t>Nature</a:t>
            </a:r>
            <a:r>
              <a:rPr lang="pt-PT" sz="1200" i="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pt-PT" sz="1200" i="1" kern="100" dirty="0" err="1">
                <a:effectLst/>
                <a:latin typeface="Times New Roman" panose="02020603050405020304" pitchFamily="18" charset="0"/>
                <a:ea typeface="Aptos" panose="020B0004020202020204" pitchFamily="34" charset="0"/>
                <a:cs typeface="Times New Roman" panose="02020603050405020304" pitchFamily="18" charset="0"/>
              </a:rPr>
              <a:t>Methods</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pt-PT" sz="1200" i="1" kern="100" dirty="0">
                <a:effectLst/>
                <a:latin typeface="Times New Roman" panose="02020603050405020304" pitchFamily="18" charset="0"/>
                <a:ea typeface="Aptos" panose="020B0004020202020204" pitchFamily="34" charset="0"/>
                <a:cs typeface="Times New Roman" panose="02020603050405020304" pitchFamily="18" charset="0"/>
              </a:rPr>
              <a:t>17</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(5), 471–479. https://doi.org/10.1038/s41592-020-0771-6</a:t>
            </a:r>
          </a:p>
          <a:p>
            <a:pPr algn="just"/>
            <a:endParaRPr lang="pt-PT" sz="1200" dirty="0">
              <a:latin typeface="Times New Roman" panose="02020603050405020304" pitchFamily="18" charset="0"/>
              <a:cs typeface="Times New Roman" panose="02020603050405020304" pitchFamily="18" charset="0"/>
            </a:endParaRPr>
          </a:p>
          <a:p>
            <a:pPr algn="just"/>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Eitzinger</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S., Asif, A., Watters, K. E.,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Iavarone</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 T., Knott, G. J.,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Doudna</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J. A., &amp; Minhas, F.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ul</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 A. (2020). Machine learning predicts new anti-CRISPR proteins. </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Nucleic Acids Research</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48</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(9), 4698–4708. https://doi.org/10.1093/nar/gkaa219</a:t>
            </a:r>
          </a:p>
          <a:p>
            <a:pPr algn="just"/>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Yu, L., &amp; Marchisio, M. A. (2020). Types I and V Anti-CRISPR Proteins: From Phage Defense to Eukaryotic Synthetic Gene Circuits. </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Frontiers in Bioengineering and Biotechnology</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8</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https://doi.org/10.3389/fbioe.2020.575393</a:t>
            </a:r>
          </a:p>
          <a:p>
            <a:pPr algn="just"/>
            <a:endPar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Dong, C., Wang, X., Ma, C.,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Zeng</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Z., Pu, D.-K.,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Liu</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S., Wu, C.-S.,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Chen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S., Deng, Z., &amp;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Guo</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F.-B. (2022).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Anti-CRISPRdb</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v2.2: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online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repository</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of</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anti-CRISPR</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proteins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including</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on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inhibitory</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mechanisms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activities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of</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curated</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anti-CRISPR</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proteins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2022</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baac010. https://doi.org/10.1093/database/baac010</a:t>
            </a:r>
            <a:endPar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38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xão reta 1">
            <a:extLst>
              <a:ext uri="{FF2B5EF4-FFF2-40B4-BE49-F238E27FC236}">
                <a16:creationId xmlns:a16="http://schemas.microsoft.com/office/drawing/2014/main" id="{5BD64ACB-9AA9-40DB-D7BD-23D6780711D3}"/>
              </a:ext>
            </a:extLst>
          </p:cNvPr>
          <p:cNvCxnSpPr>
            <a:cxnSpLocks/>
          </p:cNvCxnSpPr>
          <p:nvPr/>
        </p:nvCxnSpPr>
        <p:spPr>
          <a:xfrm>
            <a:off x="289560" y="844598"/>
            <a:ext cx="11628120"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ítulo 1">
            <a:extLst>
              <a:ext uri="{FF2B5EF4-FFF2-40B4-BE49-F238E27FC236}">
                <a16:creationId xmlns:a16="http://schemas.microsoft.com/office/drawing/2014/main" id="{FF783DEC-E26D-7FA6-5817-3592CA7A58A1}"/>
              </a:ext>
            </a:extLst>
          </p:cNvPr>
          <p:cNvSpPr txBox="1">
            <a:spLocks/>
          </p:cNvSpPr>
          <p:nvPr/>
        </p:nvSpPr>
        <p:spPr>
          <a:xfrm>
            <a:off x="438573" y="1"/>
            <a:ext cx="10515600" cy="8445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err="1"/>
              <a:t>Bibliography</a:t>
            </a:r>
            <a:endParaRPr lang="pt-PT" dirty="0"/>
          </a:p>
        </p:txBody>
      </p:sp>
      <p:sp>
        <p:nvSpPr>
          <p:cNvPr id="4" name="CaixaDeTexto 3">
            <a:extLst>
              <a:ext uri="{FF2B5EF4-FFF2-40B4-BE49-F238E27FC236}">
                <a16:creationId xmlns:a16="http://schemas.microsoft.com/office/drawing/2014/main" id="{3AAD351A-EDB1-D086-2961-8B47DF75A621}"/>
              </a:ext>
            </a:extLst>
          </p:cNvPr>
          <p:cNvSpPr txBox="1"/>
          <p:nvPr/>
        </p:nvSpPr>
        <p:spPr>
          <a:xfrm>
            <a:off x="831776" y="1228397"/>
            <a:ext cx="10122397" cy="3293209"/>
          </a:xfrm>
          <a:prstGeom prst="rect">
            <a:avLst/>
          </a:prstGeom>
          <a:noFill/>
        </p:spPr>
        <p:txBody>
          <a:bodyPr wrap="square" rtlCol="0">
            <a:spAutoFit/>
          </a:bodyPr>
          <a:lstStyle/>
          <a:p>
            <a:pPr algn="just"/>
            <a:r>
              <a:rPr lang="pt-PT"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Zhang</a:t>
            </a:r>
            <a:r>
              <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rPr>
              <a:t>, F., </a:t>
            </a:r>
            <a:r>
              <a:rPr lang="pt-PT"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Zhao</a:t>
            </a:r>
            <a:r>
              <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pt-PT"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Ren</a:t>
            </a:r>
            <a:r>
              <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rPr>
              <a:t>, C., </a:t>
            </a:r>
            <a:r>
              <a:rPr lang="pt-PT"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Zhu</a:t>
            </a:r>
            <a:r>
              <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rPr>
              <a:t>, Y., Zhou, H., Lai, Y., Zhou, F., Jia, Y., </a:t>
            </a:r>
            <a:r>
              <a:rPr lang="pt-PT"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Zheng</a:t>
            </a:r>
            <a:r>
              <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rPr>
              <a:t>, K., &amp; Huang, Z. (2018).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CRISPRminer</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is a knowledge base for exploring CRISPR-Cas systems in microbe and phage interactions. </a:t>
            </a:r>
            <a:r>
              <a:rPr lang="pt-PT" sz="12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Communications</a:t>
            </a:r>
            <a:r>
              <a:rPr lang="pt-PT"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Biology</a:t>
            </a:r>
            <a:r>
              <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rPr>
              <a:t>, 180. https://doi.org/10.1038/s42003-018-0184-6</a:t>
            </a:r>
          </a:p>
          <a:p>
            <a:pPr algn="just"/>
            <a:endParaRPr lang="pt-PT" sz="1200" dirty="0">
              <a:latin typeface="Times New Roman" panose="02020603050405020304" pitchFamily="18" charset="0"/>
              <a:cs typeface="Times New Roman" panose="02020603050405020304" pitchFamily="18" charset="0"/>
            </a:endParaRPr>
          </a:p>
          <a:p>
            <a:pPr algn="just"/>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Bondy-Denomy</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J., Davidson, A. R.,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Doudna</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J. A.,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Fineran</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P. C., Maxwell, K. L.,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Moineau</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S., Peng, X.,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Sontheimer</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E. J., &amp; </a:t>
            </a:r>
            <a:r>
              <a:rPr lang="en-US"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Wiedenheft</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B. (2018). A Unified Resource for Tracking Anti-CRISPR Names.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The CRISPR Journal</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kern="1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(5), 304–305. https://doi.org/10.1089/crispr.2018.0043</a:t>
            </a:r>
            <a:endPar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pt-PT" sz="1200" kern="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Cantu</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V. A.,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Salamon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Seguritan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Redfield</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J.,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Salamon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D., Edwards, R. A., &amp;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Segall</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 M. (2020).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PhANNs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 fast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accurate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tool</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web server to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classify</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phage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structural</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proteins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PLoS</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Computational</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Biology</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16</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(11), e1007845. https://doi.org/10.1371/journal.pcbi.1007845</a:t>
            </a:r>
            <a:endPar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pt-PT" sz="1200" kern="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Li, W., &amp;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Godzik</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 (2006). Cd-Hit: A Fast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Program</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for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Clustering</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Comparing</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Large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Sets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of</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Protein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or</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Nucleotide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Sequences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Bioinformatics</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 (Oxford, </a:t>
            </a:r>
            <a:r>
              <a:rPr lang="pt-PT" sz="1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England</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22</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1658–1659. https://doi.org/10.1093/bioinformatics/btl158</a:t>
            </a:r>
            <a:endPar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pt-PT" sz="1200" dirty="0">
              <a:latin typeface="Times New Roman" panose="02020603050405020304" pitchFamily="18" charset="0"/>
              <a:cs typeface="Times New Roman" panose="02020603050405020304" pitchFamily="18" charset="0"/>
            </a:endParaRPr>
          </a:p>
          <a:p>
            <a:pPr algn="just"/>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Steinegger</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M., &amp;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Söding</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J. (2017). MMseqs2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enables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sensitive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protein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sequence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searching</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for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of</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massive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data sets. </a:t>
            </a:r>
            <a:r>
              <a:rPr lang="pt-PT" sz="1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Nature</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Biotechnology</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35</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(11), 1026–1028. https://doi.org/10.1038/nbt.3988</a:t>
            </a:r>
            <a:endPar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pt-PT" sz="1200" dirty="0">
              <a:latin typeface="Times New Roman" panose="02020603050405020304" pitchFamily="18" charset="0"/>
              <a:cs typeface="Times New Roman" panose="02020603050405020304" pitchFamily="18" charset="0"/>
            </a:endParaRPr>
          </a:p>
          <a:p>
            <a:pPr algn="just"/>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Sequeira, A. M., Lousa, D., &amp; Rocha, M. (2022).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ProPythia</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package for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protein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classification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based</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on</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deep</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Neurocomputing</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200" i="1" kern="0" dirty="0">
                <a:effectLst/>
                <a:latin typeface="Times New Roman" panose="02020603050405020304" pitchFamily="18" charset="0"/>
                <a:ea typeface="Times New Roman" panose="02020603050405020304" pitchFamily="18" charset="0"/>
                <a:cs typeface="Times New Roman" panose="02020603050405020304" pitchFamily="18" charset="0"/>
              </a:rPr>
              <a:t>484</a:t>
            </a:r>
            <a:r>
              <a:rPr lang="pt-PT" sz="1200" kern="0" dirty="0">
                <a:effectLst/>
                <a:latin typeface="Times New Roman" panose="02020603050405020304" pitchFamily="18" charset="0"/>
                <a:ea typeface="Times New Roman" panose="02020603050405020304" pitchFamily="18" charset="0"/>
                <a:cs typeface="Times New Roman" panose="02020603050405020304" pitchFamily="18" charset="0"/>
              </a:rPr>
              <a:t>, 172–182. https://doi.org/10.1016/j.neucom.2021.07.102</a:t>
            </a:r>
            <a:endParaRPr lang="pt-PT"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087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CE7B4BB9-60CF-A3D4-FF3E-7A82E2186199}"/>
              </a:ext>
            </a:extLst>
          </p:cNvPr>
          <p:cNvSpPr txBox="1"/>
          <p:nvPr/>
        </p:nvSpPr>
        <p:spPr>
          <a:xfrm>
            <a:off x="438574" y="1335198"/>
            <a:ext cx="6893692" cy="4678204"/>
          </a:xfrm>
          <a:prstGeom prst="rect">
            <a:avLst/>
          </a:prstGeom>
          <a:noFill/>
        </p:spPr>
        <p:txBody>
          <a:bodyPr wrap="square" rtlCol="0">
            <a:spAutoFit/>
          </a:bodyPr>
          <a:lstStyle/>
          <a:p>
            <a:pPr algn="just"/>
            <a:r>
              <a:rPr lang="pt-PT" sz="2400" dirty="0" err="1"/>
              <a:t>Biological</a:t>
            </a:r>
            <a:r>
              <a:rPr lang="pt-PT" sz="2400" dirty="0"/>
              <a:t> </a:t>
            </a:r>
            <a:r>
              <a:rPr lang="pt-PT" sz="2400" dirty="0" err="1"/>
              <a:t>Context</a:t>
            </a:r>
            <a:endParaRPr lang="pt-PT" sz="2400" dirty="0"/>
          </a:p>
          <a:p>
            <a:pPr algn="just"/>
            <a:endParaRPr lang="pt-PT" sz="2400" dirty="0"/>
          </a:p>
          <a:p>
            <a:pPr algn="just"/>
            <a:r>
              <a:rPr lang="pt-PT" dirty="0"/>
              <a:t>- </a:t>
            </a:r>
            <a:r>
              <a:rPr lang="pt-PT" dirty="0" err="1"/>
              <a:t>Infections</a:t>
            </a:r>
            <a:r>
              <a:rPr lang="pt-PT" dirty="0"/>
              <a:t> </a:t>
            </a:r>
            <a:r>
              <a:rPr lang="pt-PT" dirty="0" err="1"/>
              <a:t>on</a:t>
            </a:r>
            <a:r>
              <a:rPr lang="pt-PT" dirty="0"/>
              <a:t> </a:t>
            </a:r>
            <a:r>
              <a:rPr lang="pt-PT" dirty="0" err="1"/>
              <a:t>Bacteria</a:t>
            </a:r>
            <a:endParaRPr lang="pt-PT" dirty="0"/>
          </a:p>
          <a:p>
            <a:pPr algn="just"/>
            <a:r>
              <a:rPr lang="pt-PT" sz="1400" dirty="0"/>
              <a:t>	</a:t>
            </a:r>
            <a:r>
              <a:rPr lang="pt-PT" sz="1400" b="1" dirty="0" err="1"/>
              <a:t>Bacteriophages</a:t>
            </a:r>
            <a:r>
              <a:rPr lang="pt-PT" sz="1400" dirty="0"/>
              <a:t> (</a:t>
            </a:r>
            <a:r>
              <a:rPr lang="pt-PT" sz="1400" dirty="0" err="1"/>
              <a:t>phages</a:t>
            </a:r>
            <a:r>
              <a:rPr lang="pt-PT" sz="1400" dirty="0"/>
              <a:t>) – </a:t>
            </a:r>
            <a:r>
              <a:rPr lang="pt-PT" sz="1400" dirty="0" err="1"/>
              <a:t>Viruses</a:t>
            </a:r>
            <a:r>
              <a:rPr lang="pt-PT" sz="1400" dirty="0"/>
              <a:t> </a:t>
            </a:r>
            <a:r>
              <a:rPr lang="pt-PT" sz="1400" dirty="0" err="1"/>
              <a:t>that</a:t>
            </a:r>
            <a:r>
              <a:rPr lang="pt-PT" sz="1400" dirty="0"/>
              <a:t> </a:t>
            </a:r>
            <a:r>
              <a:rPr lang="pt-PT" sz="1400" dirty="0" err="1"/>
              <a:t>infect</a:t>
            </a:r>
            <a:r>
              <a:rPr lang="pt-PT" sz="1400" dirty="0"/>
              <a:t> </a:t>
            </a:r>
            <a:r>
              <a:rPr lang="pt-PT" sz="1400" dirty="0" err="1"/>
              <a:t>bacteria</a:t>
            </a:r>
            <a:r>
              <a:rPr lang="pt-PT" sz="1400" dirty="0"/>
              <a:t>.</a:t>
            </a:r>
          </a:p>
          <a:p>
            <a:pPr algn="just"/>
            <a:r>
              <a:rPr lang="pt-PT" sz="1400" dirty="0"/>
              <a:t>	Bacterial Defenses – </a:t>
            </a:r>
            <a:r>
              <a:rPr lang="pt-PT" sz="1400" dirty="0" err="1"/>
              <a:t>Bacteria</a:t>
            </a:r>
            <a:r>
              <a:rPr lang="pt-PT" sz="1400" dirty="0"/>
              <a:t> </a:t>
            </a:r>
            <a:r>
              <a:rPr lang="pt-PT" sz="1400" dirty="0" err="1"/>
              <a:t>evolved</a:t>
            </a:r>
            <a:r>
              <a:rPr lang="pt-PT" sz="1400" dirty="0"/>
              <a:t> to </a:t>
            </a:r>
            <a:r>
              <a:rPr lang="pt-PT" sz="1400" dirty="0" err="1"/>
              <a:t>have</a:t>
            </a:r>
            <a:r>
              <a:rPr lang="pt-PT" sz="1400" dirty="0"/>
              <a:t> a series </a:t>
            </a:r>
            <a:r>
              <a:rPr lang="pt-PT" sz="1400" dirty="0" err="1"/>
              <a:t>of</a:t>
            </a:r>
            <a:r>
              <a:rPr lang="pt-PT" sz="1400" dirty="0"/>
              <a:t> </a:t>
            </a:r>
            <a:r>
              <a:rPr lang="pt-PT" sz="1400" dirty="0" err="1"/>
              <a:t>systems</a:t>
            </a:r>
            <a:r>
              <a:rPr lang="pt-PT" sz="1400" dirty="0"/>
              <a:t> </a:t>
            </a:r>
            <a:r>
              <a:rPr lang="pt-PT" sz="1400" dirty="0" err="1"/>
              <a:t>of</a:t>
            </a:r>
            <a:r>
              <a:rPr lang="pt-PT" sz="1400" dirty="0"/>
              <a:t> defenses, </a:t>
            </a:r>
            <a:r>
              <a:rPr lang="pt-PT" sz="1400" dirty="0" err="1"/>
              <a:t>one</a:t>
            </a:r>
            <a:r>
              <a:rPr lang="pt-PT" sz="1400" dirty="0"/>
              <a:t> </a:t>
            </a:r>
            <a:r>
              <a:rPr lang="pt-PT" sz="1400" dirty="0" err="1"/>
              <a:t>of</a:t>
            </a:r>
            <a:r>
              <a:rPr lang="pt-PT" sz="1400" dirty="0"/>
              <a:t> </a:t>
            </a:r>
            <a:r>
              <a:rPr lang="pt-PT" sz="1400" dirty="0" err="1"/>
              <a:t>which</a:t>
            </a:r>
            <a:r>
              <a:rPr lang="pt-PT" sz="1400" dirty="0"/>
              <a:t> </a:t>
            </a:r>
            <a:r>
              <a:rPr lang="pt-PT" sz="1400" dirty="0" err="1"/>
              <a:t>being</a:t>
            </a:r>
            <a:r>
              <a:rPr lang="pt-PT" sz="1400" dirty="0"/>
              <a:t> </a:t>
            </a:r>
            <a:r>
              <a:rPr lang="pt-PT" sz="1400" dirty="0" err="1"/>
              <a:t>the</a:t>
            </a:r>
            <a:r>
              <a:rPr lang="pt-PT" sz="1400" dirty="0"/>
              <a:t> </a:t>
            </a:r>
            <a:r>
              <a:rPr lang="pt-PT" sz="1400" b="1" dirty="0"/>
              <a:t>CRISPR-Cas.</a:t>
            </a:r>
          </a:p>
          <a:p>
            <a:pPr algn="just"/>
            <a:endParaRPr lang="pt-PT" sz="1400" dirty="0"/>
          </a:p>
          <a:p>
            <a:pPr algn="just"/>
            <a:endParaRPr lang="pt-PT" sz="1400" dirty="0"/>
          </a:p>
          <a:p>
            <a:pPr algn="just"/>
            <a:r>
              <a:rPr lang="pt-PT" dirty="0"/>
              <a:t>- CRISPR-Cas </a:t>
            </a:r>
          </a:p>
          <a:p>
            <a:pPr algn="just"/>
            <a:r>
              <a:rPr lang="pt-PT" sz="1400" dirty="0"/>
              <a:t>	</a:t>
            </a:r>
            <a:r>
              <a:rPr lang="pt-PT" sz="1400" dirty="0" err="1"/>
              <a:t>Identifies</a:t>
            </a:r>
            <a:r>
              <a:rPr lang="pt-PT" sz="1400" dirty="0"/>
              <a:t>, </a:t>
            </a:r>
            <a:r>
              <a:rPr lang="pt-PT" sz="1400" dirty="0" err="1"/>
              <a:t>cleaves</a:t>
            </a:r>
            <a:r>
              <a:rPr lang="pt-PT" sz="1400" dirty="0"/>
              <a:t> </a:t>
            </a:r>
            <a:r>
              <a:rPr lang="pt-PT" sz="1400" dirty="0" err="1"/>
              <a:t>into</a:t>
            </a:r>
            <a:r>
              <a:rPr lang="pt-PT" sz="1400" dirty="0"/>
              <a:t> </a:t>
            </a:r>
            <a:r>
              <a:rPr lang="pt-PT" sz="1400" dirty="0" err="1"/>
              <a:t>fragments</a:t>
            </a:r>
            <a:r>
              <a:rPr lang="pt-PT" sz="1400" dirty="0"/>
              <a:t> </a:t>
            </a:r>
            <a:r>
              <a:rPr lang="pt-PT" sz="1400" dirty="0" err="1"/>
              <a:t>and</a:t>
            </a:r>
            <a:r>
              <a:rPr lang="pt-PT" sz="1400" dirty="0"/>
              <a:t> </a:t>
            </a:r>
            <a:r>
              <a:rPr lang="pt-PT" sz="1400" dirty="0" err="1"/>
              <a:t>modifies</a:t>
            </a:r>
            <a:r>
              <a:rPr lang="pt-PT" sz="1400" dirty="0"/>
              <a:t> </a:t>
            </a:r>
            <a:r>
              <a:rPr lang="pt-PT" sz="1400" dirty="0" err="1"/>
              <a:t>the</a:t>
            </a:r>
            <a:r>
              <a:rPr lang="pt-PT" sz="1400" dirty="0"/>
              <a:t> viral </a:t>
            </a:r>
            <a:r>
              <a:rPr lang="pt-PT" sz="1400" dirty="0" err="1"/>
              <a:t>genome</a:t>
            </a:r>
            <a:r>
              <a:rPr lang="pt-PT" sz="1400" dirty="0"/>
              <a:t> </a:t>
            </a:r>
            <a:r>
              <a:rPr lang="pt-PT" sz="1400" dirty="0" err="1"/>
              <a:t>and</a:t>
            </a:r>
            <a:r>
              <a:rPr lang="pt-PT" sz="1400" dirty="0"/>
              <a:t> </a:t>
            </a:r>
            <a:r>
              <a:rPr lang="pt-PT" sz="1400" dirty="0" err="1"/>
              <a:t>incorporates</a:t>
            </a:r>
            <a:r>
              <a:rPr lang="pt-PT" sz="1400" dirty="0"/>
              <a:t> </a:t>
            </a:r>
            <a:r>
              <a:rPr lang="pt-PT" sz="1400" dirty="0" err="1"/>
              <a:t>them</a:t>
            </a:r>
            <a:r>
              <a:rPr lang="pt-PT" sz="1400" dirty="0"/>
              <a:t> </a:t>
            </a:r>
            <a:r>
              <a:rPr lang="pt-PT" sz="1400" dirty="0" err="1"/>
              <a:t>within</a:t>
            </a:r>
            <a:r>
              <a:rPr lang="pt-PT" sz="1400" dirty="0"/>
              <a:t> </a:t>
            </a:r>
            <a:r>
              <a:rPr lang="pt-PT" sz="1400" dirty="0" err="1"/>
              <a:t>the</a:t>
            </a:r>
            <a:r>
              <a:rPr lang="pt-PT" sz="1400" dirty="0"/>
              <a:t> DNA </a:t>
            </a:r>
            <a:r>
              <a:rPr lang="pt-PT" sz="1400" dirty="0" err="1"/>
              <a:t>of</a:t>
            </a:r>
            <a:r>
              <a:rPr lang="pt-PT" sz="1400" dirty="0"/>
              <a:t> </a:t>
            </a:r>
            <a:r>
              <a:rPr lang="pt-PT" sz="1400" dirty="0" err="1"/>
              <a:t>the</a:t>
            </a:r>
            <a:r>
              <a:rPr lang="pt-PT" sz="1400" dirty="0"/>
              <a:t> </a:t>
            </a:r>
            <a:r>
              <a:rPr lang="pt-PT" sz="1400" dirty="0" err="1"/>
              <a:t>bacteria</a:t>
            </a:r>
            <a:r>
              <a:rPr lang="pt-PT" sz="1400" dirty="0"/>
              <a:t>;</a:t>
            </a:r>
          </a:p>
          <a:p>
            <a:pPr algn="just"/>
            <a:r>
              <a:rPr lang="pt-PT" sz="1400" dirty="0"/>
              <a:t>	</a:t>
            </a:r>
            <a:r>
              <a:rPr lang="pt-PT" sz="1400" dirty="0" err="1"/>
              <a:t>Optimizes</a:t>
            </a:r>
            <a:r>
              <a:rPr lang="pt-PT" sz="1400" dirty="0"/>
              <a:t> </a:t>
            </a:r>
            <a:r>
              <a:rPr lang="pt-PT" sz="1400" dirty="0" err="1"/>
              <a:t>the</a:t>
            </a:r>
            <a:r>
              <a:rPr lang="pt-PT" sz="1400" dirty="0"/>
              <a:t> </a:t>
            </a:r>
            <a:r>
              <a:rPr lang="pt-PT" sz="1400" dirty="0" err="1"/>
              <a:t>host’s</a:t>
            </a:r>
            <a:r>
              <a:rPr lang="pt-PT" sz="1400" dirty="0"/>
              <a:t> defenses </a:t>
            </a:r>
            <a:r>
              <a:rPr lang="pt-PT" sz="1400" dirty="0" err="1"/>
              <a:t>against</a:t>
            </a:r>
            <a:r>
              <a:rPr lang="pt-PT" sz="1400" dirty="0"/>
              <a:t> future </a:t>
            </a:r>
            <a:r>
              <a:rPr lang="pt-PT" sz="1400" dirty="0" err="1"/>
              <a:t>infection</a:t>
            </a:r>
            <a:r>
              <a:rPr lang="pt-PT" sz="1400" dirty="0"/>
              <a:t> </a:t>
            </a:r>
            <a:r>
              <a:rPr lang="pt-PT" sz="1400" dirty="0" err="1"/>
              <a:t>attempts</a:t>
            </a:r>
            <a:r>
              <a:rPr lang="pt-PT" sz="1400" dirty="0"/>
              <a:t>.</a:t>
            </a:r>
          </a:p>
          <a:p>
            <a:pPr algn="just"/>
            <a:endParaRPr lang="pt-PT" sz="1400" dirty="0"/>
          </a:p>
          <a:p>
            <a:pPr algn="just"/>
            <a:endParaRPr lang="pt-PT" sz="1400" dirty="0"/>
          </a:p>
          <a:p>
            <a:pPr algn="just"/>
            <a:r>
              <a:rPr lang="pt-PT" dirty="0"/>
              <a:t>- </a:t>
            </a:r>
            <a:r>
              <a:rPr lang="pt-PT" dirty="0" err="1"/>
              <a:t>Consequence</a:t>
            </a:r>
            <a:r>
              <a:rPr lang="pt-PT" dirty="0"/>
              <a:t>: </a:t>
            </a:r>
            <a:r>
              <a:rPr lang="pt-PT" b="1" dirty="0" err="1"/>
              <a:t>Anti-CRISPR</a:t>
            </a:r>
            <a:r>
              <a:rPr lang="pt-PT" dirty="0"/>
              <a:t> </a:t>
            </a:r>
          </a:p>
          <a:p>
            <a:pPr algn="just"/>
            <a:r>
              <a:rPr lang="pt-PT" sz="1400" dirty="0"/>
              <a:t>	</a:t>
            </a:r>
            <a:r>
              <a:rPr lang="pt-PT" sz="1400" dirty="0" err="1"/>
              <a:t>Bacteriophages</a:t>
            </a:r>
            <a:r>
              <a:rPr lang="pt-PT" sz="1400" dirty="0"/>
              <a:t> </a:t>
            </a:r>
            <a:r>
              <a:rPr lang="pt-PT" sz="1400" dirty="0" err="1"/>
              <a:t>evolved</a:t>
            </a:r>
            <a:r>
              <a:rPr lang="pt-PT" sz="1400" dirty="0"/>
              <a:t> a </a:t>
            </a:r>
            <a:r>
              <a:rPr lang="pt-PT" sz="1400" dirty="0" err="1"/>
              <a:t>system</a:t>
            </a:r>
            <a:r>
              <a:rPr lang="pt-PT" sz="1400" dirty="0"/>
              <a:t> </a:t>
            </a:r>
            <a:r>
              <a:rPr lang="pt-PT" sz="1400" dirty="0" err="1"/>
              <a:t>of</a:t>
            </a:r>
            <a:r>
              <a:rPr lang="pt-PT" sz="1400" dirty="0"/>
              <a:t> </a:t>
            </a:r>
            <a:r>
              <a:rPr lang="pt-PT" sz="1400" dirty="0" err="1"/>
              <a:t>proteins</a:t>
            </a:r>
            <a:r>
              <a:rPr lang="pt-PT" sz="1400" dirty="0"/>
              <a:t> </a:t>
            </a:r>
            <a:r>
              <a:rPr lang="pt-PT" sz="1400" dirty="0" err="1"/>
              <a:t>that</a:t>
            </a:r>
            <a:r>
              <a:rPr lang="pt-PT" sz="1400" dirty="0"/>
              <a:t> </a:t>
            </a:r>
            <a:r>
              <a:rPr lang="pt-PT" sz="1400" dirty="0" err="1"/>
              <a:t>inhibits</a:t>
            </a:r>
            <a:r>
              <a:rPr lang="pt-PT" sz="1400" dirty="0"/>
              <a:t> </a:t>
            </a:r>
            <a:r>
              <a:rPr lang="pt-PT" sz="1400" dirty="0" err="1"/>
              <a:t>the</a:t>
            </a:r>
            <a:r>
              <a:rPr lang="pt-PT" sz="1400" dirty="0"/>
              <a:t> CRISPR-Cas – </a:t>
            </a:r>
            <a:r>
              <a:rPr lang="pt-PT" sz="1400" dirty="0" err="1"/>
              <a:t>the</a:t>
            </a:r>
            <a:r>
              <a:rPr lang="pt-PT" sz="1400" dirty="0"/>
              <a:t> </a:t>
            </a:r>
            <a:r>
              <a:rPr lang="pt-PT" sz="1400" b="1" dirty="0" err="1"/>
              <a:t>Anti-CRISPR</a:t>
            </a:r>
            <a:r>
              <a:rPr lang="pt-PT" sz="1400" b="1" dirty="0"/>
              <a:t>.</a:t>
            </a:r>
          </a:p>
          <a:p>
            <a:pPr algn="just"/>
            <a:r>
              <a:rPr lang="pt-PT" sz="1400" dirty="0"/>
              <a:t>	</a:t>
            </a:r>
            <a:r>
              <a:rPr lang="pt-PT" sz="1400" dirty="0" err="1"/>
              <a:t>Leading</a:t>
            </a:r>
            <a:r>
              <a:rPr lang="pt-PT" sz="1400" dirty="0"/>
              <a:t> to </a:t>
            </a:r>
            <a:r>
              <a:rPr lang="pt-PT" sz="1400" dirty="0" err="1"/>
              <a:t>an</a:t>
            </a:r>
            <a:r>
              <a:rPr lang="pt-PT" sz="1400" dirty="0"/>
              <a:t> </a:t>
            </a:r>
            <a:r>
              <a:rPr lang="pt-PT" sz="1400" dirty="0" err="1"/>
              <a:t>increase</a:t>
            </a:r>
            <a:r>
              <a:rPr lang="pt-PT" sz="1400" dirty="0"/>
              <a:t> </a:t>
            </a:r>
            <a:r>
              <a:rPr lang="pt-PT" sz="1400" dirty="0" err="1"/>
              <a:t>of</a:t>
            </a:r>
            <a:r>
              <a:rPr lang="pt-PT" sz="1400" dirty="0"/>
              <a:t> </a:t>
            </a:r>
            <a:r>
              <a:rPr lang="pt-PT" sz="1400" dirty="0" err="1"/>
              <a:t>the</a:t>
            </a:r>
            <a:r>
              <a:rPr lang="pt-PT" sz="1400" dirty="0"/>
              <a:t> </a:t>
            </a:r>
            <a:r>
              <a:rPr lang="pt-PT" sz="1400" dirty="0" err="1"/>
              <a:t>complexity</a:t>
            </a:r>
            <a:r>
              <a:rPr lang="pt-PT" sz="1400" dirty="0"/>
              <a:t> </a:t>
            </a:r>
            <a:r>
              <a:rPr lang="pt-PT" sz="1400" dirty="0" err="1"/>
              <a:t>and</a:t>
            </a:r>
            <a:r>
              <a:rPr lang="pt-PT" sz="1400" dirty="0"/>
              <a:t> </a:t>
            </a:r>
            <a:r>
              <a:rPr lang="pt-PT" sz="1400" dirty="0" err="1"/>
              <a:t>diversity</a:t>
            </a:r>
            <a:r>
              <a:rPr lang="pt-PT" sz="1400" dirty="0"/>
              <a:t> </a:t>
            </a:r>
            <a:r>
              <a:rPr lang="pt-PT" sz="1400" dirty="0" err="1"/>
              <a:t>of</a:t>
            </a:r>
            <a:r>
              <a:rPr lang="pt-PT" sz="1400" dirty="0"/>
              <a:t> CRISPR-Cas </a:t>
            </a:r>
            <a:r>
              <a:rPr lang="pt-PT" sz="1400" dirty="0" err="1"/>
              <a:t>and</a:t>
            </a:r>
            <a:r>
              <a:rPr lang="pt-PT" sz="1400" dirty="0"/>
              <a:t> </a:t>
            </a:r>
            <a:r>
              <a:rPr lang="pt-PT" sz="1400" dirty="0" err="1"/>
              <a:t>Anti-CRISPR</a:t>
            </a:r>
            <a:r>
              <a:rPr lang="pt-PT" sz="1400" dirty="0"/>
              <a:t> </a:t>
            </a:r>
            <a:r>
              <a:rPr lang="pt-PT" sz="1400" dirty="0" err="1"/>
              <a:t>systems</a:t>
            </a:r>
            <a:r>
              <a:rPr lang="pt-PT" sz="1400" dirty="0"/>
              <a:t>.</a:t>
            </a:r>
          </a:p>
        </p:txBody>
      </p:sp>
      <p:cxnSp>
        <p:nvCxnSpPr>
          <p:cNvPr id="2" name="Conexão reta 1">
            <a:extLst>
              <a:ext uri="{FF2B5EF4-FFF2-40B4-BE49-F238E27FC236}">
                <a16:creationId xmlns:a16="http://schemas.microsoft.com/office/drawing/2014/main" id="{8DAE11FC-CBDE-FB92-B081-8700C069443D}"/>
              </a:ext>
            </a:extLst>
          </p:cNvPr>
          <p:cNvCxnSpPr>
            <a:cxnSpLocks/>
          </p:cNvCxnSpPr>
          <p:nvPr/>
        </p:nvCxnSpPr>
        <p:spPr>
          <a:xfrm>
            <a:off x="289560" y="844598"/>
            <a:ext cx="11628120"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ítulo 1">
            <a:extLst>
              <a:ext uri="{FF2B5EF4-FFF2-40B4-BE49-F238E27FC236}">
                <a16:creationId xmlns:a16="http://schemas.microsoft.com/office/drawing/2014/main" id="{CA70D498-9161-5725-D961-3DE35E7A791B}"/>
              </a:ext>
            </a:extLst>
          </p:cNvPr>
          <p:cNvSpPr>
            <a:spLocks noGrp="1"/>
          </p:cNvSpPr>
          <p:nvPr>
            <p:ph type="title"/>
          </p:nvPr>
        </p:nvSpPr>
        <p:spPr>
          <a:xfrm>
            <a:off x="438573" y="1"/>
            <a:ext cx="10515600" cy="844594"/>
          </a:xfrm>
        </p:spPr>
        <p:txBody>
          <a:bodyPr/>
          <a:lstStyle/>
          <a:p>
            <a:r>
              <a:rPr lang="pt-PT" dirty="0" err="1"/>
              <a:t>Introduction</a:t>
            </a:r>
            <a:endParaRPr lang="pt-PT" dirty="0"/>
          </a:p>
        </p:txBody>
      </p:sp>
      <p:pic>
        <p:nvPicPr>
          <p:cNvPr id="1032" name="Picture 8" descr="Bacteriophage lytic life cycle.">
            <a:extLst>
              <a:ext uri="{FF2B5EF4-FFF2-40B4-BE49-F238E27FC236}">
                <a16:creationId xmlns:a16="http://schemas.microsoft.com/office/drawing/2014/main" id="{241626A2-3C5B-BBCA-D6A4-31850ED09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507" y="1705942"/>
            <a:ext cx="4249046" cy="3779263"/>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8AD8D979-E16C-8E47-55FE-18416356F5E9}"/>
              </a:ext>
            </a:extLst>
          </p:cNvPr>
          <p:cNvSpPr txBox="1"/>
          <p:nvPr/>
        </p:nvSpPr>
        <p:spPr>
          <a:xfrm>
            <a:off x="7332265" y="5485209"/>
            <a:ext cx="4757530" cy="400110"/>
          </a:xfrm>
          <a:prstGeom prst="rect">
            <a:avLst/>
          </a:prstGeom>
          <a:noFill/>
        </p:spPr>
        <p:txBody>
          <a:bodyPr wrap="square" rtlCol="0">
            <a:spAutoFit/>
          </a:bodyPr>
          <a:lstStyle/>
          <a:p>
            <a:pPr algn="ctr"/>
            <a:r>
              <a:rPr lang="pt-PT" sz="1000" dirty="0"/>
              <a:t>Figure 1: </a:t>
            </a:r>
            <a:r>
              <a:rPr lang="pt-PT" sz="1000" dirty="0" err="1"/>
              <a:t>Representation</a:t>
            </a:r>
            <a:r>
              <a:rPr lang="pt-PT" sz="1000" dirty="0"/>
              <a:t> </a:t>
            </a:r>
            <a:r>
              <a:rPr lang="pt-PT" sz="1000" dirty="0" err="1"/>
              <a:t>of</a:t>
            </a:r>
            <a:r>
              <a:rPr lang="pt-PT" sz="1000" dirty="0"/>
              <a:t> </a:t>
            </a:r>
            <a:r>
              <a:rPr lang="pt-PT" sz="1000" dirty="0" err="1"/>
              <a:t>the</a:t>
            </a:r>
            <a:r>
              <a:rPr lang="pt-PT" sz="1000" dirty="0"/>
              <a:t> </a:t>
            </a:r>
            <a:r>
              <a:rPr lang="pt-PT" sz="1000" dirty="0" err="1"/>
              <a:t>lytic</a:t>
            </a:r>
            <a:r>
              <a:rPr lang="pt-PT" sz="1000" dirty="0"/>
              <a:t> </a:t>
            </a:r>
            <a:r>
              <a:rPr lang="pt-PT" sz="1000" dirty="0" err="1"/>
              <a:t>life</a:t>
            </a:r>
            <a:r>
              <a:rPr lang="pt-PT" sz="1000" dirty="0"/>
              <a:t> </a:t>
            </a:r>
            <a:r>
              <a:rPr lang="pt-PT" sz="1000" dirty="0" err="1"/>
              <a:t>cycle</a:t>
            </a:r>
            <a:r>
              <a:rPr lang="pt-PT" sz="1000" dirty="0"/>
              <a:t> </a:t>
            </a:r>
            <a:r>
              <a:rPr lang="pt-PT" sz="1000" dirty="0" err="1"/>
              <a:t>of</a:t>
            </a:r>
            <a:r>
              <a:rPr lang="pt-PT" sz="1000" dirty="0"/>
              <a:t> a </a:t>
            </a:r>
            <a:r>
              <a:rPr lang="pt-PT" sz="1000" dirty="0" err="1"/>
              <a:t>bacteriophage</a:t>
            </a:r>
            <a:r>
              <a:rPr lang="pt-PT" sz="1000" dirty="0"/>
              <a:t> </a:t>
            </a:r>
            <a:r>
              <a:rPr lang="pt-PT" sz="1000" dirty="0" err="1"/>
              <a:t>infecting</a:t>
            </a:r>
            <a:r>
              <a:rPr lang="pt-PT" sz="1000" dirty="0"/>
              <a:t> a </a:t>
            </a:r>
            <a:r>
              <a:rPr lang="pt-PT" sz="1000" dirty="0" err="1"/>
              <a:t>bacteria</a:t>
            </a:r>
            <a:endParaRPr lang="pt-PT" sz="1000" dirty="0"/>
          </a:p>
          <a:p>
            <a:pPr algn="ctr"/>
            <a:r>
              <a:rPr lang="pt-PT" sz="1000" dirty="0"/>
              <a:t>(</a:t>
            </a:r>
            <a:r>
              <a:rPr lang="pt-PT" sz="1000" dirty="0" err="1"/>
              <a:t>Source</a:t>
            </a:r>
            <a:r>
              <a:rPr lang="pt-PT" sz="1000" dirty="0"/>
              <a:t>: </a:t>
            </a:r>
            <a:r>
              <a:rPr lang="pt-PT" sz="1000" b="0" i="0" dirty="0">
                <a:solidFill>
                  <a:srgbClr val="212121"/>
                </a:solidFill>
                <a:effectLst/>
                <a:highlight>
                  <a:srgbClr val="FFFFFF"/>
                </a:highlight>
              </a:rPr>
              <a:t>DOI: </a:t>
            </a:r>
            <a:r>
              <a:rPr lang="pt-PT" sz="1000" b="0" i="0" u="none" strike="noStrike" dirty="0">
                <a:solidFill>
                  <a:srgbClr val="0071BC"/>
                </a:solidFill>
                <a:effectLst/>
                <a:highlight>
                  <a:srgbClr val="FFFFFF"/>
                </a:highlight>
                <a:hlinkClick r:id="rId4"/>
              </a:rPr>
              <a:t>10.3934/microbiol.2020014</a:t>
            </a:r>
            <a:r>
              <a:rPr lang="pt-PT" sz="1000" b="0" i="0" dirty="0">
                <a:solidFill>
                  <a:srgbClr val="555555"/>
                </a:solidFill>
                <a:effectLst/>
                <a:highlight>
                  <a:srgbClr val="FFFFFF"/>
                </a:highlight>
              </a:rPr>
              <a:t>).</a:t>
            </a:r>
            <a:endParaRPr lang="pt-PT" sz="1000" dirty="0"/>
          </a:p>
        </p:txBody>
      </p:sp>
    </p:spTree>
    <p:extLst>
      <p:ext uri="{BB962C8B-B14F-4D97-AF65-F5344CB8AC3E}">
        <p14:creationId xmlns:p14="http://schemas.microsoft.com/office/powerpoint/2010/main" val="135746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B4B180A2-B43C-3654-2252-0945DC40B0E9}"/>
              </a:ext>
            </a:extLst>
          </p:cNvPr>
          <p:cNvSpPr txBox="1"/>
          <p:nvPr/>
        </p:nvSpPr>
        <p:spPr>
          <a:xfrm>
            <a:off x="446193" y="1213007"/>
            <a:ext cx="5657427" cy="4431983"/>
          </a:xfrm>
          <a:prstGeom prst="rect">
            <a:avLst/>
          </a:prstGeom>
          <a:noFill/>
        </p:spPr>
        <p:txBody>
          <a:bodyPr wrap="square" rtlCol="0">
            <a:spAutoFit/>
          </a:bodyPr>
          <a:lstStyle/>
          <a:p>
            <a:pPr algn="just"/>
            <a:r>
              <a:rPr lang="pt-PT" sz="2400" dirty="0" err="1"/>
              <a:t>Bioinformatic</a:t>
            </a:r>
            <a:r>
              <a:rPr lang="pt-PT" sz="2400" dirty="0"/>
              <a:t> </a:t>
            </a:r>
            <a:r>
              <a:rPr lang="pt-PT" sz="2400" dirty="0" err="1"/>
              <a:t>applications</a:t>
            </a:r>
            <a:endParaRPr lang="pt-PT" sz="2400" dirty="0"/>
          </a:p>
          <a:p>
            <a:pPr algn="just"/>
            <a:endParaRPr lang="pt-PT" dirty="0"/>
          </a:p>
          <a:p>
            <a:pPr algn="just"/>
            <a:r>
              <a:rPr lang="pt-PT" dirty="0"/>
              <a:t>- </a:t>
            </a:r>
            <a:r>
              <a:rPr lang="pt-PT" dirty="0" err="1"/>
              <a:t>Sequence</a:t>
            </a:r>
            <a:r>
              <a:rPr lang="pt-PT" dirty="0"/>
              <a:t> </a:t>
            </a:r>
            <a:r>
              <a:rPr lang="pt-PT" dirty="0" err="1"/>
              <a:t>Analysis</a:t>
            </a:r>
            <a:r>
              <a:rPr lang="pt-PT" dirty="0"/>
              <a:t> </a:t>
            </a:r>
            <a:r>
              <a:rPr lang="pt-PT" dirty="0" err="1"/>
              <a:t>and</a:t>
            </a:r>
            <a:r>
              <a:rPr lang="pt-PT" dirty="0"/>
              <a:t> </a:t>
            </a:r>
            <a:r>
              <a:rPr lang="pt-PT" dirty="0" err="1"/>
              <a:t>Homology</a:t>
            </a:r>
            <a:r>
              <a:rPr lang="pt-PT" dirty="0"/>
              <a:t> </a:t>
            </a:r>
            <a:r>
              <a:rPr lang="pt-PT" dirty="0" err="1"/>
              <a:t>Search</a:t>
            </a:r>
            <a:endParaRPr lang="pt-PT" dirty="0"/>
          </a:p>
          <a:p>
            <a:pPr algn="just"/>
            <a:r>
              <a:rPr lang="pt-PT" sz="1400" dirty="0"/>
              <a:t>	</a:t>
            </a:r>
            <a:r>
              <a:rPr lang="pt-PT" sz="1400" dirty="0" err="1"/>
              <a:t>Tools</a:t>
            </a:r>
            <a:r>
              <a:rPr lang="pt-PT" sz="1400" dirty="0"/>
              <a:t> </a:t>
            </a:r>
            <a:r>
              <a:rPr lang="pt-PT" sz="1400" dirty="0" err="1"/>
              <a:t>such</a:t>
            </a:r>
            <a:r>
              <a:rPr lang="pt-PT" sz="1400" dirty="0"/>
              <a:t> as BLAST </a:t>
            </a:r>
            <a:r>
              <a:rPr lang="pt-PT" sz="1400" dirty="0" err="1"/>
              <a:t>allow</a:t>
            </a:r>
            <a:r>
              <a:rPr lang="pt-PT" sz="1400" dirty="0"/>
              <a:t> </a:t>
            </a:r>
            <a:r>
              <a:rPr lang="pt-PT" sz="1400" dirty="0" err="1"/>
              <a:t>us</a:t>
            </a:r>
            <a:r>
              <a:rPr lang="pt-PT" sz="1400" dirty="0"/>
              <a:t> to compare </a:t>
            </a:r>
            <a:r>
              <a:rPr lang="pt-PT" sz="1400" dirty="0" err="1"/>
              <a:t>known</a:t>
            </a:r>
            <a:r>
              <a:rPr lang="pt-PT" sz="1400" dirty="0"/>
              <a:t> </a:t>
            </a:r>
            <a:r>
              <a:rPr lang="pt-PT" sz="1400" dirty="0" err="1"/>
              <a:t>Anti-CRISPR</a:t>
            </a:r>
            <a:r>
              <a:rPr lang="pt-PT" sz="1400" dirty="0"/>
              <a:t> </a:t>
            </a:r>
            <a:r>
              <a:rPr lang="pt-PT" sz="1400" dirty="0" err="1"/>
              <a:t>sequences</a:t>
            </a:r>
            <a:r>
              <a:rPr lang="pt-PT" sz="1400" dirty="0"/>
              <a:t> </a:t>
            </a:r>
            <a:r>
              <a:rPr lang="pt-PT" sz="1400" dirty="0" err="1"/>
              <a:t>with</a:t>
            </a:r>
            <a:r>
              <a:rPr lang="pt-PT" sz="1400" dirty="0"/>
              <a:t> </a:t>
            </a:r>
            <a:r>
              <a:rPr lang="pt-PT" sz="1400" dirty="0" err="1"/>
              <a:t>new</a:t>
            </a:r>
            <a:r>
              <a:rPr lang="pt-PT" sz="1400" dirty="0"/>
              <a:t> </a:t>
            </a:r>
            <a:r>
              <a:rPr lang="pt-PT" sz="1400" dirty="0" err="1"/>
              <a:t>genomes</a:t>
            </a:r>
            <a:r>
              <a:rPr lang="pt-PT" sz="1400" dirty="0"/>
              <a:t>.</a:t>
            </a:r>
          </a:p>
          <a:p>
            <a:pPr marL="285750" indent="-285750" algn="just">
              <a:buFont typeface="Arial" panose="020B0604020202020204" pitchFamily="34" charset="0"/>
              <a:buChar char="•"/>
            </a:pPr>
            <a:endParaRPr lang="pt-PT" sz="1400" dirty="0"/>
          </a:p>
          <a:p>
            <a:pPr marL="285750" indent="-285750" algn="just">
              <a:buFont typeface="Arial" panose="020B0604020202020204" pitchFamily="34" charset="0"/>
              <a:buChar char="•"/>
            </a:pPr>
            <a:endParaRPr lang="pt-PT" sz="1400" dirty="0"/>
          </a:p>
          <a:p>
            <a:pPr algn="just"/>
            <a:r>
              <a:rPr lang="pt-PT" dirty="0"/>
              <a:t>- </a:t>
            </a:r>
            <a:r>
              <a:rPr lang="pt-PT" dirty="0" err="1"/>
              <a:t>Anti-CRISPR</a:t>
            </a:r>
            <a:r>
              <a:rPr lang="pt-PT" dirty="0"/>
              <a:t> </a:t>
            </a:r>
            <a:r>
              <a:rPr lang="pt-PT" dirty="0" err="1"/>
              <a:t>protein</a:t>
            </a:r>
            <a:r>
              <a:rPr lang="pt-PT" dirty="0"/>
              <a:t> </a:t>
            </a:r>
            <a:r>
              <a:rPr lang="pt-PT" dirty="0" err="1"/>
              <a:t>predictions</a:t>
            </a:r>
            <a:r>
              <a:rPr lang="pt-PT" dirty="0"/>
              <a:t> </a:t>
            </a:r>
            <a:r>
              <a:rPr lang="pt-PT" dirty="0" err="1"/>
              <a:t>using</a:t>
            </a:r>
            <a:r>
              <a:rPr lang="pt-PT" dirty="0"/>
              <a:t> </a:t>
            </a:r>
            <a:r>
              <a:rPr lang="pt-PT" dirty="0" err="1"/>
              <a:t>Machine</a:t>
            </a:r>
            <a:r>
              <a:rPr lang="pt-PT" dirty="0"/>
              <a:t> </a:t>
            </a:r>
            <a:r>
              <a:rPr lang="pt-PT" dirty="0" err="1"/>
              <a:t>Learning</a:t>
            </a:r>
            <a:endParaRPr lang="pt-PT" dirty="0"/>
          </a:p>
          <a:p>
            <a:pPr algn="just"/>
            <a:r>
              <a:rPr lang="pt-PT" sz="1400" dirty="0"/>
              <a:t>	</a:t>
            </a:r>
            <a:r>
              <a:rPr lang="pt-PT" sz="1400" dirty="0" err="1"/>
              <a:t>Algorithms</a:t>
            </a:r>
            <a:r>
              <a:rPr lang="pt-PT" sz="1400" dirty="0"/>
              <a:t> </a:t>
            </a:r>
            <a:r>
              <a:rPr lang="pt-PT" sz="1400" dirty="0" err="1"/>
              <a:t>that</a:t>
            </a:r>
            <a:r>
              <a:rPr lang="pt-PT" sz="1400" dirty="0"/>
              <a:t> </a:t>
            </a:r>
            <a:r>
              <a:rPr lang="pt-PT" sz="1400" dirty="0" err="1"/>
              <a:t>analyse</a:t>
            </a:r>
            <a:r>
              <a:rPr lang="pt-PT" sz="1400" dirty="0"/>
              <a:t> </a:t>
            </a:r>
            <a:r>
              <a:rPr lang="pt-PT" sz="1400" dirty="0" err="1"/>
              <a:t>and</a:t>
            </a:r>
            <a:r>
              <a:rPr lang="pt-PT" sz="1400" dirty="0"/>
              <a:t> compare </a:t>
            </a:r>
            <a:r>
              <a:rPr lang="pt-PT" sz="1400" dirty="0" err="1"/>
              <a:t>the</a:t>
            </a:r>
            <a:r>
              <a:rPr lang="pt-PT" sz="1400" dirty="0"/>
              <a:t> </a:t>
            </a:r>
            <a:r>
              <a:rPr lang="pt-PT" sz="1400" dirty="0" err="1"/>
              <a:t>physico-chemical</a:t>
            </a:r>
            <a:r>
              <a:rPr lang="pt-PT" sz="1400" dirty="0"/>
              <a:t> </a:t>
            </a:r>
            <a:r>
              <a:rPr lang="pt-PT" sz="1400" dirty="0" err="1"/>
              <a:t>characteristics</a:t>
            </a:r>
            <a:r>
              <a:rPr lang="pt-PT" sz="1400" dirty="0"/>
              <a:t> (</a:t>
            </a:r>
            <a:r>
              <a:rPr lang="pt-PT" sz="1400" b="1" dirty="0" err="1"/>
              <a:t>features</a:t>
            </a:r>
            <a:r>
              <a:rPr lang="pt-PT" sz="1400" dirty="0"/>
              <a:t>) </a:t>
            </a:r>
            <a:r>
              <a:rPr lang="pt-PT" sz="1400" dirty="0" err="1"/>
              <a:t>between</a:t>
            </a:r>
            <a:r>
              <a:rPr lang="pt-PT" sz="1400" dirty="0"/>
              <a:t> </a:t>
            </a:r>
            <a:r>
              <a:rPr lang="pt-PT" sz="1400" dirty="0" err="1"/>
              <a:t>sequences</a:t>
            </a:r>
            <a:r>
              <a:rPr lang="pt-PT" sz="1400" dirty="0"/>
              <a:t> to </a:t>
            </a:r>
            <a:r>
              <a:rPr lang="pt-PT" sz="1400" dirty="0" err="1"/>
              <a:t>predict</a:t>
            </a:r>
            <a:r>
              <a:rPr lang="pt-PT" sz="1400" dirty="0"/>
              <a:t> </a:t>
            </a:r>
            <a:r>
              <a:rPr lang="pt-PT" sz="1400" dirty="0" err="1"/>
              <a:t>new</a:t>
            </a:r>
            <a:r>
              <a:rPr lang="pt-PT" sz="1400" dirty="0"/>
              <a:t> </a:t>
            </a:r>
            <a:r>
              <a:rPr lang="pt-PT" sz="1400" dirty="0" err="1"/>
              <a:t>Anti-CRISPR</a:t>
            </a:r>
            <a:r>
              <a:rPr lang="pt-PT" sz="1400" dirty="0"/>
              <a:t> </a:t>
            </a:r>
            <a:r>
              <a:rPr lang="pt-PT" sz="1400" dirty="0" err="1"/>
              <a:t>proteins</a:t>
            </a:r>
            <a:r>
              <a:rPr lang="pt-PT" sz="1400" dirty="0"/>
              <a:t>.</a:t>
            </a:r>
          </a:p>
          <a:p>
            <a:pPr marL="285750" indent="-285750" algn="just">
              <a:buFont typeface="Arial" panose="020B0604020202020204" pitchFamily="34" charset="0"/>
              <a:buChar char="•"/>
            </a:pPr>
            <a:endParaRPr lang="pt-PT" sz="1400" dirty="0"/>
          </a:p>
          <a:p>
            <a:pPr algn="just"/>
            <a:r>
              <a:rPr lang="pt-PT" dirty="0"/>
              <a:t>- </a:t>
            </a:r>
            <a:r>
              <a:rPr lang="pt-PT" dirty="0" err="1"/>
              <a:t>Databases</a:t>
            </a:r>
            <a:endParaRPr lang="pt-PT" dirty="0"/>
          </a:p>
          <a:p>
            <a:pPr algn="just"/>
            <a:r>
              <a:rPr lang="pt-PT" sz="1400" dirty="0"/>
              <a:t>	</a:t>
            </a:r>
            <a:r>
              <a:rPr lang="pt-PT" sz="1400" dirty="0" err="1"/>
              <a:t>Creation</a:t>
            </a:r>
            <a:r>
              <a:rPr lang="pt-PT" sz="1400" dirty="0"/>
              <a:t> </a:t>
            </a:r>
            <a:r>
              <a:rPr lang="pt-PT" sz="1400" dirty="0" err="1"/>
              <a:t>of</a:t>
            </a:r>
            <a:r>
              <a:rPr lang="pt-PT" sz="1400" dirty="0"/>
              <a:t> </a:t>
            </a:r>
            <a:r>
              <a:rPr lang="pt-PT" sz="1400" dirty="0" err="1"/>
              <a:t>databases</a:t>
            </a:r>
            <a:r>
              <a:rPr lang="pt-PT" sz="1400" dirty="0"/>
              <a:t> </a:t>
            </a:r>
            <a:r>
              <a:rPr lang="pt-PT" sz="1400" dirty="0" err="1"/>
              <a:t>dedicated</a:t>
            </a:r>
            <a:r>
              <a:rPr lang="pt-PT" sz="1400" dirty="0"/>
              <a:t> to </a:t>
            </a:r>
            <a:r>
              <a:rPr lang="pt-PT" sz="1400" dirty="0" err="1"/>
              <a:t>known</a:t>
            </a:r>
            <a:r>
              <a:rPr lang="pt-PT" sz="1400" dirty="0"/>
              <a:t> </a:t>
            </a:r>
            <a:r>
              <a:rPr lang="pt-PT" sz="1400" dirty="0" err="1"/>
              <a:t>Anti-CRISPR</a:t>
            </a:r>
            <a:r>
              <a:rPr lang="pt-PT" sz="1400" dirty="0"/>
              <a:t> </a:t>
            </a:r>
            <a:r>
              <a:rPr lang="pt-PT" sz="1400" dirty="0" err="1"/>
              <a:t>sequences</a:t>
            </a:r>
            <a:r>
              <a:rPr lang="pt-PT" sz="1400" dirty="0"/>
              <a:t> </a:t>
            </a:r>
            <a:r>
              <a:rPr lang="pt-PT" sz="1400" dirty="0" err="1"/>
              <a:t>facilitate</a:t>
            </a:r>
            <a:r>
              <a:rPr lang="pt-PT" sz="1400" dirty="0"/>
              <a:t> </a:t>
            </a:r>
            <a:r>
              <a:rPr lang="pt-PT" sz="1400" dirty="0" err="1"/>
              <a:t>the</a:t>
            </a:r>
            <a:r>
              <a:rPr lang="pt-PT" sz="1400" dirty="0"/>
              <a:t> </a:t>
            </a:r>
            <a:r>
              <a:rPr lang="pt-PT" sz="1400" dirty="0" err="1"/>
              <a:t>access</a:t>
            </a:r>
            <a:r>
              <a:rPr lang="pt-PT" sz="1400" dirty="0"/>
              <a:t> </a:t>
            </a:r>
            <a:r>
              <a:rPr lang="pt-PT" sz="1400" dirty="0" err="1"/>
              <a:t>and</a:t>
            </a:r>
            <a:r>
              <a:rPr lang="pt-PT" sz="1400" dirty="0"/>
              <a:t> </a:t>
            </a:r>
            <a:r>
              <a:rPr lang="pt-PT" sz="1400" dirty="0" err="1"/>
              <a:t>analysis</a:t>
            </a:r>
            <a:r>
              <a:rPr lang="pt-PT" sz="1400" dirty="0"/>
              <a:t> </a:t>
            </a:r>
            <a:r>
              <a:rPr lang="pt-PT" sz="1400" dirty="0" err="1"/>
              <a:t>of</a:t>
            </a:r>
            <a:r>
              <a:rPr lang="pt-PT" sz="1400" dirty="0"/>
              <a:t> </a:t>
            </a:r>
            <a:r>
              <a:rPr lang="pt-PT" sz="1400" dirty="0" err="1"/>
              <a:t>the</a:t>
            </a:r>
            <a:r>
              <a:rPr lang="pt-PT" sz="1400" dirty="0"/>
              <a:t> data </a:t>
            </a:r>
            <a:r>
              <a:rPr lang="pt-PT" sz="1400" dirty="0" err="1"/>
              <a:t>by</a:t>
            </a:r>
            <a:r>
              <a:rPr lang="pt-PT" sz="1400" dirty="0"/>
              <a:t> </a:t>
            </a:r>
            <a:r>
              <a:rPr lang="pt-PT" sz="1400" dirty="0" err="1"/>
              <a:t>the</a:t>
            </a:r>
            <a:r>
              <a:rPr lang="pt-PT" sz="1400" dirty="0"/>
              <a:t> </a:t>
            </a:r>
            <a:r>
              <a:rPr lang="pt-PT" sz="1400" dirty="0" err="1"/>
              <a:t>scientific</a:t>
            </a:r>
            <a:r>
              <a:rPr lang="pt-PT" sz="1400" dirty="0"/>
              <a:t> </a:t>
            </a:r>
            <a:r>
              <a:rPr lang="pt-PT" sz="1400" dirty="0" err="1"/>
              <a:t>community</a:t>
            </a:r>
            <a:r>
              <a:rPr lang="pt-PT" sz="1400" dirty="0"/>
              <a:t>.</a:t>
            </a:r>
          </a:p>
          <a:p>
            <a:endParaRPr lang="pt-PT" sz="1400" dirty="0"/>
          </a:p>
        </p:txBody>
      </p:sp>
      <p:cxnSp>
        <p:nvCxnSpPr>
          <p:cNvPr id="7" name="Conexão reta 6">
            <a:extLst>
              <a:ext uri="{FF2B5EF4-FFF2-40B4-BE49-F238E27FC236}">
                <a16:creationId xmlns:a16="http://schemas.microsoft.com/office/drawing/2014/main" id="{25B4ACA3-9416-103C-0A90-4E957BA57211}"/>
              </a:ext>
            </a:extLst>
          </p:cNvPr>
          <p:cNvCxnSpPr>
            <a:cxnSpLocks/>
          </p:cNvCxnSpPr>
          <p:nvPr/>
        </p:nvCxnSpPr>
        <p:spPr>
          <a:xfrm>
            <a:off x="289560" y="844598"/>
            <a:ext cx="11628120" cy="0"/>
          </a:xfrm>
          <a:prstGeom prst="line">
            <a:avLst/>
          </a:prstGeom>
        </p:spPr>
        <p:style>
          <a:lnRef idx="3">
            <a:schemeClr val="accent2"/>
          </a:lnRef>
          <a:fillRef idx="0">
            <a:schemeClr val="accent2"/>
          </a:fillRef>
          <a:effectRef idx="2">
            <a:schemeClr val="accent2"/>
          </a:effectRef>
          <a:fontRef idx="minor">
            <a:schemeClr val="tx1"/>
          </a:fontRef>
        </p:style>
      </p:cxnSp>
      <p:sp>
        <p:nvSpPr>
          <p:cNvPr id="2" name="CaixaDeTexto 1">
            <a:extLst>
              <a:ext uri="{FF2B5EF4-FFF2-40B4-BE49-F238E27FC236}">
                <a16:creationId xmlns:a16="http://schemas.microsoft.com/office/drawing/2014/main" id="{9154958D-5D0E-797E-92AA-A16BCA739E3F}"/>
              </a:ext>
            </a:extLst>
          </p:cNvPr>
          <p:cNvSpPr txBox="1"/>
          <p:nvPr/>
        </p:nvSpPr>
        <p:spPr>
          <a:xfrm>
            <a:off x="6630653" y="5235551"/>
            <a:ext cx="4858173" cy="400110"/>
          </a:xfrm>
          <a:prstGeom prst="rect">
            <a:avLst/>
          </a:prstGeom>
          <a:noFill/>
        </p:spPr>
        <p:txBody>
          <a:bodyPr wrap="square" rtlCol="0">
            <a:spAutoFit/>
          </a:bodyPr>
          <a:lstStyle/>
          <a:p>
            <a:pPr algn="ctr"/>
            <a:r>
              <a:rPr lang="pt-PT" sz="1000" dirty="0"/>
              <a:t>Figure 2: General </a:t>
            </a:r>
            <a:r>
              <a:rPr lang="pt-PT" sz="1000" dirty="0" err="1"/>
              <a:t>mechanisms</a:t>
            </a:r>
            <a:r>
              <a:rPr lang="pt-PT" sz="1000" dirty="0"/>
              <a:t> </a:t>
            </a:r>
            <a:r>
              <a:rPr lang="pt-PT" sz="1000" dirty="0" err="1"/>
              <a:t>behind</a:t>
            </a:r>
            <a:r>
              <a:rPr lang="pt-PT" sz="1000" dirty="0"/>
              <a:t> CRISPR-Cas (</a:t>
            </a:r>
            <a:r>
              <a:rPr lang="pt-PT" sz="1000" dirty="0" err="1"/>
              <a:t>left</a:t>
            </a:r>
            <a:r>
              <a:rPr lang="pt-PT" sz="1000" dirty="0"/>
              <a:t>) </a:t>
            </a:r>
            <a:r>
              <a:rPr lang="pt-PT" sz="1000" dirty="0" err="1"/>
              <a:t>and</a:t>
            </a:r>
            <a:r>
              <a:rPr lang="pt-PT" sz="1000" dirty="0"/>
              <a:t> </a:t>
            </a:r>
            <a:r>
              <a:rPr lang="pt-PT" sz="1000" dirty="0" err="1"/>
              <a:t>Anti-CRISPR</a:t>
            </a:r>
            <a:r>
              <a:rPr lang="pt-PT" sz="1000" dirty="0"/>
              <a:t> (</a:t>
            </a:r>
            <a:r>
              <a:rPr lang="pt-PT" sz="1000" dirty="0" err="1"/>
              <a:t>right</a:t>
            </a:r>
            <a:r>
              <a:rPr lang="pt-PT" sz="1000" dirty="0"/>
              <a:t>)</a:t>
            </a:r>
          </a:p>
          <a:p>
            <a:pPr algn="ctr"/>
            <a:r>
              <a:rPr lang="pt-PT" sz="1000" dirty="0"/>
              <a:t>(</a:t>
            </a:r>
            <a:r>
              <a:rPr lang="pt-PT" sz="1000" dirty="0" err="1"/>
              <a:t>Source</a:t>
            </a:r>
            <a:r>
              <a:rPr lang="pt-PT" sz="1000" dirty="0"/>
              <a:t>: </a:t>
            </a:r>
            <a:r>
              <a:rPr lang="pt-PT" sz="1000" b="0" i="0" dirty="0">
                <a:solidFill>
                  <a:srgbClr val="212121"/>
                </a:solidFill>
                <a:effectLst/>
                <a:highlight>
                  <a:srgbClr val="FFFFFF"/>
                </a:highlight>
              </a:rPr>
              <a:t>DOI: </a:t>
            </a:r>
            <a:r>
              <a:rPr lang="pt-PT" sz="1000" b="0" i="0" u="none" strike="noStrike" dirty="0">
                <a:solidFill>
                  <a:srgbClr val="0071BC"/>
                </a:solidFill>
                <a:effectLst/>
                <a:highlight>
                  <a:srgbClr val="FFFFFF"/>
                </a:highlight>
                <a:hlinkClick r:id="rId2"/>
              </a:rPr>
              <a:t>10.3934/microbiol.2020014</a:t>
            </a:r>
            <a:r>
              <a:rPr lang="pt-PT" sz="1000" dirty="0"/>
              <a:t>).</a:t>
            </a:r>
          </a:p>
        </p:txBody>
      </p:sp>
      <p:pic>
        <p:nvPicPr>
          <p:cNvPr id="2054" name="Picture 6" descr="Anti-CRISPR protein applications: natural brakes for CRISPR-Cas  technologies | Nature Methods">
            <a:extLst>
              <a:ext uri="{FF2B5EF4-FFF2-40B4-BE49-F238E27FC236}">
                <a16:creationId xmlns:a16="http://schemas.microsoft.com/office/drawing/2014/main" id="{0B869FA6-54BE-27B4-5238-9D4EFB9CD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801" y="1622448"/>
            <a:ext cx="5715879" cy="3613103"/>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1">
            <a:extLst>
              <a:ext uri="{FF2B5EF4-FFF2-40B4-BE49-F238E27FC236}">
                <a16:creationId xmlns:a16="http://schemas.microsoft.com/office/drawing/2014/main" id="{7B507CDF-04F6-99FE-40ED-68532E28D7E2}"/>
              </a:ext>
            </a:extLst>
          </p:cNvPr>
          <p:cNvSpPr txBox="1">
            <a:spLocks/>
          </p:cNvSpPr>
          <p:nvPr/>
        </p:nvSpPr>
        <p:spPr>
          <a:xfrm>
            <a:off x="446193" y="83763"/>
            <a:ext cx="10515600" cy="8445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a:t>Introduction</a:t>
            </a:r>
            <a:endParaRPr lang="pt-PT" dirty="0"/>
          </a:p>
        </p:txBody>
      </p:sp>
    </p:spTree>
    <p:extLst>
      <p:ext uri="{BB962C8B-B14F-4D97-AF65-F5344CB8AC3E}">
        <p14:creationId xmlns:p14="http://schemas.microsoft.com/office/powerpoint/2010/main" val="230656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xão reta 1">
            <a:extLst>
              <a:ext uri="{FF2B5EF4-FFF2-40B4-BE49-F238E27FC236}">
                <a16:creationId xmlns:a16="http://schemas.microsoft.com/office/drawing/2014/main" id="{458BF326-9BB5-4E99-6B1D-358498EADD1F}"/>
              </a:ext>
            </a:extLst>
          </p:cNvPr>
          <p:cNvCxnSpPr>
            <a:cxnSpLocks/>
          </p:cNvCxnSpPr>
          <p:nvPr/>
        </p:nvCxnSpPr>
        <p:spPr>
          <a:xfrm>
            <a:off x="289560" y="844598"/>
            <a:ext cx="11628120"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ítulo 1">
            <a:extLst>
              <a:ext uri="{FF2B5EF4-FFF2-40B4-BE49-F238E27FC236}">
                <a16:creationId xmlns:a16="http://schemas.microsoft.com/office/drawing/2014/main" id="{3CC30F09-3EB6-3D32-F7A2-A36989343990}"/>
              </a:ext>
            </a:extLst>
          </p:cNvPr>
          <p:cNvSpPr txBox="1">
            <a:spLocks/>
          </p:cNvSpPr>
          <p:nvPr/>
        </p:nvSpPr>
        <p:spPr>
          <a:xfrm>
            <a:off x="438573" y="55844"/>
            <a:ext cx="10515600" cy="7887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err="1"/>
              <a:t>Objectives</a:t>
            </a:r>
            <a:endParaRPr lang="pt-PT" dirty="0"/>
          </a:p>
        </p:txBody>
      </p:sp>
      <p:sp>
        <p:nvSpPr>
          <p:cNvPr id="4" name="CaixaDeTexto 3">
            <a:extLst>
              <a:ext uri="{FF2B5EF4-FFF2-40B4-BE49-F238E27FC236}">
                <a16:creationId xmlns:a16="http://schemas.microsoft.com/office/drawing/2014/main" id="{6204F897-8084-EC94-AB6D-5C2C49827AE2}"/>
              </a:ext>
            </a:extLst>
          </p:cNvPr>
          <p:cNvSpPr txBox="1"/>
          <p:nvPr/>
        </p:nvSpPr>
        <p:spPr>
          <a:xfrm>
            <a:off x="701531" y="1390533"/>
            <a:ext cx="10788937" cy="4622869"/>
          </a:xfrm>
          <a:prstGeom prst="rect">
            <a:avLst/>
          </a:prstGeom>
          <a:noFill/>
        </p:spPr>
        <p:txBody>
          <a:bodyPr wrap="square" rtlCol="0">
            <a:spAutoFit/>
          </a:bodyPr>
          <a:lstStyle/>
          <a:p>
            <a:pPr marL="342900" indent="-342900" algn="just">
              <a:lnSpc>
                <a:spcPct val="150000"/>
              </a:lnSpc>
              <a:buFont typeface="+mj-lt"/>
              <a:buAutoNum type="arabicPeriod"/>
            </a:pPr>
            <a:r>
              <a:rPr lang="pt-PT" dirty="0" err="1"/>
              <a:t>Review</a:t>
            </a:r>
            <a:r>
              <a:rPr lang="pt-PT" dirty="0"/>
              <a:t> </a:t>
            </a:r>
            <a:r>
              <a:rPr lang="pt-PT" dirty="0" err="1"/>
              <a:t>literature</a:t>
            </a:r>
            <a:r>
              <a:rPr lang="pt-PT" dirty="0"/>
              <a:t>;</a:t>
            </a:r>
          </a:p>
          <a:p>
            <a:pPr marL="342900" indent="-342900" algn="just">
              <a:lnSpc>
                <a:spcPct val="150000"/>
              </a:lnSpc>
              <a:buFont typeface="+mj-lt"/>
              <a:buAutoNum type="arabicPeriod"/>
            </a:pPr>
            <a:endParaRPr lang="pt-PT" dirty="0"/>
          </a:p>
          <a:p>
            <a:pPr marL="342900" indent="-342900" algn="just">
              <a:lnSpc>
                <a:spcPct val="150000"/>
              </a:lnSpc>
              <a:buFont typeface="+mj-lt"/>
              <a:buAutoNum type="arabicPeriod"/>
            </a:pPr>
            <a:r>
              <a:rPr lang="pt-PT" dirty="0" err="1"/>
              <a:t>Build</a:t>
            </a:r>
            <a:r>
              <a:rPr lang="pt-PT" dirty="0"/>
              <a:t> a </a:t>
            </a:r>
            <a:r>
              <a:rPr lang="pt-PT" dirty="0" err="1"/>
              <a:t>dataset</a:t>
            </a:r>
            <a:r>
              <a:rPr lang="pt-PT" dirty="0"/>
              <a:t> </a:t>
            </a:r>
            <a:r>
              <a:rPr lang="pt-PT" dirty="0" err="1"/>
              <a:t>of</a:t>
            </a:r>
            <a:r>
              <a:rPr lang="pt-PT" dirty="0"/>
              <a:t> </a:t>
            </a:r>
            <a:r>
              <a:rPr lang="pt-PT" dirty="0" err="1"/>
              <a:t>Anti-CRISPR</a:t>
            </a:r>
            <a:r>
              <a:rPr lang="pt-PT" dirty="0"/>
              <a:t> </a:t>
            </a:r>
            <a:r>
              <a:rPr lang="pt-PT" dirty="0" err="1"/>
              <a:t>protein</a:t>
            </a:r>
            <a:r>
              <a:rPr lang="pt-PT" dirty="0"/>
              <a:t> </a:t>
            </a:r>
            <a:r>
              <a:rPr lang="pt-PT" dirty="0" err="1"/>
              <a:t>sequences</a:t>
            </a:r>
            <a:r>
              <a:rPr lang="pt-PT" dirty="0"/>
              <a:t> </a:t>
            </a:r>
            <a:r>
              <a:rPr lang="pt-PT" dirty="0" err="1"/>
              <a:t>from</a:t>
            </a:r>
            <a:r>
              <a:rPr lang="pt-PT" dirty="0"/>
              <a:t> </a:t>
            </a:r>
            <a:r>
              <a:rPr lang="pt-PT" dirty="0" err="1"/>
              <a:t>existing</a:t>
            </a:r>
            <a:r>
              <a:rPr lang="pt-PT" dirty="0"/>
              <a:t> </a:t>
            </a:r>
            <a:r>
              <a:rPr lang="pt-PT" dirty="0" err="1"/>
              <a:t>databases</a:t>
            </a:r>
            <a:r>
              <a:rPr lang="pt-PT" dirty="0"/>
              <a:t>;</a:t>
            </a:r>
          </a:p>
          <a:p>
            <a:pPr marL="342900" indent="-342900" algn="just">
              <a:lnSpc>
                <a:spcPct val="150000"/>
              </a:lnSpc>
              <a:buFont typeface="+mj-lt"/>
              <a:buAutoNum type="arabicPeriod"/>
            </a:pPr>
            <a:endParaRPr lang="pt-PT" dirty="0"/>
          </a:p>
          <a:p>
            <a:pPr marL="342900" indent="-342900" algn="just">
              <a:lnSpc>
                <a:spcPct val="150000"/>
              </a:lnSpc>
              <a:buFont typeface="+mj-lt"/>
              <a:buAutoNum type="arabicPeriod"/>
            </a:pPr>
            <a:r>
              <a:rPr lang="pt-PT" dirty="0"/>
              <a:t>Explore </a:t>
            </a:r>
            <a:r>
              <a:rPr lang="pt-PT" dirty="0" err="1"/>
              <a:t>different</a:t>
            </a:r>
            <a:r>
              <a:rPr lang="pt-PT" dirty="0"/>
              <a:t> </a:t>
            </a:r>
            <a:r>
              <a:rPr lang="pt-PT" dirty="0" err="1"/>
              <a:t>Machine</a:t>
            </a:r>
            <a:r>
              <a:rPr lang="pt-PT" dirty="0"/>
              <a:t> </a:t>
            </a:r>
            <a:r>
              <a:rPr lang="pt-PT" dirty="0" err="1"/>
              <a:t>Learning</a:t>
            </a:r>
            <a:r>
              <a:rPr lang="pt-PT" dirty="0"/>
              <a:t> </a:t>
            </a:r>
            <a:r>
              <a:rPr lang="pt-PT" dirty="0" err="1"/>
              <a:t>strategies</a:t>
            </a:r>
            <a:r>
              <a:rPr lang="pt-PT" dirty="0"/>
              <a:t>, </a:t>
            </a:r>
            <a:r>
              <a:rPr lang="pt-PT" dirty="0" err="1"/>
              <a:t>applications</a:t>
            </a:r>
            <a:r>
              <a:rPr lang="pt-PT" dirty="0"/>
              <a:t> </a:t>
            </a:r>
            <a:r>
              <a:rPr lang="pt-PT" dirty="0" err="1"/>
              <a:t>and</a:t>
            </a:r>
            <a:r>
              <a:rPr lang="pt-PT" dirty="0"/>
              <a:t> </a:t>
            </a:r>
            <a:r>
              <a:rPr lang="pt-PT" dirty="0" err="1"/>
              <a:t>models</a:t>
            </a:r>
            <a:r>
              <a:rPr lang="pt-PT" dirty="0"/>
              <a:t> to </a:t>
            </a:r>
            <a:r>
              <a:rPr lang="pt-PT" dirty="0" err="1"/>
              <a:t>predict</a:t>
            </a:r>
            <a:r>
              <a:rPr lang="pt-PT" dirty="0"/>
              <a:t> </a:t>
            </a:r>
            <a:r>
              <a:rPr lang="pt-PT" dirty="0" err="1"/>
              <a:t>Anti-CRISPR</a:t>
            </a:r>
            <a:r>
              <a:rPr lang="pt-PT" dirty="0"/>
              <a:t> </a:t>
            </a:r>
            <a:r>
              <a:rPr lang="pt-PT" dirty="0" err="1"/>
              <a:t>sequences</a:t>
            </a:r>
            <a:r>
              <a:rPr lang="pt-PT" dirty="0"/>
              <a:t>;</a:t>
            </a:r>
          </a:p>
          <a:p>
            <a:pPr marL="342900" indent="-342900" algn="just">
              <a:lnSpc>
                <a:spcPct val="150000"/>
              </a:lnSpc>
              <a:buFont typeface="+mj-lt"/>
              <a:buAutoNum type="arabicPeriod"/>
            </a:pPr>
            <a:endParaRPr lang="pt-PT" dirty="0"/>
          </a:p>
          <a:p>
            <a:pPr marL="342900" indent="-342900" algn="just">
              <a:lnSpc>
                <a:spcPct val="150000"/>
              </a:lnSpc>
              <a:buFont typeface="+mj-lt"/>
              <a:buAutoNum type="arabicPeriod"/>
            </a:pPr>
            <a:r>
              <a:rPr lang="pt-PT" dirty="0" err="1"/>
              <a:t>Perform</a:t>
            </a:r>
            <a:r>
              <a:rPr lang="pt-PT" dirty="0"/>
              <a:t> </a:t>
            </a:r>
            <a:r>
              <a:rPr lang="pt-PT" dirty="0" err="1"/>
              <a:t>tests</a:t>
            </a:r>
            <a:r>
              <a:rPr lang="pt-PT" dirty="0"/>
              <a:t> </a:t>
            </a:r>
            <a:r>
              <a:rPr lang="pt-PT" dirty="0" err="1"/>
              <a:t>and</a:t>
            </a:r>
            <a:r>
              <a:rPr lang="pt-PT" dirty="0"/>
              <a:t> </a:t>
            </a:r>
            <a:r>
              <a:rPr lang="pt-PT" dirty="0" err="1"/>
              <a:t>comparisons</a:t>
            </a:r>
            <a:r>
              <a:rPr lang="pt-PT" dirty="0"/>
              <a:t> to </a:t>
            </a:r>
            <a:r>
              <a:rPr lang="pt-PT" dirty="0" err="1"/>
              <a:t>check</a:t>
            </a:r>
            <a:r>
              <a:rPr lang="pt-PT" dirty="0"/>
              <a:t> </a:t>
            </a:r>
            <a:r>
              <a:rPr lang="pt-PT" dirty="0" err="1"/>
              <a:t>the</a:t>
            </a:r>
            <a:r>
              <a:rPr lang="pt-PT" dirty="0"/>
              <a:t> </a:t>
            </a:r>
            <a:r>
              <a:rPr lang="pt-PT" dirty="0" err="1"/>
              <a:t>efficiency</a:t>
            </a:r>
            <a:r>
              <a:rPr lang="pt-PT" dirty="0"/>
              <a:t> </a:t>
            </a:r>
            <a:r>
              <a:rPr lang="pt-PT" dirty="0" err="1"/>
              <a:t>of</a:t>
            </a:r>
            <a:r>
              <a:rPr lang="pt-PT" dirty="0"/>
              <a:t> </a:t>
            </a:r>
            <a:r>
              <a:rPr lang="pt-PT" dirty="0" err="1"/>
              <a:t>different</a:t>
            </a:r>
            <a:r>
              <a:rPr lang="pt-PT" dirty="0"/>
              <a:t> </a:t>
            </a:r>
            <a:r>
              <a:rPr lang="pt-PT" dirty="0" err="1"/>
              <a:t>Machine</a:t>
            </a:r>
            <a:r>
              <a:rPr lang="pt-PT" dirty="0"/>
              <a:t> </a:t>
            </a:r>
            <a:r>
              <a:rPr lang="pt-PT" dirty="0" err="1"/>
              <a:t>Learning</a:t>
            </a:r>
            <a:r>
              <a:rPr lang="pt-PT" dirty="0"/>
              <a:t> </a:t>
            </a:r>
            <a:r>
              <a:rPr lang="pt-PT" dirty="0" err="1"/>
              <a:t>models</a:t>
            </a:r>
            <a:r>
              <a:rPr lang="pt-PT" dirty="0"/>
              <a:t>;</a:t>
            </a:r>
          </a:p>
          <a:p>
            <a:pPr marL="342900" indent="-342900" algn="just">
              <a:lnSpc>
                <a:spcPct val="150000"/>
              </a:lnSpc>
              <a:buFont typeface="+mj-lt"/>
              <a:buAutoNum type="arabicPeriod"/>
            </a:pPr>
            <a:endParaRPr lang="pt-PT" dirty="0"/>
          </a:p>
          <a:p>
            <a:pPr marL="342900" indent="-342900" algn="just">
              <a:lnSpc>
                <a:spcPct val="150000"/>
              </a:lnSpc>
              <a:buFont typeface="+mj-lt"/>
              <a:buAutoNum type="arabicPeriod"/>
            </a:pPr>
            <a:r>
              <a:rPr lang="pt-PT" dirty="0" err="1"/>
              <a:t>Search</a:t>
            </a:r>
            <a:r>
              <a:rPr lang="pt-PT" dirty="0"/>
              <a:t> for potencial </a:t>
            </a:r>
            <a:r>
              <a:rPr lang="pt-PT" dirty="0" err="1"/>
              <a:t>optimizations</a:t>
            </a:r>
            <a:r>
              <a:rPr lang="pt-PT" dirty="0"/>
              <a:t> </a:t>
            </a:r>
            <a:r>
              <a:rPr lang="pt-PT" dirty="0" err="1"/>
              <a:t>of</a:t>
            </a:r>
            <a:r>
              <a:rPr lang="pt-PT" dirty="0"/>
              <a:t> </a:t>
            </a:r>
            <a:r>
              <a:rPr lang="pt-PT" dirty="0" err="1"/>
              <a:t>our</a:t>
            </a:r>
            <a:r>
              <a:rPr lang="pt-PT" dirty="0"/>
              <a:t> </a:t>
            </a:r>
            <a:r>
              <a:rPr lang="pt-PT" dirty="0" err="1"/>
              <a:t>used</a:t>
            </a:r>
            <a:r>
              <a:rPr lang="pt-PT" dirty="0"/>
              <a:t> </a:t>
            </a:r>
            <a:r>
              <a:rPr lang="pt-PT" dirty="0" err="1"/>
              <a:t>tools</a:t>
            </a:r>
            <a:r>
              <a:rPr lang="pt-PT" dirty="0"/>
              <a:t> in </a:t>
            </a:r>
            <a:r>
              <a:rPr lang="pt-PT" dirty="0" err="1"/>
              <a:t>order</a:t>
            </a:r>
            <a:r>
              <a:rPr lang="pt-PT" dirty="0"/>
              <a:t> to improve </a:t>
            </a:r>
            <a:r>
              <a:rPr lang="pt-PT" dirty="0" err="1"/>
              <a:t>Anti-CRISPR</a:t>
            </a:r>
            <a:r>
              <a:rPr lang="pt-PT" dirty="0"/>
              <a:t> </a:t>
            </a:r>
            <a:r>
              <a:rPr lang="pt-PT" dirty="0" err="1"/>
              <a:t>sequence</a:t>
            </a:r>
            <a:r>
              <a:rPr lang="pt-PT" dirty="0"/>
              <a:t> </a:t>
            </a:r>
            <a:r>
              <a:rPr lang="pt-PT" dirty="0" err="1"/>
              <a:t>prediction</a:t>
            </a:r>
            <a:r>
              <a:rPr lang="pt-PT" dirty="0"/>
              <a:t> </a:t>
            </a:r>
            <a:r>
              <a:rPr lang="pt-PT" dirty="0" err="1"/>
              <a:t>accuracy</a:t>
            </a:r>
            <a:r>
              <a:rPr lang="pt-PT" dirty="0"/>
              <a:t>.</a:t>
            </a:r>
          </a:p>
        </p:txBody>
      </p:sp>
    </p:spTree>
    <p:extLst>
      <p:ext uri="{BB962C8B-B14F-4D97-AF65-F5344CB8AC3E}">
        <p14:creationId xmlns:p14="http://schemas.microsoft.com/office/powerpoint/2010/main" val="207003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6E9E585F-BA6B-20D8-4744-3CF7D020B568}"/>
              </a:ext>
            </a:extLst>
          </p:cNvPr>
          <p:cNvSpPr>
            <a:spLocks noGrp="1"/>
          </p:cNvSpPr>
          <p:nvPr>
            <p:ph idx="1"/>
          </p:nvPr>
        </p:nvSpPr>
        <p:spPr>
          <a:xfrm>
            <a:off x="660774" y="1612406"/>
            <a:ext cx="6234453" cy="3754352"/>
          </a:xfrm>
        </p:spPr>
        <p:txBody>
          <a:bodyPr>
            <a:normAutofit/>
          </a:bodyPr>
          <a:lstStyle/>
          <a:p>
            <a:pPr marL="0" indent="0" algn="just">
              <a:lnSpc>
                <a:spcPct val="110000"/>
              </a:lnSpc>
              <a:buNone/>
            </a:pPr>
            <a:endParaRPr lang="pt-PT" sz="2000" dirty="0"/>
          </a:p>
          <a:p>
            <a:pPr marL="0" indent="0" algn="just">
              <a:lnSpc>
                <a:spcPct val="110000"/>
              </a:lnSpc>
              <a:buNone/>
            </a:pPr>
            <a:r>
              <a:rPr lang="pt-PT" sz="1800" dirty="0"/>
              <a:t>- </a:t>
            </a:r>
            <a:r>
              <a:rPr lang="pt-PT" sz="1800" b="1" dirty="0"/>
              <a:t>Positive </a:t>
            </a:r>
            <a:r>
              <a:rPr lang="pt-PT" sz="1800" b="1" dirty="0" err="1"/>
              <a:t>Dataset</a:t>
            </a:r>
            <a:endParaRPr lang="pt-PT" sz="1800" b="1" dirty="0"/>
          </a:p>
          <a:p>
            <a:pPr marL="457200" lvl="1" indent="0" algn="just">
              <a:lnSpc>
                <a:spcPct val="110000"/>
              </a:lnSpc>
              <a:buNone/>
            </a:pPr>
            <a:r>
              <a:rPr lang="pt-PT" sz="1600" dirty="0"/>
              <a:t>- </a:t>
            </a:r>
            <a:r>
              <a:rPr lang="pt-PT" sz="1600" dirty="0" err="1"/>
              <a:t>Source</a:t>
            </a:r>
            <a:r>
              <a:rPr lang="pt-PT" sz="1600" dirty="0"/>
              <a:t> </a:t>
            </a:r>
            <a:r>
              <a:rPr lang="pt-PT" sz="1600" dirty="0" err="1"/>
              <a:t>Databases</a:t>
            </a:r>
            <a:r>
              <a:rPr lang="pt-PT" sz="1600" dirty="0"/>
              <a:t>:</a:t>
            </a:r>
          </a:p>
          <a:p>
            <a:pPr marL="914400" lvl="2" indent="0" algn="just">
              <a:lnSpc>
                <a:spcPct val="110000"/>
              </a:lnSpc>
              <a:buNone/>
            </a:pPr>
            <a:r>
              <a:rPr lang="pt-PT" sz="1400" dirty="0"/>
              <a:t>- </a:t>
            </a:r>
            <a:r>
              <a:rPr lang="pt-PT" sz="1400" dirty="0" err="1"/>
              <a:t>Anti-CRISPRdb</a:t>
            </a:r>
            <a:endParaRPr lang="pt-PT" sz="1400" dirty="0"/>
          </a:p>
          <a:p>
            <a:pPr marL="914400" lvl="2" indent="0" algn="just">
              <a:lnSpc>
                <a:spcPct val="110000"/>
              </a:lnSpc>
              <a:buNone/>
            </a:pPr>
            <a:r>
              <a:rPr lang="pt-PT" sz="1400" dirty="0"/>
              <a:t>- </a:t>
            </a:r>
            <a:r>
              <a:rPr lang="pt-PT" sz="1400" dirty="0" err="1"/>
              <a:t>CRISPRminer</a:t>
            </a:r>
            <a:endParaRPr lang="pt-PT" sz="1400" dirty="0"/>
          </a:p>
          <a:p>
            <a:pPr marL="914400" lvl="2" indent="0" algn="just">
              <a:lnSpc>
                <a:spcPct val="110000"/>
              </a:lnSpc>
              <a:buNone/>
            </a:pPr>
            <a:r>
              <a:rPr lang="pt-PT" sz="1400" dirty="0"/>
              <a:t>- </a:t>
            </a:r>
            <a:r>
              <a:rPr lang="pt-PT" sz="1400" dirty="0" err="1"/>
              <a:t>Anti-CRISPR</a:t>
            </a:r>
            <a:r>
              <a:rPr lang="pt-PT" sz="1400" dirty="0"/>
              <a:t> </a:t>
            </a:r>
            <a:r>
              <a:rPr lang="pt-PT" sz="1400" dirty="0" err="1"/>
              <a:t>Assembly</a:t>
            </a:r>
            <a:endParaRPr lang="pt-PT" sz="1400" dirty="0"/>
          </a:p>
          <a:p>
            <a:pPr marL="457200" lvl="1" indent="0" algn="just">
              <a:lnSpc>
                <a:spcPct val="110000"/>
              </a:lnSpc>
              <a:buNone/>
            </a:pPr>
            <a:r>
              <a:rPr lang="pt-PT" sz="1600" dirty="0"/>
              <a:t>- </a:t>
            </a:r>
            <a:r>
              <a:rPr lang="pt-PT" sz="1600" dirty="0" err="1"/>
              <a:t>NAs</a:t>
            </a:r>
            <a:r>
              <a:rPr lang="pt-PT" sz="1600" dirty="0"/>
              <a:t> </a:t>
            </a:r>
            <a:r>
              <a:rPr lang="pt-PT" sz="1600" dirty="0" err="1"/>
              <a:t>and</a:t>
            </a:r>
            <a:r>
              <a:rPr lang="pt-PT" sz="1600" dirty="0"/>
              <a:t> </a:t>
            </a:r>
            <a:r>
              <a:rPr lang="pt-PT" sz="1600" dirty="0" err="1"/>
              <a:t>invalid</a:t>
            </a:r>
            <a:r>
              <a:rPr lang="pt-PT" sz="1600" dirty="0"/>
              <a:t> </a:t>
            </a:r>
            <a:r>
              <a:rPr lang="pt-PT" sz="1600" dirty="0" err="1"/>
              <a:t>values</a:t>
            </a:r>
            <a:r>
              <a:rPr lang="pt-PT" sz="1600" dirty="0"/>
              <a:t> </a:t>
            </a:r>
            <a:r>
              <a:rPr lang="pt-PT" sz="1600" dirty="0" err="1"/>
              <a:t>were</a:t>
            </a:r>
            <a:r>
              <a:rPr lang="pt-PT" sz="1600" dirty="0"/>
              <a:t> </a:t>
            </a:r>
            <a:r>
              <a:rPr lang="pt-PT" sz="1600" dirty="0" err="1"/>
              <a:t>treated</a:t>
            </a:r>
            <a:endParaRPr lang="pt-PT" sz="1600" dirty="0"/>
          </a:p>
          <a:p>
            <a:pPr marL="457200" lvl="1" indent="0" algn="just">
              <a:lnSpc>
                <a:spcPct val="110000"/>
              </a:lnSpc>
              <a:buNone/>
            </a:pPr>
            <a:r>
              <a:rPr lang="pt-PT" sz="1600" dirty="0"/>
              <a:t>- </a:t>
            </a:r>
            <a:r>
              <a:rPr lang="pt-PT" sz="1600" dirty="0" err="1"/>
              <a:t>Dataset</a:t>
            </a:r>
            <a:r>
              <a:rPr lang="pt-PT" sz="1600" dirty="0"/>
              <a:t> </a:t>
            </a:r>
            <a:r>
              <a:rPr lang="pt-PT" sz="1600" dirty="0" err="1"/>
              <a:t>columns</a:t>
            </a:r>
            <a:r>
              <a:rPr lang="pt-PT" sz="1600" dirty="0"/>
              <a:t>:</a:t>
            </a:r>
          </a:p>
          <a:p>
            <a:pPr marL="914400" lvl="2" indent="0" algn="just">
              <a:lnSpc>
                <a:spcPct val="110000"/>
              </a:lnSpc>
              <a:buNone/>
            </a:pPr>
            <a:r>
              <a:rPr lang="pt-PT" sz="1400" dirty="0"/>
              <a:t>- ID, </a:t>
            </a:r>
            <a:r>
              <a:rPr lang="pt-PT" sz="1400" dirty="0" err="1"/>
              <a:t>Sequence</a:t>
            </a:r>
            <a:r>
              <a:rPr lang="pt-PT" sz="1400" dirty="0"/>
              <a:t>, </a:t>
            </a:r>
            <a:r>
              <a:rPr lang="pt-PT" sz="1400" dirty="0" err="1"/>
              <a:t>Organism</a:t>
            </a:r>
            <a:r>
              <a:rPr lang="pt-PT" sz="1400" dirty="0"/>
              <a:t>, </a:t>
            </a:r>
            <a:r>
              <a:rPr lang="pt-PT" sz="1400" dirty="0" err="1"/>
              <a:t>Family</a:t>
            </a:r>
            <a:r>
              <a:rPr lang="pt-PT" sz="1400" dirty="0"/>
              <a:t>, </a:t>
            </a:r>
            <a:r>
              <a:rPr lang="pt-PT" sz="1400" dirty="0" err="1"/>
              <a:t>Type</a:t>
            </a:r>
            <a:r>
              <a:rPr lang="pt-PT" sz="1400" dirty="0"/>
              <a:t>, </a:t>
            </a:r>
            <a:r>
              <a:rPr lang="pt-PT" sz="1400" dirty="0" err="1"/>
              <a:t>Size</a:t>
            </a:r>
            <a:r>
              <a:rPr lang="pt-PT" sz="1400" dirty="0"/>
              <a:t> </a:t>
            </a:r>
            <a:r>
              <a:rPr lang="pt-PT" sz="1400" dirty="0" err="1"/>
              <a:t>and</a:t>
            </a:r>
            <a:r>
              <a:rPr lang="pt-PT" sz="1400" dirty="0"/>
              <a:t> </a:t>
            </a:r>
            <a:r>
              <a:rPr lang="pt-PT" sz="1400" dirty="0" err="1"/>
              <a:t>Protein_Acr</a:t>
            </a:r>
            <a:endParaRPr lang="pt-PT" sz="1400" dirty="0"/>
          </a:p>
          <a:p>
            <a:pPr marL="0" indent="0" algn="just">
              <a:lnSpc>
                <a:spcPct val="110000"/>
              </a:lnSpc>
              <a:buNone/>
            </a:pPr>
            <a:endParaRPr lang="pt-PT" sz="2000" dirty="0"/>
          </a:p>
        </p:txBody>
      </p:sp>
      <p:cxnSp>
        <p:nvCxnSpPr>
          <p:cNvPr id="18" name="Conexão reta 17">
            <a:extLst>
              <a:ext uri="{FF2B5EF4-FFF2-40B4-BE49-F238E27FC236}">
                <a16:creationId xmlns:a16="http://schemas.microsoft.com/office/drawing/2014/main" id="{0D77FDAB-2371-39D4-42DE-787BC4BFFE01}"/>
              </a:ext>
            </a:extLst>
          </p:cNvPr>
          <p:cNvCxnSpPr>
            <a:cxnSpLocks/>
          </p:cNvCxnSpPr>
          <p:nvPr/>
        </p:nvCxnSpPr>
        <p:spPr>
          <a:xfrm>
            <a:off x="289560" y="844598"/>
            <a:ext cx="11628120" cy="0"/>
          </a:xfrm>
          <a:prstGeom prst="line">
            <a:avLst/>
          </a:prstGeom>
        </p:spPr>
        <p:style>
          <a:lnRef idx="3">
            <a:schemeClr val="accent2"/>
          </a:lnRef>
          <a:fillRef idx="0">
            <a:schemeClr val="accent2"/>
          </a:fillRef>
          <a:effectRef idx="2">
            <a:schemeClr val="accent2"/>
          </a:effectRef>
          <a:fontRef idx="minor">
            <a:schemeClr val="tx1"/>
          </a:fontRef>
        </p:style>
      </p:cxnSp>
      <p:sp>
        <p:nvSpPr>
          <p:cNvPr id="29" name="Título 1">
            <a:extLst>
              <a:ext uri="{FF2B5EF4-FFF2-40B4-BE49-F238E27FC236}">
                <a16:creationId xmlns:a16="http://schemas.microsoft.com/office/drawing/2014/main" id="{DCCFF4B0-61C5-7F90-2D97-461B03EB407A}"/>
              </a:ext>
            </a:extLst>
          </p:cNvPr>
          <p:cNvSpPr>
            <a:spLocks noGrp="1"/>
          </p:cNvSpPr>
          <p:nvPr>
            <p:ph type="title"/>
          </p:nvPr>
        </p:nvSpPr>
        <p:spPr>
          <a:xfrm>
            <a:off x="438573" y="1"/>
            <a:ext cx="10515600" cy="844594"/>
          </a:xfrm>
        </p:spPr>
        <p:txBody>
          <a:bodyPr/>
          <a:lstStyle/>
          <a:p>
            <a:r>
              <a:rPr lang="pt-PT" dirty="0" err="1"/>
              <a:t>Methods</a:t>
            </a:r>
            <a:endParaRPr lang="pt-PT" dirty="0"/>
          </a:p>
        </p:txBody>
      </p:sp>
      <p:sp>
        <p:nvSpPr>
          <p:cNvPr id="2" name="CaixaDeTexto 1">
            <a:extLst>
              <a:ext uri="{FF2B5EF4-FFF2-40B4-BE49-F238E27FC236}">
                <a16:creationId xmlns:a16="http://schemas.microsoft.com/office/drawing/2014/main" id="{81EAAB8F-9BA3-C0D1-6CA4-75811BB09D85}"/>
              </a:ext>
            </a:extLst>
          </p:cNvPr>
          <p:cNvSpPr txBox="1"/>
          <p:nvPr/>
        </p:nvSpPr>
        <p:spPr>
          <a:xfrm>
            <a:off x="6471792" y="2402119"/>
            <a:ext cx="4482381" cy="1446550"/>
          </a:xfrm>
          <a:prstGeom prst="rect">
            <a:avLst/>
          </a:prstGeom>
          <a:noFill/>
        </p:spPr>
        <p:txBody>
          <a:bodyPr wrap="none" rtlCol="0">
            <a:spAutoFit/>
          </a:bodyPr>
          <a:lstStyle/>
          <a:p>
            <a:pPr marL="0" indent="0" algn="just">
              <a:buNone/>
            </a:pPr>
            <a:r>
              <a:rPr lang="pt-PT" sz="1800" dirty="0"/>
              <a:t>- </a:t>
            </a:r>
            <a:r>
              <a:rPr lang="pt-PT" sz="1800" b="1" dirty="0"/>
              <a:t>Negative </a:t>
            </a:r>
            <a:r>
              <a:rPr lang="pt-PT" sz="1800" b="1" dirty="0" err="1"/>
              <a:t>Dataset</a:t>
            </a:r>
            <a:endParaRPr lang="pt-PT" sz="1800" b="1" dirty="0"/>
          </a:p>
          <a:p>
            <a:pPr marL="457200" lvl="1" indent="0" algn="just">
              <a:buNone/>
            </a:pPr>
            <a:r>
              <a:rPr lang="pt-PT" sz="1600" dirty="0"/>
              <a:t>- </a:t>
            </a:r>
            <a:r>
              <a:rPr lang="pt-PT" sz="1600" dirty="0" err="1"/>
              <a:t>Source</a:t>
            </a:r>
            <a:r>
              <a:rPr lang="pt-PT" sz="1600" dirty="0"/>
              <a:t> </a:t>
            </a:r>
            <a:r>
              <a:rPr lang="pt-PT" sz="1600" dirty="0" err="1"/>
              <a:t>Database</a:t>
            </a:r>
            <a:r>
              <a:rPr lang="pt-PT" sz="1600" dirty="0"/>
              <a:t>:</a:t>
            </a:r>
          </a:p>
          <a:p>
            <a:pPr marL="914400" lvl="2" indent="0" algn="just">
              <a:buNone/>
            </a:pPr>
            <a:r>
              <a:rPr lang="pt-PT" sz="1400" i="1" dirty="0"/>
              <a:t>- </a:t>
            </a:r>
            <a:r>
              <a:rPr lang="pt-PT" sz="1400" i="1" dirty="0" err="1"/>
              <a:t>Phage</a:t>
            </a:r>
            <a:r>
              <a:rPr lang="pt-PT" sz="1400" i="1" dirty="0"/>
              <a:t> Artificial Neural Networks </a:t>
            </a:r>
            <a:r>
              <a:rPr lang="pt-PT" sz="1400" dirty="0"/>
              <a:t>(</a:t>
            </a:r>
            <a:r>
              <a:rPr lang="pt-PT" sz="1400" dirty="0" err="1"/>
              <a:t>PhANNs</a:t>
            </a:r>
            <a:r>
              <a:rPr lang="pt-PT" sz="1400" dirty="0"/>
              <a:t>)</a:t>
            </a:r>
          </a:p>
          <a:p>
            <a:pPr marL="1371600" lvl="3" indent="0" algn="just">
              <a:buNone/>
            </a:pPr>
            <a:r>
              <a:rPr lang="pt-PT" sz="1400" dirty="0"/>
              <a:t>- Data </a:t>
            </a:r>
            <a:r>
              <a:rPr lang="pt-PT" sz="1400" dirty="0" err="1"/>
              <a:t>classifications</a:t>
            </a:r>
            <a:r>
              <a:rPr lang="pt-PT" sz="1400" dirty="0"/>
              <a:t>:</a:t>
            </a:r>
          </a:p>
          <a:p>
            <a:pPr marL="1828800" lvl="4" indent="0" algn="just">
              <a:buNone/>
            </a:pPr>
            <a:r>
              <a:rPr lang="pt-PT" sz="1300" b="1" dirty="0"/>
              <a:t>- </a:t>
            </a:r>
            <a:r>
              <a:rPr lang="pt-PT" sz="1300" b="1" dirty="0" err="1"/>
              <a:t>Structural</a:t>
            </a:r>
            <a:r>
              <a:rPr lang="pt-PT" sz="1300" b="1" dirty="0"/>
              <a:t> </a:t>
            </a:r>
            <a:r>
              <a:rPr lang="pt-PT" sz="1300" b="1" dirty="0" err="1"/>
              <a:t>proteins</a:t>
            </a:r>
            <a:endParaRPr lang="pt-PT" sz="1300" b="1" dirty="0"/>
          </a:p>
          <a:p>
            <a:pPr marL="1828800" lvl="4" indent="0" algn="just">
              <a:buNone/>
            </a:pPr>
            <a:r>
              <a:rPr lang="pt-PT" sz="1300" dirty="0"/>
              <a:t>- </a:t>
            </a:r>
            <a:r>
              <a:rPr lang="pt-PT" sz="1300" dirty="0" err="1"/>
              <a:t>Regulatory</a:t>
            </a:r>
            <a:r>
              <a:rPr lang="pt-PT" sz="1300" dirty="0"/>
              <a:t> </a:t>
            </a:r>
            <a:r>
              <a:rPr lang="pt-PT" sz="1300" dirty="0" err="1"/>
              <a:t>proteins</a:t>
            </a:r>
            <a:endParaRPr lang="pt-PT" sz="1300" dirty="0"/>
          </a:p>
        </p:txBody>
      </p:sp>
      <p:graphicFrame>
        <p:nvGraphicFramePr>
          <p:cNvPr id="14" name="Tabela 13">
            <a:extLst>
              <a:ext uri="{FF2B5EF4-FFF2-40B4-BE49-F238E27FC236}">
                <a16:creationId xmlns:a16="http://schemas.microsoft.com/office/drawing/2014/main" id="{D0513B4B-FBDE-C5DF-9071-AFE556889DE3}"/>
              </a:ext>
            </a:extLst>
          </p:cNvPr>
          <p:cNvGraphicFramePr>
            <a:graphicFrameLocks noGrp="1"/>
          </p:cNvGraphicFramePr>
          <p:nvPr>
            <p:extLst>
              <p:ext uri="{D42A27DB-BD31-4B8C-83A1-F6EECF244321}">
                <p14:modId xmlns:p14="http://schemas.microsoft.com/office/powerpoint/2010/main" val="4012313789"/>
              </p:ext>
            </p:extLst>
          </p:nvPr>
        </p:nvGraphicFramePr>
        <p:xfrm>
          <a:off x="660774" y="1612415"/>
          <a:ext cx="10870451" cy="4812815"/>
        </p:xfrm>
        <a:graphic>
          <a:graphicData uri="http://schemas.openxmlformats.org/drawingml/2006/table">
            <a:tbl>
              <a:tblPr firstRow="1" firstCol="1" bandRow="1">
                <a:tableStyleId>{5C22544A-7EE6-4342-B048-85BDC9FD1C3A}</a:tableStyleId>
              </a:tblPr>
              <a:tblGrid>
                <a:gridCol w="2326731">
                  <a:extLst>
                    <a:ext uri="{9D8B030D-6E8A-4147-A177-3AD203B41FA5}">
                      <a16:colId xmlns:a16="http://schemas.microsoft.com/office/drawing/2014/main" val="2867679068"/>
                    </a:ext>
                  </a:extLst>
                </a:gridCol>
                <a:gridCol w="4138417">
                  <a:extLst>
                    <a:ext uri="{9D8B030D-6E8A-4147-A177-3AD203B41FA5}">
                      <a16:colId xmlns:a16="http://schemas.microsoft.com/office/drawing/2014/main" val="262508161"/>
                    </a:ext>
                  </a:extLst>
                </a:gridCol>
                <a:gridCol w="4405303">
                  <a:extLst>
                    <a:ext uri="{9D8B030D-6E8A-4147-A177-3AD203B41FA5}">
                      <a16:colId xmlns:a16="http://schemas.microsoft.com/office/drawing/2014/main" val="3099400070"/>
                    </a:ext>
                  </a:extLst>
                </a:gridCol>
              </a:tblGrid>
              <a:tr h="420401">
                <a:tc>
                  <a:txBody>
                    <a:bodyPr/>
                    <a:lstStyle/>
                    <a:p>
                      <a:pPr algn="ctr"/>
                      <a:endParaRPr lang="pt-PT"/>
                    </a:p>
                  </a:txBody>
                  <a:tcPr/>
                </a:tc>
                <a:tc>
                  <a:txBody>
                    <a:bodyPr/>
                    <a:lstStyle/>
                    <a:p>
                      <a:pPr algn="ctr"/>
                      <a:r>
                        <a:rPr lang="pt-PT" dirty="0"/>
                        <a:t>Positive </a:t>
                      </a:r>
                      <a:r>
                        <a:rPr lang="pt-PT" dirty="0" err="1"/>
                        <a:t>Dataset</a:t>
                      </a:r>
                      <a:endParaRPr lang="pt-PT" dirty="0"/>
                    </a:p>
                  </a:txBody>
                  <a:tcPr/>
                </a:tc>
                <a:tc>
                  <a:txBody>
                    <a:bodyPr/>
                    <a:lstStyle/>
                    <a:p>
                      <a:pPr algn="ctr"/>
                      <a:r>
                        <a:rPr lang="pt-PT" dirty="0"/>
                        <a:t>Negative </a:t>
                      </a:r>
                      <a:r>
                        <a:rPr lang="pt-PT" dirty="0" err="1"/>
                        <a:t>Dataset</a:t>
                      </a:r>
                      <a:endParaRPr lang="pt-PT" dirty="0"/>
                    </a:p>
                  </a:txBody>
                  <a:tcPr/>
                </a:tc>
                <a:extLst>
                  <a:ext uri="{0D108BD9-81ED-4DB2-BD59-A6C34878D82A}">
                    <a16:rowId xmlns:a16="http://schemas.microsoft.com/office/drawing/2014/main" val="3284042757"/>
                  </a:ext>
                </a:extLst>
              </a:tr>
              <a:tr h="529418">
                <a:tc>
                  <a:txBody>
                    <a:bodyPr/>
                    <a:lstStyle/>
                    <a:p>
                      <a:pPr algn="ctr"/>
                      <a:r>
                        <a:rPr lang="pt-PT" sz="1600" dirty="0"/>
                        <a:t>Target data</a:t>
                      </a:r>
                    </a:p>
                  </a:txBody>
                  <a:tcPr/>
                </a:tc>
                <a:tc>
                  <a:txBody>
                    <a:bodyPr/>
                    <a:lstStyle/>
                    <a:p>
                      <a:pPr algn="ctr"/>
                      <a:r>
                        <a:rPr lang="pt-PT" sz="1600" dirty="0"/>
                        <a:t>- Must </a:t>
                      </a:r>
                      <a:r>
                        <a:rPr lang="pt-PT" sz="1600" dirty="0" err="1"/>
                        <a:t>be</a:t>
                      </a:r>
                      <a:r>
                        <a:rPr lang="pt-PT" sz="1600" dirty="0"/>
                        <a:t> </a:t>
                      </a:r>
                      <a:r>
                        <a:rPr lang="pt-PT" sz="1600" dirty="0" err="1"/>
                        <a:t>confirmed</a:t>
                      </a:r>
                      <a:r>
                        <a:rPr lang="pt-PT" sz="1600" dirty="0"/>
                        <a:t> </a:t>
                      </a:r>
                      <a:r>
                        <a:rPr lang="pt-PT" sz="1600" dirty="0" err="1"/>
                        <a:t>Anti-CRISPR</a:t>
                      </a:r>
                      <a:r>
                        <a:rPr lang="pt-PT" sz="1600" dirty="0"/>
                        <a:t> </a:t>
                      </a:r>
                      <a:r>
                        <a:rPr lang="pt-PT" sz="1600" dirty="0" err="1"/>
                        <a:t>protein</a:t>
                      </a:r>
                      <a:r>
                        <a:rPr lang="pt-PT" sz="1600" dirty="0"/>
                        <a:t> </a:t>
                      </a:r>
                      <a:r>
                        <a:rPr lang="pt-PT" sz="1600" dirty="0" err="1"/>
                        <a:t>sequences</a:t>
                      </a:r>
                      <a:r>
                        <a:rPr lang="pt-PT" sz="1600" dirty="0"/>
                        <a:t>.</a:t>
                      </a:r>
                    </a:p>
                  </a:txBody>
                  <a:tcPr/>
                </a:tc>
                <a:tc>
                  <a:txBody>
                    <a:bodyPr/>
                    <a:lstStyle/>
                    <a:p>
                      <a:pPr algn="ctr"/>
                      <a:r>
                        <a:rPr lang="pt-PT" sz="1600" dirty="0"/>
                        <a:t>- Must </a:t>
                      </a:r>
                      <a:r>
                        <a:rPr lang="pt-PT" sz="1600" dirty="0" err="1"/>
                        <a:t>be</a:t>
                      </a:r>
                      <a:r>
                        <a:rPr lang="pt-PT" sz="1600" dirty="0"/>
                        <a:t> </a:t>
                      </a:r>
                      <a:r>
                        <a:rPr lang="pt-PT" sz="1600" dirty="0" err="1"/>
                        <a:t>phage</a:t>
                      </a:r>
                      <a:r>
                        <a:rPr lang="pt-PT" sz="1600" dirty="0"/>
                        <a:t> </a:t>
                      </a:r>
                      <a:r>
                        <a:rPr lang="pt-PT" sz="1600" dirty="0" err="1"/>
                        <a:t>protein</a:t>
                      </a:r>
                      <a:r>
                        <a:rPr lang="pt-PT" sz="1600" dirty="0"/>
                        <a:t> </a:t>
                      </a:r>
                      <a:r>
                        <a:rPr lang="pt-PT" sz="1600" dirty="0" err="1"/>
                        <a:t>sequences</a:t>
                      </a:r>
                      <a:r>
                        <a:rPr lang="pt-PT" sz="1600" dirty="0"/>
                        <a:t>;</a:t>
                      </a:r>
                    </a:p>
                    <a:p>
                      <a:pPr algn="ctr"/>
                      <a:r>
                        <a:rPr lang="pt-PT" sz="1600" dirty="0"/>
                        <a:t>- </a:t>
                      </a:r>
                      <a:r>
                        <a:rPr lang="pt-PT" sz="1600" dirty="0" err="1"/>
                        <a:t>Functions</a:t>
                      </a:r>
                      <a:r>
                        <a:rPr lang="pt-PT" sz="1600" dirty="0"/>
                        <a:t> must </a:t>
                      </a:r>
                      <a:r>
                        <a:rPr lang="pt-PT" sz="1600" b="1" dirty="0" err="1"/>
                        <a:t>not</a:t>
                      </a:r>
                      <a:r>
                        <a:rPr lang="pt-PT" sz="1600" dirty="0"/>
                        <a:t> </a:t>
                      </a:r>
                      <a:r>
                        <a:rPr lang="pt-PT" sz="1600" dirty="0" err="1"/>
                        <a:t>be</a:t>
                      </a:r>
                      <a:r>
                        <a:rPr lang="pt-PT" sz="1600" dirty="0"/>
                        <a:t> similar to </a:t>
                      </a:r>
                      <a:r>
                        <a:rPr lang="pt-PT" sz="1600" dirty="0" err="1"/>
                        <a:t>Anti-CRISPR</a:t>
                      </a:r>
                      <a:r>
                        <a:rPr lang="pt-PT" sz="1600" dirty="0"/>
                        <a:t> </a:t>
                      </a:r>
                      <a:r>
                        <a:rPr lang="pt-PT" sz="1600" dirty="0" err="1"/>
                        <a:t>functions</a:t>
                      </a:r>
                      <a:r>
                        <a:rPr lang="pt-PT" sz="1600" dirty="0"/>
                        <a:t>.</a:t>
                      </a:r>
                    </a:p>
                  </a:txBody>
                  <a:tcPr/>
                </a:tc>
                <a:extLst>
                  <a:ext uri="{0D108BD9-81ED-4DB2-BD59-A6C34878D82A}">
                    <a16:rowId xmlns:a16="http://schemas.microsoft.com/office/drawing/2014/main" val="540667117"/>
                  </a:ext>
                </a:extLst>
              </a:tr>
              <a:tr h="529418">
                <a:tc>
                  <a:txBody>
                    <a:bodyPr/>
                    <a:lstStyle/>
                    <a:p>
                      <a:pPr algn="ctr"/>
                      <a:r>
                        <a:rPr lang="pt-PT" sz="1600" dirty="0" err="1"/>
                        <a:t>Source</a:t>
                      </a:r>
                      <a:r>
                        <a:rPr lang="pt-PT" sz="1600" dirty="0"/>
                        <a:t> </a:t>
                      </a:r>
                      <a:r>
                        <a:rPr lang="pt-PT" sz="1600" dirty="0" err="1"/>
                        <a:t>Databases</a:t>
                      </a:r>
                      <a:endParaRPr lang="pt-PT" sz="1600" dirty="0"/>
                    </a:p>
                  </a:txBody>
                  <a:tcPr/>
                </a:tc>
                <a:tc>
                  <a:txBody>
                    <a:bodyPr/>
                    <a:lstStyle/>
                    <a:p>
                      <a:pPr algn="ctr"/>
                      <a:r>
                        <a:rPr lang="pt-PT" sz="1600" dirty="0" err="1"/>
                        <a:t>Anti-CRISPRdb</a:t>
                      </a:r>
                      <a:endParaRPr lang="pt-PT" sz="1600" dirty="0"/>
                    </a:p>
                    <a:p>
                      <a:pPr algn="ctr"/>
                      <a:r>
                        <a:rPr lang="pt-PT" sz="1600" dirty="0" err="1"/>
                        <a:t>CRISPRminer</a:t>
                      </a:r>
                      <a:endParaRPr lang="pt-PT" sz="1600" dirty="0"/>
                    </a:p>
                    <a:p>
                      <a:pPr algn="ctr"/>
                      <a:r>
                        <a:rPr lang="pt-PT" sz="1600" dirty="0" err="1"/>
                        <a:t>Anti-CRISPR</a:t>
                      </a:r>
                      <a:r>
                        <a:rPr lang="pt-PT" sz="1600" dirty="0"/>
                        <a:t> </a:t>
                      </a:r>
                      <a:r>
                        <a:rPr lang="pt-PT" sz="1600" dirty="0" err="1"/>
                        <a:t>Assembly</a:t>
                      </a:r>
                      <a:endParaRPr lang="pt-PT"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Phage</a:t>
                      </a:r>
                      <a:r>
                        <a:rPr lang="pt-PT" sz="1600" dirty="0"/>
                        <a:t> Artificial Neural Networks (</a:t>
                      </a:r>
                      <a:r>
                        <a:rPr lang="pt-PT" sz="1600" b="1" dirty="0" err="1"/>
                        <a:t>PhANNs</a:t>
                      </a:r>
                      <a:r>
                        <a:rPr lang="pt-PT" sz="1600" dirty="0"/>
                        <a:t>)</a:t>
                      </a:r>
                    </a:p>
                  </a:txBody>
                  <a:tcPr/>
                </a:tc>
                <a:extLst>
                  <a:ext uri="{0D108BD9-81ED-4DB2-BD59-A6C34878D82A}">
                    <a16:rowId xmlns:a16="http://schemas.microsoft.com/office/drawing/2014/main" val="3240192719"/>
                  </a:ext>
                </a:extLst>
              </a:tr>
              <a:tr h="529418">
                <a:tc>
                  <a:txBody>
                    <a:bodyPr/>
                    <a:lstStyle/>
                    <a:p>
                      <a:pPr algn="ctr"/>
                      <a:r>
                        <a:rPr lang="pt-PT" sz="1600" dirty="0" err="1"/>
                        <a:t>Specific</a:t>
                      </a:r>
                      <a:r>
                        <a:rPr lang="pt-PT" sz="1600" dirty="0"/>
                        <a:t> data </a:t>
                      </a:r>
                      <a:r>
                        <a:rPr lang="pt-PT" sz="1600" dirty="0" err="1"/>
                        <a:t>selection</a:t>
                      </a:r>
                      <a:endParaRPr lang="pt-PT" sz="1600" dirty="0"/>
                    </a:p>
                  </a:txBody>
                  <a:tcPr/>
                </a:tc>
                <a:tc>
                  <a:txBody>
                    <a:bodyPr/>
                    <a:lstStyle/>
                    <a:p>
                      <a:pPr algn="ctr"/>
                      <a:r>
                        <a:rPr lang="pt-PT"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expandedDB</a:t>
                      </a:r>
                      <a:r>
                        <a:rPr lang="pt-PT" sz="1600" dirty="0"/>
                        <a:t>: </a:t>
                      </a:r>
                      <a:r>
                        <a:rPr lang="pt-PT" sz="1600" b="1" dirty="0" err="1"/>
                        <a:t>Structural</a:t>
                      </a:r>
                      <a:r>
                        <a:rPr lang="pt-PT" sz="1600" b="1" dirty="0"/>
                        <a:t> </a:t>
                      </a:r>
                      <a:r>
                        <a:rPr lang="pt-PT" sz="1600" b="1" dirty="0" err="1"/>
                        <a:t>proteins</a:t>
                      </a:r>
                      <a:endParaRPr lang="pt-PT" sz="1600" b="1" dirty="0"/>
                    </a:p>
                  </a:txBody>
                  <a:tcPr/>
                </a:tc>
                <a:extLst>
                  <a:ext uri="{0D108BD9-81ED-4DB2-BD59-A6C34878D82A}">
                    <a16:rowId xmlns:a16="http://schemas.microsoft.com/office/drawing/2014/main" val="951844993"/>
                  </a:ext>
                </a:extLst>
              </a:tr>
              <a:tr h="529418">
                <a:tc>
                  <a:txBody>
                    <a:bodyPr/>
                    <a:lstStyle/>
                    <a:p>
                      <a:pPr algn="ctr"/>
                      <a:r>
                        <a:rPr lang="pt-PT" sz="1600" dirty="0" err="1"/>
                        <a:t>Pre-processing</a:t>
                      </a:r>
                      <a:endParaRPr lang="pt-PT"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NaNs</a:t>
                      </a:r>
                      <a:r>
                        <a:rPr lang="pt-PT" sz="1600" dirty="0"/>
                        <a:t> </a:t>
                      </a:r>
                      <a:r>
                        <a:rPr lang="pt-PT" sz="1600" dirty="0" err="1"/>
                        <a:t>and</a:t>
                      </a:r>
                      <a:r>
                        <a:rPr lang="pt-PT" sz="1600" dirty="0"/>
                        <a:t> </a:t>
                      </a:r>
                      <a:r>
                        <a:rPr lang="pt-PT" sz="1600" dirty="0" err="1"/>
                        <a:t>invalid</a:t>
                      </a:r>
                      <a:r>
                        <a:rPr lang="pt-PT" sz="1600" dirty="0"/>
                        <a:t> </a:t>
                      </a:r>
                      <a:r>
                        <a:rPr lang="pt-PT" sz="1600" dirty="0" err="1"/>
                        <a:t>values</a:t>
                      </a:r>
                      <a:r>
                        <a:rPr lang="pt-PT" sz="1600" dirty="0"/>
                        <a:t> </a:t>
                      </a:r>
                      <a:r>
                        <a:rPr lang="pt-PT" sz="1600" dirty="0" err="1"/>
                        <a:t>treated</a:t>
                      </a:r>
                      <a:r>
                        <a:rPr lang="pt-PT" sz="1600" dirty="0"/>
                        <a:t>, </a:t>
                      </a:r>
                      <a:r>
                        <a:rPr lang="pt-PT" sz="1600" dirty="0" err="1"/>
                        <a:t>duplicates</a:t>
                      </a:r>
                      <a:r>
                        <a:rPr lang="pt-PT" sz="1600" dirty="0"/>
                        <a:t> </a:t>
                      </a:r>
                      <a:r>
                        <a:rPr lang="pt-PT" sz="1600" dirty="0" err="1"/>
                        <a:t>removed</a:t>
                      </a:r>
                      <a:endParaRPr lang="pt-PT"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Previously</a:t>
                      </a:r>
                      <a:r>
                        <a:rPr lang="pt-PT" sz="1600" dirty="0"/>
                        <a:t> </a:t>
                      </a:r>
                      <a:r>
                        <a:rPr lang="pt-PT" sz="1600" dirty="0" err="1"/>
                        <a:t>pre-processed</a:t>
                      </a:r>
                      <a:r>
                        <a:rPr lang="pt-PT" sz="1600" dirty="0"/>
                        <a:t> </a:t>
                      </a:r>
                      <a:r>
                        <a:rPr lang="pt-PT" sz="1600" dirty="0" err="1"/>
                        <a:t>by</a:t>
                      </a:r>
                      <a:r>
                        <a:rPr lang="pt-PT" sz="1600" dirty="0"/>
                        <a:t> </a:t>
                      </a:r>
                      <a:r>
                        <a:rPr lang="pt-PT" sz="1600" dirty="0" err="1"/>
                        <a:t>the</a:t>
                      </a:r>
                      <a:r>
                        <a:rPr lang="pt-PT" sz="1600" dirty="0"/>
                        <a:t> </a:t>
                      </a:r>
                      <a:r>
                        <a:rPr lang="pt-PT" sz="1600" dirty="0" err="1"/>
                        <a:t>authors</a:t>
                      </a:r>
                      <a:endParaRPr lang="pt-PT" sz="1600" dirty="0"/>
                    </a:p>
                  </a:txBody>
                  <a:tcPr/>
                </a:tc>
                <a:extLst>
                  <a:ext uri="{0D108BD9-81ED-4DB2-BD59-A6C34878D82A}">
                    <a16:rowId xmlns:a16="http://schemas.microsoft.com/office/drawing/2014/main" val="414276324"/>
                  </a:ext>
                </a:extLst>
              </a:tr>
              <a:tr h="529418">
                <a:tc>
                  <a:txBody>
                    <a:bodyPr/>
                    <a:lstStyle/>
                    <a:p>
                      <a:pPr algn="ctr"/>
                      <a:r>
                        <a:rPr lang="pt-PT" sz="1600" dirty="0" err="1"/>
                        <a:t>Dataset</a:t>
                      </a:r>
                      <a:r>
                        <a:rPr lang="pt-PT" sz="1600" dirty="0"/>
                        <a:t> </a:t>
                      </a:r>
                      <a:r>
                        <a:rPr lang="pt-PT" sz="1600" dirty="0" err="1"/>
                        <a:t>columns</a:t>
                      </a:r>
                      <a:endParaRPr lang="pt-PT"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b="1" dirty="0"/>
                        <a:t>ID</a:t>
                      </a:r>
                      <a:r>
                        <a:rPr lang="pt-PT" sz="1600" dirty="0"/>
                        <a:t>, </a:t>
                      </a:r>
                      <a:r>
                        <a:rPr lang="pt-PT" sz="1600" b="1" dirty="0" err="1"/>
                        <a:t>Sequence</a:t>
                      </a:r>
                      <a:r>
                        <a:rPr lang="pt-PT" sz="1600" dirty="0"/>
                        <a:t>, </a:t>
                      </a:r>
                      <a:r>
                        <a:rPr lang="pt-PT" sz="1600" dirty="0" err="1"/>
                        <a:t>Organism</a:t>
                      </a:r>
                      <a:r>
                        <a:rPr lang="pt-PT" sz="1600" dirty="0"/>
                        <a:t>, </a:t>
                      </a:r>
                      <a:r>
                        <a:rPr lang="pt-PT" sz="1600" dirty="0" err="1"/>
                        <a:t>Family</a:t>
                      </a:r>
                      <a:r>
                        <a:rPr lang="pt-PT" sz="1600" dirty="0"/>
                        <a:t>, </a:t>
                      </a:r>
                      <a:r>
                        <a:rPr lang="pt-PT" sz="1600" dirty="0" err="1"/>
                        <a:t>Type</a:t>
                      </a:r>
                      <a:r>
                        <a:rPr lang="pt-PT" sz="1600" dirty="0"/>
                        <a:t>, </a:t>
                      </a:r>
                      <a:r>
                        <a:rPr lang="pt-PT" sz="1600" dirty="0" err="1"/>
                        <a:t>Size</a:t>
                      </a:r>
                      <a:r>
                        <a:rPr lang="pt-PT" sz="1600" dirty="0"/>
                        <a:t> </a:t>
                      </a:r>
                      <a:r>
                        <a:rPr lang="pt-PT" sz="1600" dirty="0" err="1"/>
                        <a:t>and</a:t>
                      </a:r>
                      <a:r>
                        <a:rPr lang="pt-PT" sz="1600" dirty="0"/>
                        <a:t> </a:t>
                      </a:r>
                      <a:r>
                        <a:rPr lang="pt-PT" sz="1600" b="1" dirty="0" err="1"/>
                        <a:t>Protein_Acr</a:t>
                      </a:r>
                      <a:endParaRPr lang="pt-PT" sz="16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b="1" dirty="0"/>
                        <a:t>ID</a:t>
                      </a:r>
                      <a:r>
                        <a:rPr lang="pt-PT" sz="1600" dirty="0"/>
                        <a:t>, </a:t>
                      </a:r>
                      <a:r>
                        <a:rPr lang="pt-PT" sz="1600" b="1" dirty="0" err="1"/>
                        <a:t>Sequence</a:t>
                      </a:r>
                      <a:r>
                        <a:rPr lang="pt-PT" sz="1600" dirty="0"/>
                        <a:t>, </a:t>
                      </a:r>
                      <a:r>
                        <a:rPr lang="pt-PT" sz="1600" dirty="0" err="1"/>
                        <a:t>Organism</a:t>
                      </a:r>
                      <a:r>
                        <a:rPr lang="pt-PT" sz="1600" dirty="0"/>
                        <a:t>, </a:t>
                      </a:r>
                      <a:r>
                        <a:rPr lang="pt-PT" sz="1600" dirty="0" err="1"/>
                        <a:t>Structure</a:t>
                      </a:r>
                      <a:r>
                        <a:rPr lang="pt-PT" sz="1600" dirty="0"/>
                        <a:t>, </a:t>
                      </a:r>
                      <a:r>
                        <a:rPr lang="pt-PT" sz="1600" dirty="0" err="1"/>
                        <a:t>Size</a:t>
                      </a:r>
                      <a:r>
                        <a:rPr lang="pt-PT" sz="1600" dirty="0"/>
                        <a:t> </a:t>
                      </a:r>
                      <a:r>
                        <a:rPr lang="pt-PT" sz="1600" dirty="0" err="1"/>
                        <a:t>and</a:t>
                      </a:r>
                      <a:r>
                        <a:rPr lang="pt-PT" sz="1600" dirty="0"/>
                        <a:t> </a:t>
                      </a:r>
                      <a:r>
                        <a:rPr lang="pt-PT" sz="1600" b="1" dirty="0" err="1"/>
                        <a:t>Protein_Acr</a:t>
                      </a:r>
                      <a:endParaRPr lang="pt-PT" sz="1600" b="1" dirty="0"/>
                    </a:p>
                  </a:txBody>
                  <a:tcPr/>
                </a:tc>
                <a:extLst>
                  <a:ext uri="{0D108BD9-81ED-4DB2-BD59-A6C34878D82A}">
                    <a16:rowId xmlns:a16="http://schemas.microsoft.com/office/drawing/2014/main" val="541005696"/>
                  </a:ext>
                </a:extLst>
              </a:tr>
              <a:tr h="529418">
                <a:tc>
                  <a:txBody>
                    <a:bodyPr/>
                    <a:lstStyle/>
                    <a:p>
                      <a:pPr algn="ctr"/>
                      <a:r>
                        <a:rPr lang="pt-PT" sz="1600" dirty="0"/>
                        <a:t>Target </a:t>
                      </a:r>
                      <a:r>
                        <a:rPr lang="pt-PT" sz="1600" dirty="0" err="1"/>
                        <a:t>column</a:t>
                      </a:r>
                      <a:endParaRPr lang="pt-PT" sz="1600" dirty="0"/>
                    </a:p>
                  </a:txBody>
                  <a:tcPr/>
                </a:tc>
                <a:tc>
                  <a:txBody>
                    <a:bodyPr/>
                    <a:lstStyle/>
                    <a:p>
                      <a:pPr algn="ctr"/>
                      <a:r>
                        <a:rPr lang="pt-PT" sz="1600" b="1" dirty="0" err="1"/>
                        <a:t>Protein_Acr</a:t>
                      </a:r>
                      <a:endParaRPr lang="pt-PT" sz="1600" b="1" dirty="0"/>
                    </a:p>
                  </a:txBody>
                  <a:tcPr/>
                </a:tc>
                <a:tc>
                  <a:txBody>
                    <a:bodyPr/>
                    <a:lstStyle/>
                    <a:p>
                      <a:pPr algn="ctr"/>
                      <a:r>
                        <a:rPr lang="pt-PT" sz="1600" b="1" dirty="0" err="1"/>
                        <a:t>Protein_Acr</a:t>
                      </a:r>
                      <a:endParaRPr lang="pt-PT" sz="1600" b="1" dirty="0"/>
                    </a:p>
                  </a:txBody>
                  <a:tcPr/>
                </a:tc>
                <a:extLst>
                  <a:ext uri="{0D108BD9-81ED-4DB2-BD59-A6C34878D82A}">
                    <a16:rowId xmlns:a16="http://schemas.microsoft.com/office/drawing/2014/main" val="1720910223"/>
                  </a:ext>
                </a:extLst>
              </a:tr>
              <a:tr h="529418">
                <a:tc>
                  <a:txBody>
                    <a:bodyPr/>
                    <a:lstStyle/>
                    <a:p>
                      <a:pPr algn="ctr"/>
                      <a:r>
                        <a:rPr lang="pt-PT" sz="1600" dirty="0"/>
                        <a:t>Target </a:t>
                      </a:r>
                      <a:r>
                        <a:rPr lang="pt-PT" sz="1600" dirty="0" err="1"/>
                        <a:t>column</a:t>
                      </a:r>
                      <a:r>
                        <a:rPr lang="pt-PT" sz="1600" dirty="0"/>
                        <a:t> </a:t>
                      </a:r>
                      <a:r>
                        <a:rPr lang="pt-PT" sz="1600" dirty="0" err="1"/>
                        <a:t>value</a:t>
                      </a:r>
                      <a:endParaRPr lang="pt-PT" sz="1600" dirty="0"/>
                    </a:p>
                  </a:txBody>
                  <a:tcPr/>
                </a:tc>
                <a:tc>
                  <a:txBody>
                    <a:bodyPr/>
                    <a:lstStyle/>
                    <a:p>
                      <a:pPr algn="ctr"/>
                      <a:r>
                        <a:rPr lang="pt-PT" sz="1600" dirty="0"/>
                        <a:t>1</a:t>
                      </a:r>
                    </a:p>
                  </a:txBody>
                  <a:tcPr/>
                </a:tc>
                <a:tc>
                  <a:txBody>
                    <a:bodyPr/>
                    <a:lstStyle/>
                    <a:p>
                      <a:pPr algn="ctr"/>
                      <a:r>
                        <a:rPr lang="pt-PT" sz="1600" dirty="0"/>
                        <a:t>0</a:t>
                      </a:r>
                    </a:p>
                  </a:txBody>
                  <a:tcPr/>
                </a:tc>
                <a:extLst>
                  <a:ext uri="{0D108BD9-81ED-4DB2-BD59-A6C34878D82A}">
                    <a16:rowId xmlns:a16="http://schemas.microsoft.com/office/drawing/2014/main" val="3060804778"/>
                  </a:ext>
                </a:extLst>
              </a:tr>
            </a:tbl>
          </a:graphicData>
        </a:graphic>
      </p:graphicFrame>
      <p:sp>
        <p:nvSpPr>
          <p:cNvPr id="15" name="CaixaDeTexto 14">
            <a:extLst>
              <a:ext uri="{FF2B5EF4-FFF2-40B4-BE49-F238E27FC236}">
                <a16:creationId xmlns:a16="http://schemas.microsoft.com/office/drawing/2014/main" id="{349B6A58-F710-9632-8282-1D9B2961BA94}"/>
              </a:ext>
            </a:extLst>
          </p:cNvPr>
          <p:cNvSpPr txBox="1"/>
          <p:nvPr/>
        </p:nvSpPr>
        <p:spPr>
          <a:xfrm>
            <a:off x="660774" y="997670"/>
            <a:ext cx="7923708" cy="461665"/>
          </a:xfrm>
          <a:prstGeom prst="rect">
            <a:avLst/>
          </a:prstGeom>
          <a:noFill/>
        </p:spPr>
        <p:txBody>
          <a:bodyPr wrap="none" rtlCol="0">
            <a:spAutoFit/>
          </a:bodyPr>
          <a:lstStyle/>
          <a:p>
            <a:r>
              <a:rPr lang="pt-PT" sz="2400" dirty="0" err="1"/>
              <a:t>Dataset</a:t>
            </a:r>
            <a:r>
              <a:rPr lang="pt-PT" sz="2400" dirty="0"/>
              <a:t> </a:t>
            </a:r>
            <a:r>
              <a:rPr lang="pt-PT" sz="2400" dirty="0" err="1"/>
              <a:t>acquisition</a:t>
            </a:r>
            <a:r>
              <a:rPr lang="pt-PT" sz="2400" dirty="0"/>
              <a:t> for </a:t>
            </a:r>
            <a:r>
              <a:rPr lang="pt-PT" sz="2400" dirty="0" err="1"/>
              <a:t>Machine</a:t>
            </a:r>
            <a:r>
              <a:rPr lang="pt-PT" sz="2400" dirty="0"/>
              <a:t> </a:t>
            </a:r>
            <a:r>
              <a:rPr lang="pt-PT" sz="2400" dirty="0" err="1"/>
              <a:t>Learning</a:t>
            </a:r>
            <a:r>
              <a:rPr lang="pt-PT" sz="2400" dirty="0"/>
              <a:t> </a:t>
            </a:r>
            <a:r>
              <a:rPr lang="pt-PT" sz="2400" dirty="0" err="1"/>
              <a:t>and</a:t>
            </a:r>
            <a:r>
              <a:rPr lang="pt-PT" sz="2400" dirty="0"/>
              <a:t> data </a:t>
            </a:r>
            <a:r>
              <a:rPr lang="pt-PT" sz="2400" dirty="0" err="1"/>
              <a:t>analysis</a:t>
            </a:r>
            <a:endParaRPr lang="pt-PT" sz="2400" dirty="0"/>
          </a:p>
        </p:txBody>
      </p:sp>
    </p:spTree>
    <p:extLst>
      <p:ext uri="{BB962C8B-B14F-4D97-AF65-F5344CB8AC3E}">
        <p14:creationId xmlns:p14="http://schemas.microsoft.com/office/powerpoint/2010/main" val="389084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6821B09D-7AA6-7373-2993-4BE149C06335}"/>
              </a:ext>
            </a:extLst>
          </p:cNvPr>
          <p:cNvSpPr txBox="1"/>
          <p:nvPr/>
        </p:nvSpPr>
        <p:spPr>
          <a:xfrm>
            <a:off x="438573" y="1325563"/>
            <a:ext cx="11314854" cy="2400657"/>
          </a:xfrm>
          <a:prstGeom prst="rect">
            <a:avLst/>
          </a:prstGeom>
          <a:noFill/>
        </p:spPr>
        <p:txBody>
          <a:bodyPr wrap="square" rtlCol="0">
            <a:spAutoFit/>
          </a:bodyPr>
          <a:lstStyle/>
          <a:p>
            <a:pPr algn="just"/>
            <a:r>
              <a:rPr lang="pt-PT" sz="2400" dirty="0" err="1"/>
              <a:t>Sequence</a:t>
            </a:r>
            <a:r>
              <a:rPr lang="pt-PT" sz="2400" dirty="0"/>
              <a:t> </a:t>
            </a:r>
            <a:r>
              <a:rPr lang="pt-PT" sz="2400" dirty="0" err="1"/>
              <a:t>redundacy</a:t>
            </a:r>
            <a:r>
              <a:rPr lang="pt-PT" sz="2400" dirty="0"/>
              <a:t> </a:t>
            </a:r>
            <a:r>
              <a:rPr lang="pt-PT" sz="2400" dirty="0" err="1"/>
              <a:t>removal</a:t>
            </a:r>
            <a:r>
              <a:rPr lang="pt-PT" sz="2400" dirty="0"/>
              <a:t> </a:t>
            </a:r>
            <a:r>
              <a:rPr lang="pt-PT" sz="2400" dirty="0" err="1"/>
              <a:t>tools</a:t>
            </a:r>
            <a:endParaRPr lang="pt-PT" sz="1400" dirty="0"/>
          </a:p>
          <a:p>
            <a:pPr algn="just"/>
            <a:r>
              <a:rPr lang="pt-PT" sz="1400" dirty="0"/>
              <a:t>	</a:t>
            </a:r>
            <a:r>
              <a:rPr lang="pt-PT" sz="1400" dirty="0" err="1"/>
              <a:t>Group</a:t>
            </a:r>
            <a:r>
              <a:rPr lang="pt-PT" sz="1400" dirty="0"/>
              <a:t> similar </a:t>
            </a:r>
            <a:r>
              <a:rPr lang="pt-PT" sz="1400" dirty="0" err="1"/>
              <a:t>sequences</a:t>
            </a:r>
            <a:r>
              <a:rPr lang="pt-PT" sz="1400" dirty="0"/>
              <a:t> </a:t>
            </a:r>
            <a:r>
              <a:rPr lang="pt-PT" sz="1400" dirty="0" err="1"/>
              <a:t>based</a:t>
            </a:r>
            <a:r>
              <a:rPr lang="pt-PT" sz="1400" dirty="0"/>
              <a:t> </a:t>
            </a:r>
            <a:r>
              <a:rPr lang="pt-PT" sz="1400" dirty="0" err="1"/>
              <a:t>on</a:t>
            </a:r>
            <a:r>
              <a:rPr lang="pt-PT" sz="1400" dirty="0"/>
              <a:t> a </a:t>
            </a:r>
            <a:r>
              <a:rPr lang="pt-PT" sz="1400" dirty="0" err="1"/>
              <a:t>specified</a:t>
            </a:r>
            <a:r>
              <a:rPr lang="pt-PT" sz="1400" dirty="0"/>
              <a:t> </a:t>
            </a:r>
            <a:r>
              <a:rPr lang="pt-PT" sz="1400" dirty="0" err="1"/>
              <a:t>identity</a:t>
            </a:r>
            <a:r>
              <a:rPr lang="pt-PT" sz="1400" dirty="0"/>
              <a:t> </a:t>
            </a:r>
            <a:r>
              <a:rPr lang="pt-PT" sz="1400" dirty="0" err="1"/>
              <a:t>threshold</a:t>
            </a:r>
            <a:r>
              <a:rPr lang="pt-PT" sz="1400" dirty="0"/>
              <a:t> </a:t>
            </a:r>
            <a:r>
              <a:rPr lang="pt-PT" sz="1400" dirty="0" err="1"/>
              <a:t>into</a:t>
            </a:r>
            <a:r>
              <a:rPr lang="pt-PT" sz="1400" dirty="0"/>
              <a:t> “clusters”;</a:t>
            </a:r>
          </a:p>
          <a:p>
            <a:pPr algn="just"/>
            <a:r>
              <a:rPr lang="pt-PT" sz="1400" i="1" dirty="0"/>
              <a:t>	</a:t>
            </a:r>
            <a:r>
              <a:rPr lang="pt-PT" sz="1400" dirty="0" err="1"/>
              <a:t>Form</a:t>
            </a:r>
            <a:r>
              <a:rPr lang="pt-PT" sz="1400" dirty="0"/>
              <a:t> clusters </a:t>
            </a:r>
            <a:r>
              <a:rPr lang="pt-PT" sz="1400" dirty="0" err="1"/>
              <a:t>of</a:t>
            </a:r>
            <a:r>
              <a:rPr lang="pt-PT" sz="1400" dirty="0"/>
              <a:t> </a:t>
            </a:r>
            <a:r>
              <a:rPr lang="pt-PT" sz="1400" dirty="0" err="1"/>
              <a:t>sequences</a:t>
            </a:r>
            <a:r>
              <a:rPr lang="pt-PT" sz="1400" dirty="0"/>
              <a:t>, </a:t>
            </a:r>
            <a:r>
              <a:rPr lang="pt-PT" sz="1400" dirty="0" err="1"/>
              <a:t>with</a:t>
            </a:r>
            <a:r>
              <a:rPr lang="pt-PT" sz="1400" dirty="0"/>
              <a:t> </a:t>
            </a:r>
            <a:r>
              <a:rPr lang="pt-PT" sz="1400" dirty="0" err="1"/>
              <a:t>each</a:t>
            </a:r>
            <a:r>
              <a:rPr lang="pt-PT" sz="1400" dirty="0"/>
              <a:t> cluster </a:t>
            </a:r>
            <a:r>
              <a:rPr lang="pt-PT" sz="1400" dirty="0" err="1"/>
              <a:t>having</a:t>
            </a:r>
            <a:r>
              <a:rPr lang="pt-PT" sz="1400" dirty="0"/>
              <a:t> a </a:t>
            </a:r>
            <a:r>
              <a:rPr lang="pt-PT" sz="1400" dirty="0" err="1"/>
              <a:t>representative</a:t>
            </a:r>
            <a:r>
              <a:rPr lang="pt-PT" sz="1400" dirty="0"/>
              <a:t> </a:t>
            </a:r>
            <a:r>
              <a:rPr lang="pt-PT" sz="1400" dirty="0" err="1"/>
              <a:t>sequence</a:t>
            </a:r>
            <a:r>
              <a:rPr lang="pt-PT" sz="1400" dirty="0"/>
              <a:t>;</a:t>
            </a:r>
          </a:p>
          <a:p>
            <a:pPr algn="just"/>
            <a:r>
              <a:rPr lang="pt-PT" sz="1400" dirty="0"/>
              <a:t>	Removes </a:t>
            </a:r>
            <a:r>
              <a:rPr lang="pt-PT" sz="1400" dirty="0" err="1"/>
              <a:t>redudant</a:t>
            </a:r>
            <a:r>
              <a:rPr lang="pt-PT" sz="1400" dirty="0"/>
              <a:t> </a:t>
            </a:r>
            <a:r>
              <a:rPr lang="pt-PT" sz="1400" dirty="0" err="1"/>
              <a:t>sequences</a:t>
            </a:r>
            <a:r>
              <a:rPr lang="pt-PT" sz="1400" dirty="0"/>
              <a:t>, </a:t>
            </a:r>
            <a:r>
              <a:rPr lang="pt-PT" sz="1400" dirty="0" err="1"/>
              <a:t>simplifying</a:t>
            </a:r>
            <a:r>
              <a:rPr lang="pt-PT" sz="1400" dirty="0"/>
              <a:t> </a:t>
            </a:r>
            <a:r>
              <a:rPr lang="pt-PT" sz="1400" dirty="0" err="1"/>
              <a:t>the</a:t>
            </a:r>
            <a:r>
              <a:rPr lang="pt-PT" sz="1400" dirty="0"/>
              <a:t> </a:t>
            </a:r>
            <a:r>
              <a:rPr lang="pt-PT" sz="1400" dirty="0" err="1"/>
              <a:t>datasets</a:t>
            </a:r>
            <a:r>
              <a:rPr lang="pt-PT" sz="1400" dirty="0"/>
              <a:t>.</a:t>
            </a:r>
          </a:p>
          <a:p>
            <a:pPr algn="just"/>
            <a:endParaRPr lang="pt-PT" dirty="0"/>
          </a:p>
          <a:p>
            <a:pPr algn="just"/>
            <a:endParaRPr lang="pt-PT" dirty="0"/>
          </a:p>
          <a:p>
            <a:pPr algn="just"/>
            <a:r>
              <a:rPr lang="pt-PT" sz="1600" dirty="0" err="1"/>
              <a:t>Tools</a:t>
            </a:r>
            <a:r>
              <a:rPr lang="pt-PT" sz="1600" dirty="0"/>
              <a:t> </a:t>
            </a:r>
            <a:r>
              <a:rPr lang="pt-PT" sz="1600" dirty="0" err="1"/>
              <a:t>used</a:t>
            </a:r>
            <a:r>
              <a:rPr lang="pt-PT" sz="1600" dirty="0"/>
              <a:t>:</a:t>
            </a:r>
          </a:p>
          <a:p>
            <a:pPr algn="just"/>
            <a:r>
              <a:rPr lang="pt-PT" sz="1600" b="1" dirty="0"/>
              <a:t>	CD-HIT</a:t>
            </a:r>
            <a:r>
              <a:rPr lang="pt-PT" sz="1600" dirty="0"/>
              <a:t> (Cluster </a:t>
            </a:r>
            <a:r>
              <a:rPr lang="pt-PT" sz="1600" dirty="0" err="1"/>
              <a:t>Database</a:t>
            </a:r>
            <a:r>
              <a:rPr lang="pt-PT" sz="1600" dirty="0"/>
              <a:t> </a:t>
            </a:r>
            <a:r>
              <a:rPr lang="pt-PT" sz="1600" dirty="0" err="1"/>
              <a:t>at</a:t>
            </a:r>
            <a:r>
              <a:rPr lang="pt-PT" sz="1600" dirty="0"/>
              <a:t> </a:t>
            </a:r>
            <a:r>
              <a:rPr lang="pt-PT" sz="1600" dirty="0" err="1"/>
              <a:t>High</a:t>
            </a:r>
            <a:r>
              <a:rPr lang="pt-PT" sz="1600" dirty="0"/>
              <a:t> </a:t>
            </a:r>
            <a:r>
              <a:rPr lang="pt-PT" sz="1600" dirty="0" err="1"/>
              <a:t>Identity</a:t>
            </a:r>
            <a:r>
              <a:rPr lang="pt-PT" sz="1600" dirty="0"/>
              <a:t> </a:t>
            </a:r>
            <a:r>
              <a:rPr lang="pt-PT" sz="1600" dirty="0" err="1"/>
              <a:t>with</a:t>
            </a:r>
            <a:r>
              <a:rPr lang="pt-PT" sz="1600" dirty="0"/>
              <a:t> </a:t>
            </a:r>
            <a:r>
              <a:rPr lang="pt-PT" sz="1600" dirty="0" err="1"/>
              <a:t>Tolerance</a:t>
            </a:r>
            <a:r>
              <a:rPr lang="pt-PT" sz="1600" dirty="0"/>
              <a:t>)</a:t>
            </a:r>
          </a:p>
          <a:p>
            <a:pPr algn="just"/>
            <a:r>
              <a:rPr lang="pt-PT" sz="1600" b="1" dirty="0"/>
              <a:t>	MMseqs2</a:t>
            </a:r>
            <a:r>
              <a:rPr lang="pt-PT" sz="1600" dirty="0"/>
              <a:t> (</a:t>
            </a:r>
            <a:r>
              <a:rPr lang="pt-PT" sz="1600" dirty="0" err="1"/>
              <a:t>Many-against-Many</a:t>
            </a:r>
            <a:r>
              <a:rPr lang="pt-PT" sz="1600" dirty="0"/>
              <a:t> </a:t>
            </a:r>
            <a:r>
              <a:rPr lang="pt-PT" sz="1600" dirty="0" err="1"/>
              <a:t>Searching</a:t>
            </a:r>
            <a:r>
              <a:rPr lang="pt-PT" sz="1600" dirty="0"/>
              <a:t>)</a:t>
            </a:r>
          </a:p>
        </p:txBody>
      </p:sp>
      <p:sp>
        <p:nvSpPr>
          <p:cNvPr id="17" name="Título 1">
            <a:extLst>
              <a:ext uri="{FF2B5EF4-FFF2-40B4-BE49-F238E27FC236}">
                <a16:creationId xmlns:a16="http://schemas.microsoft.com/office/drawing/2014/main" id="{81D3A749-9868-094C-BD6B-BEA5D1FCC81C}"/>
              </a:ext>
            </a:extLst>
          </p:cNvPr>
          <p:cNvSpPr>
            <a:spLocks noGrp="1"/>
          </p:cNvSpPr>
          <p:nvPr>
            <p:ph type="title"/>
          </p:nvPr>
        </p:nvSpPr>
        <p:spPr>
          <a:xfrm>
            <a:off x="438573" y="1"/>
            <a:ext cx="10515600" cy="844597"/>
          </a:xfrm>
        </p:spPr>
        <p:txBody>
          <a:bodyPr/>
          <a:lstStyle/>
          <a:p>
            <a:r>
              <a:rPr lang="pt-PT" dirty="0" err="1"/>
              <a:t>Methods</a:t>
            </a:r>
            <a:endParaRPr lang="pt-PT" dirty="0"/>
          </a:p>
        </p:txBody>
      </p:sp>
      <p:cxnSp>
        <p:nvCxnSpPr>
          <p:cNvPr id="18" name="Conexão reta 17">
            <a:extLst>
              <a:ext uri="{FF2B5EF4-FFF2-40B4-BE49-F238E27FC236}">
                <a16:creationId xmlns:a16="http://schemas.microsoft.com/office/drawing/2014/main" id="{23E08FF3-9D92-DD02-875D-881978D6C7D8}"/>
              </a:ext>
            </a:extLst>
          </p:cNvPr>
          <p:cNvCxnSpPr>
            <a:cxnSpLocks/>
          </p:cNvCxnSpPr>
          <p:nvPr/>
        </p:nvCxnSpPr>
        <p:spPr>
          <a:xfrm>
            <a:off x="289560" y="844598"/>
            <a:ext cx="11628120" cy="0"/>
          </a:xfrm>
          <a:prstGeom prst="line">
            <a:avLst/>
          </a:prstGeom>
        </p:spPr>
        <p:style>
          <a:lnRef idx="3">
            <a:schemeClr val="accent2"/>
          </a:lnRef>
          <a:fillRef idx="0">
            <a:schemeClr val="accent2"/>
          </a:fillRef>
          <a:effectRef idx="2">
            <a:schemeClr val="accent2"/>
          </a:effectRef>
          <a:fontRef idx="minor">
            <a:schemeClr val="tx1"/>
          </a:fontRef>
        </p:style>
      </p:cxnSp>
      <p:sp>
        <p:nvSpPr>
          <p:cNvPr id="4" name="CaixaDeTexto 3">
            <a:extLst>
              <a:ext uri="{FF2B5EF4-FFF2-40B4-BE49-F238E27FC236}">
                <a16:creationId xmlns:a16="http://schemas.microsoft.com/office/drawing/2014/main" id="{D017E372-1921-6C88-B939-BB90804EAE39}"/>
              </a:ext>
            </a:extLst>
          </p:cNvPr>
          <p:cNvSpPr txBox="1"/>
          <p:nvPr/>
        </p:nvSpPr>
        <p:spPr>
          <a:xfrm>
            <a:off x="998142" y="4628407"/>
            <a:ext cx="9396462" cy="1384995"/>
          </a:xfrm>
          <a:prstGeom prst="rect">
            <a:avLst/>
          </a:prstGeom>
          <a:noFill/>
        </p:spPr>
        <p:txBody>
          <a:bodyPr wrap="square" rtlCol="0">
            <a:spAutoFit/>
          </a:bodyPr>
          <a:lstStyle/>
          <a:p>
            <a:pPr marL="0" indent="0" algn="just">
              <a:lnSpc>
                <a:spcPct val="100000"/>
              </a:lnSpc>
              <a:buNone/>
            </a:pPr>
            <a:r>
              <a:rPr lang="pt-PT" sz="2400" dirty="0" err="1"/>
              <a:t>Propythia</a:t>
            </a:r>
            <a:endParaRPr lang="pt-PT" sz="2400" dirty="0"/>
          </a:p>
          <a:p>
            <a:pPr marL="0" indent="0" algn="just">
              <a:lnSpc>
                <a:spcPct val="100000"/>
              </a:lnSpc>
              <a:buNone/>
            </a:pPr>
            <a:r>
              <a:rPr lang="pt-PT" sz="1400" dirty="0"/>
              <a:t>	</a:t>
            </a:r>
            <a:r>
              <a:rPr lang="pt-PT" sz="1400" dirty="0" err="1"/>
              <a:t>Tool</a:t>
            </a:r>
            <a:r>
              <a:rPr lang="pt-PT" sz="1400" dirty="0"/>
              <a:t> </a:t>
            </a:r>
            <a:r>
              <a:rPr lang="pt-PT" sz="1400" dirty="0" err="1"/>
              <a:t>that</a:t>
            </a:r>
            <a:r>
              <a:rPr lang="pt-PT" sz="1400" dirty="0"/>
              <a:t> </a:t>
            </a:r>
            <a:r>
              <a:rPr lang="pt-PT" sz="1400" dirty="0" err="1"/>
              <a:t>allows</a:t>
            </a:r>
            <a:r>
              <a:rPr lang="pt-PT" sz="1400" dirty="0"/>
              <a:t> </a:t>
            </a:r>
            <a:r>
              <a:rPr lang="pt-PT" sz="1400" dirty="0" err="1"/>
              <a:t>the</a:t>
            </a:r>
            <a:r>
              <a:rPr lang="pt-PT" sz="1400" dirty="0"/>
              <a:t> </a:t>
            </a:r>
            <a:r>
              <a:rPr lang="pt-PT" sz="1400" dirty="0" err="1"/>
              <a:t>analysis</a:t>
            </a:r>
            <a:r>
              <a:rPr lang="pt-PT" sz="1400" dirty="0"/>
              <a:t> </a:t>
            </a:r>
            <a:r>
              <a:rPr lang="pt-PT" sz="1400" dirty="0" err="1"/>
              <a:t>of</a:t>
            </a:r>
            <a:r>
              <a:rPr lang="pt-PT" sz="1400" dirty="0"/>
              <a:t> </a:t>
            </a:r>
            <a:r>
              <a:rPr lang="pt-PT" sz="1400" dirty="0" err="1"/>
              <a:t>protein</a:t>
            </a:r>
            <a:r>
              <a:rPr lang="pt-PT" sz="1400" dirty="0"/>
              <a:t> </a:t>
            </a:r>
            <a:r>
              <a:rPr lang="pt-PT" sz="1400" dirty="0" err="1"/>
              <a:t>sequences</a:t>
            </a:r>
            <a:r>
              <a:rPr lang="pt-PT" sz="1400" dirty="0"/>
              <a:t>;</a:t>
            </a:r>
          </a:p>
          <a:p>
            <a:pPr marL="0" indent="0" algn="just">
              <a:lnSpc>
                <a:spcPct val="100000"/>
              </a:lnSpc>
              <a:buNone/>
            </a:pPr>
            <a:r>
              <a:rPr lang="pt-PT" sz="1400" dirty="0"/>
              <a:t>	</a:t>
            </a:r>
            <a:r>
              <a:rPr lang="pt-PT" sz="1400" dirty="0" err="1"/>
              <a:t>Allows</a:t>
            </a:r>
            <a:r>
              <a:rPr lang="pt-PT" sz="1400" dirty="0"/>
              <a:t> </a:t>
            </a:r>
            <a:r>
              <a:rPr lang="pt-PT" sz="1400" dirty="0" err="1"/>
              <a:t>the</a:t>
            </a:r>
            <a:r>
              <a:rPr lang="pt-PT" sz="1400" dirty="0"/>
              <a:t> </a:t>
            </a:r>
            <a:r>
              <a:rPr lang="pt-PT" sz="1400" dirty="0" err="1"/>
              <a:t>acquisition</a:t>
            </a:r>
            <a:r>
              <a:rPr lang="pt-PT" sz="1400" dirty="0"/>
              <a:t> </a:t>
            </a:r>
            <a:r>
              <a:rPr lang="pt-PT" sz="1400" dirty="0" err="1"/>
              <a:t>of</a:t>
            </a:r>
            <a:r>
              <a:rPr lang="pt-PT" sz="1400" dirty="0"/>
              <a:t> </a:t>
            </a:r>
            <a:r>
              <a:rPr lang="pt-PT" sz="1400" dirty="0" err="1"/>
              <a:t>the</a:t>
            </a:r>
            <a:r>
              <a:rPr lang="pt-PT" sz="1400" dirty="0"/>
              <a:t> </a:t>
            </a:r>
            <a:r>
              <a:rPr lang="pt-PT" sz="1400" dirty="0" err="1"/>
              <a:t>sequences</a:t>
            </a:r>
            <a:r>
              <a:rPr lang="pt-PT" sz="1400" dirty="0"/>
              <a:t>’ </a:t>
            </a:r>
            <a:r>
              <a:rPr lang="pt-PT" sz="1400" dirty="0" err="1"/>
              <a:t>physico-chemical</a:t>
            </a:r>
            <a:r>
              <a:rPr lang="pt-PT" sz="1400" dirty="0"/>
              <a:t> </a:t>
            </a:r>
            <a:r>
              <a:rPr lang="pt-PT" sz="1400" dirty="0" err="1"/>
              <a:t>features</a:t>
            </a:r>
            <a:r>
              <a:rPr lang="pt-PT" sz="1400" dirty="0"/>
              <a:t>;</a:t>
            </a:r>
          </a:p>
          <a:p>
            <a:pPr marL="0" indent="0" algn="just">
              <a:lnSpc>
                <a:spcPct val="100000"/>
              </a:lnSpc>
              <a:buNone/>
            </a:pPr>
            <a:r>
              <a:rPr lang="pt-PT" sz="1400" dirty="0"/>
              <a:t>	</a:t>
            </a:r>
            <a:r>
              <a:rPr lang="pt-PT" sz="1400" dirty="0" err="1"/>
              <a:t>The</a:t>
            </a:r>
            <a:r>
              <a:rPr lang="pt-PT" sz="1400" dirty="0"/>
              <a:t> </a:t>
            </a:r>
            <a:r>
              <a:rPr lang="pt-PT" sz="1400" dirty="0" err="1"/>
              <a:t>features</a:t>
            </a:r>
            <a:r>
              <a:rPr lang="pt-PT" sz="1400" dirty="0"/>
              <a:t> </a:t>
            </a:r>
            <a:r>
              <a:rPr lang="pt-PT" sz="1400" dirty="0" err="1"/>
              <a:t>will</a:t>
            </a:r>
            <a:r>
              <a:rPr lang="pt-PT" sz="1400" dirty="0"/>
              <a:t> </a:t>
            </a:r>
            <a:r>
              <a:rPr lang="pt-PT" sz="1400" dirty="0" err="1"/>
              <a:t>allow</a:t>
            </a:r>
            <a:r>
              <a:rPr lang="pt-PT" sz="1400" dirty="0"/>
              <a:t> </a:t>
            </a:r>
            <a:r>
              <a:rPr lang="pt-PT" sz="1400" dirty="0" err="1"/>
              <a:t>us</a:t>
            </a:r>
            <a:r>
              <a:rPr lang="pt-PT" sz="1400" dirty="0"/>
              <a:t> to </a:t>
            </a:r>
            <a:r>
              <a:rPr lang="pt-PT" sz="1400" dirty="0" err="1"/>
              <a:t>make</a:t>
            </a:r>
            <a:r>
              <a:rPr lang="pt-PT" sz="1400" dirty="0"/>
              <a:t> </a:t>
            </a:r>
            <a:r>
              <a:rPr lang="pt-PT" sz="1400" dirty="0" err="1"/>
              <a:t>protein</a:t>
            </a:r>
            <a:r>
              <a:rPr lang="pt-PT" sz="1400" dirty="0"/>
              <a:t> </a:t>
            </a:r>
            <a:r>
              <a:rPr lang="pt-PT" sz="1400" dirty="0" err="1"/>
              <a:t>function</a:t>
            </a:r>
            <a:r>
              <a:rPr lang="pt-PT" sz="1400" dirty="0"/>
              <a:t> </a:t>
            </a:r>
            <a:r>
              <a:rPr lang="pt-PT" sz="1400" dirty="0" err="1"/>
              <a:t>prediction</a:t>
            </a:r>
            <a:r>
              <a:rPr lang="pt-PT" sz="1400" dirty="0"/>
              <a:t> </a:t>
            </a:r>
            <a:r>
              <a:rPr lang="pt-PT" sz="1400" dirty="0" err="1"/>
              <a:t>and</a:t>
            </a:r>
            <a:r>
              <a:rPr lang="pt-PT" sz="1400" dirty="0"/>
              <a:t> </a:t>
            </a:r>
            <a:r>
              <a:rPr lang="pt-PT" sz="1400" dirty="0" err="1"/>
              <a:t>protein</a:t>
            </a:r>
            <a:r>
              <a:rPr lang="pt-PT" sz="1400" dirty="0"/>
              <a:t> </a:t>
            </a:r>
            <a:r>
              <a:rPr lang="pt-PT" sz="1400" dirty="0" err="1"/>
              <a:t>classification</a:t>
            </a:r>
            <a:r>
              <a:rPr lang="pt-PT" sz="1400" dirty="0"/>
              <a:t>.</a:t>
            </a:r>
          </a:p>
          <a:p>
            <a:endParaRPr lang="pt-PT" dirty="0"/>
          </a:p>
        </p:txBody>
      </p:sp>
    </p:spTree>
    <p:extLst>
      <p:ext uri="{BB962C8B-B14F-4D97-AF65-F5344CB8AC3E}">
        <p14:creationId xmlns:p14="http://schemas.microsoft.com/office/powerpoint/2010/main" val="345232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3A8F35E7-E6D9-4A63-05DE-97D7A460E8D9}"/>
              </a:ext>
            </a:extLst>
          </p:cNvPr>
          <p:cNvSpPr>
            <a:spLocks noGrp="1"/>
          </p:cNvSpPr>
          <p:nvPr>
            <p:ph idx="1"/>
          </p:nvPr>
        </p:nvSpPr>
        <p:spPr>
          <a:xfrm>
            <a:off x="438572" y="998162"/>
            <a:ext cx="10915228" cy="5793527"/>
          </a:xfrm>
        </p:spPr>
        <p:txBody>
          <a:bodyPr>
            <a:normAutofit/>
          </a:bodyPr>
          <a:lstStyle/>
          <a:p>
            <a:pPr marL="0" indent="0" algn="just">
              <a:lnSpc>
                <a:spcPct val="100000"/>
              </a:lnSpc>
              <a:buNone/>
            </a:pPr>
            <a:r>
              <a:rPr lang="pt-PT" sz="2000" b="1" dirty="0" err="1"/>
              <a:t>Machine</a:t>
            </a:r>
            <a:r>
              <a:rPr lang="pt-PT" sz="2000" b="1" dirty="0"/>
              <a:t> </a:t>
            </a:r>
            <a:r>
              <a:rPr lang="pt-PT" sz="2000" b="1" dirty="0" err="1"/>
              <a:t>Learning</a:t>
            </a:r>
            <a:r>
              <a:rPr lang="pt-PT" sz="2000" b="1" dirty="0"/>
              <a:t> </a:t>
            </a:r>
            <a:r>
              <a:rPr lang="pt-PT" sz="2000" b="1" dirty="0" err="1"/>
              <a:t>Methods</a:t>
            </a:r>
            <a:endParaRPr lang="pt-PT" sz="2000" b="1" dirty="0"/>
          </a:p>
          <a:p>
            <a:pPr marL="457200" lvl="1" indent="0" algn="just">
              <a:lnSpc>
                <a:spcPct val="100000"/>
              </a:lnSpc>
              <a:buNone/>
            </a:pPr>
            <a:r>
              <a:rPr lang="pt-PT" sz="1600" dirty="0"/>
              <a:t>- </a:t>
            </a:r>
            <a:r>
              <a:rPr lang="pt-PT" sz="1600" dirty="0" err="1"/>
              <a:t>Models</a:t>
            </a:r>
            <a:r>
              <a:rPr lang="pt-PT" sz="1600" dirty="0"/>
              <a:t> </a:t>
            </a:r>
            <a:r>
              <a:rPr lang="pt-PT" sz="1600" dirty="0" err="1"/>
              <a:t>used</a:t>
            </a:r>
            <a:endParaRPr lang="pt-PT" sz="1600" dirty="0"/>
          </a:p>
          <a:p>
            <a:pPr marL="914400" lvl="2" indent="0" algn="just">
              <a:lnSpc>
                <a:spcPct val="100000"/>
              </a:lnSpc>
              <a:buNone/>
            </a:pPr>
            <a:r>
              <a:rPr lang="pt-PT" sz="1400" dirty="0"/>
              <a:t>- </a:t>
            </a:r>
            <a:r>
              <a:rPr lang="pt-PT" sz="1400" dirty="0" err="1"/>
              <a:t>Decision</a:t>
            </a:r>
            <a:r>
              <a:rPr lang="pt-PT" sz="1400" dirty="0"/>
              <a:t> </a:t>
            </a:r>
            <a:r>
              <a:rPr lang="pt-PT" sz="1400" dirty="0" err="1"/>
              <a:t>Tree</a:t>
            </a:r>
            <a:r>
              <a:rPr lang="pt-PT" sz="1400" dirty="0"/>
              <a:t> (DT);</a:t>
            </a:r>
          </a:p>
          <a:p>
            <a:pPr marL="914400" lvl="2" indent="0" algn="just">
              <a:lnSpc>
                <a:spcPct val="100000"/>
              </a:lnSpc>
              <a:buNone/>
            </a:pPr>
            <a:r>
              <a:rPr lang="pt-PT" sz="1400" dirty="0"/>
              <a:t>- </a:t>
            </a:r>
            <a:r>
              <a:rPr lang="pt-PT" sz="1400" dirty="0" err="1"/>
              <a:t>Random</a:t>
            </a:r>
            <a:r>
              <a:rPr lang="pt-PT" sz="1400" dirty="0"/>
              <a:t> </a:t>
            </a:r>
            <a:r>
              <a:rPr lang="pt-PT" sz="1400" dirty="0" err="1"/>
              <a:t>Forest</a:t>
            </a:r>
            <a:r>
              <a:rPr lang="pt-PT" sz="1400" dirty="0"/>
              <a:t> (RF);</a:t>
            </a:r>
          </a:p>
          <a:p>
            <a:pPr marL="914400" lvl="2" indent="0" algn="just">
              <a:lnSpc>
                <a:spcPct val="100000"/>
              </a:lnSpc>
              <a:buNone/>
            </a:pPr>
            <a:r>
              <a:rPr lang="pt-PT" sz="1400" dirty="0"/>
              <a:t>- </a:t>
            </a:r>
            <a:r>
              <a:rPr lang="pt-PT" sz="1400" dirty="0" err="1"/>
              <a:t>Support</a:t>
            </a:r>
            <a:r>
              <a:rPr lang="pt-PT" sz="1400" dirty="0"/>
              <a:t> </a:t>
            </a:r>
            <a:r>
              <a:rPr lang="pt-PT" sz="1400" dirty="0" err="1"/>
              <a:t>Vector</a:t>
            </a:r>
            <a:r>
              <a:rPr lang="pt-PT" sz="1400" dirty="0"/>
              <a:t> </a:t>
            </a:r>
            <a:r>
              <a:rPr lang="pt-PT" sz="1400" dirty="0" err="1"/>
              <a:t>Machine</a:t>
            </a:r>
            <a:r>
              <a:rPr lang="pt-PT" sz="1400" dirty="0"/>
              <a:t> (SVM);</a:t>
            </a:r>
          </a:p>
          <a:p>
            <a:pPr marL="914400" lvl="2" indent="0" algn="just">
              <a:lnSpc>
                <a:spcPct val="100000"/>
              </a:lnSpc>
              <a:buNone/>
            </a:pPr>
            <a:r>
              <a:rPr lang="pt-PT" sz="1400" dirty="0"/>
              <a:t>- </a:t>
            </a:r>
            <a:r>
              <a:rPr lang="pt-PT" sz="1400" dirty="0" err="1"/>
              <a:t>eXtreme</a:t>
            </a:r>
            <a:r>
              <a:rPr lang="pt-PT" sz="1400" dirty="0"/>
              <a:t> </a:t>
            </a:r>
            <a:r>
              <a:rPr lang="pt-PT" sz="1400" dirty="0" err="1"/>
              <a:t>Gradient</a:t>
            </a:r>
            <a:r>
              <a:rPr lang="pt-PT" sz="1400" dirty="0"/>
              <a:t> </a:t>
            </a:r>
            <a:r>
              <a:rPr lang="pt-PT" sz="1400" dirty="0" err="1"/>
              <a:t>Boosting</a:t>
            </a:r>
            <a:r>
              <a:rPr lang="pt-PT" sz="1400" dirty="0"/>
              <a:t> (</a:t>
            </a:r>
            <a:r>
              <a:rPr lang="pt-PT" sz="1400" dirty="0" err="1"/>
              <a:t>XGBoost</a:t>
            </a:r>
            <a:r>
              <a:rPr lang="pt-PT" sz="1400" dirty="0"/>
              <a:t>).</a:t>
            </a:r>
          </a:p>
          <a:p>
            <a:pPr marL="914400" lvl="2" indent="0" algn="just">
              <a:lnSpc>
                <a:spcPct val="100000"/>
              </a:lnSpc>
              <a:buNone/>
            </a:pPr>
            <a:endParaRPr lang="pt-PT" sz="1600" dirty="0"/>
          </a:p>
          <a:p>
            <a:pPr marL="457200" lvl="1" indent="0" algn="just">
              <a:lnSpc>
                <a:spcPct val="100000"/>
              </a:lnSpc>
              <a:buNone/>
            </a:pPr>
            <a:r>
              <a:rPr lang="pt-PT" sz="1600" dirty="0"/>
              <a:t>- </a:t>
            </a:r>
            <a:r>
              <a:rPr lang="pt-PT" sz="1600" dirty="0" err="1"/>
              <a:t>Model</a:t>
            </a:r>
            <a:r>
              <a:rPr lang="pt-PT" sz="1600" dirty="0"/>
              <a:t> </a:t>
            </a:r>
            <a:r>
              <a:rPr lang="pt-PT" sz="1600" dirty="0" err="1"/>
              <a:t>preparation</a:t>
            </a:r>
            <a:endParaRPr lang="pt-PT" sz="1600" dirty="0"/>
          </a:p>
          <a:p>
            <a:pPr marL="914400" lvl="2" indent="0" algn="just">
              <a:lnSpc>
                <a:spcPct val="100000"/>
              </a:lnSpc>
              <a:buNone/>
            </a:pPr>
            <a:r>
              <a:rPr lang="pt-PT" sz="1400" dirty="0"/>
              <a:t>- Training set = </a:t>
            </a:r>
            <a:r>
              <a:rPr lang="pt-PT" sz="1400" b="1" dirty="0"/>
              <a:t>70%</a:t>
            </a:r>
          </a:p>
          <a:p>
            <a:pPr marL="1371600" lvl="3" indent="0" algn="just">
              <a:lnSpc>
                <a:spcPct val="100000"/>
              </a:lnSpc>
              <a:buNone/>
            </a:pPr>
            <a:r>
              <a:rPr lang="pt-PT" sz="1400" dirty="0"/>
              <a:t>- </a:t>
            </a:r>
            <a:r>
              <a:rPr lang="pt-PT" sz="1400" dirty="0" err="1"/>
              <a:t>Portion</a:t>
            </a:r>
            <a:r>
              <a:rPr lang="pt-PT" sz="1400" dirty="0"/>
              <a:t> </a:t>
            </a:r>
            <a:r>
              <a:rPr lang="pt-PT" sz="1400" dirty="0" err="1"/>
              <a:t>of</a:t>
            </a:r>
            <a:r>
              <a:rPr lang="pt-PT" sz="1400" dirty="0"/>
              <a:t> </a:t>
            </a:r>
            <a:r>
              <a:rPr lang="pt-PT" sz="1400" dirty="0" err="1"/>
              <a:t>the</a:t>
            </a:r>
            <a:r>
              <a:rPr lang="pt-PT" sz="1400" dirty="0"/>
              <a:t> </a:t>
            </a:r>
            <a:r>
              <a:rPr lang="pt-PT" sz="1400" dirty="0" err="1"/>
              <a:t>dataset</a:t>
            </a:r>
            <a:r>
              <a:rPr lang="pt-PT" sz="1400" dirty="0"/>
              <a:t> </a:t>
            </a:r>
            <a:r>
              <a:rPr lang="pt-PT" sz="1400" dirty="0" err="1"/>
              <a:t>that</a:t>
            </a:r>
            <a:r>
              <a:rPr lang="pt-PT" sz="1400" dirty="0"/>
              <a:t> </a:t>
            </a:r>
            <a:r>
              <a:rPr lang="pt-PT" sz="1400" dirty="0" err="1"/>
              <a:t>the</a:t>
            </a:r>
            <a:r>
              <a:rPr lang="pt-PT" sz="1400" dirty="0"/>
              <a:t> </a:t>
            </a:r>
            <a:r>
              <a:rPr lang="pt-PT" sz="1400" dirty="0" err="1"/>
              <a:t>models</a:t>
            </a:r>
            <a:r>
              <a:rPr lang="pt-PT" sz="1400" dirty="0"/>
              <a:t> </a:t>
            </a:r>
            <a:r>
              <a:rPr lang="pt-PT" sz="1400" dirty="0" err="1"/>
              <a:t>will</a:t>
            </a:r>
            <a:r>
              <a:rPr lang="pt-PT" sz="1400" dirty="0"/>
              <a:t> </a:t>
            </a:r>
            <a:r>
              <a:rPr lang="pt-PT" sz="1400" dirty="0" err="1"/>
              <a:t>train</a:t>
            </a:r>
            <a:r>
              <a:rPr lang="pt-PT" sz="1400" dirty="0"/>
              <a:t> </a:t>
            </a:r>
            <a:r>
              <a:rPr lang="pt-PT" sz="1400" dirty="0" err="1"/>
              <a:t>from</a:t>
            </a:r>
            <a:r>
              <a:rPr lang="pt-PT" sz="1400" dirty="0"/>
              <a:t>.</a:t>
            </a:r>
          </a:p>
          <a:p>
            <a:pPr lvl="3" algn="just">
              <a:lnSpc>
                <a:spcPct val="100000"/>
              </a:lnSpc>
              <a:buFontTx/>
              <a:buChar char="-"/>
            </a:pPr>
            <a:endParaRPr lang="pt-PT" sz="1200" dirty="0"/>
          </a:p>
          <a:p>
            <a:pPr marL="914400" lvl="2" indent="0" algn="just">
              <a:lnSpc>
                <a:spcPct val="100000"/>
              </a:lnSpc>
              <a:buNone/>
            </a:pPr>
            <a:r>
              <a:rPr lang="pt-PT" sz="1400" dirty="0"/>
              <a:t>- </a:t>
            </a:r>
            <a:r>
              <a:rPr lang="pt-PT" sz="1400" dirty="0" err="1"/>
              <a:t>Validation</a:t>
            </a:r>
            <a:r>
              <a:rPr lang="pt-PT" sz="1400" dirty="0"/>
              <a:t> set = </a:t>
            </a:r>
            <a:r>
              <a:rPr lang="pt-PT" sz="1400" b="1" dirty="0"/>
              <a:t>10%</a:t>
            </a:r>
          </a:p>
          <a:p>
            <a:pPr marL="1371600" lvl="3" indent="0" algn="just">
              <a:lnSpc>
                <a:spcPct val="100000"/>
              </a:lnSpc>
              <a:buNone/>
            </a:pPr>
            <a:r>
              <a:rPr lang="pt-PT" sz="1400" dirty="0"/>
              <a:t>- </a:t>
            </a:r>
            <a:r>
              <a:rPr lang="pt-PT" sz="1400" dirty="0" err="1"/>
              <a:t>Intermediate</a:t>
            </a:r>
            <a:r>
              <a:rPr lang="pt-PT" sz="1400" dirty="0"/>
              <a:t> performance </a:t>
            </a:r>
            <a:r>
              <a:rPr lang="pt-PT" sz="1400" dirty="0" err="1"/>
              <a:t>method</a:t>
            </a:r>
            <a:r>
              <a:rPr lang="pt-PT" sz="1400" dirty="0"/>
              <a:t>;</a:t>
            </a:r>
          </a:p>
          <a:p>
            <a:pPr marL="1371600" lvl="3" indent="0" algn="just">
              <a:lnSpc>
                <a:spcPct val="100000"/>
              </a:lnSpc>
              <a:buNone/>
            </a:pPr>
            <a:r>
              <a:rPr lang="pt-PT" sz="1400" dirty="0"/>
              <a:t>- </a:t>
            </a:r>
            <a:r>
              <a:rPr lang="pt-PT" sz="1400" dirty="0" err="1"/>
              <a:t>Evalutates</a:t>
            </a:r>
            <a:r>
              <a:rPr lang="pt-PT" sz="1400" dirty="0"/>
              <a:t> </a:t>
            </a:r>
            <a:r>
              <a:rPr lang="pt-PT" sz="1400" dirty="0" err="1"/>
              <a:t>model</a:t>
            </a:r>
            <a:r>
              <a:rPr lang="pt-PT" sz="1400" dirty="0"/>
              <a:t> performance </a:t>
            </a:r>
            <a:r>
              <a:rPr lang="pt-PT" sz="1400" b="1" dirty="0" err="1"/>
              <a:t>during</a:t>
            </a:r>
            <a:r>
              <a:rPr lang="pt-PT" sz="1400" dirty="0"/>
              <a:t> training;</a:t>
            </a:r>
          </a:p>
          <a:p>
            <a:pPr marL="1371600" lvl="3" indent="0" algn="just">
              <a:lnSpc>
                <a:spcPct val="100000"/>
              </a:lnSpc>
              <a:buNone/>
            </a:pPr>
            <a:r>
              <a:rPr lang="pt-PT" sz="1400" dirty="0"/>
              <a:t>- </a:t>
            </a:r>
            <a:r>
              <a:rPr lang="pt-PT" sz="1400" dirty="0" err="1"/>
              <a:t>Enables</a:t>
            </a:r>
            <a:r>
              <a:rPr lang="pt-PT" sz="1400" dirty="0"/>
              <a:t> </a:t>
            </a:r>
            <a:r>
              <a:rPr lang="pt-PT" sz="1400" dirty="0" err="1"/>
              <a:t>hyperparameter</a:t>
            </a:r>
            <a:r>
              <a:rPr lang="pt-PT" sz="1400" dirty="0"/>
              <a:t> </a:t>
            </a:r>
            <a:r>
              <a:rPr lang="pt-PT" sz="1400" dirty="0" err="1"/>
              <a:t>adjustments</a:t>
            </a:r>
            <a:r>
              <a:rPr lang="pt-PT" sz="1400" dirty="0"/>
              <a:t> </a:t>
            </a:r>
            <a:r>
              <a:rPr lang="pt-PT" sz="1400" dirty="0" err="1"/>
              <a:t>during</a:t>
            </a:r>
            <a:r>
              <a:rPr lang="pt-PT" sz="1400" dirty="0"/>
              <a:t> </a:t>
            </a:r>
            <a:r>
              <a:rPr lang="pt-PT" sz="1400" dirty="0" err="1"/>
              <a:t>model</a:t>
            </a:r>
            <a:r>
              <a:rPr lang="pt-PT" sz="1400" dirty="0"/>
              <a:t> training in </a:t>
            </a:r>
            <a:r>
              <a:rPr lang="pt-PT" sz="1400" dirty="0" err="1"/>
              <a:t>order</a:t>
            </a:r>
            <a:r>
              <a:rPr lang="pt-PT" sz="1400" dirty="0"/>
              <a:t> to </a:t>
            </a:r>
            <a:r>
              <a:rPr lang="pt-PT" sz="1400" dirty="0" err="1"/>
              <a:t>obtain</a:t>
            </a:r>
            <a:r>
              <a:rPr lang="pt-PT" sz="1400" dirty="0"/>
              <a:t> </a:t>
            </a:r>
            <a:r>
              <a:rPr lang="pt-PT" sz="1400" dirty="0" err="1"/>
              <a:t>the</a:t>
            </a:r>
            <a:r>
              <a:rPr lang="pt-PT" sz="1400" dirty="0"/>
              <a:t> </a:t>
            </a:r>
            <a:r>
              <a:rPr lang="pt-PT" sz="1400" dirty="0" err="1"/>
              <a:t>best</a:t>
            </a:r>
            <a:r>
              <a:rPr lang="pt-PT" sz="1400" dirty="0"/>
              <a:t> performance;</a:t>
            </a:r>
          </a:p>
          <a:p>
            <a:pPr marL="1371600" lvl="3" indent="0" algn="just">
              <a:lnSpc>
                <a:spcPct val="100000"/>
              </a:lnSpc>
              <a:buNone/>
            </a:pPr>
            <a:r>
              <a:rPr lang="pt-PT" sz="1400" dirty="0"/>
              <a:t>- </a:t>
            </a:r>
            <a:r>
              <a:rPr lang="pt-PT" sz="1400" dirty="0" err="1"/>
              <a:t>Helps</a:t>
            </a:r>
            <a:r>
              <a:rPr lang="pt-PT" sz="1400" dirty="0"/>
              <a:t> </a:t>
            </a:r>
            <a:r>
              <a:rPr lang="pt-PT" sz="1400" dirty="0" err="1"/>
              <a:t>avoid</a:t>
            </a:r>
            <a:r>
              <a:rPr lang="pt-PT" sz="1400" dirty="0"/>
              <a:t> </a:t>
            </a:r>
            <a:r>
              <a:rPr lang="pt-PT" sz="1400" i="1" dirty="0" err="1"/>
              <a:t>Overfitting</a:t>
            </a:r>
            <a:r>
              <a:rPr lang="pt-PT" sz="1400" i="1" dirty="0"/>
              <a:t>.</a:t>
            </a:r>
          </a:p>
          <a:p>
            <a:pPr lvl="3" algn="just">
              <a:lnSpc>
                <a:spcPct val="100000"/>
              </a:lnSpc>
              <a:buFontTx/>
              <a:buChar char="-"/>
            </a:pPr>
            <a:endParaRPr lang="pt-PT" sz="1200" i="1" dirty="0"/>
          </a:p>
          <a:p>
            <a:pPr marL="914400" lvl="2" indent="0" algn="just">
              <a:lnSpc>
                <a:spcPct val="100000"/>
              </a:lnSpc>
              <a:buNone/>
            </a:pPr>
            <a:r>
              <a:rPr lang="pt-PT" sz="1400" dirty="0"/>
              <a:t>- </a:t>
            </a:r>
            <a:r>
              <a:rPr lang="pt-PT" sz="1400" dirty="0" err="1"/>
              <a:t>Test</a:t>
            </a:r>
            <a:r>
              <a:rPr lang="pt-PT" sz="1400" dirty="0"/>
              <a:t> set = </a:t>
            </a:r>
            <a:r>
              <a:rPr lang="pt-PT" sz="1400" b="1" dirty="0"/>
              <a:t>20%</a:t>
            </a:r>
          </a:p>
          <a:p>
            <a:pPr marL="1371600" lvl="3" indent="0" algn="just">
              <a:lnSpc>
                <a:spcPct val="100000"/>
              </a:lnSpc>
              <a:buNone/>
            </a:pPr>
            <a:r>
              <a:rPr lang="pt-PT" sz="1400" dirty="0"/>
              <a:t>- </a:t>
            </a:r>
            <a:r>
              <a:rPr lang="pt-PT" sz="1400" dirty="0" err="1"/>
              <a:t>Tests</a:t>
            </a:r>
            <a:r>
              <a:rPr lang="pt-PT" sz="1400" dirty="0"/>
              <a:t> </a:t>
            </a:r>
            <a:r>
              <a:rPr lang="pt-PT" sz="1400" dirty="0" err="1"/>
              <a:t>the</a:t>
            </a:r>
            <a:r>
              <a:rPr lang="pt-PT" sz="1400" dirty="0"/>
              <a:t> </a:t>
            </a:r>
            <a:r>
              <a:rPr lang="pt-PT" sz="1400" dirty="0" err="1"/>
              <a:t>model’s</a:t>
            </a:r>
            <a:r>
              <a:rPr lang="pt-PT" sz="1400" dirty="0"/>
              <a:t> </a:t>
            </a:r>
            <a:r>
              <a:rPr lang="pt-PT" sz="1400" dirty="0" err="1"/>
              <a:t>ability</a:t>
            </a:r>
            <a:r>
              <a:rPr lang="pt-PT" sz="1400" dirty="0"/>
              <a:t> in </a:t>
            </a:r>
            <a:r>
              <a:rPr lang="pt-PT" sz="1400" dirty="0" err="1"/>
              <a:t>making</a:t>
            </a:r>
            <a:r>
              <a:rPr lang="pt-PT" sz="1400" dirty="0"/>
              <a:t> </a:t>
            </a:r>
            <a:r>
              <a:rPr lang="pt-PT" sz="1400" dirty="0" err="1"/>
              <a:t>predictions</a:t>
            </a:r>
            <a:r>
              <a:rPr lang="pt-PT" sz="1400" dirty="0"/>
              <a:t> </a:t>
            </a:r>
            <a:r>
              <a:rPr lang="pt-PT" sz="1400" dirty="0" err="1"/>
              <a:t>on</a:t>
            </a:r>
            <a:r>
              <a:rPr lang="pt-PT" sz="1400" dirty="0"/>
              <a:t> data </a:t>
            </a:r>
            <a:r>
              <a:rPr lang="pt-PT" sz="1400" dirty="0" err="1"/>
              <a:t>that</a:t>
            </a:r>
            <a:r>
              <a:rPr lang="pt-PT" sz="1400" dirty="0"/>
              <a:t> </a:t>
            </a:r>
            <a:r>
              <a:rPr lang="pt-PT" sz="1400" dirty="0" err="1"/>
              <a:t>it</a:t>
            </a:r>
            <a:r>
              <a:rPr lang="pt-PT" sz="1400" dirty="0"/>
              <a:t> </a:t>
            </a:r>
            <a:r>
              <a:rPr lang="pt-PT" sz="1400" dirty="0" err="1"/>
              <a:t>has</a:t>
            </a:r>
            <a:r>
              <a:rPr lang="pt-PT" sz="1400" dirty="0"/>
              <a:t> </a:t>
            </a:r>
            <a:r>
              <a:rPr lang="pt-PT" sz="1400" b="1" dirty="0" err="1"/>
              <a:t>never</a:t>
            </a:r>
            <a:r>
              <a:rPr lang="pt-PT" sz="1400" b="1" dirty="0"/>
              <a:t> </a:t>
            </a:r>
            <a:r>
              <a:rPr lang="pt-PT" sz="1400" b="1" dirty="0" err="1"/>
              <a:t>seen</a:t>
            </a:r>
            <a:r>
              <a:rPr lang="pt-PT" sz="1400" b="1" dirty="0"/>
              <a:t> </a:t>
            </a:r>
            <a:r>
              <a:rPr lang="pt-PT" sz="1400" b="1" dirty="0" err="1"/>
              <a:t>before</a:t>
            </a:r>
            <a:r>
              <a:rPr lang="pt-PT" sz="1400" dirty="0"/>
              <a:t>.</a:t>
            </a:r>
          </a:p>
          <a:p>
            <a:pPr lvl="1"/>
            <a:endParaRPr lang="pt-PT" dirty="0"/>
          </a:p>
          <a:p>
            <a:pPr marL="0" indent="0">
              <a:buNone/>
            </a:pPr>
            <a:endParaRPr lang="pt-PT" dirty="0"/>
          </a:p>
        </p:txBody>
      </p:sp>
      <p:sp>
        <p:nvSpPr>
          <p:cNvPr id="7" name="Título 1">
            <a:extLst>
              <a:ext uri="{FF2B5EF4-FFF2-40B4-BE49-F238E27FC236}">
                <a16:creationId xmlns:a16="http://schemas.microsoft.com/office/drawing/2014/main" id="{730545CA-A837-DEE4-8239-28375AE1FC2C}"/>
              </a:ext>
            </a:extLst>
          </p:cNvPr>
          <p:cNvSpPr>
            <a:spLocks noGrp="1"/>
          </p:cNvSpPr>
          <p:nvPr>
            <p:ph type="title"/>
          </p:nvPr>
        </p:nvSpPr>
        <p:spPr>
          <a:xfrm>
            <a:off x="438573" y="1"/>
            <a:ext cx="10515600" cy="844595"/>
          </a:xfrm>
        </p:spPr>
        <p:txBody>
          <a:bodyPr/>
          <a:lstStyle/>
          <a:p>
            <a:r>
              <a:rPr lang="pt-PT" dirty="0" err="1"/>
              <a:t>Methods</a:t>
            </a:r>
            <a:endParaRPr lang="pt-PT" dirty="0"/>
          </a:p>
        </p:txBody>
      </p:sp>
      <p:cxnSp>
        <p:nvCxnSpPr>
          <p:cNvPr id="8" name="Conexão reta 7">
            <a:extLst>
              <a:ext uri="{FF2B5EF4-FFF2-40B4-BE49-F238E27FC236}">
                <a16:creationId xmlns:a16="http://schemas.microsoft.com/office/drawing/2014/main" id="{67175018-4A04-9AA0-6E9E-07679DCD36B9}"/>
              </a:ext>
            </a:extLst>
          </p:cNvPr>
          <p:cNvCxnSpPr>
            <a:cxnSpLocks/>
          </p:cNvCxnSpPr>
          <p:nvPr/>
        </p:nvCxnSpPr>
        <p:spPr>
          <a:xfrm>
            <a:off x="289560" y="844598"/>
            <a:ext cx="11628120" cy="0"/>
          </a:xfrm>
          <a:prstGeom prst="line">
            <a:avLst/>
          </a:prstGeom>
        </p:spPr>
        <p:style>
          <a:lnRef idx="3">
            <a:schemeClr val="accent2"/>
          </a:lnRef>
          <a:fillRef idx="0">
            <a:schemeClr val="accent2"/>
          </a:fillRef>
          <a:effectRef idx="2">
            <a:schemeClr val="accent2"/>
          </a:effectRef>
          <a:fontRef idx="minor">
            <a:schemeClr val="tx1"/>
          </a:fontRef>
        </p:style>
      </p:cxnSp>
      <p:sp>
        <p:nvSpPr>
          <p:cNvPr id="2" name="Seta: Para a Direita 1">
            <a:extLst>
              <a:ext uri="{FF2B5EF4-FFF2-40B4-BE49-F238E27FC236}">
                <a16:creationId xmlns:a16="http://schemas.microsoft.com/office/drawing/2014/main" id="{D8C9389D-238A-3E46-42FC-7F72FC5B1AD5}"/>
              </a:ext>
            </a:extLst>
          </p:cNvPr>
          <p:cNvSpPr/>
          <p:nvPr/>
        </p:nvSpPr>
        <p:spPr>
          <a:xfrm>
            <a:off x="5161722" y="1769164"/>
            <a:ext cx="934278" cy="67586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pt-PT"/>
          </a:p>
        </p:txBody>
      </p:sp>
      <p:sp>
        <p:nvSpPr>
          <p:cNvPr id="4" name="CaixaDeTexto 3">
            <a:extLst>
              <a:ext uri="{FF2B5EF4-FFF2-40B4-BE49-F238E27FC236}">
                <a16:creationId xmlns:a16="http://schemas.microsoft.com/office/drawing/2014/main" id="{D00C7193-1232-ACCA-A107-3D93FB03ADBA}"/>
              </a:ext>
            </a:extLst>
          </p:cNvPr>
          <p:cNvSpPr txBox="1"/>
          <p:nvPr/>
        </p:nvSpPr>
        <p:spPr>
          <a:xfrm>
            <a:off x="6380921" y="1676207"/>
            <a:ext cx="5536759" cy="861774"/>
          </a:xfrm>
          <a:prstGeom prst="rect">
            <a:avLst/>
          </a:prstGeom>
          <a:noFill/>
        </p:spPr>
        <p:txBody>
          <a:bodyPr wrap="square" rtlCol="0">
            <a:spAutoFit/>
          </a:bodyPr>
          <a:lstStyle/>
          <a:p>
            <a:r>
              <a:rPr lang="pt-PT" b="1" dirty="0" err="1"/>
              <a:t>Hyperparameter</a:t>
            </a:r>
            <a:r>
              <a:rPr lang="pt-PT" b="1" dirty="0"/>
              <a:t> </a:t>
            </a:r>
            <a:r>
              <a:rPr lang="pt-PT" b="1" dirty="0" err="1"/>
              <a:t>Optimization</a:t>
            </a:r>
            <a:endParaRPr lang="pt-PT" b="1" dirty="0"/>
          </a:p>
          <a:p>
            <a:r>
              <a:rPr lang="pt-PT" dirty="0"/>
              <a:t>	</a:t>
            </a:r>
            <a:r>
              <a:rPr lang="pt-PT" sz="1400" dirty="0" err="1"/>
              <a:t>Tests</a:t>
            </a:r>
            <a:r>
              <a:rPr lang="pt-PT" sz="1400" dirty="0"/>
              <a:t> </a:t>
            </a:r>
            <a:r>
              <a:rPr lang="pt-PT" sz="1400" dirty="0" err="1"/>
              <a:t>the</a:t>
            </a:r>
            <a:r>
              <a:rPr lang="pt-PT" sz="1400" dirty="0"/>
              <a:t> </a:t>
            </a:r>
            <a:r>
              <a:rPr lang="pt-PT" sz="1400" dirty="0" err="1"/>
              <a:t>model</a:t>
            </a:r>
            <a:r>
              <a:rPr lang="pt-PT" sz="1400" dirty="0"/>
              <a:t> </a:t>
            </a:r>
            <a:r>
              <a:rPr lang="pt-PT" sz="1400" dirty="0" err="1"/>
              <a:t>on</a:t>
            </a:r>
            <a:r>
              <a:rPr lang="pt-PT" sz="1400" dirty="0"/>
              <a:t> </a:t>
            </a:r>
            <a:r>
              <a:rPr lang="pt-PT" sz="1400" dirty="0" err="1"/>
              <a:t>different</a:t>
            </a:r>
            <a:r>
              <a:rPr lang="pt-PT" sz="1400" dirty="0"/>
              <a:t> </a:t>
            </a:r>
            <a:r>
              <a:rPr lang="pt-PT" sz="1400" dirty="0" err="1"/>
              <a:t>parameters</a:t>
            </a:r>
            <a:r>
              <a:rPr lang="pt-PT" sz="1400" dirty="0"/>
              <a:t> </a:t>
            </a:r>
            <a:r>
              <a:rPr lang="pt-PT" sz="1400" dirty="0" err="1"/>
              <a:t>and</a:t>
            </a:r>
            <a:r>
              <a:rPr lang="pt-PT" sz="1400" dirty="0"/>
              <a:t> </a:t>
            </a:r>
            <a:r>
              <a:rPr lang="pt-PT" sz="1400" dirty="0" err="1"/>
              <a:t>selects</a:t>
            </a:r>
            <a:r>
              <a:rPr lang="pt-PT" sz="1400" dirty="0"/>
              <a:t> </a:t>
            </a:r>
            <a:r>
              <a:rPr lang="pt-PT" sz="1400" dirty="0" err="1"/>
              <a:t>the</a:t>
            </a:r>
            <a:r>
              <a:rPr lang="pt-PT" sz="1400" dirty="0"/>
              <a:t> </a:t>
            </a:r>
            <a:r>
              <a:rPr lang="pt-PT" sz="1400" dirty="0" err="1"/>
              <a:t>parameters</a:t>
            </a:r>
            <a:r>
              <a:rPr lang="pt-PT" sz="1400" dirty="0"/>
              <a:t> </a:t>
            </a:r>
            <a:r>
              <a:rPr lang="pt-PT" sz="1400" dirty="0" err="1"/>
              <a:t>with</a:t>
            </a:r>
            <a:r>
              <a:rPr lang="pt-PT" sz="1400" dirty="0"/>
              <a:t> </a:t>
            </a:r>
            <a:r>
              <a:rPr lang="pt-PT" sz="1400" dirty="0" err="1"/>
              <a:t>the</a:t>
            </a:r>
            <a:r>
              <a:rPr lang="pt-PT" sz="1400" dirty="0"/>
              <a:t> </a:t>
            </a:r>
            <a:r>
              <a:rPr lang="pt-PT" sz="1400" dirty="0" err="1"/>
              <a:t>best</a:t>
            </a:r>
            <a:r>
              <a:rPr lang="pt-PT" sz="1400" dirty="0"/>
              <a:t> </a:t>
            </a:r>
            <a:r>
              <a:rPr lang="pt-PT" sz="1400" dirty="0" err="1"/>
              <a:t>performing</a:t>
            </a:r>
            <a:r>
              <a:rPr lang="pt-PT" sz="1400" dirty="0"/>
              <a:t> </a:t>
            </a:r>
            <a:r>
              <a:rPr lang="pt-PT" sz="1400" dirty="0" err="1"/>
              <a:t>Machine</a:t>
            </a:r>
            <a:r>
              <a:rPr lang="pt-PT" sz="1400" dirty="0"/>
              <a:t> </a:t>
            </a:r>
            <a:r>
              <a:rPr lang="pt-PT" sz="1400" dirty="0" err="1"/>
              <a:t>Learning</a:t>
            </a:r>
            <a:r>
              <a:rPr lang="pt-PT" sz="1400" dirty="0"/>
              <a:t> </a:t>
            </a:r>
            <a:r>
              <a:rPr lang="pt-PT" sz="1400" dirty="0" err="1"/>
              <a:t>abilities</a:t>
            </a:r>
            <a:r>
              <a:rPr lang="pt-PT" sz="1400" dirty="0"/>
              <a:t>.</a:t>
            </a:r>
            <a:endParaRPr lang="pt-PT" sz="1600" dirty="0"/>
          </a:p>
        </p:txBody>
      </p:sp>
    </p:spTree>
    <p:extLst>
      <p:ext uri="{BB962C8B-B14F-4D97-AF65-F5344CB8AC3E}">
        <p14:creationId xmlns:p14="http://schemas.microsoft.com/office/powerpoint/2010/main" val="90779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5C975-7043-3624-5BBB-5390B7453419}"/>
              </a:ext>
            </a:extLst>
          </p:cNvPr>
          <p:cNvSpPr>
            <a:spLocks noGrp="1"/>
          </p:cNvSpPr>
          <p:nvPr>
            <p:ph type="ctrTitle"/>
          </p:nvPr>
        </p:nvSpPr>
        <p:spPr/>
        <p:txBody>
          <a:bodyPr/>
          <a:lstStyle/>
          <a:p>
            <a:r>
              <a:rPr lang="pt-PT" dirty="0" err="1"/>
              <a:t>Results</a:t>
            </a:r>
            <a:endParaRPr lang="pt-PT" dirty="0"/>
          </a:p>
        </p:txBody>
      </p:sp>
      <p:sp>
        <p:nvSpPr>
          <p:cNvPr id="3" name="Subtítulo 2">
            <a:extLst>
              <a:ext uri="{FF2B5EF4-FFF2-40B4-BE49-F238E27FC236}">
                <a16:creationId xmlns:a16="http://schemas.microsoft.com/office/drawing/2014/main" id="{7FC54AD3-6721-0CA2-F106-79461EF07D40}"/>
              </a:ext>
            </a:extLst>
          </p:cNvPr>
          <p:cNvSpPr>
            <a:spLocks noGrp="1"/>
          </p:cNvSpPr>
          <p:nvPr>
            <p:ph type="subTitle" idx="1"/>
          </p:nvPr>
        </p:nvSpPr>
        <p:spPr/>
        <p:txBody>
          <a:bodyPr/>
          <a:lstStyle/>
          <a:p>
            <a:endParaRPr lang="pt-PT"/>
          </a:p>
        </p:txBody>
      </p:sp>
    </p:spTree>
    <p:extLst>
      <p:ext uri="{BB962C8B-B14F-4D97-AF65-F5344CB8AC3E}">
        <p14:creationId xmlns:p14="http://schemas.microsoft.com/office/powerpoint/2010/main" val="422078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ela 9">
            <a:extLst>
              <a:ext uri="{FF2B5EF4-FFF2-40B4-BE49-F238E27FC236}">
                <a16:creationId xmlns:a16="http://schemas.microsoft.com/office/drawing/2014/main" id="{A338ABC9-81FE-7533-BA16-F005D574D0AB}"/>
              </a:ext>
            </a:extLst>
          </p:cNvPr>
          <p:cNvGraphicFramePr>
            <a:graphicFrameLocks noGrp="1"/>
          </p:cNvGraphicFramePr>
          <p:nvPr>
            <p:extLst>
              <p:ext uri="{D42A27DB-BD31-4B8C-83A1-F6EECF244321}">
                <p14:modId xmlns:p14="http://schemas.microsoft.com/office/powerpoint/2010/main" val="77598596"/>
              </p:ext>
            </p:extLst>
          </p:nvPr>
        </p:nvGraphicFramePr>
        <p:xfrm>
          <a:off x="1282307" y="4404553"/>
          <a:ext cx="9620542" cy="1854200"/>
        </p:xfrm>
        <a:graphic>
          <a:graphicData uri="http://schemas.openxmlformats.org/drawingml/2006/table">
            <a:tbl>
              <a:tblPr firstRow="1" firstCol="1" bandRow="1">
                <a:tableStyleId>{5C22544A-7EE6-4342-B048-85BDC9FD1C3A}</a:tableStyleId>
              </a:tblPr>
              <a:tblGrid>
                <a:gridCol w="3729293">
                  <a:extLst>
                    <a:ext uri="{9D8B030D-6E8A-4147-A177-3AD203B41FA5}">
                      <a16:colId xmlns:a16="http://schemas.microsoft.com/office/drawing/2014/main" val="3220365644"/>
                    </a:ext>
                  </a:extLst>
                </a:gridCol>
                <a:gridCol w="3064287">
                  <a:extLst>
                    <a:ext uri="{9D8B030D-6E8A-4147-A177-3AD203B41FA5}">
                      <a16:colId xmlns:a16="http://schemas.microsoft.com/office/drawing/2014/main" val="3938380218"/>
                    </a:ext>
                  </a:extLst>
                </a:gridCol>
                <a:gridCol w="2826962">
                  <a:extLst>
                    <a:ext uri="{9D8B030D-6E8A-4147-A177-3AD203B41FA5}">
                      <a16:colId xmlns:a16="http://schemas.microsoft.com/office/drawing/2014/main" val="3236607346"/>
                    </a:ext>
                  </a:extLst>
                </a:gridCol>
              </a:tblGrid>
              <a:tr h="370840">
                <a:tc>
                  <a:txBody>
                    <a:bodyPr/>
                    <a:lstStyle/>
                    <a:p>
                      <a:pPr algn="ctr"/>
                      <a:endParaRPr lang="pt-PT"/>
                    </a:p>
                  </a:txBody>
                  <a:tcPr/>
                </a:tc>
                <a:tc>
                  <a:txBody>
                    <a:bodyPr/>
                    <a:lstStyle/>
                    <a:p>
                      <a:pPr algn="ctr"/>
                      <a:r>
                        <a:rPr lang="pt-PT" dirty="0"/>
                        <a:t>CD-HIT output</a:t>
                      </a:r>
                    </a:p>
                  </a:txBody>
                  <a:tcPr/>
                </a:tc>
                <a:tc>
                  <a:txBody>
                    <a:bodyPr/>
                    <a:lstStyle/>
                    <a:p>
                      <a:pPr algn="ctr"/>
                      <a:r>
                        <a:rPr lang="pt-PT" dirty="0"/>
                        <a:t>MMseqs2 output</a:t>
                      </a:r>
                    </a:p>
                  </a:txBody>
                  <a:tcPr/>
                </a:tc>
                <a:extLst>
                  <a:ext uri="{0D108BD9-81ED-4DB2-BD59-A6C34878D82A}">
                    <a16:rowId xmlns:a16="http://schemas.microsoft.com/office/drawing/2014/main" val="982456643"/>
                  </a:ext>
                </a:extLst>
              </a:tr>
              <a:tr h="370840">
                <a:tc>
                  <a:txBody>
                    <a:bodyPr/>
                    <a:lstStyle/>
                    <a:p>
                      <a:pPr algn="ctr"/>
                      <a:r>
                        <a:rPr lang="pt-PT" dirty="0" err="1"/>
                        <a:t>Full</a:t>
                      </a:r>
                      <a:r>
                        <a:rPr lang="pt-PT" dirty="0"/>
                        <a:t> </a:t>
                      </a:r>
                      <a:r>
                        <a:rPr lang="pt-PT" dirty="0" err="1"/>
                        <a:t>dataset</a:t>
                      </a:r>
                      <a:r>
                        <a:rPr lang="pt-PT" dirty="0"/>
                        <a:t> </a:t>
                      </a:r>
                      <a:r>
                        <a:rPr lang="pt-PT" dirty="0" err="1"/>
                        <a:t>shape</a:t>
                      </a:r>
                      <a:endParaRPr lang="pt-PT" dirty="0"/>
                    </a:p>
                  </a:txBody>
                  <a:tcPr/>
                </a:tc>
                <a:tc>
                  <a:txBody>
                    <a:bodyPr/>
                    <a:lstStyle/>
                    <a:p>
                      <a:pPr algn="ctr"/>
                      <a:r>
                        <a:rPr lang="pt-PT" dirty="0"/>
                        <a:t>2244 </a:t>
                      </a:r>
                      <a:r>
                        <a:rPr lang="pt-PT" dirty="0" err="1"/>
                        <a:t>rows</a:t>
                      </a:r>
                      <a:r>
                        <a:rPr lang="pt-PT" dirty="0"/>
                        <a:t> x 26 </a:t>
                      </a:r>
                      <a:r>
                        <a:rPr lang="pt-PT" dirty="0" err="1"/>
                        <a:t>columns</a:t>
                      </a:r>
                      <a:endParaRPr lang="pt-PT" dirty="0"/>
                    </a:p>
                  </a:txBody>
                  <a:tcPr/>
                </a:tc>
                <a:tc>
                  <a:txBody>
                    <a:bodyPr/>
                    <a:lstStyle/>
                    <a:p>
                      <a:pPr algn="ctr"/>
                      <a:r>
                        <a:rPr lang="pt-PT" dirty="0"/>
                        <a:t>2212 </a:t>
                      </a:r>
                      <a:r>
                        <a:rPr lang="pt-PT" dirty="0" err="1"/>
                        <a:t>rows</a:t>
                      </a:r>
                      <a:r>
                        <a:rPr lang="pt-PT" dirty="0"/>
                        <a:t> x 26 </a:t>
                      </a:r>
                      <a:r>
                        <a:rPr lang="pt-PT" dirty="0" err="1"/>
                        <a:t>columns</a:t>
                      </a:r>
                      <a:endParaRPr lang="pt-PT" dirty="0"/>
                    </a:p>
                  </a:txBody>
                  <a:tcPr/>
                </a:tc>
                <a:extLst>
                  <a:ext uri="{0D108BD9-81ED-4DB2-BD59-A6C34878D82A}">
                    <a16:rowId xmlns:a16="http://schemas.microsoft.com/office/drawing/2014/main" val="284780450"/>
                  </a:ext>
                </a:extLst>
              </a:tr>
              <a:tr h="370840">
                <a:tc>
                  <a:txBody>
                    <a:bodyPr/>
                    <a:lstStyle/>
                    <a:p>
                      <a:pPr algn="ctr"/>
                      <a:r>
                        <a:rPr lang="pt-PT" dirty="0"/>
                        <a:t>Training Set</a:t>
                      </a:r>
                    </a:p>
                  </a:txBody>
                  <a:tcPr/>
                </a:tc>
                <a:tc>
                  <a:txBody>
                    <a:bodyPr/>
                    <a:lstStyle/>
                    <a:p>
                      <a:pPr algn="ctr"/>
                      <a:r>
                        <a:rPr lang="pt-PT" dirty="0"/>
                        <a:t>1570 </a:t>
                      </a:r>
                      <a:r>
                        <a:rPr lang="pt-PT" dirty="0" err="1"/>
                        <a:t>rows</a:t>
                      </a:r>
                      <a:endParaRPr lang="pt-PT" dirty="0"/>
                    </a:p>
                  </a:txBody>
                  <a:tcPr/>
                </a:tc>
                <a:tc>
                  <a:txBody>
                    <a:bodyPr/>
                    <a:lstStyle/>
                    <a:p>
                      <a:pPr algn="ctr"/>
                      <a:r>
                        <a:rPr lang="pt-PT" dirty="0"/>
                        <a:t>1547 </a:t>
                      </a:r>
                      <a:r>
                        <a:rPr lang="pt-PT" dirty="0" err="1"/>
                        <a:t>rows</a:t>
                      </a:r>
                      <a:endParaRPr lang="pt-PT" dirty="0"/>
                    </a:p>
                  </a:txBody>
                  <a:tcPr/>
                </a:tc>
                <a:extLst>
                  <a:ext uri="{0D108BD9-81ED-4DB2-BD59-A6C34878D82A}">
                    <a16:rowId xmlns:a16="http://schemas.microsoft.com/office/drawing/2014/main" val="4140156858"/>
                  </a:ext>
                </a:extLst>
              </a:tr>
              <a:tr h="370840">
                <a:tc>
                  <a:txBody>
                    <a:bodyPr/>
                    <a:lstStyle/>
                    <a:p>
                      <a:pPr algn="ctr"/>
                      <a:r>
                        <a:rPr lang="pt-PT" dirty="0" err="1"/>
                        <a:t>Validation</a:t>
                      </a:r>
                      <a:r>
                        <a:rPr lang="pt-PT" dirty="0"/>
                        <a:t> Set</a:t>
                      </a:r>
                    </a:p>
                  </a:txBody>
                  <a:tcPr/>
                </a:tc>
                <a:tc>
                  <a:txBody>
                    <a:bodyPr/>
                    <a:lstStyle/>
                    <a:p>
                      <a:pPr algn="ctr"/>
                      <a:r>
                        <a:rPr lang="pt-PT" dirty="0"/>
                        <a:t>225 </a:t>
                      </a:r>
                      <a:r>
                        <a:rPr lang="pt-PT" dirty="0" err="1"/>
                        <a:t>rows</a:t>
                      </a:r>
                      <a:endParaRPr lang="pt-PT" dirty="0"/>
                    </a:p>
                  </a:txBody>
                  <a:tcPr/>
                </a:tc>
                <a:tc>
                  <a:txBody>
                    <a:bodyPr/>
                    <a:lstStyle/>
                    <a:p>
                      <a:pPr algn="ctr"/>
                      <a:r>
                        <a:rPr lang="pt-PT" dirty="0"/>
                        <a:t>222 </a:t>
                      </a:r>
                      <a:r>
                        <a:rPr lang="pt-PT" dirty="0" err="1"/>
                        <a:t>rows</a:t>
                      </a:r>
                      <a:endParaRPr lang="pt-PT" dirty="0"/>
                    </a:p>
                  </a:txBody>
                  <a:tcPr/>
                </a:tc>
                <a:extLst>
                  <a:ext uri="{0D108BD9-81ED-4DB2-BD59-A6C34878D82A}">
                    <a16:rowId xmlns:a16="http://schemas.microsoft.com/office/drawing/2014/main" val="1854396723"/>
                  </a:ext>
                </a:extLst>
              </a:tr>
              <a:tr h="370840">
                <a:tc>
                  <a:txBody>
                    <a:bodyPr/>
                    <a:lstStyle/>
                    <a:p>
                      <a:pPr algn="ctr"/>
                      <a:r>
                        <a:rPr lang="pt-PT" dirty="0" err="1"/>
                        <a:t>Test</a:t>
                      </a:r>
                      <a:r>
                        <a:rPr lang="pt-PT" dirty="0"/>
                        <a:t> Set</a:t>
                      </a:r>
                    </a:p>
                  </a:txBody>
                  <a:tcPr/>
                </a:tc>
                <a:tc>
                  <a:txBody>
                    <a:bodyPr/>
                    <a:lstStyle/>
                    <a:p>
                      <a:pPr algn="ctr"/>
                      <a:r>
                        <a:rPr lang="pt-PT" dirty="0"/>
                        <a:t>449 </a:t>
                      </a:r>
                      <a:r>
                        <a:rPr lang="pt-PT" dirty="0" err="1"/>
                        <a:t>rows</a:t>
                      </a:r>
                      <a:endParaRPr lang="pt-PT" dirty="0"/>
                    </a:p>
                  </a:txBody>
                  <a:tcPr/>
                </a:tc>
                <a:tc>
                  <a:txBody>
                    <a:bodyPr/>
                    <a:lstStyle/>
                    <a:p>
                      <a:pPr algn="ctr"/>
                      <a:r>
                        <a:rPr lang="pt-PT" dirty="0"/>
                        <a:t>443 </a:t>
                      </a:r>
                      <a:r>
                        <a:rPr lang="pt-PT" dirty="0" err="1"/>
                        <a:t>rows</a:t>
                      </a:r>
                      <a:endParaRPr lang="pt-PT" dirty="0"/>
                    </a:p>
                  </a:txBody>
                  <a:tcPr/>
                </a:tc>
                <a:extLst>
                  <a:ext uri="{0D108BD9-81ED-4DB2-BD59-A6C34878D82A}">
                    <a16:rowId xmlns:a16="http://schemas.microsoft.com/office/drawing/2014/main" val="3237421746"/>
                  </a:ext>
                </a:extLst>
              </a:tr>
            </a:tbl>
          </a:graphicData>
        </a:graphic>
      </p:graphicFrame>
      <p:graphicFrame>
        <p:nvGraphicFramePr>
          <p:cNvPr id="11" name="Tabela 10">
            <a:extLst>
              <a:ext uri="{FF2B5EF4-FFF2-40B4-BE49-F238E27FC236}">
                <a16:creationId xmlns:a16="http://schemas.microsoft.com/office/drawing/2014/main" id="{D5E5A8F1-5D20-E487-EF99-E4ABD2F99B1C}"/>
              </a:ext>
            </a:extLst>
          </p:cNvPr>
          <p:cNvGraphicFramePr>
            <a:graphicFrameLocks noGrp="1"/>
          </p:cNvGraphicFramePr>
          <p:nvPr>
            <p:extLst>
              <p:ext uri="{D42A27DB-BD31-4B8C-83A1-F6EECF244321}">
                <p14:modId xmlns:p14="http://schemas.microsoft.com/office/powerpoint/2010/main" val="985618759"/>
              </p:ext>
            </p:extLst>
          </p:nvPr>
        </p:nvGraphicFramePr>
        <p:xfrm>
          <a:off x="2032000" y="1615857"/>
          <a:ext cx="8127999" cy="1112520"/>
        </p:xfrm>
        <a:graphic>
          <a:graphicData uri="http://schemas.openxmlformats.org/drawingml/2006/table">
            <a:tbl>
              <a:tblPr firstRow="1" firstCol="1" bandRow="1">
                <a:tableStyleId>{5C22544A-7EE6-4342-B048-85BDC9FD1C3A}</a:tableStyleId>
              </a:tblPr>
              <a:tblGrid>
                <a:gridCol w="2709333">
                  <a:extLst>
                    <a:ext uri="{9D8B030D-6E8A-4147-A177-3AD203B41FA5}">
                      <a16:colId xmlns:a16="http://schemas.microsoft.com/office/drawing/2014/main" val="2155841405"/>
                    </a:ext>
                  </a:extLst>
                </a:gridCol>
                <a:gridCol w="2709333">
                  <a:extLst>
                    <a:ext uri="{9D8B030D-6E8A-4147-A177-3AD203B41FA5}">
                      <a16:colId xmlns:a16="http://schemas.microsoft.com/office/drawing/2014/main" val="3231689856"/>
                    </a:ext>
                  </a:extLst>
                </a:gridCol>
                <a:gridCol w="2709333">
                  <a:extLst>
                    <a:ext uri="{9D8B030D-6E8A-4147-A177-3AD203B41FA5}">
                      <a16:colId xmlns:a16="http://schemas.microsoft.com/office/drawing/2014/main" val="2238337650"/>
                    </a:ext>
                  </a:extLst>
                </a:gridCol>
              </a:tblGrid>
              <a:tr h="370840">
                <a:tc>
                  <a:txBody>
                    <a:bodyPr/>
                    <a:lstStyle/>
                    <a:p>
                      <a:pPr algn="ctr"/>
                      <a:endParaRPr lang="pt-PT"/>
                    </a:p>
                  </a:txBody>
                  <a:tcPr/>
                </a:tc>
                <a:tc>
                  <a:txBody>
                    <a:bodyPr/>
                    <a:lstStyle/>
                    <a:p>
                      <a:pPr algn="ctr"/>
                      <a:r>
                        <a:rPr lang="pt-PT" dirty="0"/>
                        <a:t>CD-HIT output</a:t>
                      </a:r>
                    </a:p>
                  </a:txBody>
                  <a:tcPr/>
                </a:tc>
                <a:tc>
                  <a:txBody>
                    <a:bodyPr/>
                    <a:lstStyle/>
                    <a:p>
                      <a:pPr algn="ctr"/>
                      <a:r>
                        <a:rPr lang="pt-PT" dirty="0"/>
                        <a:t>MMseqs2 output</a:t>
                      </a:r>
                    </a:p>
                  </a:txBody>
                  <a:tcPr/>
                </a:tc>
                <a:extLst>
                  <a:ext uri="{0D108BD9-81ED-4DB2-BD59-A6C34878D82A}">
                    <a16:rowId xmlns:a16="http://schemas.microsoft.com/office/drawing/2014/main" val="2796655992"/>
                  </a:ext>
                </a:extLst>
              </a:tr>
              <a:tr h="370840">
                <a:tc>
                  <a:txBody>
                    <a:bodyPr/>
                    <a:lstStyle/>
                    <a:p>
                      <a:pPr algn="ctr"/>
                      <a:r>
                        <a:rPr lang="pt-PT" dirty="0"/>
                        <a:t>Positive </a:t>
                      </a:r>
                      <a:r>
                        <a:rPr lang="pt-PT" dirty="0" err="1"/>
                        <a:t>dataset</a:t>
                      </a:r>
                      <a:r>
                        <a:rPr lang="pt-PT" dirty="0"/>
                        <a:t> </a:t>
                      </a:r>
                      <a:r>
                        <a:rPr lang="pt-PT" dirty="0" err="1"/>
                        <a:t>shape</a:t>
                      </a:r>
                      <a:endParaRPr lang="pt-PT" dirty="0"/>
                    </a:p>
                  </a:txBody>
                  <a:tcPr/>
                </a:tc>
                <a:tc>
                  <a:txBody>
                    <a:bodyPr/>
                    <a:lstStyle/>
                    <a:p>
                      <a:pPr algn="ctr"/>
                      <a:r>
                        <a:rPr lang="pt-PT" sz="1800" b="0" i="0" kern="1200" dirty="0">
                          <a:solidFill>
                            <a:schemeClr val="dk1"/>
                          </a:solidFill>
                          <a:effectLst/>
                          <a:latin typeface="+mn-lt"/>
                          <a:ea typeface="+mn-ea"/>
                          <a:cs typeface="+mn-cs"/>
                        </a:rPr>
                        <a:t>1122 </a:t>
                      </a:r>
                      <a:r>
                        <a:rPr lang="pt-PT" sz="1800" b="0" i="0" kern="1200" dirty="0" err="1">
                          <a:solidFill>
                            <a:schemeClr val="dk1"/>
                          </a:solidFill>
                          <a:effectLst/>
                          <a:latin typeface="+mn-lt"/>
                          <a:ea typeface="+mn-ea"/>
                          <a:cs typeface="+mn-cs"/>
                        </a:rPr>
                        <a:t>rows</a:t>
                      </a:r>
                      <a:r>
                        <a:rPr lang="pt-PT" sz="1800" b="0" i="0" kern="1200" dirty="0">
                          <a:solidFill>
                            <a:schemeClr val="dk1"/>
                          </a:solidFill>
                          <a:effectLst/>
                          <a:latin typeface="+mn-lt"/>
                          <a:ea typeface="+mn-ea"/>
                          <a:cs typeface="+mn-cs"/>
                        </a:rPr>
                        <a:t> × 7 </a:t>
                      </a:r>
                      <a:r>
                        <a:rPr lang="pt-PT" sz="1800" b="0" i="0" kern="1200" dirty="0" err="1">
                          <a:solidFill>
                            <a:schemeClr val="dk1"/>
                          </a:solidFill>
                          <a:effectLst/>
                          <a:latin typeface="+mn-lt"/>
                          <a:ea typeface="+mn-ea"/>
                          <a:cs typeface="+mn-cs"/>
                        </a:rPr>
                        <a:t>columns</a:t>
                      </a:r>
                      <a:endParaRPr lang="pt-PT" dirty="0"/>
                    </a:p>
                  </a:txBody>
                  <a:tcPr/>
                </a:tc>
                <a:tc>
                  <a:txBody>
                    <a:bodyPr/>
                    <a:lstStyle/>
                    <a:p>
                      <a:pPr algn="ctr"/>
                      <a:r>
                        <a:rPr lang="pt-PT" sz="1800" b="0" i="0" kern="1200" dirty="0">
                          <a:solidFill>
                            <a:schemeClr val="dk1"/>
                          </a:solidFill>
                          <a:effectLst/>
                          <a:latin typeface="+mn-lt"/>
                          <a:ea typeface="+mn-ea"/>
                          <a:cs typeface="+mn-cs"/>
                        </a:rPr>
                        <a:t>1106 </a:t>
                      </a:r>
                      <a:r>
                        <a:rPr lang="pt-PT" sz="1800" b="0" i="0" kern="1200" dirty="0" err="1">
                          <a:solidFill>
                            <a:schemeClr val="dk1"/>
                          </a:solidFill>
                          <a:effectLst/>
                          <a:latin typeface="+mn-lt"/>
                          <a:ea typeface="+mn-ea"/>
                          <a:cs typeface="+mn-cs"/>
                        </a:rPr>
                        <a:t>rows</a:t>
                      </a:r>
                      <a:r>
                        <a:rPr lang="pt-PT" sz="1800" b="0" i="0" kern="1200" dirty="0">
                          <a:solidFill>
                            <a:schemeClr val="dk1"/>
                          </a:solidFill>
                          <a:effectLst/>
                          <a:latin typeface="+mn-lt"/>
                          <a:ea typeface="+mn-ea"/>
                          <a:cs typeface="+mn-cs"/>
                        </a:rPr>
                        <a:t> × 7 </a:t>
                      </a:r>
                      <a:r>
                        <a:rPr lang="pt-PT" sz="1800" b="0" i="0" kern="1200" dirty="0" err="1">
                          <a:solidFill>
                            <a:schemeClr val="dk1"/>
                          </a:solidFill>
                          <a:effectLst/>
                          <a:latin typeface="+mn-lt"/>
                          <a:ea typeface="+mn-ea"/>
                          <a:cs typeface="+mn-cs"/>
                        </a:rPr>
                        <a:t>columns</a:t>
                      </a:r>
                      <a:endParaRPr lang="pt-PT" dirty="0"/>
                    </a:p>
                  </a:txBody>
                  <a:tcPr/>
                </a:tc>
                <a:extLst>
                  <a:ext uri="{0D108BD9-81ED-4DB2-BD59-A6C34878D82A}">
                    <a16:rowId xmlns:a16="http://schemas.microsoft.com/office/drawing/2014/main" val="4015491641"/>
                  </a:ext>
                </a:extLst>
              </a:tr>
              <a:tr h="370840">
                <a:tc>
                  <a:txBody>
                    <a:bodyPr/>
                    <a:lstStyle/>
                    <a:p>
                      <a:pPr algn="ctr"/>
                      <a:r>
                        <a:rPr lang="pt-PT" dirty="0"/>
                        <a:t>Negative </a:t>
                      </a:r>
                      <a:r>
                        <a:rPr lang="pt-PT" dirty="0" err="1"/>
                        <a:t>dataset</a:t>
                      </a:r>
                      <a:r>
                        <a:rPr lang="pt-PT" dirty="0"/>
                        <a:t> </a:t>
                      </a:r>
                      <a:r>
                        <a:rPr lang="pt-PT" dirty="0" err="1"/>
                        <a:t>shape</a:t>
                      </a:r>
                      <a:endParaRPr lang="pt-PT" dirty="0"/>
                    </a:p>
                  </a:txBody>
                  <a:tcPr/>
                </a:tc>
                <a:tc>
                  <a:txBody>
                    <a:bodyPr/>
                    <a:lstStyle/>
                    <a:p>
                      <a:pPr algn="ctr"/>
                      <a:r>
                        <a:rPr lang="pt-PT" sz="1800" b="0" i="0" kern="1200" dirty="0">
                          <a:solidFill>
                            <a:schemeClr val="dk1"/>
                          </a:solidFill>
                          <a:effectLst/>
                          <a:latin typeface="+mn-lt"/>
                          <a:ea typeface="+mn-ea"/>
                          <a:cs typeface="+mn-cs"/>
                        </a:rPr>
                        <a:t>57379 </a:t>
                      </a:r>
                      <a:r>
                        <a:rPr lang="pt-PT" sz="1800" b="0" i="0" kern="1200" dirty="0" err="1">
                          <a:solidFill>
                            <a:schemeClr val="dk1"/>
                          </a:solidFill>
                          <a:effectLst/>
                          <a:latin typeface="+mn-lt"/>
                          <a:ea typeface="+mn-ea"/>
                          <a:cs typeface="+mn-cs"/>
                        </a:rPr>
                        <a:t>rows</a:t>
                      </a:r>
                      <a:r>
                        <a:rPr lang="pt-PT" sz="1800" b="0" i="0" kern="1200" dirty="0">
                          <a:solidFill>
                            <a:schemeClr val="dk1"/>
                          </a:solidFill>
                          <a:effectLst/>
                          <a:latin typeface="+mn-lt"/>
                          <a:ea typeface="+mn-ea"/>
                          <a:cs typeface="+mn-cs"/>
                        </a:rPr>
                        <a:t> × 6 </a:t>
                      </a:r>
                      <a:r>
                        <a:rPr lang="pt-PT" sz="1800" b="0" i="0" kern="1200" dirty="0" err="1">
                          <a:solidFill>
                            <a:schemeClr val="dk1"/>
                          </a:solidFill>
                          <a:effectLst/>
                          <a:latin typeface="+mn-lt"/>
                          <a:ea typeface="+mn-ea"/>
                          <a:cs typeface="+mn-cs"/>
                        </a:rPr>
                        <a:t>columns</a:t>
                      </a:r>
                      <a:endParaRPr lang="pt-PT" dirty="0"/>
                    </a:p>
                  </a:txBody>
                  <a:tcPr/>
                </a:tc>
                <a:tc>
                  <a:txBody>
                    <a:bodyPr/>
                    <a:lstStyle/>
                    <a:p>
                      <a:pPr algn="ctr"/>
                      <a:r>
                        <a:rPr lang="pt-PT" sz="1800" b="0" i="0" kern="1200" dirty="0">
                          <a:solidFill>
                            <a:schemeClr val="dk1"/>
                          </a:solidFill>
                          <a:effectLst/>
                          <a:latin typeface="+mn-lt"/>
                          <a:ea typeface="+mn-ea"/>
                          <a:cs typeface="+mn-cs"/>
                        </a:rPr>
                        <a:t>58286 </a:t>
                      </a:r>
                      <a:r>
                        <a:rPr lang="pt-PT" sz="1800" b="0" i="0" kern="1200" dirty="0" err="1">
                          <a:solidFill>
                            <a:schemeClr val="dk1"/>
                          </a:solidFill>
                          <a:effectLst/>
                          <a:latin typeface="+mn-lt"/>
                          <a:ea typeface="+mn-ea"/>
                          <a:cs typeface="+mn-cs"/>
                        </a:rPr>
                        <a:t>rows</a:t>
                      </a:r>
                      <a:r>
                        <a:rPr lang="pt-PT" sz="1800" b="0" i="0" kern="1200" dirty="0">
                          <a:solidFill>
                            <a:schemeClr val="dk1"/>
                          </a:solidFill>
                          <a:effectLst/>
                          <a:latin typeface="+mn-lt"/>
                          <a:ea typeface="+mn-ea"/>
                          <a:cs typeface="+mn-cs"/>
                        </a:rPr>
                        <a:t> × 6 </a:t>
                      </a:r>
                      <a:r>
                        <a:rPr lang="pt-PT" sz="1800" b="0" i="0" kern="1200" dirty="0" err="1">
                          <a:solidFill>
                            <a:schemeClr val="dk1"/>
                          </a:solidFill>
                          <a:effectLst/>
                          <a:latin typeface="+mn-lt"/>
                          <a:ea typeface="+mn-ea"/>
                          <a:cs typeface="+mn-cs"/>
                        </a:rPr>
                        <a:t>columns</a:t>
                      </a:r>
                      <a:endParaRPr lang="pt-PT" dirty="0"/>
                    </a:p>
                  </a:txBody>
                  <a:tcPr/>
                </a:tc>
                <a:extLst>
                  <a:ext uri="{0D108BD9-81ED-4DB2-BD59-A6C34878D82A}">
                    <a16:rowId xmlns:a16="http://schemas.microsoft.com/office/drawing/2014/main" val="2895241155"/>
                  </a:ext>
                </a:extLst>
              </a:tr>
            </a:tbl>
          </a:graphicData>
        </a:graphic>
      </p:graphicFrame>
      <p:sp>
        <p:nvSpPr>
          <p:cNvPr id="12" name="CaixaDeTexto 11">
            <a:extLst>
              <a:ext uri="{FF2B5EF4-FFF2-40B4-BE49-F238E27FC236}">
                <a16:creationId xmlns:a16="http://schemas.microsoft.com/office/drawing/2014/main" id="{661D1597-458F-F40B-20B3-2F013755683D}"/>
              </a:ext>
            </a:extLst>
          </p:cNvPr>
          <p:cNvSpPr txBox="1"/>
          <p:nvPr/>
        </p:nvSpPr>
        <p:spPr>
          <a:xfrm>
            <a:off x="1125673" y="3208234"/>
            <a:ext cx="9933810" cy="523220"/>
          </a:xfrm>
          <a:prstGeom prst="rect">
            <a:avLst/>
          </a:prstGeom>
          <a:noFill/>
        </p:spPr>
        <p:txBody>
          <a:bodyPr wrap="none" rtlCol="0">
            <a:spAutoFit/>
          </a:bodyPr>
          <a:lstStyle/>
          <a:p>
            <a:r>
              <a:rPr lang="pt-PT" sz="1400" dirty="0" err="1"/>
              <a:t>Joining</a:t>
            </a:r>
            <a:r>
              <a:rPr lang="pt-PT" sz="1400" dirty="0"/>
              <a:t> positive </a:t>
            </a:r>
            <a:r>
              <a:rPr lang="pt-PT" sz="1400" dirty="0" err="1"/>
              <a:t>and</a:t>
            </a:r>
            <a:r>
              <a:rPr lang="pt-PT" sz="1400" dirty="0"/>
              <a:t> negative </a:t>
            </a:r>
            <a:r>
              <a:rPr lang="pt-PT" sz="1400" dirty="0" err="1"/>
              <a:t>datasets</a:t>
            </a:r>
            <a:r>
              <a:rPr lang="pt-PT" sz="1400" dirty="0"/>
              <a:t>: </a:t>
            </a:r>
          </a:p>
          <a:p>
            <a:r>
              <a:rPr lang="pt-PT" sz="1400" dirty="0"/>
              <a:t>	</a:t>
            </a:r>
            <a:r>
              <a:rPr lang="pt-PT" sz="1400" dirty="0" err="1"/>
              <a:t>Random</a:t>
            </a:r>
            <a:r>
              <a:rPr lang="pt-PT" sz="1400" dirty="0"/>
              <a:t> </a:t>
            </a:r>
            <a:r>
              <a:rPr lang="pt-PT" sz="1400" dirty="0" err="1"/>
              <a:t>selection</a:t>
            </a:r>
            <a:r>
              <a:rPr lang="pt-PT" sz="1400" dirty="0"/>
              <a:t> </a:t>
            </a:r>
            <a:r>
              <a:rPr lang="pt-PT" sz="1400" dirty="0" err="1"/>
              <a:t>of</a:t>
            </a:r>
            <a:r>
              <a:rPr lang="pt-PT" sz="1400" dirty="0"/>
              <a:t> </a:t>
            </a:r>
            <a:r>
              <a:rPr lang="pt-PT" sz="1400" b="1" dirty="0"/>
              <a:t>n</a:t>
            </a:r>
            <a:r>
              <a:rPr lang="pt-PT" sz="1400" dirty="0"/>
              <a:t> </a:t>
            </a:r>
            <a:r>
              <a:rPr lang="pt-PT" sz="1400" dirty="0" err="1"/>
              <a:t>rows</a:t>
            </a:r>
            <a:r>
              <a:rPr lang="pt-PT" sz="1400" dirty="0"/>
              <a:t> </a:t>
            </a:r>
            <a:r>
              <a:rPr lang="pt-PT" sz="1400" dirty="0" err="1"/>
              <a:t>from</a:t>
            </a:r>
            <a:r>
              <a:rPr lang="pt-PT" sz="1400" dirty="0"/>
              <a:t> </a:t>
            </a:r>
            <a:r>
              <a:rPr lang="pt-PT" sz="1400" dirty="0" err="1"/>
              <a:t>the</a:t>
            </a:r>
            <a:r>
              <a:rPr lang="pt-PT" sz="1400" dirty="0"/>
              <a:t> negative </a:t>
            </a:r>
            <a:r>
              <a:rPr lang="pt-PT" sz="1400" dirty="0" err="1"/>
              <a:t>dataset</a:t>
            </a:r>
            <a:r>
              <a:rPr lang="pt-PT" sz="1400" dirty="0"/>
              <a:t> </a:t>
            </a:r>
            <a:r>
              <a:rPr lang="pt-PT" sz="1400" dirty="0" err="1"/>
              <a:t>nr</a:t>
            </a:r>
            <a:r>
              <a:rPr lang="pt-PT" sz="1400" dirty="0"/>
              <a:t> output </a:t>
            </a:r>
            <a:r>
              <a:rPr lang="pt-PT" sz="1400" dirty="0" err="1"/>
              <a:t>where</a:t>
            </a:r>
            <a:r>
              <a:rPr lang="pt-PT" sz="1400" dirty="0"/>
              <a:t> </a:t>
            </a:r>
            <a:r>
              <a:rPr lang="pt-PT" sz="1400" b="1" dirty="0"/>
              <a:t>n</a:t>
            </a:r>
            <a:r>
              <a:rPr lang="pt-PT" sz="1400" dirty="0"/>
              <a:t> </a:t>
            </a:r>
            <a:r>
              <a:rPr lang="pt-PT" sz="1400" dirty="0" err="1"/>
              <a:t>is</a:t>
            </a:r>
            <a:r>
              <a:rPr lang="pt-PT" sz="1400" dirty="0"/>
              <a:t> </a:t>
            </a:r>
            <a:r>
              <a:rPr lang="pt-PT" sz="1400" dirty="0" err="1"/>
              <a:t>the</a:t>
            </a:r>
            <a:r>
              <a:rPr lang="pt-PT" sz="1400" dirty="0"/>
              <a:t> </a:t>
            </a:r>
            <a:r>
              <a:rPr lang="pt-PT" sz="1400" dirty="0" err="1"/>
              <a:t>number</a:t>
            </a:r>
            <a:r>
              <a:rPr lang="pt-PT" sz="1400" dirty="0"/>
              <a:t> </a:t>
            </a:r>
            <a:r>
              <a:rPr lang="pt-PT" sz="1400" dirty="0" err="1"/>
              <a:t>of</a:t>
            </a:r>
            <a:r>
              <a:rPr lang="pt-PT" sz="1400" dirty="0"/>
              <a:t> </a:t>
            </a:r>
            <a:r>
              <a:rPr lang="pt-PT" sz="1400" dirty="0" err="1"/>
              <a:t>rows</a:t>
            </a:r>
            <a:r>
              <a:rPr lang="pt-PT" sz="1400" dirty="0"/>
              <a:t> in positive </a:t>
            </a:r>
            <a:r>
              <a:rPr lang="pt-PT" sz="1400" dirty="0" err="1"/>
              <a:t>dataset</a:t>
            </a:r>
            <a:r>
              <a:rPr lang="pt-PT" sz="1400" dirty="0"/>
              <a:t> output</a:t>
            </a:r>
          </a:p>
        </p:txBody>
      </p:sp>
      <p:sp>
        <p:nvSpPr>
          <p:cNvPr id="13" name="CaixaDeTexto 12">
            <a:extLst>
              <a:ext uri="{FF2B5EF4-FFF2-40B4-BE49-F238E27FC236}">
                <a16:creationId xmlns:a16="http://schemas.microsoft.com/office/drawing/2014/main" id="{0E8DD8EB-A680-37B9-24CE-3B35037D6C0F}"/>
              </a:ext>
            </a:extLst>
          </p:cNvPr>
          <p:cNvSpPr txBox="1"/>
          <p:nvPr/>
        </p:nvSpPr>
        <p:spPr>
          <a:xfrm>
            <a:off x="2032000" y="1178384"/>
            <a:ext cx="4712957" cy="369332"/>
          </a:xfrm>
          <a:prstGeom prst="rect">
            <a:avLst/>
          </a:prstGeom>
          <a:noFill/>
        </p:spPr>
        <p:txBody>
          <a:bodyPr wrap="none" rtlCol="0">
            <a:spAutoFit/>
          </a:bodyPr>
          <a:lstStyle/>
          <a:p>
            <a:r>
              <a:rPr lang="pt-PT" b="1" dirty="0"/>
              <a:t>Non-</a:t>
            </a:r>
            <a:r>
              <a:rPr lang="pt-PT" b="1" dirty="0" err="1"/>
              <a:t>Redundant</a:t>
            </a:r>
            <a:r>
              <a:rPr lang="pt-PT" b="1" dirty="0"/>
              <a:t> (</a:t>
            </a:r>
            <a:r>
              <a:rPr lang="pt-PT" b="1" dirty="0" err="1"/>
              <a:t>nr</a:t>
            </a:r>
            <a:r>
              <a:rPr lang="pt-PT" b="1" dirty="0"/>
              <a:t>) output </a:t>
            </a:r>
            <a:r>
              <a:rPr lang="pt-PT" b="1" dirty="0" err="1"/>
              <a:t>dataset</a:t>
            </a:r>
            <a:r>
              <a:rPr lang="pt-PT" b="1" dirty="0"/>
              <a:t> </a:t>
            </a:r>
            <a:r>
              <a:rPr lang="pt-PT" b="1" dirty="0" err="1"/>
              <a:t>shapes</a:t>
            </a:r>
            <a:r>
              <a:rPr lang="pt-PT" b="1" dirty="0"/>
              <a:t>:</a:t>
            </a:r>
          </a:p>
        </p:txBody>
      </p:sp>
      <p:sp>
        <p:nvSpPr>
          <p:cNvPr id="14" name="CaixaDeTexto 13">
            <a:extLst>
              <a:ext uri="{FF2B5EF4-FFF2-40B4-BE49-F238E27FC236}">
                <a16:creationId xmlns:a16="http://schemas.microsoft.com/office/drawing/2014/main" id="{C861717B-EFEA-C8BA-5B48-E8994A3F8E90}"/>
              </a:ext>
            </a:extLst>
          </p:cNvPr>
          <p:cNvSpPr txBox="1"/>
          <p:nvPr/>
        </p:nvSpPr>
        <p:spPr>
          <a:xfrm>
            <a:off x="1282307" y="3884856"/>
            <a:ext cx="8110169" cy="369332"/>
          </a:xfrm>
          <a:prstGeom prst="rect">
            <a:avLst/>
          </a:prstGeom>
          <a:noFill/>
        </p:spPr>
        <p:txBody>
          <a:bodyPr wrap="none" rtlCol="0">
            <a:spAutoFit/>
          </a:bodyPr>
          <a:lstStyle/>
          <a:p>
            <a:r>
              <a:rPr lang="pt-PT" b="1" dirty="0" err="1"/>
              <a:t>Propythia</a:t>
            </a:r>
            <a:r>
              <a:rPr lang="pt-PT" b="1" dirty="0"/>
              <a:t> output </a:t>
            </a:r>
            <a:r>
              <a:rPr lang="pt-PT" b="1" dirty="0" err="1"/>
              <a:t>dataset</a:t>
            </a:r>
            <a:r>
              <a:rPr lang="pt-PT" b="1" dirty="0"/>
              <a:t> </a:t>
            </a:r>
            <a:r>
              <a:rPr lang="pt-PT" b="1" dirty="0" err="1"/>
              <a:t>shapes</a:t>
            </a:r>
            <a:r>
              <a:rPr lang="pt-PT" b="1" dirty="0"/>
              <a:t> </a:t>
            </a:r>
            <a:r>
              <a:rPr lang="pt-PT" b="1" dirty="0" err="1"/>
              <a:t>and</a:t>
            </a:r>
            <a:r>
              <a:rPr lang="pt-PT" b="1" dirty="0"/>
              <a:t> </a:t>
            </a:r>
            <a:r>
              <a:rPr lang="pt-PT" b="1" dirty="0" err="1"/>
              <a:t>selection</a:t>
            </a:r>
            <a:r>
              <a:rPr lang="pt-PT" b="1" dirty="0"/>
              <a:t> </a:t>
            </a:r>
            <a:r>
              <a:rPr lang="pt-PT" b="1" dirty="0" err="1"/>
              <a:t>of</a:t>
            </a:r>
            <a:r>
              <a:rPr lang="pt-PT" b="1" dirty="0"/>
              <a:t> sets for </a:t>
            </a:r>
            <a:r>
              <a:rPr lang="pt-PT" b="1" dirty="0" err="1"/>
              <a:t>Machine</a:t>
            </a:r>
            <a:r>
              <a:rPr lang="pt-PT" b="1" dirty="0"/>
              <a:t> </a:t>
            </a:r>
            <a:r>
              <a:rPr lang="pt-PT" b="1" dirty="0" err="1"/>
              <a:t>Learning</a:t>
            </a:r>
            <a:r>
              <a:rPr lang="pt-PT" b="1" dirty="0"/>
              <a:t>:</a:t>
            </a:r>
          </a:p>
        </p:txBody>
      </p:sp>
      <p:sp>
        <p:nvSpPr>
          <p:cNvPr id="15" name="CaixaDeTexto 14">
            <a:extLst>
              <a:ext uri="{FF2B5EF4-FFF2-40B4-BE49-F238E27FC236}">
                <a16:creationId xmlns:a16="http://schemas.microsoft.com/office/drawing/2014/main" id="{7D25F5A4-D938-F9DB-8ADC-C2072CDD4E8F}"/>
              </a:ext>
            </a:extLst>
          </p:cNvPr>
          <p:cNvSpPr txBox="1"/>
          <p:nvPr/>
        </p:nvSpPr>
        <p:spPr>
          <a:xfrm>
            <a:off x="3637579" y="235141"/>
            <a:ext cx="4909998" cy="461665"/>
          </a:xfrm>
          <a:prstGeom prst="rect">
            <a:avLst/>
          </a:prstGeom>
          <a:noFill/>
        </p:spPr>
        <p:txBody>
          <a:bodyPr wrap="none" rtlCol="0">
            <a:spAutoFit/>
          </a:bodyPr>
          <a:lstStyle/>
          <a:p>
            <a:r>
              <a:rPr lang="pt-PT" sz="2400" dirty="0" err="1"/>
              <a:t>Resulting</a:t>
            </a:r>
            <a:r>
              <a:rPr lang="pt-PT" sz="2400" dirty="0"/>
              <a:t> </a:t>
            </a:r>
            <a:r>
              <a:rPr lang="pt-PT" sz="2400" dirty="0" err="1"/>
              <a:t>datasets</a:t>
            </a:r>
            <a:r>
              <a:rPr lang="pt-PT" sz="2400" dirty="0"/>
              <a:t> </a:t>
            </a:r>
            <a:r>
              <a:rPr lang="pt-PT" sz="2400" dirty="0" err="1"/>
              <a:t>and</a:t>
            </a:r>
            <a:r>
              <a:rPr lang="pt-PT" sz="2400" dirty="0"/>
              <a:t> </a:t>
            </a:r>
            <a:r>
              <a:rPr lang="pt-PT" sz="2400" dirty="0" err="1"/>
              <a:t>their</a:t>
            </a:r>
            <a:r>
              <a:rPr lang="pt-PT" sz="2400" dirty="0"/>
              <a:t> </a:t>
            </a:r>
            <a:r>
              <a:rPr lang="pt-PT" sz="2400" dirty="0" err="1"/>
              <a:t>shapes</a:t>
            </a:r>
            <a:endParaRPr lang="pt-PT" sz="2400" dirty="0"/>
          </a:p>
        </p:txBody>
      </p:sp>
      <p:sp>
        <p:nvSpPr>
          <p:cNvPr id="16" name="CaixaDeTexto 15">
            <a:extLst>
              <a:ext uri="{FF2B5EF4-FFF2-40B4-BE49-F238E27FC236}">
                <a16:creationId xmlns:a16="http://schemas.microsoft.com/office/drawing/2014/main" id="{951A93D4-761B-F299-6658-3689CDEF530C}"/>
              </a:ext>
            </a:extLst>
          </p:cNvPr>
          <p:cNvSpPr txBox="1"/>
          <p:nvPr/>
        </p:nvSpPr>
        <p:spPr>
          <a:xfrm>
            <a:off x="3736434" y="2728377"/>
            <a:ext cx="6423565" cy="261610"/>
          </a:xfrm>
          <a:prstGeom prst="rect">
            <a:avLst/>
          </a:prstGeom>
          <a:noFill/>
        </p:spPr>
        <p:txBody>
          <a:bodyPr wrap="square" rtlCol="0">
            <a:spAutoFit/>
          </a:bodyPr>
          <a:lstStyle/>
          <a:p>
            <a:r>
              <a:rPr lang="pt-PT" sz="1100" dirty="0" err="1"/>
              <a:t>The</a:t>
            </a:r>
            <a:r>
              <a:rPr lang="pt-PT" sz="1100" dirty="0"/>
              <a:t> </a:t>
            </a:r>
            <a:r>
              <a:rPr lang="pt-PT" sz="1100" dirty="0" err="1"/>
              <a:t>chosen</a:t>
            </a:r>
            <a:r>
              <a:rPr lang="pt-PT" sz="1100" dirty="0"/>
              <a:t> </a:t>
            </a:r>
            <a:r>
              <a:rPr lang="pt-PT" sz="1100" dirty="0" err="1"/>
              <a:t>sequence</a:t>
            </a:r>
            <a:r>
              <a:rPr lang="pt-PT" sz="1100" dirty="0"/>
              <a:t> </a:t>
            </a:r>
            <a:r>
              <a:rPr lang="pt-PT" sz="1100" dirty="0" err="1"/>
              <a:t>identity</a:t>
            </a:r>
            <a:r>
              <a:rPr lang="pt-PT" sz="1100" dirty="0"/>
              <a:t> </a:t>
            </a:r>
            <a:r>
              <a:rPr lang="pt-PT" sz="1100" dirty="0" err="1"/>
              <a:t>threshold</a:t>
            </a:r>
            <a:r>
              <a:rPr lang="pt-PT" sz="1100" dirty="0"/>
              <a:t> for </a:t>
            </a:r>
            <a:r>
              <a:rPr lang="pt-PT" sz="1100" dirty="0" err="1"/>
              <a:t>both</a:t>
            </a:r>
            <a:r>
              <a:rPr lang="pt-PT" sz="1100" dirty="0"/>
              <a:t> CD-HIT </a:t>
            </a:r>
            <a:r>
              <a:rPr lang="pt-PT" sz="1100" dirty="0" err="1"/>
              <a:t>and</a:t>
            </a:r>
            <a:r>
              <a:rPr lang="pt-PT" sz="1100" dirty="0"/>
              <a:t> MMseqs2 </a:t>
            </a:r>
            <a:r>
              <a:rPr lang="pt-PT" sz="1100" dirty="0" err="1"/>
              <a:t>was</a:t>
            </a:r>
            <a:r>
              <a:rPr lang="pt-PT" sz="1100" dirty="0"/>
              <a:t> </a:t>
            </a:r>
            <a:r>
              <a:rPr lang="pt-PT" sz="1100" b="1" dirty="0"/>
              <a:t>0.9</a:t>
            </a:r>
            <a:r>
              <a:rPr lang="pt-PT" sz="1100" dirty="0"/>
              <a:t> (90% </a:t>
            </a:r>
            <a:r>
              <a:rPr lang="pt-PT" sz="1100" dirty="0" err="1"/>
              <a:t>sequence</a:t>
            </a:r>
            <a:r>
              <a:rPr lang="pt-PT" sz="1100" dirty="0"/>
              <a:t> </a:t>
            </a:r>
            <a:r>
              <a:rPr lang="pt-PT" sz="1100" dirty="0" err="1"/>
              <a:t>identity</a:t>
            </a:r>
            <a:r>
              <a:rPr lang="pt-PT" sz="1100" dirty="0"/>
              <a:t>)</a:t>
            </a:r>
          </a:p>
        </p:txBody>
      </p:sp>
    </p:spTree>
    <p:extLst>
      <p:ext uri="{BB962C8B-B14F-4D97-AF65-F5344CB8AC3E}">
        <p14:creationId xmlns:p14="http://schemas.microsoft.com/office/powerpoint/2010/main" val="316945908"/>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3224</TotalTime>
  <Words>2415</Words>
  <Application>Microsoft Office PowerPoint</Application>
  <PresentationFormat>Ecrã Panorâmico</PresentationFormat>
  <Paragraphs>262</Paragraphs>
  <Slides>17</Slides>
  <Notes>9</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17</vt:i4>
      </vt:variant>
    </vt:vector>
  </HeadingPairs>
  <TitlesOfParts>
    <vt:vector size="22" baseType="lpstr">
      <vt:lpstr>Aptos</vt:lpstr>
      <vt:lpstr>Aptos Display</vt:lpstr>
      <vt:lpstr>Arial</vt:lpstr>
      <vt:lpstr>Times New Roman</vt:lpstr>
      <vt:lpstr>Office Theme</vt:lpstr>
      <vt:lpstr>PhageAcr: Identification of Anti-CRISPR proteins</vt:lpstr>
      <vt:lpstr>Introduction</vt:lpstr>
      <vt:lpstr>Apresentação do PowerPoint</vt:lpstr>
      <vt:lpstr>Apresentação do PowerPoint</vt:lpstr>
      <vt:lpstr>Methods</vt:lpstr>
      <vt:lpstr>Methods</vt:lpstr>
      <vt:lpstr>Methods</vt:lpstr>
      <vt:lpstr>Results</vt:lpstr>
      <vt:lpstr>Apresentação do PowerPoint</vt:lpstr>
      <vt:lpstr>Apresentação do PowerPoint</vt:lpstr>
      <vt:lpstr>Apresentação do PowerPoint</vt:lpstr>
      <vt:lpstr>Apresentação do PowerPoint</vt:lpstr>
      <vt:lpstr>Apresentação do PowerPoint</vt:lpstr>
      <vt:lpstr>Apresentação do PowerPoint</vt:lpstr>
      <vt:lpstr>Conclusion</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PhageAcr: Identification of Anti-CRISPR proteins</dc:title>
  <dc:creator>Christian Neitzel</dc:creator>
  <cp:lastModifiedBy>Christian Neitzel</cp:lastModifiedBy>
  <cp:revision>4</cp:revision>
  <dcterms:created xsi:type="dcterms:W3CDTF">2024-05-26T16:18:36Z</dcterms:created>
  <dcterms:modified xsi:type="dcterms:W3CDTF">2024-06-05T11:12:06Z</dcterms:modified>
</cp:coreProperties>
</file>