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i7yNkmQvSwbPmcah7ZOSL5XZkG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033" y="857624"/>
            <a:ext cx="8729600" cy="41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/>
          <p:nvPr/>
        </p:nvSpPr>
        <p:spPr>
          <a:xfrm>
            <a:off x="355900" y="-179525"/>
            <a:ext cx="8507400" cy="799500"/>
          </a:xfrm>
          <a:prstGeom prst="roundRect">
            <a:avLst>
              <a:gd name="adj" fmla="val 16667"/>
            </a:avLst>
          </a:prstGeom>
          <a:solidFill>
            <a:srgbClr val="121B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783275" y="139250"/>
            <a:ext cx="3935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Modelo de Negocios Sociales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55900" y="855765"/>
            <a:ext cx="13968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1" i="0" u="none" strike="noStrike" cap="none">
                <a:solidFill>
                  <a:srgbClr val="7567FD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endParaRPr sz="800" b="1" i="0" u="none" strike="noStrike" cap="none">
              <a:solidFill>
                <a:srgbClr val="7567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355900" y="2394006"/>
            <a:ext cx="13968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1" i="0" u="none" strike="noStrike" cap="none">
                <a:solidFill>
                  <a:srgbClr val="7567FD"/>
                </a:solidFill>
                <a:latin typeface="Arial"/>
                <a:ea typeface="Arial"/>
                <a:cs typeface="Arial"/>
                <a:sym typeface="Arial"/>
              </a:rPr>
              <a:t>Solución o tipo de intervención</a:t>
            </a:r>
            <a:endParaRPr sz="800" b="1" i="0" u="none" strike="noStrike" cap="none">
              <a:solidFill>
                <a:srgbClr val="7567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355900" y="3927900"/>
            <a:ext cx="13968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1" i="0" u="none" strike="noStrike" cap="none">
                <a:solidFill>
                  <a:srgbClr val="7567FD"/>
                </a:solidFill>
                <a:latin typeface="Arial"/>
                <a:ea typeface="Arial"/>
                <a:cs typeface="Arial"/>
                <a:sym typeface="Arial"/>
              </a:rPr>
              <a:t>Estructura de costos</a:t>
            </a:r>
            <a:endParaRPr sz="800" b="1" i="0" u="none" strike="noStrike" cap="none">
              <a:solidFill>
                <a:srgbClr val="7567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4718675" y="3927900"/>
            <a:ext cx="13968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1" i="0" u="none" strike="noStrike" cap="none">
                <a:solidFill>
                  <a:srgbClr val="7567FD"/>
                </a:solidFill>
                <a:latin typeface="Arial"/>
                <a:ea typeface="Arial"/>
                <a:cs typeface="Arial"/>
                <a:sym typeface="Arial"/>
              </a:rPr>
              <a:t>Ingresos</a:t>
            </a:r>
            <a:endParaRPr sz="800" b="1" i="0" u="none" strike="noStrike" cap="none">
              <a:solidFill>
                <a:srgbClr val="7567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6877150" y="3927900"/>
            <a:ext cx="13968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1" i="0" u="none" strike="noStrike" cap="none">
                <a:solidFill>
                  <a:srgbClr val="7567FD"/>
                </a:solidFill>
                <a:latin typeface="Arial"/>
                <a:ea typeface="Arial"/>
                <a:cs typeface="Arial"/>
                <a:sym typeface="Arial"/>
              </a:rPr>
              <a:t>Excedentes</a:t>
            </a:r>
            <a:endParaRPr sz="800" b="1" i="0" u="none" strike="noStrike" cap="none">
              <a:solidFill>
                <a:srgbClr val="7567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088204" y="969600"/>
            <a:ext cx="13968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1" i="0" u="none" strike="noStrike" cap="none">
                <a:solidFill>
                  <a:srgbClr val="7567FD"/>
                </a:solidFill>
                <a:latin typeface="Arial"/>
                <a:ea typeface="Arial"/>
                <a:cs typeface="Arial"/>
                <a:sym typeface="Arial"/>
              </a:rPr>
              <a:t>Actividades y </a:t>
            </a:r>
            <a:endParaRPr sz="800" b="1" i="0" u="none" strike="noStrike" cap="none">
              <a:solidFill>
                <a:srgbClr val="7567F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1" i="0" u="none" strike="noStrike" cap="none">
                <a:solidFill>
                  <a:srgbClr val="7567FD"/>
                </a:solidFill>
                <a:latin typeface="Arial"/>
                <a:ea typeface="Arial"/>
                <a:cs typeface="Arial"/>
                <a:sym typeface="Arial"/>
              </a:rPr>
              <a:t>recursos clave</a:t>
            </a:r>
            <a:endParaRPr sz="800" b="1" i="0" u="none" strike="noStrike" cap="none">
              <a:solidFill>
                <a:srgbClr val="7567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2138000" y="2455637"/>
            <a:ext cx="13968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1" i="0" u="none" strike="noStrike" cap="none">
                <a:solidFill>
                  <a:srgbClr val="7567FD"/>
                </a:solidFill>
                <a:latin typeface="Arial"/>
                <a:ea typeface="Arial"/>
                <a:cs typeface="Arial"/>
                <a:sym typeface="Arial"/>
              </a:rPr>
              <a:t>Indicadores </a:t>
            </a:r>
            <a:endParaRPr sz="800" b="1" i="0" u="none" strike="noStrike" cap="none">
              <a:solidFill>
                <a:srgbClr val="7567F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1" i="0" u="none" strike="noStrike" cap="none">
                <a:solidFill>
                  <a:srgbClr val="7567FD"/>
                </a:solidFill>
                <a:latin typeface="Arial"/>
                <a:ea typeface="Arial"/>
                <a:cs typeface="Arial"/>
                <a:sym typeface="Arial"/>
              </a:rPr>
              <a:t>clave</a:t>
            </a:r>
            <a:endParaRPr sz="800" b="1" i="0" u="none" strike="noStrike" cap="none">
              <a:solidFill>
                <a:srgbClr val="7567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3921102" y="961525"/>
            <a:ext cx="13968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1" i="0" u="none" strike="noStrike" cap="none">
                <a:solidFill>
                  <a:srgbClr val="7567FD"/>
                </a:solidFill>
                <a:latin typeface="Arial"/>
                <a:ea typeface="Arial"/>
                <a:cs typeface="Arial"/>
                <a:sym typeface="Arial"/>
              </a:rPr>
              <a:t>Propuesta de valor para el usuario</a:t>
            </a:r>
            <a:endParaRPr sz="800" b="1" i="0" u="none" strike="noStrike" cap="none">
              <a:solidFill>
                <a:srgbClr val="7567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3655614" y="2158119"/>
            <a:ext cx="2179143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1" i="0" u="none" strike="noStrike" cap="none">
                <a:solidFill>
                  <a:srgbClr val="7567FD"/>
                </a:solidFill>
                <a:latin typeface="Arial"/>
                <a:ea typeface="Arial"/>
                <a:cs typeface="Arial"/>
                <a:sym typeface="Arial"/>
              </a:rPr>
              <a:t>Propuesta de valor para el cliente</a:t>
            </a:r>
            <a:endParaRPr sz="800" b="1" i="0" u="none" strike="noStrike" cap="none">
              <a:solidFill>
                <a:srgbClr val="7567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5625725" y="969600"/>
            <a:ext cx="13968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1" i="0" u="none" strike="noStrike" cap="none">
                <a:solidFill>
                  <a:srgbClr val="7567FD"/>
                </a:solidFill>
                <a:latin typeface="Arial"/>
                <a:ea typeface="Arial"/>
                <a:cs typeface="Arial"/>
                <a:sym typeface="Arial"/>
              </a:rPr>
              <a:t>Usuario / beneficiario</a:t>
            </a:r>
            <a:endParaRPr sz="800" b="1" i="0" u="none" strike="noStrike" cap="none">
              <a:solidFill>
                <a:srgbClr val="7567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5611282" y="1844082"/>
            <a:ext cx="13968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1" i="0" u="none" strike="noStrike" cap="none">
                <a:solidFill>
                  <a:srgbClr val="7567FD"/>
                </a:solidFill>
                <a:latin typeface="Arial"/>
                <a:ea typeface="Arial"/>
                <a:cs typeface="Arial"/>
                <a:sym typeface="Arial"/>
              </a:rPr>
              <a:t>Clientes</a:t>
            </a:r>
            <a:endParaRPr sz="800" b="1" i="0" u="none" strike="noStrike" cap="none">
              <a:solidFill>
                <a:srgbClr val="7567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5538935" y="2938296"/>
            <a:ext cx="13968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1" i="0" u="none" strike="noStrike" cap="none">
                <a:solidFill>
                  <a:srgbClr val="7567FD"/>
                </a:solidFill>
                <a:latin typeface="Arial"/>
                <a:ea typeface="Arial"/>
                <a:cs typeface="Arial"/>
                <a:sym typeface="Arial"/>
              </a:rPr>
              <a:t>Canales</a:t>
            </a:r>
            <a:endParaRPr sz="800" b="1" i="0" u="none" strike="noStrike" cap="none">
              <a:solidFill>
                <a:srgbClr val="7567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7336400" y="969600"/>
            <a:ext cx="13968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1" i="0" u="none" strike="noStrike" cap="none">
                <a:solidFill>
                  <a:srgbClr val="7567FD"/>
                </a:solidFill>
                <a:latin typeface="Arial"/>
                <a:ea typeface="Arial"/>
                <a:cs typeface="Arial"/>
                <a:sym typeface="Arial"/>
              </a:rPr>
              <a:t>Alianzas clave</a:t>
            </a:r>
            <a:endParaRPr sz="800" b="1" i="0" u="none" strike="noStrike" cap="none">
              <a:solidFill>
                <a:srgbClr val="7567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220689" y="1028703"/>
            <a:ext cx="1753684" cy="1277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Trabajo digital inclusivo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Escuelas desactualizadas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conocen los roles y stacks de las empresas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son competentes los alumnos</a:t>
            </a:r>
            <a:endParaRPr/>
          </a:p>
        </p:txBody>
      </p:sp>
      <p:sp>
        <p:nvSpPr>
          <p:cNvPr id="72" name="Google Shape;72;p1"/>
          <p:cNvSpPr txBox="1"/>
          <p:nvPr/>
        </p:nvSpPr>
        <p:spPr>
          <a:xfrm>
            <a:off x="2002017" y="1216487"/>
            <a:ext cx="1663716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Infoproductos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Conexión con empresas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3687520" y="1108579"/>
            <a:ext cx="17538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/>
              <a:t>Ferias de reclutamiento basadas en gamificación y solo audios de interacción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Cursos certificados con acceso a bolsas de trabajo de tipo trainee/entry y/o remoto</a:t>
            </a:r>
            <a:endParaRPr sz="1300"/>
          </a:p>
        </p:txBody>
      </p:sp>
      <p:sp>
        <p:nvSpPr>
          <p:cNvPr id="74" name="Google Shape;74;p1"/>
          <p:cNvSpPr txBox="1"/>
          <p:nvPr/>
        </p:nvSpPr>
        <p:spPr>
          <a:xfrm>
            <a:off x="5441323" y="1127300"/>
            <a:ext cx="2032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/>
              <a:t>Personas </a:t>
            </a:r>
            <a:r>
              <a:rPr lang="es-MX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15 a 25 años</a:t>
            </a:r>
            <a:r>
              <a:rPr lang="es-MX" sz="1200"/>
              <a:t> (estudiantes o en búsqueda de empleo).</a:t>
            </a:r>
            <a:endParaRPr/>
          </a:p>
        </p:txBody>
      </p:sp>
      <p:sp>
        <p:nvSpPr>
          <p:cNvPr id="75" name="Google Shape;75;p1"/>
          <p:cNvSpPr txBox="1"/>
          <p:nvPr/>
        </p:nvSpPr>
        <p:spPr>
          <a:xfrm>
            <a:off x="7216942" y="1297016"/>
            <a:ext cx="169314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Centros evaluadores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Empresas sociales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Empresas de tecnología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Preparatorias y universidades</a:t>
            </a:r>
            <a:endParaRPr/>
          </a:p>
        </p:txBody>
      </p:sp>
      <p:sp>
        <p:nvSpPr>
          <p:cNvPr id="76" name="Google Shape;76;p1"/>
          <p:cNvSpPr txBox="1"/>
          <p:nvPr/>
        </p:nvSpPr>
        <p:spPr>
          <a:xfrm>
            <a:off x="219770" y="2646966"/>
            <a:ext cx="179624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de habilidades duras de tecnología y blandas para estudiantes incógnitos con rutas de estudio específicas y basada en proyectos</a:t>
            </a:r>
            <a:endParaRPr/>
          </a:p>
        </p:txBody>
      </p:sp>
      <p:sp>
        <p:nvSpPr>
          <p:cNvPr id="77" name="Google Shape;77;p1"/>
          <p:cNvSpPr txBox="1"/>
          <p:nvPr/>
        </p:nvSpPr>
        <p:spPr>
          <a:xfrm>
            <a:off x="1970750" y="2633045"/>
            <a:ext cx="166371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de impactados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Cantidad de personas impactadas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Porcentaje del stack solicitado que fue alcanzado</a:t>
            </a:r>
            <a:endParaRPr/>
          </a:p>
        </p:txBody>
      </p:sp>
      <p:sp>
        <p:nvSpPr>
          <p:cNvPr id="78" name="Google Shape;78;p1"/>
          <p:cNvSpPr txBox="1"/>
          <p:nvPr/>
        </p:nvSpPr>
        <p:spPr>
          <a:xfrm>
            <a:off x="3662110" y="2281119"/>
            <a:ext cx="1875071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Acceso a personas con un perfil muy específico y bases sólidas en tecnología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Personas que quieran donar a la educación pagan un perfil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Estudiantes que quieran mejorar sus habilidades</a:t>
            </a:r>
            <a:endParaRPr/>
          </a:p>
        </p:txBody>
      </p:sp>
      <p:sp>
        <p:nvSpPr>
          <p:cNvPr id="79" name="Google Shape;79;p1"/>
          <p:cNvSpPr txBox="1"/>
          <p:nvPr/>
        </p:nvSpPr>
        <p:spPr>
          <a:xfrm>
            <a:off x="5443444" y="3099110"/>
            <a:ext cx="175383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App, redes sociales, conexión con empresas, programas escolares, mkt de afiliados</a:t>
            </a:r>
            <a:endParaRPr/>
          </a:p>
        </p:txBody>
      </p:sp>
      <p:sp>
        <p:nvSpPr>
          <p:cNvPr id="80" name="Google Shape;80;p1"/>
          <p:cNvSpPr txBox="1"/>
          <p:nvPr/>
        </p:nvSpPr>
        <p:spPr>
          <a:xfrm>
            <a:off x="5454344" y="1986277"/>
            <a:ext cx="1710675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“Adoptan” a un estudiante, lo preparan sin conocerlo y se conocen hasta el día de la entrevista</a:t>
            </a:r>
            <a:endParaRPr/>
          </a:p>
        </p:txBody>
      </p:sp>
      <p:sp>
        <p:nvSpPr>
          <p:cNvPr id="81" name="Google Shape;81;p1"/>
          <p:cNvSpPr txBox="1"/>
          <p:nvPr/>
        </p:nvSpPr>
        <p:spPr>
          <a:xfrm>
            <a:off x="355899" y="4223969"/>
            <a:ext cx="40778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y creación de infoproductos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 y mantenimiento de la app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Atracción de afiliados</a:t>
            </a:r>
            <a:endParaRPr/>
          </a:p>
        </p:txBody>
      </p:sp>
      <p:sp>
        <p:nvSpPr>
          <p:cNvPr id="82" name="Google Shape;82;p1"/>
          <p:cNvSpPr txBox="1"/>
          <p:nvPr/>
        </p:nvSpPr>
        <p:spPr>
          <a:xfrm>
            <a:off x="4774565" y="4223969"/>
            <a:ext cx="1875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Venta de capacitación de un stack completo. </a:t>
            </a:r>
            <a:r>
              <a:rPr lang="es-MX" sz="1200"/>
              <a:t>Clientes potenciales.</a:t>
            </a:r>
            <a:endParaRPr/>
          </a:p>
        </p:txBody>
      </p:sp>
      <p:sp>
        <p:nvSpPr>
          <p:cNvPr id="83" name="Google Shape;83;p1"/>
          <p:cNvSpPr txBox="1"/>
          <p:nvPr/>
        </p:nvSpPr>
        <p:spPr>
          <a:xfrm>
            <a:off x="6830367" y="4144035"/>
            <a:ext cx="203293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Reinversión para el crecimiento del programa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Programas sociales en ambientes rurales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On-screen Show (16:9)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Christian Pineda</cp:lastModifiedBy>
  <cp:revision>1</cp:revision>
  <dcterms:modified xsi:type="dcterms:W3CDTF">2022-03-06T07:28:49Z</dcterms:modified>
</cp:coreProperties>
</file>