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0" r:id="rId1"/>
  </p:sldMasterIdLst>
  <p:notesMasterIdLst>
    <p:notesMasterId r:id="rId43"/>
  </p:notesMasterIdLst>
  <p:handoutMasterIdLst>
    <p:handoutMasterId r:id="rId44"/>
  </p:handoutMasterIdLst>
  <p:sldIdLst>
    <p:sldId id="597" r:id="rId2"/>
    <p:sldId id="598" r:id="rId3"/>
    <p:sldId id="600" r:id="rId4"/>
    <p:sldId id="601" r:id="rId5"/>
    <p:sldId id="663" r:id="rId6"/>
    <p:sldId id="603" r:id="rId7"/>
    <p:sldId id="662" r:id="rId8"/>
    <p:sldId id="664" r:id="rId9"/>
    <p:sldId id="665" r:id="rId10"/>
    <p:sldId id="666" r:id="rId11"/>
    <p:sldId id="667" r:id="rId12"/>
    <p:sldId id="668" r:id="rId13"/>
    <p:sldId id="669" r:id="rId14"/>
    <p:sldId id="670" r:id="rId15"/>
    <p:sldId id="671" r:id="rId16"/>
    <p:sldId id="672" r:id="rId17"/>
    <p:sldId id="673" r:id="rId18"/>
    <p:sldId id="674" r:id="rId19"/>
    <p:sldId id="675" r:id="rId20"/>
    <p:sldId id="676" r:id="rId21"/>
    <p:sldId id="677" r:id="rId22"/>
    <p:sldId id="678" r:id="rId23"/>
    <p:sldId id="679" r:id="rId24"/>
    <p:sldId id="680" r:id="rId25"/>
    <p:sldId id="681" r:id="rId26"/>
    <p:sldId id="682" r:id="rId27"/>
    <p:sldId id="683" r:id="rId28"/>
    <p:sldId id="684" r:id="rId29"/>
    <p:sldId id="685" r:id="rId30"/>
    <p:sldId id="686" r:id="rId31"/>
    <p:sldId id="687" r:id="rId32"/>
    <p:sldId id="688" r:id="rId33"/>
    <p:sldId id="647" r:id="rId34"/>
    <p:sldId id="648" r:id="rId35"/>
    <p:sldId id="649" r:id="rId36"/>
    <p:sldId id="650" r:id="rId37"/>
    <p:sldId id="651" r:id="rId38"/>
    <p:sldId id="652" r:id="rId39"/>
    <p:sldId id="658" r:id="rId40"/>
    <p:sldId id="659" r:id="rId41"/>
    <p:sldId id="689" r:id="rId42"/>
  </p:sldIdLst>
  <p:sldSz cx="9144000" cy="6858000" type="screen4x3"/>
  <p:notesSz cx="6858000" cy="9180513"/>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B7F1"/>
    <a:srgbClr val="F3FCBA"/>
    <a:srgbClr val="4D4D4D"/>
    <a:srgbClr val="EEF2FC"/>
    <a:srgbClr val="CCFFCC"/>
    <a:srgbClr val="99CCFF"/>
    <a:srgbClr val="FFCC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45" autoAdjust="0"/>
    <p:restoredTop sz="94610" autoAdjust="0"/>
  </p:normalViewPr>
  <p:slideViewPr>
    <p:cSldViewPr>
      <p:cViewPr varScale="1">
        <p:scale>
          <a:sx n="143" d="100"/>
          <a:sy n="143" d="100"/>
        </p:scale>
        <p:origin x="-1320" y="-104"/>
      </p:cViewPr>
      <p:guideLst>
        <p:guide orient="horz" pos="4319"/>
        <p:guide pos="2880"/>
      </p:guideLst>
    </p:cSldViewPr>
  </p:slideViewPr>
  <p:notesTextViewPr>
    <p:cViewPr>
      <p:scale>
        <a:sx n="100" d="100"/>
        <a:sy n="100" d="100"/>
      </p:scale>
      <p:origin x="0" y="0"/>
    </p:cViewPr>
  </p:notesTextViewPr>
  <p:sorterViewPr>
    <p:cViewPr>
      <p:scale>
        <a:sx n="130" d="100"/>
        <a:sy n="130" d="100"/>
      </p:scale>
      <p:origin x="0" y="7206"/>
    </p:cViewPr>
  </p:sorterViewPr>
  <p:notesViewPr>
    <p:cSldViewPr>
      <p:cViewPr varScale="1">
        <p:scale>
          <a:sx n="55" d="100"/>
          <a:sy n="55" d="100"/>
        </p:scale>
        <p:origin x="-1752" y="-84"/>
      </p:cViewPr>
      <p:guideLst>
        <p:guide orient="horz" pos="2891"/>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bwMode="auto">
          <a:xfrm>
            <a:off x="0" y="0"/>
            <a:ext cx="29718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16067" name="Rectangle 3"/>
          <p:cNvSpPr>
            <a:spLocks noGrp="1" noChangeArrowheads="1"/>
          </p:cNvSpPr>
          <p:nvPr>
            <p:ph type="dt" sz="quarter" idx="1"/>
          </p:nvPr>
        </p:nvSpPr>
        <p:spPr bwMode="auto">
          <a:xfrm>
            <a:off x="3886200" y="0"/>
            <a:ext cx="29718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16068" name="Rectangle 4"/>
          <p:cNvSpPr>
            <a:spLocks noGrp="1" noChangeArrowheads="1"/>
          </p:cNvSpPr>
          <p:nvPr>
            <p:ph type="ftr" sz="quarter" idx="2"/>
          </p:nvPr>
        </p:nvSpPr>
        <p:spPr bwMode="auto">
          <a:xfrm>
            <a:off x="0" y="8721725"/>
            <a:ext cx="29718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16069" name="Rectangle 5"/>
          <p:cNvSpPr>
            <a:spLocks noGrp="1" noChangeArrowheads="1"/>
          </p:cNvSpPr>
          <p:nvPr>
            <p:ph type="sldNum" sz="quarter" idx="3"/>
          </p:nvPr>
        </p:nvSpPr>
        <p:spPr bwMode="auto">
          <a:xfrm>
            <a:off x="3886200" y="8721725"/>
            <a:ext cx="29718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1BE2ABF1-C967-4033-94B2-ABFA5673E514}" type="slidenum">
              <a:rPr lang="en-US"/>
              <a:pPr>
                <a:defRPr/>
              </a:pPr>
              <a:t>‹#›</a:t>
            </a:fld>
            <a:endParaRPr lang="en-US"/>
          </a:p>
        </p:txBody>
      </p:sp>
    </p:spTree>
    <p:extLst>
      <p:ext uri="{BB962C8B-B14F-4D97-AF65-F5344CB8AC3E}">
        <p14:creationId xmlns:p14="http://schemas.microsoft.com/office/powerpoint/2010/main" val="3519459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6200" y="0"/>
            <a:ext cx="29718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9876"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4360863"/>
            <a:ext cx="5029200" cy="413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721725"/>
            <a:ext cx="29718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6200" y="8721725"/>
            <a:ext cx="29718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0E29DBA7-32BD-4924-9977-5BE86B7523B8}" type="slidenum">
              <a:rPr lang="en-US"/>
              <a:pPr>
                <a:defRPr/>
              </a:pPr>
              <a:t>‹#›</a:t>
            </a:fld>
            <a:endParaRPr lang="en-US"/>
          </a:p>
        </p:txBody>
      </p:sp>
    </p:spTree>
    <p:extLst>
      <p:ext uri="{BB962C8B-B14F-4D97-AF65-F5344CB8AC3E}">
        <p14:creationId xmlns:p14="http://schemas.microsoft.com/office/powerpoint/2010/main" val="38215235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49E9D90-998C-46E1-9E70-28C89FA6F87A}" type="slidenum">
              <a:rPr lang="en-US" sz="1200" smtClean="0"/>
              <a:pPr/>
              <a:t>12</a:t>
            </a:fld>
            <a:endParaRPr lang="en-US" sz="1200" dirty="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E1025FAD-2649-4587-9D01-470C78846ED6}" type="slidenum">
              <a:rPr lang="en-US"/>
              <a:pPr/>
              <a:t>38</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8276A9-6C4F-40CB-AF59-B25B8ECD6900}" type="slidenum">
              <a:rPr lang="en-US" sz="1200" smtClean="0"/>
              <a:pPr/>
              <a:t>13</a:t>
            </a:fld>
            <a:endParaRPr lang="en-US" sz="1200" dirty="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5BD13EC-D021-4E3F-B172-4CB2D7656047}" type="slidenum">
              <a:rPr lang="en-US" sz="1200" smtClean="0"/>
              <a:pPr/>
              <a:t>14</a:t>
            </a:fld>
            <a:endParaRPr lang="en-US" sz="1200" dirty="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E3EC3E5-0ADD-4091-ACAE-53417E59EFF9}" type="slidenum">
              <a:rPr lang="en-US" sz="1200" smtClean="0"/>
              <a:pPr/>
              <a:t>15</a:t>
            </a:fld>
            <a:endParaRPr lang="en-US" sz="1200"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6C335B1-EBD3-4C6C-951C-A41726008B89}" type="slidenum">
              <a:rPr lang="en-US" sz="1200" smtClean="0"/>
              <a:pPr/>
              <a:t>26</a:t>
            </a:fld>
            <a:endParaRPr lang="en-US" sz="1200"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0C516BE-A0A6-4ACE-B537-666BBF167F22}" type="slidenum">
              <a:rPr lang="en-US"/>
              <a:pPr/>
              <a:t>34</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06250573-E946-46B1-82F8-CAEBFA6210A5}" type="slidenum">
              <a:rPr lang="en-US"/>
              <a:pPr/>
              <a:t>35</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EE1CBF6A-4714-400F-B91F-415636EA228B}" type="slidenum">
              <a:rPr lang="en-US"/>
              <a:pPr/>
              <a:t>36</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04C47643-2B0E-4FA0-B30E-80EC9241A776}" type="slidenum">
              <a:rPr lang="en-US"/>
              <a:pPr/>
              <a:t>37</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9_02.jpg"/>
          <p:cNvPicPr preferRelativeResize="0">
            <a:picLocks/>
          </p:cNvPicPr>
          <p:nvPr/>
        </p:nvPicPr>
        <p:blipFill>
          <a:blip r:embed="rId2">
            <a:duotone>
              <a:schemeClr val="accent1">
                <a:shade val="45000"/>
                <a:satMod val="135000"/>
              </a:schemeClr>
              <a:prstClr val="white"/>
            </a:duotone>
          </a:blip>
          <a:stretch>
            <a:fillRect/>
          </a:stretch>
        </p:blipFill>
        <p:spPr>
          <a:xfrm>
            <a:off x="7754112" y="0"/>
            <a:ext cx="73152" cy="6858000"/>
          </a:xfrm>
          <a:prstGeom prst="rect">
            <a:avLst/>
          </a:prstGeom>
        </p:spPr>
      </p:pic>
      <p:pic>
        <p:nvPicPr>
          <p:cNvPr id="5" name="Picture 8" descr="1_0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10500" y="0"/>
            <a:ext cx="1333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7"/>
          <p:cNvGrpSpPr>
            <a:grpSpLocks/>
          </p:cNvGrpSpPr>
          <p:nvPr/>
        </p:nvGrpSpPr>
        <p:grpSpPr bwMode="auto">
          <a:xfrm>
            <a:off x="0" y="6630988"/>
            <a:ext cx="9144000" cy="228600"/>
            <a:chOff x="0" y="6582727"/>
            <a:chExt cx="9144000" cy="228600"/>
          </a:xfrm>
        </p:grpSpPr>
        <p:sp>
          <p:nvSpPr>
            <p:cNvPr id="7" name="Rectangle 6"/>
            <p:cNvSpPr/>
            <p:nvPr/>
          </p:nvSpPr>
          <p:spPr>
            <a:xfrm>
              <a:off x="7813675" y="6582727"/>
              <a:ext cx="1330325" cy="2286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6134100" y="6582727"/>
              <a:ext cx="1609725" cy="2286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0" y="6582727"/>
              <a:ext cx="6096000" cy="2286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ctrTitle"/>
          </p:nvPr>
        </p:nvSpPr>
        <p:spPr>
          <a:xfrm>
            <a:off x="457200" y="1371600"/>
            <a:ext cx="6781800" cy="1069975"/>
          </a:xfrm>
        </p:spPr>
        <p:txBody>
          <a:bodyPr bIns="0" anchor="b">
            <a:noAutofit/>
          </a:bodyPr>
          <a:lstStyle>
            <a:lvl1pPr>
              <a:defRPr sz="4200" baseline="0"/>
            </a:lvl1pPr>
          </a:lstStyle>
          <a:p>
            <a:r>
              <a:rPr lang="en-US" smtClean="0"/>
              <a:t>Click to edit Master title style</a:t>
            </a:r>
            <a:endParaRPr lang="en-US" dirty="0"/>
          </a:p>
        </p:txBody>
      </p:sp>
      <p:sp>
        <p:nvSpPr>
          <p:cNvPr id="3" name="Subtitle 2"/>
          <p:cNvSpPr>
            <a:spLocks noGrp="1"/>
          </p:cNvSpPr>
          <p:nvPr>
            <p:ph type="subTitle" idx="1"/>
          </p:nvPr>
        </p:nvSpPr>
        <p:spPr>
          <a:xfrm>
            <a:off x="457200" y="2438400"/>
            <a:ext cx="6781800" cy="762000"/>
          </a:xfrm>
        </p:spPr>
        <p:txBody>
          <a:bodyPr tIns="0">
            <a:normAutofit/>
          </a:bodyPr>
          <a:lstStyle>
            <a:lvl1pPr marL="0" indent="0" algn="l">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18"/>
          <p:cNvSpPr>
            <a:spLocks noGrp="1"/>
          </p:cNvSpPr>
          <p:nvPr>
            <p:ph type="dt" sz="half" idx="10"/>
          </p:nvPr>
        </p:nvSpPr>
        <p:spPr>
          <a:xfrm>
            <a:off x="6210300" y="6610350"/>
            <a:ext cx="1524000" cy="228600"/>
          </a:xfrm>
        </p:spPr>
        <p:txBody>
          <a:bodyPr/>
          <a:lstStyle>
            <a:lvl1pPr>
              <a:defRPr/>
            </a:lvl1pPr>
          </a:lstStyle>
          <a:p>
            <a:pPr>
              <a:defRPr/>
            </a:pPr>
            <a:fld id="{DE120ABE-AC2F-4D7F-A2A3-3C6B351E2DCF}" type="datetime1">
              <a:rPr lang="en-US"/>
              <a:pPr>
                <a:defRPr/>
              </a:pPr>
              <a:t>1/6/15</a:t>
            </a:fld>
            <a:endParaRPr lang="en-US" dirty="0"/>
          </a:p>
        </p:txBody>
      </p:sp>
      <p:sp>
        <p:nvSpPr>
          <p:cNvPr id="11" name="Slide Number Placeholder 19"/>
          <p:cNvSpPr>
            <a:spLocks noGrp="1"/>
          </p:cNvSpPr>
          <p:nvPr>
            <p:ph type="sldNum" sz="quarter" idx="11"/>
          </p:nvPr>
        </p:nvSpPr>
        <p:spPr>
          <a:xfrm>
            <a:off x="7924800" y="6610350"/>
            <a:ext cx="1198563" cy="228600"/>
          </a:xfrm>
        </p:spPr>
        <p:txBody>
          <a:bodyPr/>
          <a:lstStyle>
            <a:lvl1pPr>
              <a:defRPr/>
            </a:lvl1pPr>
          </a:lstStyle>
          <a:p>
            <a:pPr>
              <a:defRPr/>
            </a:pPr>
            <a:fld id="{762558D7-FBDB-4BAC-8086-F1F10FF90C30}" type="slidenum">
              <a:rPr lang="en-US"/>
              <a:pPr>
                <a:defRPr/>
              </a:pPr>
              <a:t>‹#›</a:t>
            </a:fld>
            <a:endParaRPr lang="en-US" dirty="0"/>
          </a:p>
        </p:txBody>
      </p:sp>
    </p:spTree>
    <p:extLst>
      <p:ext uri="{BB962C8B-B14F-4D97-AF65-F5344CB8AC3E}">
        <p14:creationId xmlns:p14="http://schemas.microsoft.com/office/powerpoint/2010/main" val="3227311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6630988"/>
            <a:ext cx="9144000" cy="228600"/>
            <a:chOff x="0" y="6583680"/>
            <a:chExt cx="9144000" cy="228600"/>
          </a:xfrm>
        </p:grpSpPr>
        <p:sp>
          <p:nvSpPr>
            <p:cNvPr id="5" name="Rectangle 4"/>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7142163" y="6583680"/>
              <a:ext cx="1582737"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0" y="6583680"/>
              <a:ext cx="7102475"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8" name="Picture 7"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9" name="Picture 12" descr="2_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21"/>
          <p:cNvSpPr>
            <a:spLocks noGrp="1"/>
          </p:cNvSpPr>
          <p:nvPr>
            <p:ph type="dt" sz="half" idx="10"/>
          </p:nvPr>
        </p:nvSpPr>
        <p:spPr/>
        <p:txBody>
          <a:bodyPr/>
          <a:lstStyle>
            <a:lvl1pPr>
              <a:defRPr/>
            </a:lvl1pPr>
          </a:lstStyle>
          <a:p>
            <a:pPr>
              <a:defRPr/>
            </a:pPr>
            <a:fld id="{0D902C3C-A17C-4365-9E54-9449F943E479}" type="datetime1">
              <a:rPr lang="en-US"/>
              <a:pPr>
                <a:defRPr/>
              </a:pPr>
              <a:t>1/6/15</a:t>
            </a:fld>
            <a:endParaRPr lang="en-US"/>
          </a:p>
        </p:txBody>
      </p:sp>
      <p:sp>
        <p:nvSpPr>
          <p:cNvPr id="11" name="Slide Number Placeholder 22"/>
          <p:cNvSpPr>
            <a:spLocks noGrp="1"/>
          </p:cNvSpPr>
          <p:nvPr>
            <p:ph type="sldNum" sz="quarter" idx="11"/>
          </p:nvPr>
        </p:nvSpPr>
        <p:spPr/>
        <p:txBody>
          <a:bodyPr/>
          <a:lstStyle>
            <a:lvl1pPr>
              <a:defRPr/>
            </a:lvl1pPr>
          </a:lstStyle>
          <a:p>
            <a:pPr>
              <a:defRPr/>
            </a:pPr>
            <a:fld id="{A8CC1B35-D6D6-4F50-A551-578EA3B1EE8B}" type="slidenum">
              <a:rPr lang="en-US"/>
              <a:pPr>
                <a:defRPr/>
              </a:pPr>
              <a:t>‹#›</a:t>
            </a:fld>
            <a:endParaRPr lang="en-US"/>
          </a:p>
        </p:txBody>
      </p:sp>
    </p:spTree>
    <p:extLst>
      <p:ext uri="{BB962C8B-B14F-4D97-AF65-F5344CB8AC3E}">
        <p14:creationId xmlns:p14="http://schemas.microsoft.com/office/powerpoint/2010/main" val="911004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6630988"/>
            <a:ext cx="9144000" cy="228600"/>
            <a:chOff x="0" y="6583680"/>
            <a:chExt cx="9144000" cy="228600"/>
          </a:xfrm>
        </p:grpSpPr>
        <p:sp>
          <p:nvSpPr>
            <p:cNvPr id="5" name="Rectangle 4"/>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7142163" y="6583680"/>
              <a:ext cx="1582737"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0" y="6583680"/>
              <a:ext cx="7102475"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8" name="Picture 7"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9" name="Picture 12" descr="2_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6629400" y="589085"/>
            <a:ext cx="2057400" cy="553707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585216"/>
            <a:ext cx="6019800" cy="5541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21"/>
          <p:cNvSpPr>
            <a:spLocks noGrp="1"/>
          </p:cNvSpPr>
          <p:nvPr>
            <p:ph type="dt" sz="half" idx="10"/>
          </p:nvPr>
        </p:nvSpPr>
        <p:spPr/>
        <p:txBody>
          <a:bodyPr/>
          <a:lstStyle>
            <a:lvl1pPr>
              <a:defRPr/>
            </a:lvl1pPr>
          </a:lstStyle>
          <a:p>
            <a:pPr>
              <a:defRPr/>
            </a:pPr>
            <a:fld id="{0349E674-7E3D-42E6-8DFB-F92C0A8A41C5}" type="datetime1">
              <a:rPr lang="en-US"/>
              <a:pPr>
                <a:defRPr/>
              </a:pPr>
              <a:t>1/6/15</a:t>
            </a:fld>
            <a:endParaRPr lang="en-US"/>
          </a:p>
        </p:txBody>
      </p:sp>
      <p:sp>
        <p:nvSpPr>
          <p:cNvPr id="11" name="Slide Number Placeholder 22"/>
          <p:cNvSpPr>
            <a:spLocks noGrp="1"/>
          </p:cNvSpPr>
          <p:nvPr>
            <p:ph type="sldNum" sz="quarter" idx="11"/>
          </p:nvPr>
        </p:nvSpPr>
        <p:spPr/>
        <p:txBody>
          <a:bodyPr/>
          <a:lstStyle>
            <a:lvl1pPr>
              <a:defRPr/>
            </a:lvl1pPr>
          </a:lstStyle>
          <a:p>
            <a:pPr>
              <a:defRPr/>
            </a:pPr>
            <a:fld id="{B2A88DF0-584B-43B7-ADEF-3A6EF5149DF3}" type="slidenum">
              <a:rPr lang="en-US"/>
              <a:pPr>
                <a:defRPr/>
              </a:pPr>
              <a:t>‹#›</a:t>
            </a:fld>
            <a:endParaRPr lang="en-US"/>
          </a:p>
        </p:txBody>
      </p:sp>
    </p:spTree>
    <p:extLst>
      <p:ext uri="{BB962C8B-B14F-4D97-AF65-F5344CB8AC3E}">
        <p14:creationId xmlns:p14="http://schemas.microsoft.com/office/powerpoint/2010/main" val="469809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0668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402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20"/>
          <p:cNvGrpSpPr>
            <a:grpSpLocks/>
          </p:cNvGrpSpPr>
          <p:nvPr/>
        </p:nvGrpSpPr>
        <p:grpSpPr bwMode="auto">
          <a:xfrm>
            <a:off x="0" y="6630988"/>
            <a:ext cx="9144000" cy="228600"/>
            <a:chOff x="0" y="6583680"/>
            <a:chExt cx="9144000" cy="228600"/>
          </a:xfrm>
        </p:grpSpPr>
        <p:sp>
          <p:nvSpPr>
            <p:cNvPr id="5" name="Rectangle 4"/>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7142163" y="6583680"/>
              <a:ext cx="1582737"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0" y="6583680"/>
              <a:ext cx="7102475"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8" name="Picture 7"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9" name="Picture 12" descr="2_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 y="655637"/>
            <a:ext cx="8724900" cy="914400"/>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228600" y="1646237"/>
            <a:ext cx="8724900" cy="4678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16"/>
          <p:cNvSpPr>
            <a:spLocks noGrp="1"/>
          </p:cNvSpPr>
          <p:nvPr>
            <p:ph type="dt" sz="half" idx="10"/>
          </p:nvPr>
        </p:nvSpPr>
        <p:spPr/>
        <p:txBody>
          <a:bodyPr/>
          <a:lstStyle>
            <a:lvl1pPr>
              <a:defRPr/>
            </a:lvl1pPr>
          </a:lstStyle>
          <a:p>
            <a:pPr>
              <a:defRPr/>
            </a:pPr>
            <a:fld id="{6D5A7203-B180-43E9-8B5C-3E3498F72881}" type="datetime1">
              <a:rPr lang="en-US"/>
              <a:pPr>
                <a:defRPr/>
              </a:pPr>
              <a:t>1/6/15</a:t>
            </a:fld>
            <a:endParaRPr lang="en-US"/>
          </a:p>
        </p:txBody>
      </p:sp>
      <p:sp>
        <p:nvSpPr>
          <p:cNvPr id="11" name="Slide Number Placeholder 17"/>
          <p:cNvSpPr>
            <a:spLocks noGrp="1"/>
          </p:cNvSpPr>
          <p:nvPr>
            <p:ph type="sldNum" sz="quarter" idx="11"/>
          </p:nvPr>
        </p:nvSpPr>
        <p:spPr/>
        <p:txBody>
          <a:bodyPr/>
          <a:lstStyle>
            <a:lvl1pPr>
              <a:defRPr/>
            </a:lvl1pPr>
          </a:lstStyle>
          <a:p>
            <a:pPr>
              <a:defRPr/>
            </a:pPr>
            <a:fld id="{A73653A8-9EF6-4DFC-A37B-3110BE162F3B}" type="slidenum">
              <a:rPr lang="en-US"/>
              <a:pPr>
                <a:defRPr/>
              </a:pPr>
              <a:t>‹#›</a:t>
            </a:fld>
            <a:endParaRPr lang="en-US"/>
          </a:p>
        </p:txBody>
      </p:sp>
    </p:spTree>
    <p:extLst>
      <p:ext uri="{BB962C8B-B14F-4D97-AF65-F5344CB8AC3E}">
        <p14:creationId xmlns:p14="http://schemas.microsoft.com/office/powerpoint/2010/main" val="1257178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22"/>
          <p:cNvGrpSpPr>
            <a:grpSpLocks/>
          </p:cNvGrpSpPr>
          <p:nvPr/>
        </p:nvGrpSpPr>
        <p:grpSpPr bwMode="auto">
          <a:xfrm>
            <a:off x="1438275" y="6629400"/>
            <a:ext cx="7705725" cy="228600"/>
            <a:chOff x="1438274" y="6629400"/>
            <a:chExt cx="7705726" cy="228600"/>
          </a:xfrm>
        </p:grpSpPr>
        <p:sp>
          <p:nvSpPr>
            <p:cNvPr id="5" name="Rectangle 4"/>
            <p:cNvSpPr/>
            <p:nvPr/>
          </p:nvSpPr>
          <p:spPr>
            <a:xfrm>
              <a:off x="8763000" y="662940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7142163" y="6629400"/>
              <a:ext cx="1582737"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1438274" y="6629400"/>
              <a:ext cx="5664201"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8" name="Picture 11" descr="9_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636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vert_bar_02.png"/>
          <p:cNvPicPr preferRelativeResize="0">
            <a:picLocks/>
          </p:cNvPicPr>
          <p:nvPr/>
        </p:nvPicPr>
        <p:blipFill>
          <a:blip r:embed="rId3">
            <a:duotone>
              <a:schemeClr val="accent3">
                <a:shade val="45000"/>
                <a:satMod val="135000"/>
              </a:schemeClr>
              <a:prstClr val="white"/>
            </a:duotone>
          </a:blip>
          <a:stretch>
            <a:fillRect/>
          </a:stretch>
        </p:blipFill>
        <p:spPr>
          <a:xfrm>
            <a:off x="1362456" y="0"/>
            <a:ext cx="73152" cy="6858000"/>
          </a:xfrm>
          <a:prstGeom prst="rect">
            <a:avLst/>
          </a:prstGeom>
        </p:spPr>
      </p:pic>
      <p:sp>
        <p:nvSpPr>
          <p:cNvPr id="2" name="Title 1"/>
          <p:cNvSpPr>
            <a:spLocks noGrp="1"/>
          </p:cNvSpPr>
          <p:nvPr>
            <p:ph type="title"/>
          </p:nvPr>
        </p:nvSpPr>
        <p:spPr>
          <a:xfrm>
            <a:off x="1752600" y="5245101"/>
            <a:ext cx="6934199" cy="1155700"/>
          </a:xfrm>
        </p:spPr>
        <p:txBody>
          <a:bodyPr anchor="t">
            <a:normAutofit/>
          </a:bodyPr>
          <a:lstStyle>
            <a:lvl1pPr algn="r">
              <a:defRPr sz="4200" b="0" i="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52600" y="4114800"/>
            <a:ext cx="6934199" cy="1130300"/>
          </a:xfrm>
        </p:spPr>
        <p:txBody>
          <a:bodyPr anchor="b">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Date Placeholder 23"/>
          <p:cNvSpPr>
            <a:spLocks noGrp="1"/>
          </p:cNvSpPr>
          <p:nvPr>
            <p:ph type="dt" sz="half" idx="10"/>
          </p:nvPr>
        </p:nvSpPr>
        <p:spPr>
          <a:xfrm>
            <a:off x="7162800" y="6610350"/>
            <a:ext cx="1524000" cy="247650"/>
          </a:xfrm>
        </p:spPr>
        <p:txBody>
          <a:bodyPr/>
          <a:lstStyle>
            <a:lvl1pPr>
              <a:defRPr/>
            </a:lvl1pPr>
          </a:lstStyle>
          <a:p>
            <a:pPr>
              <a:defRPr/>
            </a:pPr>
            <a:fld id="{8A6385FB-06E0-4714-BB49-207DB37721F5}" type="datetime1">
              <a:rPr lang="en-US"/>
              <a:pPr>
                <a:defRPr/>
              </a:pPr>
              <a:t>1/6/15</a:t>
            </a:fld>
            <a:endParaRPr lang="en-US"/>
          </a:p>
        </p:txBody>
      </p:sp>
      <p:sp>
        <p:nvSpPr>
          <p:cNvPr id="11" name="Slide Number Placeholder 24"/>
          <p:cNvSpPr>
            <a:spLocks noGrp="1"/>
          </p:cNvSpPr>
          <p:nvPr>
            <p:ph type="sldNum" sz="quarter" idx="11"/>
          </p:nvPr>
        </p:nvSpPr>
        <p:spPr>
          <a:xfrm>
            <a:off x="8742363" y="6610350"/>
            <a:ext cx="381000" cy="247650"/>
          </a:xfrm>
        </p:spPr>
        <p:txBody>
          <a:bodyPr/>
          <a:lstStyle>
            <a:lvl1pPr>
              <a:defRPr/>
            </a:lvl1pPr>
          </a:lstStyle>
          <a:p>
            <a:pPr>
              <a:defRPr/>
            </a:pPr>
            <a:fld id="{691938E6-B8C2-49CC-92C4-9B1C951BBCAA}" type="slidenum">
              <a:rPr lang="en-US"/>
              <a:pPr>
                <a:defRPr/>
              </a:pPr>
              <a:t>‹#›</a:t>
            </a:fld>
            <a:endParaRPr lang="en-US"/>
          </a:p>
        </p:txBody>
      </p:sp>
    </p:spTree>
    <p:extLst>
      <p:ext uri="{BB962C8B-B14F-4D97-AF65-F5344CB8AC3E}">
        <p14:creationId xmlns:p14="http://schemas.microsoft.com/office/powerpoint/2010/main" val="4017247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4" descr="bar_06.png"/>
          <p:cNvPicPr>
            <a:picLocks noChangeAspect="1"/>
          </p:cNvPicPr>
          <p:nvPr/>
        </p:nvPicPr>
        <p:blipFill>
          <a:blip r:embed="rId2">
            <a:duotone>
              <a:schemeClr val="accent4">
                <a:shade val="45000"/>
                <a:satMod val="135000"/>
              </a:schemeClr>
              <a:prstClr val="white"/>
            </a:duotone>
          </a:blip>
          <a:stretch>
            <a:fillRect/>
          </a:stretch>
        </p:blipFill>
        <p:spPr>
          <a:xfrm>
            <a:off x="0" y="403860"/>
            <a:ext cx="9144000" cy="53340"/>
          </a:xfrm>
          <a:prstGeom prst="rect">
            <a:avLst/>
          </a:prstGeom>
        </p:spPr>
      </p:pic>
      <p:pic>
        <p:nvPicPr>
          <p:cNvPr id="6" name="Picture 8" descr="3_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4"/>
          <p:cNvGrpSpPr>
            <a:grpSpLocks/>
          </p:cNvGrpSpPr>
          <p:nvPr/>
        </p:nvGrpSpPr>
        <p:grpSpPr bwMode="auto">
          <a:xfrm>
            <a:off x="0" y="6630988"/>
            <a:ext cx="9144000" cy="228600"/>
            <a:chOff x="0" y="6583680"/>
            <a:chExt cx="9144000" cy="228600"/>
          </a:xfrm>
        </p:grpSpPr>
        <p:sp>
          <p:nvSpPr>
            <p:cNvPr id="8" name="Rectangle 7"/>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7142163" y="6583680"/>
              <a:ext cx="1582737"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0" y="6583680"/>
              <a:ext cx="7102475"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title"/>
          </p:nvPr>
        </p:nvSpPr>
        <p:spPr/>
        <p:txBody>
          <a:bodyPr/>
          <a:lstStyle/>
          <a:p>
            <a:r>
              <a:rPr lang="en-US" smtClean="0"/>
              <a:t>Click to edit Master title style</a:t>
            </a:r>
            <a:endParaRPr lang="en-US"/>
          </a:p>
        </p:txBody>
      </p:sp>
      <p:sp>
        <p:nvSpPr>
          <p:cNvPr id="14" name="Content Placeholder 13"/>
          <p:cNvSpPr>
            <a:spLocks noGrp="1"/>
          </p:cNvSpPr>
          <p:nvPr>
            <p:ph sz="quarter" idx="13"/>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4"/>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19"/>
          <p:cNvSpPr>
            <a:spLocks noGrp="1"/>
          </p:cNvSpPr>
          <p:nvPr>
            <p:ph type="dt" sz="half" idx="15"/>
          </p:nvPr>
        </p:nvSpPr>
        <p:spPr/>
        <p:txBody>
          <a:bodyPr/>
          <a:lstStyle>
            <a:lvl1pPr>
              <a:defRPr/>
            </a:lvl1pPr>
          </a:lstStyle>
          <a:p>
            <a:pPr>
              <a:defRPr/>
            </a:pPr>
            <a:fld id="{DB5E9A37-E237-4849-B720-F278824F01C6}" type="datetime1">
              <a:rPr lang="en-US"/>
              <a:pPr>
                <a:defRPr/>
              </a:pPr>
              <a:t>1/6/15</a:t>
            </a:fld>
            <a:endParaRPr lang="en-US"/>
          </a:p>
        </p:txBody>
      </p:sp>
      <p:sp>
        <p:nvSpPr>
          <p:cNvPr id="12" name="Slide Number Placeholder 20"/>
          <p:cNvSpPr>
            <a:spLocks noGrp="1"/>
          </p:cNvSpPr>
          <p:nvPr>
            <p:ph type="sldNum" sz="quarter" idx="16"/>
          </p:nvPr>
        </p:nvSpPr>
        <p:spPr/>
        <p:txBody>
          <a:bodyPr/>
          <a:lstStyle>
            <a:lvl1pPr>
              <a:defRPr/>
            </a:lvl1pPr>
          </a:lstStyle>
          <a:p>
            <a:pPr>
              <a:defRPr/>
            </a:pPr>
            <a:fld id="{69661E4B-0BA0-41BD-B101-23D4423CA7E3}" type="slidenum">
              <a:rPr lang="en-US"/>
              <a:pPr>
                <a:defRPr/>
              </a:pPr>
              <a:t>‹#›</a:t>
            </a:fld>
            <a:endParaRPr lang="en-US"/>
          </a:p>
        </p:txBody>
      </p:sp>
    </p:spTree>
    <p:extLst>
      <p:ext uri="{BB962C8B-B14F-4D97-AF65-F5344CB8AC3E}">
        <p14:creationId xmlns:p14="http://schemas.microsoft.com/office/powerpoint/2010/main" val="245595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4_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bar_06.png"/>
          <p:cNvPicPr>
            <a:picLocks noChangeAspect="1"/>
          </p:cNvPicPr>
          <p:nvPr/>
        </p:nvPicPr>
        <p:blipFill>
          <a:blip r:embed="rId3">
            <a:duotone>
              <a:schemeClr val="accent5">
                <a:shade val="45000"/>
                <a:satMod val="135000"/>
              </a:schemeClr>
              <a:prstClr val="white"/>
            </a:duotone>
          </a:blip>
          <a:stretch>
            <a:fillRect/>
          </a:stretch>
        </p:blipFill>
        <p:spPr>
          <a:xfrm>
            <a:off x="0" y="403860"/>
            <a:ext cx="9144000" cy="53340"/>
          </a:xfrm>
          <a:prstGeom prst="rect">
            <a:avLst/>
          </a:prstGeom>
        </p:spPr>
      </p:pic>
      <p:grpSp>
        <p:nvGrpSpPr>
          <p:cNvPr id="9" name="Group 17"/>
          <p:cNvGrpSpPr>
            <a:grpSpLocks/>
          </p:cNvGrpSpPr>
          <p:nvPr/>
        </p:nvGrpSpPr>
        <p:grpSpPr bwMode="auto">
          <a:xfrm>
            <a:off x="0" y="6630988"/>
            <a:ext cx="9144000" cy="228600"/>
            <a:chOff x="0" y="6583680"/>
            <a:chExt cx="9144000" cy="228600"/>
          </a:xfrm>
        </p:grpSpPr>
        <p:sp>
          <p:nvSpPr>
            <p:cNvPr id="10" name="Rectangle 9"/>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7142163" y="6583680"/>
              <a:ext cx="1582737"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0" y="6583680"/>
              <a:ext cx="7102475"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981200"/>
            <a:ext cx="4040188" cy="411162"/>
          </a:xfrm>
        </p:spPr>
        <p:txBody>
          <a:bodyPr anchor="b">
            <a:noAutofit/>
          </a:bodyPr>
          <a:lstStyle>
            <a:lvl1pPr marL="0" indent="0">
              <a:lnSpc>
                <a:spcPct val="100000"/>
              </a:lnSpc>
              <a:buNone/>
              <a:defRPr sz="16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Text Placeholder 2"/>
          <p:cNvSpPr>
            <a:spLocks noGrp="1"/>
          </p:cNvSpPr>
          <p:nvPr>
            <p:ph type="body" idx="13"/>
          </p:nvPr>
        </p:nvSpPr>
        <p:spPr>
          <a:xfrm>
            <a:off x="4648200" y="1981200"/>
            <a:ext cx="4040188" cy="411162"/>
          </a:xfrm>
        </p:spPr>
        <p:txBody>
          <a:bodyPr anchor="b">
            <a:noAutofit/>
          </a:bodyPr>
          <a:lstStyle>
            <a:lvl1pPr marL="0" indent="0">
              <a:lnSpc>
                <a:spcPct val="100000"/>
              </a:lnSpc>
              <a:buNone/>
              <a:defRPr sz="16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7" name="Content Placeholder 16"/>
          <p:cNvSpPr>
            <a:spLocks noGrp="1"/>
          </p:cNvSpPr>
          <p:nvPr>
            <p:ph sz="quarter" idx="14"/>
          </p:nvPr>
        </p:nvSpPr>
        <p:spPr>
          <a:xfrm>
            <a:off x="457200" y="2438400"/>
            <a:ext cx="40386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5"/>
          </p:nvPr>
        </p:nvSpPr>
        <p:spPr>
          <a:xfrm>
            <a:off x="4648200" y="2438400"/>
            <a:ext cx="40386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22"/>
          <p:cNvSpPr>
            <a:spLocks noGrp="1"/>
          </p:cNvSpPr>
          <p:nvPr>
            <p:ph type="dt" sz="half" idx="16"/>
          </p:nvPr>
        </p:nvSpPr>
        <p:spPr/>
        <p:txBody>
          <a:bodyPr/>
          <a:lstStyle>
            <a:lvl1pPr>
              <a:defRPr/>
            </a:lvl1pPr>
          </a:lstStyle>
          <a:p>
            <a:pPr>
              <a:defRPr/>
            </a:pPr>
            <a:fld id="{2847A4DF-F6F3-4F4F-B98E-5FCE1C7BBF69}" type="datetime1">
              <a:rPr lang="en-US"/>
              <a:pPr>
                <a:defRPr/>
              </a:pPr>
              <a:t>1/6/15</a:t>
            </a:fld>
            <a:endParaRPr lang="en-US"/>
          </a:p>
        </p:txBody>
      </p:sp>
      <p:sp>
        <p:nvSpPr>
          <p:cNvPr id="14" name="Slide Number Placeholder 23"/>
          <p:cNvSpPr>
            <a:spLocks noGrp="1"/>
          </p:cNvSpPr>
          <p:nvPr>
            <p:ph type="sldNum" sz="quarter" idx="17"/>
          </p:nvPr>
        </p:nvSpPr>
        <p:spPr/>
        <p:txBody>
          <a:bodyPr/>
          <a:lstStyle>
            <a:lvl1pPr>
              <a:defRPr/>
            </a:lvl1pPr>
          </a:lstStyle>
          <a:p>
            <a:pPr>
              <a:defRPr/>
            </a:pPr>
            <a:fld id="{72D46D4C-7021-42CB-AF8A-36F01F5B9914}" type="slidenum">
              <a:rPr lang="en-US"/>
              <a:pPr>
                <a:defRPr/>
              </a:pPr>
              <a:t>‹#›</a:t>
            </a:fld>
            <a:endParaRPr lang="en-US"/>
          </a:p>
        </p:txBody>
      </p:sp>
    </p:spTree>
    <p:extLst>
      <p:ext uri="{BB962C8B-B14F-4D97-AF65-F5344CB8AC3E}">
        <p14:creationId xmlns:p14="http://schemas.microsoft.com/office/powerpoint/2010/main" val="923568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descr="2_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bar_06.png"/>
          <p:cNvPicPr>
            <a:picLocks noChangeAspect="1"/>
          </p:cNvPicPr>
          <p:nvPr/>
        </p:nvPicPr>
        <p:blipFill>
          <a:blip r:embed="rId3">
            <a:duotone>
              <a:schemeClr val="accent6">
                <a:shade val="45000"/>
                <a:satMod val="135000"/>
              </a:schemeClr>
              <a:prstClr val="white"/>
            </a:duotone>
          </a:blip>
          <a:stretch>
            <a:fillRect/>
          </a:stretch>
        </p:blipFill>
        <p:spPr>
          <a:xfrm>
            <a:off x="0" y="403860"/>
            <a:ext cx="9144000" cy="53340"/>
          </a:xfrm>
          <a:prstGeom prst="rect">
            <a:avLst/>
          </a:prstGeom>
        </p:spPr>
      </p:pic>
      <p:grpSp>
        <p:nvGrpSpPr>
          <p:cNvPr id="5" name="Group 11"/>
          <p:cNvGrpSpPr>
            <a:grpSpLocks/>
          </p:cNvGrpSpPr>
          <p:nvPr/>
        </p:nvGrpSpPr>
        <p:grpSpPr bwMode="auto">
          <a:xfrm>
            <a:off x="0" y="6630988"/>
            <a:ext cx="9144000" cy="228600"/>
            <a:chOff x="0" y="6583680"/>
            <a:chExt cx="9144000" cy="228600"/>
          </a:xfrm>
        </p:grpSpPr>
        <p:sp>
          <p:nvSpPr>
            <p:cNvPr id="6" name="Rectangle 5"/>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7142163" y="6583680"/>
              <a:ext cx="1582737"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0" y="6583680"/>
              <a:ext cx="7102475"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title"/>
          </p:nvPr>
        </p:nvSpPr>
        <p:spPr/>
        <p:txBody>
          <a:bodyPr/>
          <a:lstStyle/>
          <a:p>
            <a:r>
              <a:rPr lang="en-US" smtClean="0"/>
              <a:t>Click to edit Master title style</a:t>
            </a:r>
            <a:endParaRPr lang="en-US"/>
          </a:p>
        </p:txBody>
      </p:sp>
      <p:sp>
        <p:nvSpPr>
          <p:cNvPr id="9" name="Date Placeholder 15"/>
          <p:cNvSpPr>
            <a:spLocks noGrp="1"/>
          </p:cNvSpPr>
          <p:nvPr>
            <p:ph type="dt" sz="half" idx="10"/>
          </p:nvPr>
        </p:nvSpPr>
        <p:spPr/>
        <p:txBody>
          <a:bodyPr/>
          <a:lstStyle>
            <a:lvl1pPr>
              <a:defRPr/>
            </a:lvl1pPr>
          </a:lstStyle>
          <a:p>
            <a:pPr>
              <a:defRPr/>
            </a:pPr>
            <a:fld id="{FF8E955E-A852-47EA-8ECF-E43D02D9A6F6}" type="datetime1">
              <a:rPr lang="en-US"/>
              <a:pPr>
                <a:defRPr/>
              </a:pPr>
              <a:t>1/6/15</a:t>
            </a:fld>
            <a:endParaRPr lang="en-US"/>
          </a:p>
        </p:txBody>
      </p:sp>
      <p:sp>
        <p:nvSpPr>
          <p:cNvPr id="10" name="Slide Number Placeholder 16"/>
          <p:cNvSpPr>
            <a:spLocks noGrp="1"/>
          </p:cNvSpPr>
          <p:nvPr>
            <p:ph type="sldNum" sz="quarter" idx="11"/>
          </p:nvPr>
        </p:nvSpPr>
        <p:spPr/>
        <p:txBody>
          <a:bodyPr/>
          <a:lstStyle>
            <a:lvl1pPr>
              <a:defRPr/>
            </a:lvl1pPr>
          </a:lstStyle>
          <a:p>
            <a:pPr>
              <a:defRPr/>
            </a:pPr>
            <a:fld id="{B00E93EF-F3C3-4E5A-B1CE-9162F1983324}" type="slidenum">
              <a:rPr lang="en-US"/>
              <a:pPr>
                <a:defRPr/>
              </a:pPr>
              <a:t>‹#›</a:t>
            </a:fld>
            <a:endParaRPr lang="en-US"/>
          </a:p>
        </p:txBody>
      </p:sp>
    </p:spTree>
    <p:extLst>
      <p:ext uri="{BB962C8B-B14F-4D97-AF65-F5344CB8AC3E}">
        <p14:creationId xmlns:p14="http://schemas.microsoft.com/office/powerpoint/2010/main" val="1869907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8"/>
          <p:cNvGrpSpPr>
            <a:grpSpLocks/>
          </p:cNvGrpSpPr>
          <p:nvPr/>
        </p:nvGrpSpPr>
        <p:grpSpPr bwMode="auto">
          <a:xfrm>
            <a:off x="0" y="6630988"/>
            <a:ext cx="9144000" cy="228600"/>
            <a:chOff x="0" y="6583680"/>
            <a:chExt cx="9144000" cy="228600"/>
          </a:xfrm>
        </p:grpSpPr>
        <p:sp>
          <p:nvSpPr>
            <p:cNvPr id="3" name="Rectangle 2"/>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3"/>
            <p:cNvSpPr/>
            <p:nvPr/>
          </p:nvSpPr>
          <p:spPr>
            <a:xfrm>
              <a:off x="7142163" y="6583680"/>
              <a:ext cx="1582737"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0" y="6583680"/>
              <a:ext cx="7102475"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 name="Date Placeholder 12"/>
          <p:cNvSpPr>
            <a:spLocks noGrp="1"/>
          </p:cNvSpPr>
          <p:nvPr>
            <p:ph type="dt" sz="half" idx="10"/>
          </p:nvPr>
        </p:nvSpPr>
        <p:spPr/>
        <p:txBody>
          <a:bodyPr/>
          <a:lstStyle>
            <a:lvl1pPr>
              <a:defRPr/>
            </a:lvl1pPr>
          </a:lstStyle>
          <a:p>
            <a:pPr>
              <a:defRPr/>
            </a:pPr>
            <a:fld id="{94D780D4-7173-4CB5-A168-BBEF50BDCFEA}" type="datetime1">
              <a:rPr lang="en-US"/>
              <a:pPr>
                <a:defRPr/>
              </a:pPr>
              <a:t>1/6/15</a:t>
            </a:fld>
            <a:endParaRPr lang="en-US" dirty="0"/>
          </a:p>
        </p:txBody>
      </p:sp>
      <p:sp>
        <p:nvSpPr>
          <p:cNvPr id="7" name="Slide Number Placeholder 13"/>
          <p:cNvSpPr>
            <a:spLocks noGrp="1"/>
          </p:cNvSpPr>
          <p:nvPr>
            <p:ph type="sldNum" sz="quarter" idx="11"/>
          </p:nvPr>
        </p:nvSpPr>
        <p:spPr/>
        <p:txBody>
          <a:bodyPr/>
          <a:lstStyle>
            <a:lvl1pPr>
              <a:defRPr/>
            </a:lvl1pPr>
          </a:lstStyle>
          <a:p>
            <a:pPr>
              <a:defRPr/>
            </a:pPr>
            <a:fld id="{EAF09440-AAF3-4377-B9B6-9FEDD7EA00AC}" type="slidenum">
              <a:rPr lang="en-US"/>
              <a:pPr>
                <a:defRPr/>
              </a:pPr>
              <a:t>‹#›</a:t>
            </a:fld>
            <a:endParaRPr lang="en-US" dirty="0"/>
          </a:p>
        </p:txBody>
      </p:sp>
    </p:spTree>
    <p:extLst>
      <p:ext uri="{BB962C8B-B14F-4D97-AF65-F5344CB8AC3E}">
        <p14:creationId xmlns:p14="http://schemas.microsoft.com/office/powerpoint/2010/main" val="3656796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3_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bar_06.png"/>
          <p:cNvPicPr>
            <a:picLocks noChangeAspect="1"/>
          </p:cNvPicPr>
          <p:nvPr/>
        </p:nvPicPr>
        <p:blipFill>
          <a:blip r:embed="rId3">
            <a:duotone>
              <a:schemeClr val="accent1">
                <a:shade val="45000"/>
                <a:satMod val="135000"/>
              </a:schemeClr>
              <a:prstClr val="white"/>
            </a:duotone>
          </a:blip>
          <a:stretch>
            <a:fillRect/>
          </a:stretch>
        </p:blipFill>
        <p:spPr>
          <a:xfrm>
            <a:off x="0" y="403860"/>
            <a:ext cx="9144000" cy="53340"/>
          </a:xfrm>
          <a:prstGeom prst="rect">
            <a:avLst/>
          </a:prstGeom>
        </p:spPr>
      </p:pic>
      <p:grpSp>
        <p:nvGrpSpPr>
          <p:cNvPr id="7" name="Group 15"/>
          <p:cNvGrpSpPr>
            <a:grpSpLocks/>
          </p:cNvGrpSpPr>
          <p:nvPr/>
        </p:nvGrpSpPr>
        <p:grpSpPr bwMode="auto">
          <a:xfrm>
            <a:off x="0" y="6630988"/>
            <a:ext cx="9144000" cy="228600"/>
            <a:chOff x="0" y="6583680"/>
            <a:chExt cx="9144000" cy="228600"/>
          </a:xfrm>
        </p:grpSpPr>
        <p:sp>
          <p:nvSpPr>
            <p:cNvPr id="8" name="Rectangle 7"/>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7142163" y="6583680"/>
              <a:ext cx="1582737"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0" y="6583680"/>
              <a:ext cx="7102475"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Text Placeholder 2"/>
          <p:cNvSpPr>
            <a:spLocks noGrp="1"/>
          </p:cNvSpPr>
          <p:nvPr>
            <p:ph type="title"/>
          </p:nvPr>
        </p:nvSpPr>
        <p:spPr>
          <a:xfrm>
            <a:off x="457200" y="1524000"/>
            <a:ext cx="3352800" cy="914400"/>
          </a:xfrm>
        </p:spPr>
        <p:txBody>
          <a:bodyPr anchor="b">
            <a:noAutofit/>
          </a:bodyPr>
          <a:lstStyle>
            <a:lvl1pPr marL="0" indent="0">
              <a:lnSpc>
                <a:spcPct val="100000"/>
              </a:lnSpc>
              <a:buNone/>
              <a:defRPr sz="18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title style</a:t>
            </a:r>
          </a:p>
        </p:txBody>
      </p:sp>
      <p:sp>
        <p:nvSpPr>
          <p:cNvPr id="15" name="Content Placeholder 14"/>
          <p:cNvSpPr>
            <a:spLocks noGrp="1"/>
          </p:cNvSpPr>
          <p:nvPr>
            <p:ph sz="quarter" idx="14"/>
          </p:nvPr>
        </p:nvSpPr>
        <p:spPr>
          <a:xfrm>
            <a:off x="4419600" y="1524000"/>
            <a:ext cx="42672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idx="2"/>
          </p:nvPr>
        </p:nvSpPr>
        <p:spPr>
          <a:xfrm>
            <a:off x="457201" y="2514599"/>
            <a:ext cx="3352800" cy="3127248"/>
          </a:xfrm>
        </p:spPr>
        <p:txBody>
          <a:bodyPr/>
          <a:lstStyle>
            <a:lvl1pPr marL="0" indent="0">
              <a:lnSpc>
                <a:spcPct val="150000"/>
              </a:lnSpc>
              <a:spcBef>
                <a:spcPts val="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Date Placeholder 19"/>
          <p:cNvSpPr>
            <a:spLocks noGrp="1"/>
          </p:cNvSpPr>
          <p:nvPr>
            <p:ph type="dt" sz="half" idx="15"/>
          </p:nvPr>
        </p:nvSpPr>
        <p:spPr/>
        <p:txBody>
          <a:bodyPr/>
          <a:lstStyle>
            <a:lvl1pPr>
              <a:defRPr/>
            </a:lvl1pPr>
          </a:lstStyle>
          <a:p>
            <a:pPr>
              <a:defRPr/>
            </a:pPr>
            <a:fld id="{CCB21FD1-2CA8-4FA9-9084-2905D021CAB1}" type="datetime1">
              <a:rPr lang="en-US"/>
              <a:pPr>
                <a:defRPr/>
              </a:pPr>
              <a:t>1/6/15</a:t>
            </a:fld>
            <a:endParaRPr lang="en-US"/>
          </a:p>
        </p:txBody>
      </p:sp>
      <p:sp>
        <p:nvSpPr>
          <p:cNvPr id="12" name="Slide Number Placeholder 20"/>
          <p:cNvSpPr>
            <a:spLocks noGrp="1"/>
          </p:cNvSpPr>
          <p:nvPr>
            <p:ph type="sldNum" sz="quarter" idx="16"/>
          </p:nvPr>
        </p:nvSpPr>
        <p:spPr/>
        <p:txBody>
          <a:bodyPr/>
          <a:lstStyle>
            <a:lvl1pPr>
              <a:defRPr/>
            </a:lvl1pPr>
          </a:lstStyle>
          <a:p>
            <a:pPr>
              <a:defRPr/>
            </a:pPr>
            <a:fld id="{FB85CE95-41FC-4444-8F62-B1508B36AADE}" type="slidenum">
              <a:rPr lang="en-US"/>
              <a:pPr>
                <a:defRPr/>
              </a:pPr>
              <a:t>‹#›</a:t>
            </a:fld>
            <a:endParaRPr lang="en-US"/>
          </a:p>
        </p:txBody>
      </p:sp>
    </p:spTree>
    <p:extLst>
      <p:ext uri="{BB962C8B-B14F-4D97-AF65-F5344CB8AC3E}">
        <p14:creationId xmlns:p14="http://schemas.microsoft.com/office/powerpoint/2010/main" val="1113496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5" name="Group 15"/>
          <p:cNvGrpSpPr>
            <a:grpSpLocks/>
          </p:cNvGrpSpPr>
          <p:nvPr/>
        </p:nvGrpSpPr>
        <p:grpSpPr bwMode="auto">
          <a:xfrm>
            <a:off x="0" y="6630988"/>
            <a:ext cx="9144000" cy="228600"/>
            <a:chOff x="0" y="6583680"/>
            <a:chExt cx="9144000" cy="228600"/>
          </a:xfrm>
        </p:grpSpPr>
        <p:sp>
          <p:nvSpPr>
            <p:cNvPr id="6" name="Rectangle 5"/>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7142163" y="6583680"/>
              <a:ext cx="1582737"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0" y="6583680"/>
              <a:ext cx="7102475"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1" descr="4_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bar_06.png"/>
          <p:cNvPicPr>
            <a:picLocks noChangeAspect="1"/>
          </p:cNvPicPr>
          <p:nvPr/>
        </p:nvPicPr>
        <p:blipFill>
          <a:blip r:embed="rId3">
            <a:duotone>
              <a:schemeClr val="accent2">
                <a:shade val="45000"/>
                <a:satMod val="135000"/>
              </a:schemeClr>
              <a:prstClr val="white"/>
            </a:duotone>
          </a:blip>
          <a:stretch>
            <a:fillRect/>
          </a:stretch>
        </p:blipFill>
        <p:spPr>
          <a:xfrm>
            <a:off x="0" y="403860"/>
            <a:ext cx="9144000" cy="53340"/>
          </a:xfrm>
          <a:prstGeom prst="rect">
            <a:avLst/>
          </a:prstGeom>
        </p:spPr>
      </p:pic>
      <p:cxnSp>
        <p:nvCxnSpPr>
          <p:cNvPr id="11" name="Straight Connector 10"/>
          <p:cNvCxnSpPr/>
          <p:nvPr/>
        </p:nvCxnSpPr>
        <p:spPr>
          <a:xfrm>
            <a:off x="4419600" y="1524000"/>
            <a:ext cx="4267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419600" y="5637213"/>
            <a:ext cx="4267200" cy="158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527048"/>
            <a:ext cx="3355848" cy="914400"/>
          </a:xfrm>
        </p:spPr>
        <p:txBody>
          <a:bodyPr anchor="b">
            <a:normAutofit/>
          </a:bodyPr>
          <a:lstStyle>
            <a:lvl1pPr algn="l">
              <a:defRPr lang="en-US" sz="1800" b="1" i="0" kern="1200" cap="all" spc="100" baseline="0" dirty="0" smtClean="0">
                <a:solidFill>
                  <a:schemeClr val="tx2"/>
                </a:solidFill>
                <a:latin typeface="+mn-lt"/>
                <a:ea typeface="+mn-ea"/>
                <a:cs typeface="+mn-cs"/>
              </a:defRPr>
            </a:lvl1pPr>
          </a:lstStyle>
          <a:p>
            <a:pPr lvl="0"/>
            <a:r>
              <a:rPr lang="en-US" smtClean="0"/>
              <a:t>Click to edit Master title style</a:t>
            </a:r>
            <a:endParaRPr lang="en-US" dirty="0"/>
          </a:p>
        </p:txBody>
      </p:sp>
      <p:sp>
        <p:nvSpPr>
          <p:cNvPr id="3" name="Picture Placeholder 2"/>
          <p:cNvSpPr>
            <a:spLocks noGrp="1"/>
          </p:cNvSpPr>
          <p:nvPr>
            <p:ph type="pic" idx="1"/>
          </p:nvPr>
        </p:nvSpPr>
        <p:spPr>
          <a:xfrm>
            <a:off x="4425696" y="1554480"/>
            <a:ext cx="4270248" cy="4059936"/>
          </a:xfrm>
          <a:solidFill>
            <a:schemeClr val="bg1"/>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2514600"/>
            <a:ext cx="3355848" cy="3127248"/>
          </a:xfrm>
        </p:spPr>
        <p:txBody>
          <a:bodyPr/>
          <a:lstStyle>
            <a:lvl1pPr marL="0" indent="0">
              <a:lnSpc>
                <a:spcPct val="150000"/>
              </a:lnSpc>
              <a:spcBef>
                <a:spcPts val="0"/>
              </a:spcBef>
              <a:buNone/>
              <a:defRPr lang="en-US" sz="1400" kern="1200" baseline="0" dirty="0" smtClean="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4"/>
          <p:cNvSpPr>
            <a:spLocks noGrp="1"/>
          </p:cNvSpPr>
          <p:nvPr>
            <p:ph type="dt" sz="half" idx="10"/>
          </p:nvPr>
        </p:nvSpPr>
        <p:spPr/>
        <p:txBody>
          <a:bodyPr/>
          <a:lstStyle>
            <a:lvl1pPr>
              <a:defRPr/>
            </a:lvl1pPr>
          </a:lstStyle>
          <a:p>
            <a:pPr>
              <a:defRPr/>
            </a:pPr>
            <a:fld id="{4DAB88B9-9EDB-4A17-B271-692A08F6EE29}" type="datetime1">
              <a:rPr lang="en-US"/>
              <a:pPr>
                <a:defRPr/>
              </a:pPr>
              <a:t>1/6/15</a:t>
            </a:fld>
            <a:endParaRPr lang="en-US"/>
          </a:p>
        </p:txBody>
      </p:sp>
      <p:sp>
        <p:nvSpPr>
          <p:cNvPr id="14" name="Slide Number Placeholder 6"/>
          <p:cNvSpPr>
            <a:spLocks noGrp="1"/>
          </p:cNvSpPr>
          <p:nvPr>
            <p:ph type="sldNum" sz="quarter" idx="11"/>
          </p:nvPr>
        </p:nvSpPr>
        <p:spPr/>
        <p:txBody>
          <a:bodyPr/>
          <a:lstStyle>
            <a:lvl1pPr>
              <a:defRPr/>
            </a:lvl1pPr>
          </a:lstStyle>
          <a:p>
            <a:pPr>
              <a:defRPr/>
            </a:pPr>
            <a:fld id="{4116DBEC-4094-44AC-A9BF-3A5A7E1819B3}" type="slidenum">
              <a:rPr lang="en-US"/>
              <a:pPr>
                <a:defRPr/>
              </a:pPr>
              <a:t>‹#›</a:t>
            </a:fld>
            <a:endParaRPr lang="en-US"/>
          </a:p>
        </p:txBody>
      </p:sp>
    </p:spTree>
    <p:extLst>
      <p:ext uri="{BB962C8B-B14F-4D97-AF65-F5344CB8AC3E}">
        <p14:creationId xmlns:p14="http://schemas.microsoft.com/office/powerpoint/2010/main" val="39163779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bg1">
                  <a:alpha val="0"/>
                </a:schemeClr>
              </a:gs>
              <a:gs pos="34000">
                <a:schemeClr val="bg1">
                  <a:lumMod val="75000"/>
                  <a:alpha val="61000"/>
                </a:schemeClr>
              </a:gs>
              <a:gs pos="38000">
                <a:schemeClr val="bg1">
                  <a:lumMod val="75000"/>
                  <a:alpha val="76000"/>
                </a:schemeClr>
              </a:gs>
              <a:gs pos="100000">
                <a:schemeClr val="bg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7" name="Title Placeholder 1"/>
          <p:cNvSpPr>
            <a:spLocks noGrp="1"/>
          </p:cNvSpPr>
          <p:nvPr>
            <p:ph type="title"/>
          </p:nvPr>
        </p:nvSpPr>
        <p:spPr bwMode="auto">
          <a:xfrm>
            <a:off x="228600" y="685800"/>
            <a:ext cx="8686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228600" y="1676400"/>
            <a:ext cx="8686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7162800" y="6610350"/>
            <a:ext cx="1524000" cy="228600"/>
          </a:xfrm>
          <a:prstGeom prst="rect">
            <a:avLst/>
          </a:prstGeom>
        </p:spPr>
        <p:txBody>
          <a:bodyPr vert="horz" lIns="91440" tIns="45720" rIns="91440" bIns="45720" rtlCol="0" anchor="ctr"/>
          <a:lstStyle>
            <a:lvl1pPr algn="r">
              <a:defRPr sz="900" baseline="0">
                <a:solidFill>
                  <a:schemeClr val="tx1"/>
                </a:solidFill>
              </a:defRPr>
            </a:lvl1pPr>
          </a:lstStyle>
          <a:p>
            <a:pPr>
              <a:defRPr/>
            </a:pPr>
            <a:fld id="{1914CA62-069E-4EE6-8C21-6B9D18E2E618}" type="datetime1">
              <a:rPr lang="en-US"/>
              <a:pPr>
                <a:defRPr/>
              </a:pPr>
              <a:t>1/6/15</a:t>
            </a:fld>
            <a:endParaRPr lang="en-US" dirty="0"/>
          </a:p>
        </p:txBody>
      </p:sp>
      <p:sp>
        <p:nvSpPr>
          <p:cNvPr id="6" name="Slide Number Placeholder 5"/>
          <p:cNvSpPr>
            <a:spLocks noGrp="1"/>
          </p:cNvSpPr>
          <p:nvPr>
            <p:ph type="sldNum" sz="quarter" idx="4"/>
          </p:nvPr>
        </p:nvSpPr>
        <p:spPr>
          <a:xfrm>
            <a:off x="8742363" y="6610350"/>
            <a:ext cx="381000" cy="228600"/>
          </a:xfrm>
          <a:prstGeom prst="rect">
            <a:avLst/>
          </a:prstGeom>
        </p:spPr>
        <p:txBody>
          <a:bodyPr vert="horz" lIns="91440" tIns="45720" rIns="91440" bIns="45720" rtlCol="0" anchor="ctr"/>
          <a:lstStyle>
            <a:lvl1pPr algn="r">
              <a:defRPr sz="900" baseline="0">
                <a:solidFill>
                  <a:schemeClr val="tx1"/>
                </a:solidFill>
              </a:defRPr>
            </a:lvl1pPr>
          </a:lstStyle>
          <a:p>
            <a:pPr>
              <a:defRPr/>
            </a:pPr>
            <a:fld id="{949462A6-4130-4991-911C-97B2F8CB75B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Lst>
  <p:timing>
    <p:tnLst>
      <p:par>
        <p:cTn xmlns:p14="http://schemas.microsoft.com/office/powerpoint/2010/main" id="1" dur="indefinite" restart="never" nodeType="tmRoot"/>
      </p:par>
    </p:tnLst>
  </p:timing>
  <p:hf sldNum="0" hdr="0" dt="0"/>
  <p:txStyles>
    <p:titleStyle>
      <a:lvl1pPr algn="l" rtl="0" eaLnBrk="0" fontAlgn="base" hangingPunct="0">
        <a:spcBef>
          <a:spcPct val="0"/>
        </a:spcBef>
        <a:spcAft>
          <a:spcPct val="0"/>
        </a:spcAft>
        <a:defRPr sz="3600" b="1" kern="1200">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Calibri" pitchFamily="34" charset="0"/>
        </a:defRPr>
      </a:lvl2pPr>
      <a:lvl3pPr algn="l" rtl="0" eaLnBrk="0" fontAlgn="base" hangingPunct="0">
        <a:spcBef>
          <a:spcPct val="0"/>
        </a:spcBef>
        <a:spcAft>
          <a:spcPct val="0"/>
        </a:spcAft>
        <a:defRPr sz="3600" b="1">
          <a:solidFill>
            <a:schemeClr val="tx2"/>
          </a:solidFill>
          <a:latin typeface="Calibri" pitchFamily="34" charset="0"/>
        </a:defRPr>
      </a:lvl3pPr>
      <a:lvl4pPr algn="l" rtl="0" eaLnBrk="0" fontAlgn="base" hangingPunct="0">
        <a:spcBef>
          <a:spcPct val="0"/>
        </a:spcBef>
        <a:spcAft>
          <a:spcPct val="0"/>
        </a:spcAft>
        <a:defRPr sz="3600" b="1">
          <a:solidFill>
            <a:schemeClr val="tx2"/>
          </a:solidFill>
          <a:latin typeface="Calibri" pitchFamily="34" charset="0"/>
        </a:defRPr>
      </a:lvl4pPr>
      <a:lvl5pPr algn="l" rtl="0" eaLnBrk="0" fontAlgn="base" hangingPunct="0">
        <a:spcBef>
          <a:spcPct val="0"/>
        </a:spcBef>
        <a:spcAft>
          <a:spcPct val="0"/>
        </a:spcAft>
        <a:defRPr sz="3600" b="1">
          <a:solidFill>
            <a:schemeClr val="tx2"/>
          </a:solidFill>
          <a:latin typeface="Calibri"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rtl="0" eaLnBrk="0" fontAlgn="base" hangingPunct="0">
        <a:spcBef>
          <a:spcPct val="20000"/>
        </a:spcBef>
        <a:spcAft>
          <a:spcPts val="600"/>
        </a:spcAft>
        <a:buFont typeface="Wingdings" pitchFamily="2" charset="2"/>
        <a:buChar char="§"/>
        <a:defRPr sz="2000" kern="1200">
          <a:solidFill>
            <a:schemeClr val="tx2"/>
          </a:solidFill>
          <a:latin typeface="+mn-lt"/>
          <a:ea typeface="+mn-ea"/>
          <a:cs typeface="+mn-cs"/>
        </a:defRPr>
      </a:lvl1pPr>
      <a:lvl2pPr marL="742950" indent="-285750" algn="l" rtl="0" eaLnBrk="0" fontAlgn="base" hangingPunct="0">
        <a:spcBef>
          <a:spcPct val="20000"/>
        </a:spcBef>
        <a:spcAft>
          <a:spcPts val="600"/>
        </a:spcAft>
        <a:buClr>
          <a:srgbClr val="7F7F7F"/>
        </a:buClr>
        <a:buFont typeface="Wingdings" pitchFamily="2" charset="2"/>
        <a:buChar char="§"/>
        <a:defRPr sz="1600" kern="1200">
          <a:solidFill>
            <a:schemeClr val="tx2"/>
          </a:solidFill>
          <a:latin typeface="+mn-lt"/>
          <a:ea typeface="+mn-ea"/>
          <a:cs typeface="+mn-cs"/>
        </a:defRPr>
      </a:lvl2pPr>
      <a:lvl3pPr marL="1143000" indent="-228600" algn="l" rtl="0" eaLnBrk="0" fontAlgn="base" hangingPunct="0">
        <a:spcBef>
          <a:spcPct val="20000"/>
        </a:spcBef>
        <a:spcAft>
          <a:spcPts val="600"/>
        </a:spcAft>
        <a:buFont typeface="Wingdings" pitchFamily="2" charset="2"/>
        <a:defRPr sz="1400" kern="1200">
          <a:solidFill>
            <a:schemeClr val="tx2"/>
          </a:solidFill>
          <a:latin typeface="+mn-lt"/>
          <a:ea typeface="+mn-ea"/>
          <a:cs typeface="+mn-cs"/>
        </a:defRPr>
      </a:lvl3pPr>
      <a:lvl4pPr marL="1600200" indent="-228600" algn="l" rtl="0" eaLnBrk="0" fontAlgn="base" hangingPunct="0">
        <a:spcBef>
          <a:spcPct val="20000"/>
        </a:spcBef>
        <a:spcAft>
          <a:spcPts val="600"/>
        </a:spcAft>
        <a:buClr>
          <a:srgbClr val="7F7F7F"/>
        </a:buClr>
        <a:buFont typeface="Wingdings" pitchFamily="2" charset="2"/>
        <a:defRPr sz="1400" kern="1200">
          <a:solidFill>
            <a:schemeClr val="tx2"/>
          </a:solidFill>
          <a:latin typeface="+mn-lt"/>
          <a:ea typeface="+mn-ea"/>
          <a:cs typeface="+mn-cs"/>
        </a:defRPr>
      </a:lvl4pPr>
      <a:lvl5pPr marL="2057400" indent="-228600" algn="l" rtl="0" eaLnBrk="0" fontAlgn="base" hangingPunct="0">
        <a:spcBef>
          <a:spcPct val="20000"/>
        </a:spcBef>
        <a:spcAft>
          <a:spcPts val="600"/>
        </a:spcAft>
        <a:buClr>
          <a:srgbClr val="7F7F7F"/>
        </a:buClr>
        <a:buFont typeface="Wingdings" pitchFamily="2" charset="2"/>
        <a:defRPr sz="1400" kern="1200">
          <a:solidFill>
            <a:schemeClr val="tx2"/>
          </a:solidFill>
          <a:latin typeface="+mn-lt"/>
          <a:ea typeface="+mn-ea"/>
          <a:cs typeface="+mn-cs"/>
        </a:defRPr>
      </a:lvl5pPr>
      <a:lvl6pPr marL="25146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6pPr>
      <a:lvl7pPr marL="29718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7pPr>
      <a:lvl8pPr marL="34290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8pPr>
      <a:lvl9pPr marL="38862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eg"/><Relationship Id="rId3" Type="http://schemas.openxmlformats.org/officeDocument/2006/relationships/image" Target="../media/image10.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youtube.com/watch?v=1-vcErOPofQ" TargetMode="External"/><Relationship Id="rId3" Type="http://schemas.openxmlformats.org/officeDocument/2006/relationships/image" Target="../media/image1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ophos.com/threat-center/medialibrary/PDFs/other/sophos-trends-and-predictions-2015.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jpeg"/><Relationship Id="rId3" Type="http://schemas.openxmlformats.org/officeDocument/2006/relationships/hyperlink" Target="https://ctftime.org/team/31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20200" cy="691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ctrTitle"/>
          </p:nvPr>
        </p:nvSpPr>
        <p:spPr>
          <a:xfrm>
            <a:off x="152400" y="381000"/>
            <a:ext cx="3733800" cy="6019800"/>
          </a:xfrm>
        </p:spPr>
        <p:txBody>
          <a:bodyPr rtlCol="0" anchor="t"/>
          <a:lstStyle/>
          <a:p>
            <a:pPr eaLnBrk="1" fontAlgn="auto" hangingPunct="1">
              <a:spcAft>
                <a:spcPts val="0"/>
              </a:spcAft>
              <a:defRPr/>
            </a:pPr>
            <a:r>
              <a:rPr lang="en-US" sz="4000" dirty="0" smtClean="0">
                <a:solidFill>
                  <a:srgbClr val="AFB7F1"/>
                </a:solidFill>
                <a:latin typeface="+mn-lt"/>
              </a:rPr>
              <a:t>Cryptography and</a:t>
            </a:r>
            <a:r>
              <a:rPr lang="en-US" sz="4000" dirty="0">
                <a:solidFill>
                  <a:schemeClr val="accent2">
                    <a:lumMod val="40000"/>
                    <a:lumOff val="60000"/>
                  </a:schemeClr>
                </a:solidFill>
                <a:latin typeface="+mn-lt"/>
              </a:rPr>
              <a:t> </a:t>
            </a:r>
            <a:r>
              <a:rPr lang="en-US" sz="4000" dirty="0" smtClean="0">
                <a:solidFill>
                  <a:schemeClr val="accent2">
                    <a:lumMod val="40000"/>
                    <a:lumOff val="60000"/>
                  </a:schemeClr>
                </a:solidFill>
                <a:latin typeface="+mn-lt"/>
              </a:rPr>
              <a:t>Information Security</a:t>
            </a:r>
            <a:r>
              <a:rPr lang="en-US" dirty="0" smtClean="0">
                <a:solidFill>
                  <a:srgbClr val="F3FCBA"/>
                </a:solidFill>
                <a:latin typeface="+mn-lt"/>
              </a:rPr>
              <a:t/>
            </a:r>
            <a:br>
              <a:rPr lang="en-US" dirty="0" smtClean="0">
                <a:solidFill>
                  <a:srgbClr val="F3FCBA"/>
                </a:solidFill>
                <a:latin typeface="+mn-lt"/>
              </a:rPr>
            </a:br>
            <a:r>
              <a:rPr lang="en-US" sz="3200" dirty="0">
                <a:solidFill>
                  <a:srgbClr val="F3FCBA"/>
                </a:solidFill>
              </a:rPr>
              <a:t>Class </a:t>
            </a:r>
            <a:r>
              <a:rPr lang="en-US" sz="3200" dirty="0" smtClean="0">
                <a:solidFill>
                  <a:srgbClr val="F3FCBA"/>
                </a:solidFill>
              </a:rPr>
              <a:t>1</a:t>
            </a:r>
            <a:r>
              <a:rPr lang="en-US" dirty="0">
                <a:solidFill>
                  <a:schemeClr val="accent2">
                    <a:lumMod val="40000"/>
                    <a:lumOff val="60000"/>
                  </a:schemeClr>
                </a:solidFill>
                <a:latin typeface="+mn-lt"/>
              </a:rPr>
              <a:t/>
            </a:r>
            <a:br>
              <a:rPr lang="en-US" dirty="0">
                <a:solidFill>
                  <a:schemeClr val="accent2">
                    <a:lumMod val="40000"/>
                    <a:lumOff val="60000"/>
                  </a:schemeClr>
                </a:solidFill>
                <a:latin typeface="+mn-lt"/>
              </a:rPr>
            </a:br>
            <a:r>
              <a:rPr lang="en-US" dirty="0" smtClean="0">
                <a:solidFill>
                  <a:schemeClr val="accent2">
                    <a:lumMod val="40000"/>
                    <a:lumOff val="60000"/>
                  </a:schemeClr>
                </a:solidFill>
                <a:latin typeface="+mn-lt"/>
              </a:rPr>
              <a:t/>
            </a:r>
            <a:br>
              <a:rPr lang="en-US" dirty="0" smtClean="0">
                <a:solidFill>
                  <a:schemeClr val="accent2">
                    <a:lumMod val="40000"/>
                    <a:lumOff val="60000"/>
                  </a:schemeClr>
                </a:solidFill>
                <a:latin typeface="+mn-lt"/>
              </a:rPr>
            </a:br>
            <a:r>
              <a:rPr lang="en-US" dirty="0">
                <a:solidFill>
                  <a:schemeClr val="accent2">
                    <a:lumMod val="40000"/>
                    <a:lumOff val="60000"/>
                  </a:schemeClr>
                </a:solidFill>
                <a:latin typeface="+mn-lt"/>
              </a:rPr>
              <a:t/>
            </a:r>
            <a:br>
              <a:rPr lang="en-US" dirty="0">
                <a:solidFill>
                  <a:schemeClr val="accent2">
                    <a:lumMod val="40000"/>
                    <a:lumOff val="60000"/>
                  </a:schemeClr>
                </a:solidFill>
                <a:latin typeface="+mn-lt"/>
              </a:rPr>
            </a:br>
            <a:r>
              <a:rPr lang="en-US" dirty="0" smtClean="0">
                <a:solidFill>
                  <a:schemeClr val="accent2">
                    <a:lumMod val="40000"/>
                    <a:lumOff val="60000"/>
                  </a:schemeClr>
                </a:solidFill>
                <a:latin typeface="+mn-lt"/>
              </a:rPr>
              <a:t/>
            </a:r>
            <a:br>
              <a:rPr lang="en-US" dirty="0" smtClean="0">
                <a:solidFill>
                  <a:schemeClr val="accent2">
                    <a:lumMod val="40000"/>
                    <a:lumOff val="60000"/>
                  </a:schemeClr>
                </a:solidFill>
                <a:latin typeface="+mn-lt"/>
              </a:rPr>
            </a:br>
            <a:r>
              <a:rPr lang="en-US" sz="2000" dirty="0" smtClean="0">
                <a:solidFill>
                  <a:srgbClr val="F3FCBA"/>
                </a:solidFill>
                <a:latin typeface="+mn-lt"/>
              </a:rPr>
              <a:t>Mr. Jeremy Rasmussen</a:t>
            </a:r>
            <a:r>
              <a:rPr lang="en-US" sz="1400" b="0" dirty="0" smtClean="0">
                <a:solidFill>
                  <a:srgbClr val="F3FCBA"/>
                </a:solidFill>
                <a:latin typeface="+mn-lt"/>
              </a:rPr>
              <a:t>, </a:t>
            </a:r>
            <a:r>
              <a:rPr lang="en-US" sz="1400" b="0" dirty="0" smtClean="0">
                <a:solidFill>
                  <a:srgbClr val="F3FCBA"/>
                </a:solidFill>
                <a:latin typeface="+mn-lt"/>
              </a:rPr>
              <a:t>CISSP, CEH, PMP</a:t>
            </a:r>
            <a:r>
              <a:rPr lang="en-US" sz="1600" dirty="0">
                <a:solidFill>
                  <a:schemeClr val="accent2">
                    <a:lumMod val="40000"/>
                    <a:lumOff val="60000"/>
                  </a:schemeClr>
                </a:solidFill>
                <a:latin typeface="+mn-lt"/>
              </a:rPr>
              <a:t/>
            </a:r>
            <a:br>
              <a:rPr lang="en-US" sz="1600" dirty="0">
                <a:solidFill>
                  <a:schemeClr val="accent2">
                    <a:lumMod val="40000"/>
                    <a:lumOff val="60000"/>
                  </a:schemeClr>
                </a:solidFill>
                <a:latin typeface="+mn-lt"/>
              </a:rPr>
            </a:br>
            <a:r>
              <a:rPr lang="en-US" sz="1600" dirty="0" smtClean="0">
                <a:solidFill>
                  <a:schemeClr val="accent2">
                    <a:lumMod val="40000"/>
                    <a:lumOff val="60000"/>
                  </a:schemeClr>
                </a:solidFill>
                <a:latin typeface="+mn-lt"/>
              </a:rPr>
              <a:t>Spring Semester, </a:t>
            </a:r>
            <a:r>
              <a:rPr lang="en-US" sz="1600" dirty="0" smtClean="0">
                <a:solidFill>
                  <a:schemeClr val="accent2">
                    <a:lumMod val="40000"/>
                    <a:lumOff val="60000"/>
                  </a:schemeClr>
                </a:solidFill>
                <a:latin typeface="+mn-lt"/>
              </a:rPr>
              <a:t>2015</a:t>
            </a:r>
            <a:endParaRPr lang="en-US" sz="3600" dirty="0">
              <a:solidFill>
                <a:srgbClr val="AFB7F1"/>
              </a:solidFill>
              <a:latin typeface="+mn-lt"/>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5715000"/>
            <a:ext cx="1368552" cy="100888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i="1" dirty="0" smtClean="0"/>
              <a:t>Who is Grace Hopper?</a:t>
            </a:r>
          </a:p>
        </p:txBody>
      </p:sp>
      <p:sp>
        <p:nvSpPr>
          <p:cNvPr id="12291" name="Rectangle 5"/>
          <p:cNvSpPr>
            <a:spLocks noGrp="1" noChangeArrowheads="1"/>
          </p:cNvSpPr>
          <p:nvPr>
            <p:ph type="subTitle" idx="1"/>
          </p:nvPr>
        </p:nvSpPr>
        <p:spPr/>
        <p:txBody>
          <a:bodyPr rtlCol="0"/>
          <a:lstStyle/>
          <a:p>
            <a:pPr eaLnBrk="1" fontAlgn="auto" hangingPunct="1">
              <a:defRPr/>
            </a:pPr>
            <a:endParaRPr lang="en-US" dirty="0" smtClean="0"/>
          </a:p>
        </p:txBody>
      </p:sp>
      <p:sp>
        <p:nvSpPr>
          <p:cNvPr id="12292" name="TextBox 3"/>
          <p:cNvSpPr txBox="1">
            <a:spLocks noChangeArrowheads="1"/>
          </p:cNvSpPr>
          <p:nvPr/>
        </p:nvSpPr>
        <p:spPr bwMode="auto">
          <a:xfrm>
            <a:off x="428625" y="1373188"/>
            <a:ext cx="4224338" cy="461962"/>
          </a:xfrm>
          <a:prstGeom prst="rect">
            <a:avLst/>
          </a:prstGeom>
          <a:noFill/>
          <a:ln w="9525">
            <a:noFill/>
            <a:miter lim="800000"/>
            <a:headEnd/>
            <a:tailEnd/>
          </a:ln>
        </p:spPr>
        <p:txBody>
          <a:bodyPr wrap="none">
            <a:spAutoFit/>
          </a:bodyPr>
          <a:lstStyle/>
          <a:p>
            <a:pPr>
              <a:defRPr/>
            </a:pPr>
            <a:r>
              <a:rPr lang="en-US" dirty="0">
                <a:latin typeface="+mj-lt"/>
              </a:rPr>
              <a:t>Before we answer that, let’s ask:</a:t>
            </a:r>
          </a:p>
        </p:txBody>
      </p:sp>
    </p:spTree>
    <p:extLst>
      <p:ext uri="{BB962C8B-B14F-4D97-AF65-F5344CB8AC3E}">
        <p14:creationId xmlns:p14="http://schemas.microsoft.com/office/powerpoint/2010/main" val="167211307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4000" dirty="0" smtClean="0"/>
              <a:t>Rear Admiral Grace Murray Hopper</a:t>
            </a:r>
          </a:p>
        </p:txBody>
      </p:sp>
      <p:sp>
        <p:nvSpPr>
          <p:cNvPr id="22531" name="Rectangle 4"/>
          <p:cNvSpPr>
            <a:spLocks noGrp="1" noChangeArrowheads="1"/>
          </p:cNvSpPr>
          <p:nvPr>
            <p:ph type="body" sz="half" idx="1"/>
          </p:nvPr>
        </p:nvSpPr>
        <p:spPr>
          <a:xfrm>
            <a:off x="228600" y="914400"/>
            <a:ext cx="5334000" cy="3810000"/>
          </a:xfrm>
        </p:spPr>
        <p:txBody>
          <a:bodyPr/>
          <a:lstStyle/>
          <a:p>
            <a:pPr eaLnBrk="1" hangingPunct="1"/>
            <a:r>
              <a:rPr lang="en-US" sz="2400" dirty="0" smtClean="0"/>
              <a:t>One of first modern software engineers</a:t>
            </a:r>
          </a:p>
          <a:p>
            <a:pPr eaLnBrk="1" hangingPunct="1"/>
            <a:r>
              <a:rPr lang="en-US" sz="2400" dirty="0" smtClean="0"/>
              <a:t>Helped developed COBOL</a:t>
            </a:r>
          </a:p>
          <a:p>
            <a:pPr eaLnBrk="1" hangingPunct="1"/>
            <a:r>
              <a:rPr lang="en-US" sz="2400" dirty="0" smtClean="0"/>
              <a:t>First called a programming bug a “bug”</a:t>
            </a:r>
          </a:p>
          <a:p>
            <a:pPr eaLnBrk="1" hangingPunct="1"/>
            <a:r>
              <a:rPr lang="en-US" sz="2400" dirty="0" smtClean="0"/>
              <a:t>Highest ranking female in the US Navy</a:t>
            </a:r>
          </a:p>
          <a:p>
            <a:pPr eaLnBrk="1" hangingPunct="1"/>
            <a:r>
              <a:rPr lang="en-US" sz="2400" dirty="0" smtClean="0"/>
              <a:t>Senior consultant to Digital Equipment Corporation</a:t>
            </a:r>
          </a:p>
          <a:p>
            <a:pPr eaLnBrk="1" hangingPunct="1"/>
            <a:endParaRPr lang="en-US" sz="1200" dirty="0" smtClean="0"/>
          </a:p>
          <a:p>
            <a:pPr marL="0" indent="0" eaLnBrk="1" hangingPunct="1">
              <a:spcBef>
                <a:spcPts val="0"/>
              </a:spcBef>
              <a:spcAft>
                <a:spcPts val="0"/>
              </a:spcAft>
              <a:buNone/>
            </a:pPr>
            <a:r>
              <a:rPr lang="en-US" dirty="0" smtClean="0"/>
              <a:t>Watch Grace Hopper’s classic interview</a:t>
            </a:r>
          </a:p>
          <a:p>
            <a:pPr marL="0" indent="0" eaLnBrk="1" hangingPunct="1">
              <a:spcBef>
                <a:spcPts val="0"/>
              </a:spcBef>
              <a:spcAft>
                <a:spcPts val="0"/>
              </a:spcAft>
              <a:buNone/>
            </a:pPr>
            <a:r>
              <a:rPr lang="en-US" dirty="0" smtClean="0"/>
              <a:t>on the Letterman Show:</a:t>
            </a:r>
          </a:p>
          <a:p>
            <a:pPr marL="0" indent="0" eaLnBrk="1" hangingPunct="1">
              <a:spcBef>
                <a:spcPts val="0"/>
              </a:spcBef>
              <a:spcAft>
                <a:spcPts val="0"/>
              </a:spcAft>
              <a:buNone/>
            </a:pPr>
            <a:r>
              <a:rPr lang="en-US" dirty="0" smtClean="0">
                <a:hlinkClick r:id="rId2"/>
              </a:rPr>
              <a:t>https</a:t>
            </a:r>
            <a:r>
              <a:rPr lang="en-US" dirty="0">
                <a:hlinkClick r:id="rId2"/>
              </a:rPr>
              <a:t>://www.youtube.com/watch?v=1-</a:t>
            </a:r>
            <a:r>
              <a:rPr lang="en-US" dirty="0" smtClean="0">
                <a:hlinkClick r:id="rId2"/>
              </a:rPr>
              <a:t>vcErOPofQ</a:t>
            </a:r>
            <a:r>
              <a:rPr lang="en-US" dirty="0" smtClean="0"/>
              <a:t> </a:t>
            </a:r>
          </a:p>
          <a:p>
            <a:pPr marL="400050" lvl="1" indent="0" eaLnBrk="1" hangingPunct="1">
              <a:spcBef>
                <a:spcPts val="0"/>
              </a:spcBef>
              <a:spcAft>
                <a:spcPts val="0"/>
              </a:spcAft>
              <a:buNone/>
            </a:pPr>
            <a:endParaRPr lang="en-US" sz="1200" dirty="0" smtClean="0"/>
          </a:p>
        </p:txBody>
      </p:sp>
      <p:pic>
        <p:nvPicPr>
          <p:cNvPr id="22532" name="Picture 7" descr="gracehop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990600"/>
            <a:ext cx="3114675" cy="4038600"/>
          </a:xfrm>
          <a:prstGeom prst="rect">
            <a:avLst/>
          </a:prstGeom>
          <a:noFill/>
          <a:ln w="25400">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2533" name="AutoShape 9"/>
          <p:cNvSpPr>
            <a:spLocks noChangeArrowheads="1"/>
          </p:cNvSpPr>
          <p:nvPr/>
        </p:nvSpPr>
        <p:spPr bwMode="auto">
          <a:xfrm flipH="1" flipV="1">
            <a:off x="5029200" y="5105400"/>
            <a:ext cx="4114800" cy="1676400"/>
          </a:xfrm>
          <a:prstGeom prst="wedgeEllipseCallout">
            <a:avLst>
              <a:gd name="adj1" fmla="val -7616"/>
              <a:gd name="adj2" fmla="val 104662"/>
            </a:avLst>
          </a:prstGeom>
          <a:solidFill>
            <a:srgbClr val="CCECFF"/>
          </a:solidFill>
          <a:ln w="12700">
            <a:solidFill>
              <a:schemeClr val="tx1"/>
            </a:solidFill>
            <a:miter lim="800000"/>
            <a:headEnd/>
            <a:tailEnd/>
          </a:ln>
        </p:spPr>
        <p:txBody>
          <a:bodyPr rot="10800000"/>
          <a:lstStyle/>
          <a:p>
            <a:pPr algn="ctr"/>
            <a:r>
              <a:rPr lang="en-US" sz="2000" dirty="0">
                <a:latin typeface="Comic Sans MS" pitchFamily="66" charset="0"/>
              </a:rPr>
              <a:t>“Life was simpler before World War II. After that, we had </a:t>
            </a:r>
            <a:r>
              <a:rPr lang="en-US" sz="2000" b="1" u="sng" dirty="0">
                <a:latin typeface="Comic Sans MS" pitchFamily="66" charset="0"/>
              </a:rPr>
              <a:t>systems</a:t>
            </a:r>
            <a:r>
              <a:rPr lang="en-US" sz="2000" dirty="0">
                <a:latin typeface="Comic Sans MS" pitchFamily="66" charset="0"/>
              </a:rPr>
              <a:t>.”</a:t>
            </a:r>
          </a:p>
        </p:txBody>
      </p:sp>
    </p:spTree>
    <p:extLst>
      <p:ext uri="{BB962C8B-B14F-4D97-AF65-F5344CB8AC3E}">
        <p14:creationId xmlns:p14="http://schemas.microsoft.com/office/powerpoint/2010/main" val="137184101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8600" y="655638"/>
            <a:ext cx="8724900" cy="914400"/>
          </a:xfrm>
        </p:spPr>
        <p:txBody>
          <a:bodyPr/>
          <a:lstStyle/>
          <a:p>
            <a:pPr eaLnBrk="1" hangingPunct="1"/>
            <a:r>
              <a:rPr lang="en-US" dirty="0" smtClean="0"/>
              <a:t>What are systems?</a:t>
            </a:r>
          </a:p>
        </p:txBody>
      </p:sp>
      <p:sp>
        <p:nvSpPr>
          <p:cNvPr id="31747" name="Rectangle 3"/>
          <p:cNvSpPr>
            <a:spLocks noGrp="1" noChangeArrowheads="1"/>
          </p:cNvSpPr>
          <p:nvPr>
            <p:ph idx="1"/>
          </p:nvPr>
        </p:nvSpPr>
        <p:spPr>
          <a:xfrm>
            <a:off x="228600" y="1646238"/>
            <a:ext cx="8724900" cy="4678362"/>
          </a:xfrm>
        </p:spPr>
        <p:txBody>
          <a:bodyPr/>
          <a:lstStyle/>
          <a:p>
            <a:pPr eaLnBrk="1" hangingPunct="1">
              <a:spcBef>
                <a:spcPct val="0"/>
              </a:spcBef>
            </a:pPr>
            <a:r>
              <a:rPr lang="en-US" sz="3600" dirty="0" smtClean="0"/>
              <a:t>Systems are:</a:t>
            </a:r>
          </a:p>
          <a:p>
            <a:pPr lvl="1" eaLnBrk="1" hangingPunct="1">
              <a:spcBef>
                <a:spcPct val="0"/>
              </a:spcBef>
            </a:pPr>
            <a:r>
              <a:rPr lang="en-US" sz="2800" dirty="0" smtClean="0"/>
              <a:t>Groups of devices or an organization forming a network especially for distributing something or serving a common purpose</a:t>
            </a:r>
          </a:p>
          <a:p>
            <a:pPr eaLnBrk="1" hangingPunct="1">
              <a:spcBef>
                <a:spcPct val="0"/>
              </a:spcBef>
            </a:pPr>
            <a:r>
              <a:rPr lang="en-US" sz="3600" dirty="0" smtClean="0">
                <a:solidFill>
                  <a:srgbClr val="800000"/>
                </a:solidFill>
              </a:rPr>
              <a:t>Systems are increasingly:</a:t>
            </a:r>
          </a:p>
          <a:p>
            <a:pPr lvl="1" eaLnBrk="1" hangingPunct="1">
              <a:spcBef>
                <a:spcPct val="0"/>
              </a:spcBef>
            </a:pPr>
            <a:r>
              <a:rPr lang="en-US" sz="2800" dirty="0" smtClean="0">
                <a:solidFill>
                  <a:srgbClr val="800000"/>
                </a:solidFill>
              </a:rPr>
              <a:t>Complex</a:t>
            </a:r>
          </a:p>
          <a:p>
            <a:pPr lvl="1" eaLnBrk="1" hangingPunct="1">
              <a:spcBef>
                <a:spcPct val="0"/>
              </a:spcBef>
            </a:pPr>
            <a:r>
              <a:rPr lang="en-US" sz="2800" dirty="0" smtClean="0">
                <a:solidFill>
                  <a:srgbClr val="800000"/>
                </a:solidFill>
              </a:rPr>
              <a:t>Interactive</a:t>
            </a:r>
          </a:p>
          <a:p>
            <a:pPr lvl="1" eaLnBrk="1" hangingPunct="1">
              <a:spcBef>
                <a:spcPct val="0"/>
              </a:spcBef>
            </a:pPr>
            <a:r>
              <a:rPr lang="en-US" sz="2800" dirty="0" smtClean="0">
                <a:solidFill>
                  <a:srgbClr val="800000"/>
                </a:solidFill>
              </a:rPr>
              <a:t>Emergent</a:t>
            </a:r>
          </a:p>
          <a:p>
            <a:pPr lvl="1" eaLnBrk="1" hangingPunct="1">
              <a:spcBef>
                <a:spcPct val="0"/>
              </a:spcBef>
            </a:pPr>
            <a:r>
              <a:rPr lang="en-US" sz="2800" dirty="0" smtClean="0">
                <a:solidFill>
                  <a:srgbClr val="800000"/>
                </a:solidFill>
              </a:rPr>
              <a:t>Bug-ridden</a:t>
            </a:r>
          </a:p>
        </p:txBody>
      </p:sp>
    </p:spTree>
    <p:extLst>
      <p:ext uri="{BB962C8B-B14F-4D97-AF65-F5344CB8AC3E}">
        <p14:creationId xmlns:p14="http://schemas.microsoft.com/office/powerpoint/2010/main" val="34641881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7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7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74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8600" y="655638"/>
            <a:ext cx="8724900" cy="914400"/>
          </a:xfrm>
        </p:spPr>
        <p:txBody>
          <a:bodyPr/>
          <a:lstStyle/>
          <a:p>
            <a:pPr eaLnBrk="1" hangingPunct="1"/>
            <a:r>
              <a:rPr lang="en-US" dirty="0" smtClean="0"/>
              <a:t>Systems security</a:t>
            </a:r>
          </a:p>
        </p:txBody>
      </p:sp>
      <p:sp>
        <p:nvSpPr>
          <p:cNvPr id="33795" name="Rectangle 3"/>
          <p:cNvSpPr>
            <a:spLocks noGrp="1" noChangeArrowheads="1"/>
          </p:cNvSpPr>
          <p:nvPr>
            <p:ph idx="1"/>
          </p:nvPr>
        </p:nvSpPr>
        <p:spPr>
          <a:xfrm>
            <a:off x="228600" y="1646238"/>
            <a:ext cx="8724900" cy="4678362"/>
          </a:xfrm>
        </p:spPr>
        <p:txBody>
          <a:bodyPr/>
          <a:lstStyle/>
          <a:p>
            <a:pPr eaLnBrk="1" hangingPunct="1"/>
            <a:r>
              <a:rPr lang="en-US" sz="2400" dirty="0" smtClean="0"/>
              <a:t>Because systems are complex, security for them cannot come through a single </a:t>
            </a:r>
            <a:r>
              <a:rPr lang="en-US" sz="2400" b="1" dirty="0" smtClean="0">
                <a:solidFill>
                  <a:srgbClr val="800000"/>
                </a:solidFill>
              </a:rPr>
              <a:t>product</a:t>
            </a:r>
            <a:r>
              <a:rPr lang="en-US" sz="2400" dirty="0" smtClean="0">
                <a:solidFill>
                  <a:srgbClr val="800000"/>
                </a:solidFill>
              </a:rPr>
              <a:t> </a:t>
            </a:r>
            <a:r>
              <a:rPr lang="en-US" sz="2400" dirty="0" smtClean="0"/>
              <a:t>(e.g., a firewall), but through a comprehensive </a:t>
            </a:r>
            <a:r>
              <a:rPr lang="en-US" sz="2400" b="1" dirty="0" smtClean="0">
                <a:solidFill>
                  <a:srgbClr val="800000"/>
                </a:solidFill>
              </a:rPr>
              <a:t>process</a:t>
            </a:r>
          </a:p>
          <a:p>
            <a:pPr eaLnBrk="1" hangingPunct="1"/>
            <a:r>
              <a:rPr lang="en-US" sz="2400" b="1" i="1" dirty="0" smtClean="0"/>
              <a:t>Good</a:t>
            </a:r>
            <a:r>
              <a:rPr lang="en-US" sz="2400" dirty="0" smtClean="0"/>
              <a:t> systems security comes through a </a:t>
            </a:r>
            <a:r>
              <a:rPr lang="en-US" sz="2400" b="1" dirty="0" smtClean="0"/>
              <a:t>combination</a:t>
            </a:r>
            <a:r>
              <a:rPr lang="en-US" sz="2400" dirty="0" smtClean="0"/>
              <a:t> of “defense in depth”:</a:t>
            </a:r>
          </a:p>
          <a:p>
            <a:pPr lvl="1" eaLnBrk="1" hangingPunct="1"/>
            <a:r>
              <a:rPr lang="en-US" sz="3200" b="1" dirty="0" smtClean="0">
                <a:solidFill>
                  <a:srgbClr val="800000"/>
                </a:solidFill>
              </a:rPr>
              <a:t>Prevention</a:t>
            </a:r>
          </a:p>
          <a:p>
            <a:pPr lvl="1" eaLnBrk="1" hangingPunct="1"/>
            <a:r>
              <a:rPr lang="en-US" sz="3200" b="1" dirty="0" smtClean="0">
                <a:solidFill>
                  <a:srgbClr val="800000"/>
                </a:solidFill>
              </a:rPr>
              <a:t>Detection</a:t>
            </a:r>
          </a:p>
          <a:p>
            <a:pPr lvl="1" eaLnBrk="1" hangingPunct="1"/>
            <a:r>
              <a:rPr lang="en-US" sz="3200" b="1" dirty="0" smtClean="0">
                <a:solidFill>
                  <a:srgbClr val="800000"/>
                </a:solidFill>
              </a:rPr>
              <a:t>Reaction</a:t>
            </a:r>
            <a:endParaRPr lang="en-US" dirty="0" smtClean="0">
              <a:solidFill>
                <a:srgbClr val="800000"/>
              </a:solidFill>
            </a:endParaRPr>
          </a:p>
        </p:txBody>
      </p:sp>
    </p:spTree>
    <p:extLst>
      <p:ext uri="{BB962C8B-B14F-4D97-AF65-F5344CB8AC3E}">
        <p14:creationId xmlns:p14="http://schemas.microsoft.com/office/powerpoint/2010/main" val="34645186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7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7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7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8600" y="655638"/>
            <a:ext cx="8724900" cy="914400"/>
          </a:xfrm>
        </p:spPr>
        <p:txBody>
          <a:bodyPr/>
          <a:lstStyle/>
          <a:p>
            <a:pPr eaLnBrk="1" hangingPunct="1"/>
            <a:r>
              <a:rPr lang="en-US" dirty="0" smtClean="0"/>
              <a:t>What is information security?</a:t>
            </a:r>
          </a:p>
        </p:txBody>
      </p:sp>
      <p:sp>
        <p:nvSpPr>
          <p:cNvPr id="35843" name="Rectangle 3"/>
          <p:cNvSpPr>
            <a:spLocks noGrp="1" noChangeArrowheads="1"/>
          </p:cNvSpPr>
          <p:nvPr>
            <p:ph idx="1"/>
          </p:nvPr>
        </p:nvSpPr>
        <p:spPr>
          <a:xfrm>
            <a:off x="228600" y="1646238"/>
            <a:ext cx="8724900" cy="4678362"/>
          </a:xfrm>
        </p:spPr>
        <p:txBody>
          <a:bodyPr/>
          <a:lstStyle/>
          <a:p>
            <a:pPr eaLnBrk="1" hangingPunct="1"/>
            <a:r>
              <a:rPr lang="en-US" sz="2800" dirty="0" smtClean="0"/>
              <a:t>The protection of information against unauthorized disclosure, transfer, modification, or destruction, whether </a:t>
            </a:r>
            <a:r>
              <a:rPr lang="en-US" sz="2800" b="1" i="1" dirty="0" smtClean="0"/>
              <a:t>accidental</a:t>
            </a:r>
            <a:r>
              <a:rPr lang="en-US" sz="2800" dirty="0" smtClean="0"/>
              <a:t> or </a:t>
            </a:r>
            <a:r>
              <a:rPr lang="en-US" sz="2800" b="1" i="1" dirty="0" smtClean="0"/>
              <a:t>intentional</a:t>
            </a:r>
            <a:r>
              <a:rPr lang="en-US" sz="2800" dirty="0" smtClean="0"/>
              <a:t>.</a:t>
            </a:r>
          </a:p>
          <a:p>
            <a:pPr eaLnBrk="1" hangingPunct="1"/>
            <a:r>
              <a:rPr lang="en-US" sz="2800" dirty="0" smtClean="0"/>
              <a:t>Includes:</a:t>
            </a:r>
          </a:p>
          <a:p>
            <a:pPr lvl="1" eaLnBrk="1" hangingPunct="1"/>
            <a:r>
              <a:rPr lang="en-US" sz="2800" b="1" dirty="0" smtClean="0">
                <a:solidFill>
                  <a:srgbClr val="800000"/>
                </a:solidFill>
              </a:rPr>
              <a:t>Internal factors</a:t>
            </a:r>
          </a:p>
          <a:p>
            <a:pPr lvl="1" eaLnBrk="1" hangingPunct="1"/>
            <a:r>
              <a:rPr lang="en-US" sz="2800" b="1" dirty="0" smtClean="0">
                <a:solidFill>
                  <a:srgbClr val="800000"/>
                </a:solidFill>
              </a:rPr>
              <a:t>External factors</a:t>
            </a:r>
          </a:p>
          <a:p>
            <a:pPr lvl="1" eaLnBrk="1" hangingPunct="1"/>
            <a:r>
              <a:rPr lang="en-US" sz="2800" b="1" dirty="0" smtClean="0">
                <a:solidFill>
                  <a:srgbClr val="800000"/>
                </a:solidFill>
              </a:rPr>
              <a:t>Natural disasters</a:t>
            </a:r>
          </a:p>
        </p:txBody>
      </p:sp>
    </p:spTree>
    <p:extLst>
      <p:ext uri="{BB962C8B-B14F-4D97-AF65-F5344CB8AC3E}">
        <p14:creationId xmlns:p14="http://schemas.microsoft.com/office/powerpoint/2010/main" val="9989830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58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58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8600" y="655638"/>
            <a:ext cx="8724900" cy="914400"/>
          </a:xfrm>
        </p:spPr>
        <p:txBody>
          <a:bodyPr/>
          <a:lstStyle/>
          <a:p>
            <a:pPr eaLnBrk="1" hangingPunct="1"/>
            <a:r>
              <a:rPr lang="en-US" dirty="0" smtClean="0"/>
              <a:t>Information Security – the pendulum</a:t>
            </a:r>
            <a:endParaRPr lang="en-US" sz="3200" dirty="0" smtClean="0"/>
          </a:p>
        </p:txBody>
      </p:sp>
      <p:sp>
        <p:nvSpPr>
          <p:cNvPr id="37891" name="Rectangle 3"/>
          <p:cNvSpPr>
            <a:spLocks noGrp="1" noChangeArrowheads="1"/>
          </p:cNvSpPr>
          <p:nvPr>
            <p:ph idx="1"/>
          </p:nvPr>
        </p:nvSpPr>
        <p:spPr>
          <a:xfrm>
            <a:off x="152400" y="1524000"/>
            <a:ext cx="6934200" cy="4876800"/>
          </a:xfrm>
        </p:spPr>
        <p:txBody>
          <a:bodyPr rtlCol="0">
            <a:normAutofit fontScale="92500"/>
          </a:bodyPr>
          <a:lstStyle/>
          <a:p>
            <a:pPr eaLnBrk="1" fontAlgn="auto" hangingPunct="1">
              <a:defRPr/>
            </a:pPr>
            <a:r>
              <a:rPr lang="en-US" sz="2800" dirty="0" smtClean="0"/>
              <a:t>25 years ago:</a:t>
            </a:r>
          </a:p>
          <a:p>
            <a:pPr lvl="1" eaLnBrk="1" fontAlgn="auto" hangingPunct="1">
              <a:buClr>
                <a:schemeClr val="tx1">
                  <a:lumMod val="50000"/>
                  <a:lumOff val="50000"/>
                </a:schemeClr>
              </a:buClr>
              <a:defRPr/>
            </a:pPr>
            <a:r>
              <a:rPr lang="en-US" sz="2400" dirty="0" smtClean="0"/>
              <a:t>Primarily by physical/administrative protection (i.e, lock the door to the server room)</a:t>
            </a:r>
          </a:p>
          <a:p>
            <a:pPr lvl="1" eaLnBrk="1" fontAlgn="auto" hangingPunct="1">
              <a:buClr>
                <a:schemeClr val="tx1">
                  <a:lumMod val="50000"/>
                  <a:lumOff val="50000"/>
                </a:schemeClr>
              </a:buClr>
              <a:defRPr/>
            </a:pPr>
            <a:r>
              <a:rPr lang="en-US" sz="2400" dirty="0" smtClean="0"/>
              <a:t>Centralized systems</a:t>
            </a:r>
          </a:p>
          <a:p>
            <a:pPr eaLnBrk="1" fontAlgn="auto" hangingPunct="1">
              <a:defRPr/>
            </a:pPr>
            <a:r>
              <a:rPr lang="en-US" sz="2800" dirty="0" smtClean="0">
                <a:solidFill>
                  <a:srgbClr val="3366FF"/>
                </a:solidFill>
              </a:rPr>
              <a:t>Recent past:</a:t>
            </a:r>
          </a:p>
          <a:p>
            <a:pPr lvl="1" eaLnBrk="1" fontAlgn="auto" hangingPunct="1">
              <a:buClr>
                <a:schemeClr val="tx1">
                  <a:lumMod val="50000"/>
                  <a:lumOff val="50000"/>
                </a:schemeClr>
              </a:buClr>
              <a:defRPr/>
            </a:pPr>
            <a:r>
              <a:rPr lang="en-US" sz="2400" dirty="0" smtClean="0">
                <a:solidFill>
                  <a:srgbClr val="3366FF"/>
                </a:solidFill>
              </a:rPr>
              <a:t>Primarily by automated/computerized protection</a:t>
            </a:r>
          </a:p>
          <a:p>
            <a:pPr lvl="1" eaLnBrk="1" fontAlgn="auto" hangingPunct="1">
              <a:buClr>
                <a:schemeClr val="tx1">
                  <a:lumMod val="50000"/>
                  <a:lumOff val="50000"/>
                </a:schemeClr>
              </a:buClr>
              <a:defRPr/>
            </a:pPr>
            <a:r>
              <a:rPr lang="en-US" sz="2400" dirty="0" smtClean="0">
                <a:solidFill>
                  <a:srgbClr val="3366FF"/>
                </a:solidFill>
              </a:rPr>
              <a:t>Distributed systems/networks (e.g., local servers)</a:t>
            </a:r>
          </a:p>
          <a:p>
            <a:pPr eaLnBrk="1" fontAlgn="auto" hangingPunct="1">
              <a:defRPr/>
            </a:pPr>
            <a:r>
              <a:rPr lang="en-US" sz="2800" b="1" dirty="0" smtClean="0">
                <a:solidFill>
                  <a:schemeClr val="accent1">
                    <a:lumMod val="50000"/>
                  </a:schemeClr>
                </a:solidFill>
              </a:rPr>
              <a:t>Now:</a:t>
            </a:r>
          </a:p>
          <a:p>
            <a:pPr lvl="1" eaLnBrk="1" fontAlgn="auto" hangingPunct="1">
              <a:buClr>
                <a:schemeClr val="tx1">
                  <a:lumMod val="50000"/>
                  <a:lumOff val="50000"/>
                </a:schemeClr>
              </a:buClr>
              <a:defRPr/>
            </a:pPr>
            <a:r>
              <a:rPr lang="en-US" sz="2400" b="1" dirty="0">
                <a:solidFill>
                  <a:schemeClr val="accent1">
                    <a:lumMod val="50000"/>
                  </a:schemeClr>
                </a:solidFill>
              </a:rPr>
              <a:t>Primarily by automated/computerized protection</a:t>
            </a:r>
          </a:p>
          <a:p>
            <a:pPr lvl="1" eaLnBrk="1" fontAlgn="auto" hangingPunct="1">
              <a:buClr>
                <a:schemeClr val="tx1">
                  <a:lumMod val="50000"/>
                  <a:lumOff val="50000"/>
                </a:schemeClr>
              </a:buClr>
              <a:defRPr/>
            </a:pPr>
            <a:r>
              <a:rPr lang="en-US" sz="2400" b="1" dirty="0">
                <a:solidFill>
                  <a:schemeClr val="accent1">
                    <a:lumMod val="50000"/>
                  </a:schemeClr>
                </a:solidFill>
              </a:rPr>
              <a:t>Centralized systems (e.g., the “cloud”)</a:t>
            </a:r>
          </a:p>
          <a:p>
            <a:pPr eaLnBrk="1" fontAlgn="auto" hangingPunct="1">
              <a:defRPr/>
            </a:pPr>
            <a:endParaRPr lang="en-US" sz="2400" dirty="0" smtClean="0">
              <a:solidFill>
                <a:schemeClr val="accent2"/>
              </a:solidFill>
            </a:endParaRPr>
          </a:p>
          <a:p>
            <a:pPr lvl="1" eaLnBrk="1" fontAlgn="auto" hangingPunct="1">
              <a:buClr>
                <a:schemeClr val="tx1">
                  <a:lumMod val="50000"/>
                  <a:lumOff val="50000"/>
                </a:schemeClr>
              </a:buClr>
              <a:defRPr/>
            </a:pPr>
            <a:endParaRPr lang="en-US" sz="2400" dirty="0" smtClean="0">
              <a:solidFill>
                <a:schemeClr val="accent2"/>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6801556" y="2724150"/>
            <a:ext cx="2533650" cy="2533650"/>
          </a:xfrm>
          <a:prstGeom prst="rect">
            <a:avLst/>
          </a:prstGeom>
        </p:spPr>
      </p:pic>
    </p:spTree>
    <p:extLst>
      <p:ext uri="{BB962C8B-B14F-4D97-AF65-F5344CB8AC3E}">
        <p14:creationId xmlns:p14="http://schemas.microsoft.com/office/powerpoint/2010/main" val="25361018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7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78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7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789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7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28600" y="655638"/>
            <a:ext cx="8724900" cy="914400"/>
          </a:xfrm>
        </p:spPr>
        <p:txBody>
          <a:bodyPr/>
          <a:lstStyle/>
          <a:p>
            <a:pPr eaLnBrk="1" hangingPunct="1"/>
            <a:r>
              <a:rPr lang="en-US" dirty="0" smtClean="0"/>
              <a:t>What are attackers looking for?</a:t>
            </a:r>
          </a:p>
        </p:txBody>
      </p:sp>
      <p:sp>
        <p:nvSpPr>
          <p:cNvPr id="27651" name="Content Placeholder 2"/>
          <p:cNvSpPr>
            <a:spLocks noGrp="1"/>
          </p:cNvSpPr>
          <p:nvPr>
            <p:ph idx="1"/>
          </p:nvPr>
        </p:nvSpPr>
        <p:spPr>
          <a:xfrm>
            <a:off x="228600" y="1646238"/>
            <a:ext cx="8724900" cy="4678362"/>
          </a:xfrm>
        </p:spPr>
        <p:txBody>
          <a:bodyPr/>
          <a:lstStyle/>
          <a:p>
            <a:pPr eaLnBrk="1" hangingPunct="1"/>
            <a:r>
              <a:rPr lang="en-US" sz="3200" dirty="0" smtClean="0"/>
              <a:t>In many cases, hackers’ ultimate goals are:</a:t>
            </a:r>
          </a:p>
          <a:p>
            <a:pPr lvl="1" eaLnBrk="1" hangingPunct="1"/>
            <a:r>
              <a:rPr lang="en-US" sz="2800" dirty="0" smtClean="0"/>
              <a:t>Stealing data from the target organizations</a:t>
            </a:r>
          </a:p>
          <a:p>
            <a:pPr lvl="2" eaLnBrk="1" hangingPunct="1"/>
            <a:r>
              <a:rPr lang="en-US" sz="2400" dirty="0" smtClean="0"/>
              <a:t>Business/engineering plans, intellectual property</a:t>
            </a:r>
          </a:p>
          <a:p>
            <a:pPr lvl="2" eaLnBrk="1" hangingPunct="1"/>
            <a:r>
              <a:rPr lang="en-US" sz="2400" dirty="0" smtClean="0"/>
              <a:t>Financial info</a:t>
            </a:r>
          </a:p>
          <a:p>
            <a:pPr lvl="2" eaLnBrk="1" hangingPunct="1"/>
            <a:r>
              <a:rPr lang="en-US" sz="2400" dirty="0" smtClean="0"/>
              <a:t>Credit card numbers</a:t>
            </a:r>
          </a:p>
          <a:p>
            <a:pPr lvl="2" eaLnBrk="1" hangingPunct="1"/>
            <a:r>
              <a:rPr lang="en-US" sz="2400" dirty="0" smtClean="0"/>
              <a:t>UserIDs/passwords to other systems</a:t>
            </a:r>
          </a:p>
          <a:p>
            <a:pPr lvl="1" eaLnBrk="1" hangingPunct="1"/>
            <a:r>
              <a:rPr lang="en-US" sz="2800" dirty="0" smtClean="0"/>
              <a:t>Installing back doors for further exploit</a:t>
            </a:r>
          </a:p>
          <a:p>
            <a:pPr eaLnBrk="1" hangingPunct="1"/>
            <a:endParaRPr lang="en-US" dirty="0" smtClean="0"/>
          </a:p>
        </p:txBody>
      </p:sp>
    </p:spTree>
    <p:extLst>
      <p:ext uri="{BB962C8B-B14F-4D97-AF65-F5344CB8AC3E}">
        <p14:creationId xmlns:p14="http://schemas.microsoft.com/office/powerpoint/2010/main" val="170929040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2013-14 top cybersecurity threats</a:t>
            </a:r>
            <a:endParaRPr lang="en-US" dirty="0"/>
          </a:p>
        </p:txBody>
      </p:sp>
      <p:sp>
        <p:nvSpPr>
          <p:cNvPr id="3" name="Content Placeholder 2"/>
          <p:cNvSpPr>
            <a:spLocks noGrp="1"/>
          </p:cNvSpPr>
          <p:nvPr>
            <p:ph idx="1"/>
          </p:nvPr>
        </p:nvSpPr>
        <p:spPr/>
        <p:txBody>
          <a:bodyPr/>
          <a:lstStyle/>
          <a:p>
            <a:r>
              <a:rPr lang="en-US" sz="2800" dirty="0" smtClean="0"/>
              <a:t>Cyber mercenaries</a:t>
            </a:r>
          </a:p>
          <a:p>
            <a:r>
              <a:rPr lang="en-US" sz="2800" dirty="0" smtClean="0"/>
              <a:t>Hacktivists</a:t>
            </a:r>
          </a:p>
          <a:p>
            <a:r>
              <a:rPr lang="en-US" sz="2800" dirty="0" smtClean="0"/>
              <a:t>Mobile malware</a:t>
            </a:r>
          </a:p>
          <a:p>
            <a:r>
              <a:rPr lang="en-US" sz="2800" dirty="0" smtClean="0"/>
              <a:t>Ransonmware</a:t>
            </a:r>
          </a:p>
          <a:p>
            <a:r>
              <a:rPr lang="en-US" sz="2800" dirty="0" smtClean="0"/>
              <a:t>Watering hole attacks</a:t>
            </a:r>
          </a:p>
          <a:p>
            <a:r>
              <a:rPr lang="en-US" sz="2800" dirty="0" smtClean="0"/>
              <a:t>End of privacy</a:t>
            </a:r>
          </a:p>
          <a:p>
            <a:r>
              <a:rPr lang="en-US" sz="2800" dirty="0" smtClean="0"/>
              <a:t>Virtual currency attacks</a:t>
            </a:r>
          </a:p>
          <a:p>
            <a:endParaRPr lang="en-US" sz="1800" dirty="0"/>
          </a:p>
        </p:txBody>
      </p:sp>
    </p:spTree>
    <p:extLst>
      <p:ext uri="{BB962C8B-B14F-4D97-AF65-F5344CB8AC3E}">
        <p14:creationId xmlns:p14="http://schemas.microsoft.com/office/powerpoint/2010/main" val="28678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Mercenaries</a:t>
            </a:r>
            <a:endParaRPr lang="en-US" dirty="0"/>
          </a:p>
        </p:txBody>
      </p:sp>
      <p:sp>
        <p:nvSpPr>
          <p:cNvPr id="3" name="Content Placeholder 2"/>
          <p:cNvSpPr>
            <a:spLocks noGrp="1"/>
          </p:cNvSpPr>
          <p:nvPr>
            <p:ph idx="1"/>
          </p:nvPr>
        </p:nvSpPr>
        <p:spPr/>
        <p:txBody>
          <a:bodyPr/>
          <a:lstStyle/>
          <a:p>
            <a:r>
              <a:rPr lang="en-US" sz="2800" dirty="0" smtClean="0"/>
              <a:t>Advanced </a:t>
            </a:r>
            <a:r>
              <a:rPr lang="en-US" sz="2800" dirty="0"/>
              <a:t>Persistent Threat malware campaigns like IceFog </a:t>
            </a:r>
            <a:r>
              <a:rPr lang="en-US" sz="2800" dirty="0" smtClean="0"/>
              <a:t>are </a:t>
            </a:r>
            <a:r>
              <a:rPr lang="en-US" sz="2800" dirty="0"/>
              <a:t>high on the list. </a:t>
            </a:r>
            <a:endParaRPr lang="en-US" sz="2800" dirty="0" smtClean="0"/>
          </a:p>
          <a:p>
            <a:r>
              <a:rPr lang="en-US" sz="2800" dirty="0" smtClean="0"/>
              <a:t>They’ve </a:t>
            </a:r>
            <a:r>
              <a:rPr lang="en-US" sz="2800" dirty="0"/>
              <a:t>most performed quick hit and run data theft in Asia. </a:t>
            </a:r>
            <a:endParaRPr lang="en-US" sz="2800" dirty="0" smtClean="0"/>
          </a:p>
          <a:p>
            <a:r>
              <a:rPr lang="en-US" sz="2800" dirty="0" smtClean="0"/>
              <a:t>The </a:t>
            </a:r>
            <a:r>
              <a:rPr lang="en-US" sz="2800" dirty="0"/>
              <a:t>Chinese group ‘Hidden Lynx’, whose activities were </a:t>
            </a:r>
            <a:r>
              <a:rPr lang="en-US" sz="2800" dirty="0" smtClean="0"/>
              <a:t>first reported </a:t>
            </a:r>
            <a:r>
              <a:rPr lang="en-US" sz="2800" dirty="0"/>
              <a:t>by researchers at Symantec </a:t>
            </a:r>
            <a:r>
              <a:rPr lang="en-US" sz="2800" dirty="0" smtClean="0"/>
              <a:t>in September ‘13, </a:t>
            </a:r>
            <a:r>
              <a:rPr lang="en-US" sz="2800" dirty="0" smtClean="0"/>
              <a:t>fall </a:t>
            </a:r>
            <a:r>
              <a:rPr lang="en-US" sz="2800" dirty="0"/>
              <a:t>into </a:t>
            </a:r>
            <a:r>
              <a:rPr lang="en-US" sz="2800" dirty="0" smtClean="0"/>
              <a:t>this mercenary </a:t>
            </a:r>
            <a:r>
              <a:rPr lang="en-US" sz="2800" dirty="0"/>
              <a:t>category.  They were responsible for an attack on Massachusetts based cyber security firm Bit9 </a:t>
            </a:r>
            <a:r>
              <a:rPr lang="en-US" sz="2800" dirty="0" smtClean="0"/>
              <a:t>in 2013</a:t>
            </a:r>
            <a:r>
              <a:rPr lang="en-US" sz="2800" dirty="0" smtClean="0"/>
              <a:t>.</a:t>
            </a:r>
          </a:p>
          <a:p>
            <a:r>
              <a:rPr lang="en-US" sz="2800" dirty="0" smtClean="0"/>
              <a:t>Chinese cyber theft of healthcare data in 2014 … why?</a:t>
            </a:r>
            <a:endParaRPr lang="en-US" sz="2800" dirty="0"/>
          </a:p>
          <a:p>
            <a:endParaRPr lang="en-US" dirty="0"/>
          </a:p>
        </p:txBody>
      </p:sp>
    </p:spTree>
    <p:extLst>
      <p:ext uri="{BB962C8B-B14F-4D97-AF65-F5344CB8AC3E}">
        <p14:creationId xmlns:p14="http://schemas.microsoft.com/office/powerpoint/2010/main" val="583540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Hacktivists</a:t>
            </a:r>
            <a:endParaRPr lang="en-US" dirty="0"/>
          </a:p>
        </p:txBody>
      </p:sp>
      <p:sp>
        <p:nvSpPr>
          <p:cNvPr id="3" name="Content Placeholder 2"/>
          <p:cNvSpPr>
            <a:spLocks noGrp="1"/>
          </p:cNvSpPr>
          <p:nvPr>
            <p:ph idx="1"/>
          </p:nvPr>
        </p:nvSpPr>
        <p:spPr/>
        <p:txBody>
          <a:bodyPr/>
          <a:lstStyle/>
          <a:p>
            <a:r>
              <a:rPr lang="en-US" sz="2400" dirty="0" smtClean="0"/>
              <a:t>Includes </a:t>
            </a:r>
            <a:r>
              <a:rPr lang="en-US" sz="2400" dirty="0"/>
              <a:t>groups like Anonymous, targeting private and government computer systems, usually tied to a national protest going on at the time.  </a:t>
            </a:r>
            <a:endParaRPr lang="en-US" sz="2400" dirty="0" smtClean="0"/>
          </a:p>
          <a:p>
            <a:r>
              <a:rPr lang="en-US" sz="2400" dirty="0" smtClean="0"/>
              <a:t>Usually </a:t>
            </a:r>
            <a:r>
              <a:rPr lang="en-US" sz="2400" dirty="0"/>
              <a:t>DDoS (Distributed Denial of Service) attack.  </a:t>
            </a:r>
            <a:endParaRPr lang="en-US" sz="2400" dirty="0" smtClean="0"/>
          </a:p>
          <a:p>
            <a:r>
              <a:rPr lang="en-US" sz="2400" dirty="0" smtClean="0"/>
              <a:t>One of biggest attacks directed at Spamhaus </a:t>
            </a:r>
            <a:r>
              <a:rPr lang="en-US" sz="2400" dirty="0"/>
              <a:t>Project in </a:t>
            </a:r>
            <a:r>
              <a:rPr lang="en-US" sz="2400" dirty="0" smtClean="0"/>
              <a:t>March </a:t>
            </a:r>
            <a:r>
              <a:rPr lang="fr-FR" sz="2400" dirty="0" smtClean="0"/>
              <a:t>’</a:t>
            </a:r>
            <a:r>
              <a:rPr lang="en-US" sz="2400" dirty="0" smtClean="0"/>
              <a:t>13.</a:t>
            </a:r>
          </a:p>
          <a:p>
            <a:r>
              <a:rPr lang="en-US" sz="2400" dirty="0" smtClean="0"/>
              <a:t>It </a:t>
            </a:r>
            <a:r>
              <a:rPr lang="en-US" sz="2400" dirty="0"/>
              <a:t>was estimated that the attack reached a throughput of 300 gigabits per second.  </a:t>
            </a:r>
            <a:endParaRPr lang="en-US" sz="2400" dirty="0" smtClean="0"/>
          </a:p>
          <a:p>
            <a:r>
              <a:rPr lang="en-US" sz="2400" dirty="0" smtClean="0"/>
              <a:t>The </a:t>
            </a:r>
            <a:r>
              <a:rPr lang="en-US" sz="2400" dirty="0"/>
              <a:t>secretive internet service provider, CyberBunker, was first suspected of launching the attack because they have been battling with Spamhaus for the past two years. And CyberBunker was blacklisted by Spamhaus a few weeks before the incident began. </a:t>
            </a:r>
          </a:p>
        </p:txBody>
      </p:sp>
    </p:spTree>
    <p:extLst>
      <p:ext uri="{BB962C8B-B14F-4D97-AF65-F5344CB8AC3E}">
        <p14:creationId xmlns:p14="http://schemas.microsoft.com/office/powerpoint/2010/main" val="234683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2400" y="457200"/>
            <a:ext cx="8229600" cy="914400"/>
          </a:xfrm>
        </p:spPr>
        <p:txBody>
          <a:bodyPr/>
          <a:lstStyle/>
          <a:p>
            <a:pPr eaLnBrk="1" hangingPunct="1"/>
            <a:r>
              <a:rPr lang="en-US" dirty="0" smtClean="0"/>
              <a:t>About me</a:t>
            </a:r>
          </a:p>
        </p:txBody>
      </p:sp>
      <p:sp>
        <p:nvSpPr>
          <p:cNvPr id="4100" name="Rectangle 3"/>
          <p:cNvSpPr>
            <a:spLocks noGrp="1" noChangeArrowheads="1"/>
          </p:cNvSpPr>
          <p:nvPr>
            <p:ph idx="1"/>
          </p:nvPr>
        </p:nvSpPr>
        <p:spPr>
          <a:xfrm>
            <a:off x="152400" y="1371600"/>
            <a:ext cx="8915400" cy="4373563"/>
          </a:xfrm>
        </p:spPr>
        <p:txBody>
          <a:bodyPr rtlCol="0">
            <a:noAutofit/>
          </a:bodyPr>
          <a:lstStyle/>
          <a:p>
            <a:pPr eaLnBrk="1" fontAlgn="auto" hangingPunct="1">
              <a:defRPr/>
            </a:pPr>
            <a:r>
              <a:rPr lang="en-US" sz="2400" dirty="0" smtClean="0"/>
              <a:t>Senior principal information security engineer at CACI International, Inc. ($4B/year, 15K employees)</a:t>
            </a:r>
          </a:p>
          <a:p>
            <a:pPr eaLnBrk="1" fontAlgn="auto" hangingPunct="1">
              <a:defRPr/>
            </a:pPr>
            <a:r>
              <a:rPr lang="en-US" sz="2400" dirty="0" smtClean="0"/>
              <a:t>Background in secure software and systems engineering.</a:t>
            </a:r>
          </a:p>
          <a:p>
            <a:pPr eaLnBrk="1" fontAlgn="auto" hangingPunct="1">
              <a:defRPr/>
            </a:pPr>
            <a:r>
              <a:rPr lang="en-US" sz="2400" dirty="0" smtClean="0"/>
              <a:t>B.S. Computer Science and M.S. Engineering Management from USF.</a:t>
            </a:r>
          </a:p>
          <a:p>
            <a:pPr eaLnBrk="1" fontAlgn="auto" hangingPunct="1">
              <a:defRPr/>
            </a:pPr>
            <a:r>
              <a:rPr lang="en-US" sz="2400" dirty="0" smtClean="0"/>
              <a:t>Adjunct professor at USF:</a:t>
            </a:r>
          </a:p>
          <a:p>
            <a:pPr lvl="1" eaLnBrk="1" fontAlgn="auto" hangingPunct="1">
              <a:spcAft>
                <a:spcPts val="0"/>
              </a:spcAft>
              <a:buClr>
                <a:schemeClr val="tx1">
                  <a:lumMod val="50000"/>
                  <a:lumOff val="50000"/>
                </a:schemeClr>
              </a:buClr>
              <a:defRPr/>
            </a:pPr>
            <a:r>
              <a:rPr lang="en-US" sz="2000" dirty="0" smtClean="0"/>
              <a:t>Cryptography &amp; network security</a:t>
            </a:r>
          </a:p>
          <a:p>
            <a:pPr lvl="1" eaLnBrk="1" fontAlgn="auto" hangingPunct="1">
              <a:spcAft>
                <a:spcPts val="0"/>
              </a:spcAft>
              <a:buClr>
                <a:schemeClr val="tx1">
                  <a:lumMod val="50000"/>
                  <a:lumOff val="50000"/>
                </a:schemeClr>
              </a:buClr>
              <a:defRPr/>
            </a:pPr>
            <a:r>
              <a:rPr lang="en-US" sz="2000" dirty="0" smtClean="0"/>
              <a:t>Digital forensics and investigations</a:t>
            </a:r>
          </a:p>
          <a:p>
            <a:pPr lvl="1" eaLnBrk="1" fontAlgn="auto" hangingPunct="1">
              <a:spcAft>
                <a:spcPts val="0"/>
              </a:spcAft>
              <a:buClr>
                <a:schemeClr val="tx1">
                  <a:lumMod val="50000"/>
                  <a:lumOff val="50000"/>
                </a:schemeClr>
              </a:buClr>
              <a:defRPr/>
            </a:pPr>
            <a:r>
              <a:rPr lang="en-US" sz="2000" dirty="0" smtClean="0"/>
              <a:t>Ethical hacking</a:t>
            </a:r>
          </a:p>
          <a:p>
            <a:pPr lvl="1" eaLnBrk="1" fontAlgn="auto" hangingPunct="1">
              <a:spcAft>
                <a:spcPts val="0"/>
              </a:spcAft>
              <a:buClr>
                <a:schemeClr val="tx1">
                  <a:lumMod val="50000"/>
                  <a:lumOff val="50000"/>
                </a:schemeClr>
              </a:buClr>
              <a:defRPr/>
            </a:pPr>
            <a:r>
              <a:rPr lang="en-US" sz="2000" dirty="0" smtClean="0"/>
              <a:t>Mobile &amp; wireless </a:t>
            </a:r>
            <a:r>
              <a:rPr lang="en-US" sz="2000" dirty="0" smtClean="0"/>
              <a:t>security</a:t>
            </a:r>
          </a:p>
          <a:p>
            <a:pPr lvl="1" eaLnBrk="1" fontAlgn="auto" hangingPunct="1">
              <a:spcAft>
                <a:spcPts val="0"/>
              </a:spcAft>
              <a:buClr>
                <a:schemeClr val="tx1">
                  <a:lumMod val="50000"/>
                  <a:lumOff val="50000"/>
                </a:schemeClr>
              </a:buClr>
              <a:defRPr/>
            </a:pPr>
            <a:r>
              <a:rPr lang="en-US" sz="2000" dirty="0" smtClean="0"/>
              <a:t>Embedded systems security</a:t>
            </a:r>
            <a:endParaRPr lang="en-US" sz="2000" dirty="0" smtClean="0"/>
          </a:p>
          <a:p>
            <a:pPr eaLnBrk="1" fontAlgn="auto" hangingPunct="1">
              <a:spcBef>
                <a:spcPct val="0"/>
              </a:spcBef>
              <a:defRPr/>
            </a:pPr>
            <a:r>
              <a:rPr lang="en-US" sz="2400" dirty="0" smtClean="0"/>
              <a:t>Started ethical hacking club</a:t>
            </a:r>
          </a:p>
          <a:p>
            <a:pPr marL="0" indent="0" eaLnBrk="1" fontAlgn="auto" hangingPunct="1">
              <a:spcBef>
                <a:spcPct val="0"/>
              </a:spcBef>
              <a:buFont typeface="Wingdings" pitchFamily="2" charset="2"/>
              <a:buNone/>
              <a:defRPr/>
            </a:pPr>
            <a:r>
              <a:rPr lang="en-US" sz="2400" dirty="0" smtClean="0"/>
              <a:t>    at USF: </a:t>
            </a:r>
            <a:r>
              <a:rPr lang="en-US" sz="2400" b="1" u="sng" dirty="0" smtClean="0">
                <a:solidFill>
                  <a:schemeClr val="accent2"/>
                </a:solidFill>
              </a:rPr>
              <a:t>www.whitehatters.org</a:t>
            </a:r>
          </a:p>
          <a:p>
            <a:pPr marL="0" indent="0" eaLnBrk="1" fontAlgn="auto" hangingPunct="1">
              <a:spcBef>
                <a:spcPct val="0"/>
              </a:spcBef>
              <a:buFont typeface="Wingdings" pitchFamily="2" charset="2"/>
              <a:buNone/>
              <a:defRPr/>
            </a:pPr>
            <a:endParaRPr lang="en-US" sz="2400" dirty="0" smtClean="0"/>
          </a:p>
        </p:txBody>
      </p:sp>
      <p:pic>
        <p:nvPicPr>
          <p:cNvPr id="15364" name="Picture 4" descr="jeopardy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05375" y="4038600"/>
            <a:ext cx="4238625"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malware</a:t>
            </a:r>
            <a:endParaRPr lang="en-US" dirty="0"/>
          </a:p>
        </p:txBody>
      </p:sp>
      <p:sp>
        <p:nvSpPr>
          <p:cNvPr id="3" name="Content Placeholder 2"/>
          <p:cNvSpPr>
            <a:spLocks noGrp="1"/>
          </p:cNvSpPr>
          <p:nvPr>
            <p:ph idx="1"/>
          </p:nvPr>
        </p:nvSpPr>
        <p:spPr/>
        <p:txBody>
          <a:bodyPr/>
          <a:lstStyle/>
          <a:p>
            <a:r>
              <a:rPr lang="en-US" sz="2800" dirty="0" smtClean="0"/>
              <a:t>Some is just like desktop-based systems</a:t>
            </a:r>
          </a:p>
          <a:p>
            <a:r>
              <a:rPr lang="en-US" sz="2800" dirty="0" smtClean="0"/>
              <a:t>Others – e.g., SMS </a:t>
            </a:r>
            <a:r>
              <a:rPr lang="en-US" sz="2800" dirty="0"/>
              <a:t>-Trojan programs – a category exclusive to </a:t>
            </a:r>
            <a:r>
              <a:rPr lang="en-US" sz="2800" dirty="0" smtClean="0"/>
              <a:t>smartphones</a:t>
            </a:r>
          </a:p>
          <a:p>
            <a:r>
              <a:rPr lang="en-US" sz="2800" b="1" i="1" dirty="0" smtClean="0"/>
              <a:t>Obad</a:t>
            </a:r>
            <a:r>
              <a:rPr lang="en-US" sz="2800" dirty="0" smtClean="0"/>
              <a:t> is </a:t>
            </a:r>
            <a:r>
              <a:rPr lang="en-US" sz="2800" dirty="0"/>
              <a:t>multi-functional:  it sends messages to premium rate numbers, downloads and installs other malware, uses Bluetooth to send itself to other devices and remotely performs commands at the </a:t>
            </a:r>
            <a:r>
              <a:rPr lang="en-US" sz="2800" dirty="0" smtClean="0"/>
              <a:t>console</a:t>
            </a:r>
          </a:p>
          <a:p>
            <a:endParaRPr lang="en-US" dirty="0"/>
          </a:p>
        </p:txBody>
      </p:sp>
    </p:spTree>
    <p:extLst>
      <p:ext uri="{BB962C8B-B14F-4D97-AF65-F5344CB8AC3E}">
        <p14:creationId xmlns:p14="http://schemas.microsoft.com/office/powerpoint/2010/main" val="184778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Ransomware</a:t>
            </a:r>
            <a:endParaRPr lang="en-US" dirty="0"/>
          </a:p>
        </p:txBody>
      </p:sp>
      <p:sp>
        <p:nvSpPr>
          <p:cNvPr id="3" name="Content Placeholder 2"/>
          <p:cNvSpPr>
            <a:spLocks noGrp="1"/>
          </p:cNvSpPr>
          <p:nvPr>
            <p:ph idx="1"/>
          </p:nvPr>
        </p:nvSpPr>
        <p:spPr/>
        <p:txBody>
          <a:bodyPr/>
          <a:lstStyle/>
          <a:p>
            <a:r>
              <a:rPr lang="en-US" sz="2400" dirty="0" smtClean="0"/>
              <a:t>Programs </a:t>
            </a:r>
            <a:r>
              <a:rPr lang="en-US" sz="2400" dirty="0"/>
              <a:t>operate like a computer-specific ‘denial-of-service’ attack – they block access to a computer’s file system, or they encrypt data files stored on the computer. </a:t>
            </a:r>
            <a:endParaRPr lang="en-US" sz="2400" dirty="0" smtClean="0"/>
          </a:p>
          <a:p>
            <a:r>
              <a:rPr lang="en-US" sz="2400" b="1" dirty="0" smtClean="0"/>
              <a:t>CryptoLocker</a:t>
            </a:r>
            <a:r>
              <a:rPr lang="en-US" sz="2400" dirty="0" smtClean="0"/>
              <a:t> an example.</a:t>
            </a:r>
          </a:p>
          <a:p>
            <a:r>
              <a:rPr lang="en-US" sz="2400" dirty="0" smtClean="0"/>
              <a:t>Normally </a:t>
            </a:r>
            <a:r>
              <a:rPr lang="en-US" sz="2400" dirty="0"/>
              <a:t>the threats are for money and the malware does not infect a computer after the ransom is paid up. Once paid, the malware files are removed from the computer by the host and so far the cyber criminals behind the program have not reinfected computers after the ransom is paid. </a:t>
            </a:r>
            <a:endParaRPr lang="en-US" sz="2400" dirty="0" smtClean="0"/>
          </a:p>
          <a:p>
            <a:endParaRPr lang="en-US" dirty="0"/>
          </a:p>
          <a:p>
            <a:endParaRPr lang="en-US" dirty="0"/>
          </a:p>
        </p:txBody>
      </p:sp>
    </p:spTree>
    <p:extLst>
      <p:ext uri="{BB962C8B-B14F-4D97-AF65-F5344CB8AC3E}">
        <p14:creationId xmlns:p14="http://schemas.microsoft.com/office/powerpoint/2010/main" val="1848174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Watering </a:t>
            </a:r>
            <a:r>
              <a:rPr lang="en-US" dirty="0" smtClean="0"/>
              <a:t>Hole</a:t>
            </a:r>
            <a:endParaRPr lang="en-US" dirty="0"/>
          </a:p>
        </p:txBody>
      </p:sp>
      <p:sp>
        <p:nvSpPr>
          <p:cNvPr id="3" name="Content Placeholder 2"/>
          <p:cNvSpPr>
            <a:spLocks noGrp="1"/>
          </p:cNvSpPr>
          <p:nvPr>
            <p:ph idx="1"/>
          </p:nvPr>
        </p:nvSpPr>
        <p:spPr/>
        <p:txBody>
          <a:bodyPr/>
          <a:lstStyle/>
          <a:p>
            <a:r>
              <a:rPr lang="en-US" sz="2800" dirty="0" smtClean="0"/>
              <a:t>Watering</a:t>
            </a:r>
            <a:r>
              <a:rPr lang="en-US" sz="2800" dirty="0"/>
              <a:t>-hole attack is used by </a:t>
            </a:r>
            <a:r>
              <a:rPr lang="en-US" sz="2800" dirty="0" smtClean="0"/>
              <a:t>cyber </a:t>
            </a:r>
            <a:r>
              <a:rPr lang="en-US" sz="2800" dirty="0"/>
              <a:t>criminals as a replacement for spear-phishing and other methods.  </a:t>
            </a:r>
            <a:endParaRPr lang="en-US" sz="2800" dirty="0" smtClean="0"/>
          </a:p>
          <a:p>
            <a:r>
              <a:rPr lang="en-US" sz="2800" dirty="0" smtClean="0"/>
              <a:t>One </a:t>
            </a:r>
            <a:r>
              <a:rPr lang="en-US" sz="2800" dirty="0"/>
              <a:t>such attack was reported on a Tibetan refugee NGO called the Tibetan Homes Foundation.  Their web site was compromised in order to distribute backdoors signed with stolen certificates.  This was a classic case of a watering-hole attack – the cyber criminals had researched the preferred sites of their victims and compromised them in order to infect their computers.  </a:t>
            </a:r>
            <a:endParaRPr lang="en-US" sz="2800" dirty="0" smtClean="0"/>
          </a:p>
          <a:p>
            <a:endParaRPr lang="en-US" dirty="0"/>
          </a:p>
        </p:txBody>
      </p:sp>
    </p:spTree>
    <p:extLst>
      <p:ext uri="{BB962C8B-B14F-4D97-AF65-F5344CB8AC3E}">
        <p14:creationId xmlns:p14="http://schemas.microsoft.com/office/powerpoint/2010/main" val="2088247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privacy</a:t>
            </a:r>
            <a:endParaRPr lang="en-US" dirty="0"/>
          </a:p>
        </p:txBody>
      </p:sp>
      <p:sp>
        <p:nvSpPr>
          <p:cNvPr id="3" name="Content Placeholder 2"/>
          <p:cNvSpPr>
            <a:spLocks noGrp="1"/>
          </p:cNvSpPr>
          <p:nvPr>
            <p:ph idx="1"/>
          </p:nvPr>
        </p:nvSpPr>
        <p:spPr/>
        <p:txBody>
          <a:bodyPr/>
          <a:lstStyle/>
          <a:p>
            <a:r>
              <a:rPr lang="en-US" sz="2800" dirty="0" smtClean="0"/>
              <a:t>A lot of people voluntarily give up their privacy on social media sites, but recent revelations have shown that the government (e.g., NSA) and big business (e.g., Google) are tracking and/or selling rich use profile data.</a:t>
            </a:r>
          </a:p>
          <a:p>
            <a:r>
              <a:rPr lang="en-US" sz="2800" dirty="0" smtClean="0"/>
              <a:t>Snowden fallout:</a:t>
            </a:r>
            <a:endParaRPr lang="en-US" sz="2800" dirty="0"/>
          </a:p>
          <a:p>
            <a:pPr lvl="1"/>
            <a:r>
              <a:rPr lang="en-US" sz="2400" dirty="0" smtClean="0"/>
              <a:t>Lavabit</a:t>
            </a:r>
          </a:p>
          <a:p>
            <a:pPr lvl="1"/>
            <a:r>
              <a:rPr lang="en-US" sz="2400" dirty="0" smtClean="0"/>
              <a:t>Silent Circle</a:t>
            </a:r>
          </a:p>
          <a:p>
            <a:pPr lvl="1"/>
            <a:r>
              <a:rPr lang="en-US" sz="2400" dirty="0" smtClean="0"/>
              <a:t>TrueCrypt</a:t>
            </a:r>
            <a:endParaRPr lang="en-US" sz="2400" dirty="0"/>
          </a:p>
          <a:p>
            <a:endParaRPr lang="en-US" dirty="0"/>
          </a:p>
          <a:p>
            <a:endParaRPr lang="en-US" dirty="0"/>
          </a:p>
        </p:txBody>
      </p:sp>
    </p:spTree>
    <p:extLst>
      <p:ext uri="{BB962C8B-B14F-4D97-AF65-F5344CB8AC3E}">
        <p14:creationId xmlns:p14="http://schemas.microsoft.com/office/powerpoint/2010/main" val="3479347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currency attacks</a:t>
            </a:r>
            <a:endParaRPr lang="en-US" dirty="0"/>
          </a:p>
        </p:txBody>
      </p:sp>
      <p:sp>
        <p:nvSpPr>
          <p:cNvPr id="3" name="Content Placeholder 2"/>
          <p:cNvSpPr>
            <a:spLocks noGrp="1"/>
          </p:cNvSpPr>
          <p:nvPr>
            <p:ph idx="1"/>
          </p:nvPr>
        </p:nvSpPr>
        <p:spPr/>
        <p:txBody>
          <a:bodyPr/>
          <a:lstStyle/>
          <a:p>
            <a:r>
              <a:rPr lang="en-US" sz="2800" dirty="0" smtClean="0"/>
              <a:t>One </a:t>
            </a:r>
            <a:r>
              <a:rPr lang="en-US" sz="2800" dirty="0"/>
              <a:t>way to be private is cash. Another way is virtual cash, or </a:t>
            </a:r>
            <a:r>
              <a:rPr lang="en-US" sz="2800" dirty="0" smtClean="0"/>
              <a:t>Bitcoin</a:t>
            </a:r>
            <a:r>
              <a:rPr lang="en-US" sz="2800" dirty="0"/>
              <a:t>.  </a:t>
            </a:r>
            <a:endParaRPr lang="en-US" sz="2800" dirty="0" smtClean="0"/>
          </a:p>
          <a:p>
            <a:r>
              <a:rPr lang="en-US" sz="2800" dirty="0" smtClean="0"/>
              <a:t>But Bitcoin </a:t>
            </a:r>
            <a:r>
              <a:rPr lang="en-US" sz="2800" dirty="0"/>
              <a:t>is falling prey to malware writers. Brazilian cyber criminals are trying to impersonate Bitcoin exchange houses. Bitcoin mining botnets have also appeared, as well as malware designed to steal Bitcoin wallets</a:t>
            </a:r>
            <a:r>
              <a:rPr lang="en-US" sz="2800" dirty="0" smtClean="0"/>
              <a:t>.</a:t>
            </a:r>
            <a:endParaRPr lang="en-US" sz="2800" dirty="0"/>
          </a:p>
          <a:p>
            <a:r>
              <a:rPr lang="en-US" sz="2800" dirty="0" smtClean="0"/>
              <a:t>Silk Road: illicit drug site running on Bitcoin.</a:t>
            </a:r>
            <a:endParaRPr lang="en-US" sz="28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28003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28600" y="655638"/>
            <a:ext cx="8724900" cy="914400"/>
          </a:xfrm>
        </p:spPr>
        <p:txBody>
          <a:bodyPr/>
          <a:lstStyle/>
          <a:p>
            <a:pPr eaLnBrk="1" hangingPunct="1"/>
            <a:r>
              <a:rPr lang="en-US" sz="4000" dirty="0" smtClean="0"/>
              <a:t>What can we do about it?</a:t>
            </a:r>
          </a:p>
        </p:txBody>
      </p:sp>
      <p:sp>
        <p:nvSpPr>
          <p:cNvPr id="1447939" name="Rectangle 3"/>
          <p:cNvSpPr>
            <a:spLocks noGrp="1" noChangeArrowheads="1"/>
          </p:cNvSpPr>
          <p:nvPr>
            <p:ph idx="1"/>
          </p:nvPr>
        </p:nvSpPr>
        <p:spPr>
          <a:xfrm>
            <a:off x="228600" y="1646238"/>
            <a:ext cx="8534400" cy="4678362"/>
          </a:xfrm>
        </p:spPr>
        <p:txBody>
          <a:bodyPr/>
          <a:lstStyle/>
          <a:p>
            <a:pPr eaLnBrk="1" hangingPunct="1"/>
            <a:r>
              <a:rPr lang="en-US" sz="2800" dirty="0" smtClean="0"/>
              <a:t>The aforementioned issues and many others can be boiled down to a small number of concerns.</a:t>
            </a:r>
          </a:p>
          <a:p>
            <a:pPr eaLnBrk="1" hangingPunct="1"/>
            <a:r>
              <a:rPr lang="en-US" sz="2800" dirty="0" smtClean="0"/>
              <a:t>We call these concerns the essential </a:t>
            </a:r>
            <a:r>
              <a:rPr lang="en-US" sz="2800" b="1" i="1" dirty="0" smtClean="0"/>
              <a:t>security services</a:t>
            </a:r>
            <a:r>
              <a:rPr lang="en-US" sz="2800" dirty="0" smtClean="0"/>
              <a:t> that must be maintained in any system. They are…</a:t>
            </a:r>
          </a:p>
          <a:p>
            <a:pPr eaLnBrk="1" hangingPunct="1"/>
            <a:endParaRPr lang="en-US" sz="3200" dirty="0" smtClean="0"/>
          </a:p>
        </p:txBody>
      </p:sp>
    </p:spTree>
    <p:extLst>
      <p:ext uri="{BB962C8B-B14F-4D97-AF65-F5344CB8AC3E}">
        <p14:creationId xmlns:p14="http://schemas.microsoft.com/office/powerpoint/2010/main" val="24218025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7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79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7939"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8600" y="655638"/>
            <a:ext cx="8724900" cy="914400"/>
          </a:xfrm>
        </p:spPr>
        <p:txBody>
          <a:bodyPr/>
          <a:lstStyle/>
          <a:p>
            <a:pPr eaLnBrk="1" hangingPunct="1"/>
            <a:r>
              <a:rPr lang="en-US" dirty="0" smtClean="0"/>
              <a:t>The Basic Security Services:</a:t>
            </a:r>
          </a:p>
        </p:txBody>
      </p:sp>
      <p:sp>
        <p:nvSpPr>
          <p:cNvPr id="1448963" name="Rectangle 3"/>
          <p:cNvSpPr>
            <a:spLocks noGrp="1" noChangeArrowheads="1"/>
          </p:cNvSpPr>
          <p:nvPr>
            <p:ph idx="1"/>
          </p:nvPr>
        </p:nvSpPr>
        <p:spPr>
          <a:xfrm>
            <a:off x="228600" y="1646238"/>
            <a:ext cx="8724900" cy="4678362"/>
          </a:xfrm>
        </p:spPr>
        <p:txBody>
          <a:bodyPr/>
          <a:lstStyle/>
          <a:p>
            <a:pPr eaLnBrk="1" hangingPunct="1"/>
            <a:r>
              <a:rPr lang="en-US" sz="3200" b="1" dirty="0" smtClean="0">
                <a:solidFill>
                  <a:srgbClr val="0070C0"/>
                </a:solidFill>
              </a:rPr>
              <a:t>Confidentiality</a:t>
            </a:r>
          </a:p>
          <a:p>
            <a:pPr eaLnBrk="1" hangingPunct="1"/>
            <a:r>
              <a:rPr lang="en-US" sz="3200" b="1" dirty="0" smtClean="0">
                <a:solidFill>
                  <a:srgbClr val="0070C0"/>
                </a:solidFill>
              </a:rPr>
              <a:t>Integrity</a:t>
            </a:r>
          </a:p>
          <a:p>
            <a:pPr eaLnBrk="1" hangingPunct="1"/>
            <a:r>
              <a:rPr lang="en-US" sz="3200" b="1" dirty="0" smtClean="0">
                <a:solidFill>
                  <a:srgbClr val="0070C0"/>
                </a:solidFill>
              </a:rPr>
              <a:t>Availability</a:t>
            </a:r>
          </a:p>
          <a:p>
            <a:pPr eaLnBrk="1" hangingPunct="1"/>
            <a:r>
              <a:rPr lang="en-US" sz="3200" b="1" dirty="0" smtClean="0">
                <a:solidFill>
                  <a:srgbClr val="0070C0"/>
                </a:solidFill>
              </a:rPr>
              <a:t>Authentication</a:t>
            </a:r>
          </a:p>
          <a:p>
            <a:pPr eaLnBrk="1" hangingPunct="1"/>
            <a:r>
              <a:rPr lang="en-US" sz="3200" b="1" dirty="0" smtClean="0">
                <a:solidFill>
                  <a:srgbClr val="0070C0"/>
                </a:solidFill>
              </a:rPr>
              <a:t>Non-repudiation</a:t>
            </a:r>
          </a:p>
          <a:p>
            <a:pPr eaLnBrk="1" hangingPunct="1"/>
            <a:r>
              <a:rPr lang="en-US" sz="3200" b="1" dirty="0" smtClean="0">
                <a:solidFill>
                  <a:srgbClr val="0070C0"/>
                </a:solidFill>
              </a:rPr>
              <a:t>Access Control (or Authorization)</a:t>
            </a:r>
            <a:endParaRPr lang="en-US" sz="2800" b="1" dirty="0" smtClean="0">
              <a:solidFill>
                <a:srgbClr val="0070C0"/>
              </a:solidFill>
            </a:endParaRPr>
          </a:p>
        </p:txBody>
      </p:sp>
      <p:pic>
        <p:nvPicPr>
          <p:cNvPr id="38916" name="Picture 4" descr="lock computer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2209800"/>
            <a:ext cx="3048000" cy="2408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7764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8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8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48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489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489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489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8963"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28600" y="655638"/>
            <a:ext cx="8724900" cy="914400"/>
          </a:xfrm>
        </p:spPr>
        <p:txBody>
          <a:bodyPr/>
          <a:lstStyle/>
          <a:p>
            <a:pPr eaLnBrk="1" hangingPunct="1"/>
            <a:r>
              <a:rPr lang="en-US" dirty="0" smtClean="0"/>
              <a:t>Confidentiality</a:t>
            </a:r>
          </a:p>
        </p:txBody>
      </p:sp>
      <p:sp>
        <p:nvSpPr>
          <p:cNvPr id="39939" name="Rectangle 3"/>
          <p:cNvSpPr>
            <a:spLocks noGrp="1" noChangeArrowheads="1"/>
          </p:cNvSpPr>
          <p:nvPr>
            <p:ph idx="1"/>
          </p:nvPr>
        </p:nvSpPr>
        <p:spPr>
          <a:xfrm>
            <a:off x="228600" y="1646238"/>
            <a:ext cx="8724900" cy="4678362"/>
          </a:xfrm>
        </p:spPr>
        <p:txBody>
          <a:bodyPr/>
          <a:lstStyle/>
          <a:p>
            <a:pPr eaLnBrk="1" hangingPunct="1"/>
            <a:r>
              <a:rPr lang="en-US" sz="2800" dirty="0" smtClean="0"/>
              <a:t>Definition: Assurance that information is not disclosed to unauthorized persons, processes, or devices.</a:t>
            </a:r>
          </a:p>
          <a:p>
            <a:pPr eaLnBrk="1" hangingPunct="1"/>
            <a:endParaRPr lang="en-US" sz="2800" dirty="0" smtClean="0"/>
          </a:p>
          <a:p>
            <a:pPr eaLnBrk="1" hangingPunct="1"/>
            <a:r>
              <a:rPr lang="en-US" sz="2800" dirty="0" smtClean="0"/>
              <a:t>Example breach of confidentiality: employee accesses company payroll system and views his boss’s and coworkers’ salary info.</a:t>
            </a:r>
          </a:p>
        </p:txBody>
      </p:sp>
    </p:spTree>
    <p:extLst>
      <p:ext uri="{BB962C8B-B14F-4D97-AF65-F5344CB8AC3E}">
        <p14:creationId xmlns:p14="http://schemas.microsoft.com/office/powerpoint/2010/main" val="63582210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28600" y="655638"/>
            <a:ext cx="8724900" cy="914400"/>
          </a:xfrm>
        </p:spPr>
        <p:txBody>
          <a:bodyPr/>
          <a:lstStyle/>
          <a:p>
            <a:pPr eaLnBrk="1" hangingPunct="1"/>
            <a:r>
              <a:rPr lang="en-US" dirty="0" smtClean="0"/>
              <a:t>Integrity</a:t>
            </a:r>
          </a:p>
        </p:txBody>
      </p:sp>
      <p:sp>
        <p:nvSpPr>
          <p:cNvPr id="40963" name="Rectangle 3"/>
          <p:cNvSpPr>
            <a:spLocks noGrp="1" noChangeArrowheads="1"/>
          </p:cNvSpPr>
          <p:nvPr>
            <p:ph idx="1"/>
          </p:nvPr>
        </p:nvSpPr>
        <p:spPr>
          <a:xfrm>
            <a:off x="228600" y="1646238"/>
            <a:ext cx="8724900" cy="4678362"/>
          </a:xfrm>
        </p:spPr>
        <p:txBody>
          <a:bodyPr/>
          <a:lstStyle/>
          <a:p>
            <a:pPr eaLnBrk="1" hangingPunct="1"/>
            <a:r>
              <a:rPr lang="en-US" sz="2800" dirty="0" smtClean="0"/>
              <a:t>Definition: Condition existing when a system and its data are unchanged from their source and have not been accidentally or maliciously modified, altered, or destroyed.</a:t>
            </a:r>
          </a:p>
          <a:p>
            <a:pPr eaLnBrk="1" hangingPunct="1"/>
            <a:endParaRPr lang="en-US" sz="2800" dirty="0" smtClean="0"/>
          </a:p>
          <a:p>
            <a:pPr eaLnBrk="1" hangingPunct="1"/>
            <a:r>
              <a:rPr lang="en-US" sz="2800" dirty="0" smtClean="0"/>
              <a:t>Example breach of integrity: defaced e-commerce Web site.</a:t>
            </a:r>
          </a:p>
        </p:txBody>
      </p:sp>
    </p:spTree>
    <p:extLst>
      <p:ext uri="{BB962C8B-B14F-4D97-AF65-F5344CB8AC3E}">
        <p14:creationId xmlns:p14="http://schemas.microsoft.com/office/powerpoint/2010/main" val="230271344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28600" y="655638"/>
            <a:ext cx="8724900" cy="914400"/>
          </a:xfrm>
        </p:spPr>
        <p:txBody>
          <a:bodyPr/>
          <a:lstStyle/>
          <a:p>
            <a:pPr eaLnBrk="1" hangingPunct="1"/>
            <a:r>
              <a:rPr lang="en-US" dirty="0" smtClean="0"/>
              <a:t>Availability</a:t>
            </a:r>
          </a:p>
        </p:txBody>
      </p:sp>
      <p:sp>
        <p:nvSpPr>
          <p:cNvPr id="41987" name="Rectangle 3"/>
          <p:cNvSpPr>
            <a:spLocks noGrp="1" noChangeArrowheads="1"/>
          </p:cNvSpPr>
          <p:nvPr>
            <p:ph idx="1"/>
          </p:nvPr>
        </p:nvSpPr>
        <p:spPr>
          <a:xfrm>
            <a:off x="228600" y="1646238"/>
            <a:ext cx="8724900" cy="4678362"/>
          </a:xfrm>
        </p:spPr>
        <p:txBody>
          <a:bodyPr/>
          <a:lstStyle/>
          <a:p>
            <a:pPr eaLnBrk="1" hangingPunct="1"/>
            <a:r>
              <a:rPr lang="en-US" sz="2800" dirty="0" smtClean="0"/>
              <a:t>Definition: Timely, reliable access to data and information services for authorized users.</a:t>
            </a:r>
          </a:p>
          <a:p>
            <a:pPr eaLnBrk="1" hangingPunct="1"/>
            <a:endParaRPr lang="en-US" sz="2800" dirty="0" smtClean="0"/>
          </a:p>
          <a:p>
            <a:pPr eaLnBrk="1" hangingPunct="1"/>
            <a:r>
              <a:rPr lang="en-US" sz="2800" dirty="0" smtClean="0"/>
              <a:t>Example breach of availability: A denial-of-service attack.</a:t>
            </a:r>
          </a:p>
        </p:txBody>
      </p:sp>
    </p:spTree>
    <p:extLst>
      <p:ext uri="{BB962C8B-B14F-4D97-AF65-F5344CB8AC3E}">
        <p14:creationId xmlns:p14="http://schemas.microsoft.com/office/powerpoint/2010/main" val="346355744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8600" y="655638"/>
            <a:ext cx="8724900" cy="914400"/>
          </a:xfrm>
        </p:spPr>
        <p:txBody>
          <a:bodyPr/>
          <a:lstStyle/>
          <a:p>
            <a:pPr eaLnBrk="1" hangingPunct="1"/>
            <a:r>
              <a:rPr lang="en-US" smtClean="0"/>
              <a:t>What is Capture the Flag (CtF)?</a:t>
            </a:r>
          </a:p>
        </p:txBody>
      </p:sp>
      <p:sp>
        <p:nvSpPr>
          <p:cNvPr id="16387" name="Rectangle 3"/>
          <p:cNvSpPr>
            <a:spLocks noGrp="1" noChangeArrowheads="1"/>
          </p:cNvSpPr>
          <p:nvPr>
            <p:ph idx="1"/>
          </p:nvPr>
        </p:nvSpPr>
        <p:spPr>
          <a:xfrm>
            <a:off x="228600" y="1646238"/>
            <a:ext cx="8077200" cy="4678362"/>
          </a:xfrm>
        </p:spPr>
        <p:txBody>
          <a:bodyPr/>
          <a:lstStyle/>
          <a:p>
            <a:pPr eaLnBrk="1" hangingPunct="1">
              <a:lnSpc>
                <a:spcPct val="80000"/>
              </a:lnSpc>
            </a:pPr>
            <a:r>
              <a:rPr lang="en-US" sz="2400" smtClean="0"/>
              <a:t>CtF is typically a multi-site, multi-team hacking contest in which a number of teams compete independently against each other. One popular way to do it:</a:t>
            </a:r>
          </a:p>
          <a:p>
            <a:pPr lvl="1" eaLnBrk="1" hangingPunct="1"/>
            <a:r>
              <a:rPr lang="en-US" sz="2400" smtClean="0"/>
              <a:t>Each team given a virtualized host image with a number of purposely vulnerable services.</a:t>
            </a:r>
          </a:p>
          <a:p>
            <a:pPr lvl="1" eaLnBrk="1" hangingPunct="1"/>
            <a:r>
              <a:rPr lang="en-US" sz="2400" smtClean="0"/>
              <a:t>Find vulnerabilities and fix them.</a:t>
            </a:r>
          </a:p>
          <a:p>
            <a:pPr lvl="1" eaLnBrk="1" hangingPunct="1"/>
            <a:r>
              <a:rPr lang="en-US" sz="2400" smtClean="0"/>
              <a:t>Use the vulnerabilities to compromise the other teams’ hosts.</a:t>
            </a:r>
          </a:p>
          <a:p>
            <a:pPr lvl="1" eaLnBrk="1" hangingPunct="1"/>
            <a:r>
              <a:rPr lang="en-US" sz="2400" smtClean="0"/>
              <a:t>Compromising a service allows a team to capture a “flag”</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28600" y="655638"/>
            <a:ext cx="8724900" cy="914400"/>
          </a:xfrm>
        </p:spPr>
        <p:txBody>
          <a:bodyPr/>
          <a:lstStyle/>
          <a:p>
            <a:pPr eaLnBrk="1" hangingPunct="1"/>
            <a:r>
              <a:rPr lang="en-US" dirty="0" smtClean="0"/>
              <a:t>Authentication</a:t>
            </a:r>
          </a:p>
        </p:txBody>
      </p:sp>
      <p:sp>
        <p:nvSpPr>
          <p:cNvPr id="43011" name="Rectangle 3"/>
          <p:cNvSpPr>
            <a:spLocks noGrp="1" noChangeArrowheads="1"/>
          </p:cNvSpPr>
          <p:nvPr>
            <p:ph idx="1"/>
          </p:nvPr>
        </p:nvSpPr>
        <p:spPr>
          <a:xfrm>
            <a:off x="228600" y="1646238"/>
            <a:ext cx="8724900" cy="4678362"/>
          </a:xfrm>
        </p:spPr>
        <p:txBody>
          <a:bodyPr/>
          <a:lstStyle/>
          <a:p>
            <a:pPr eaLnBrk="1" hangingPunct="1"/>
            <a:r>
              <a:rPr lang="en-US" sz="2800" dirty="0" smtClean="0"/>
              <a:t>Definition: Security measure designed to establish the validity of a transmission, message, or originator, or a means of verifying an individual’s authorization to receive specific categories of information.</a:t>
            </a:r>
          </a:p>
          <a:p>
            <a:pPr eaLnBrk="1" hangingPunct="1"/>
            <a:endParaRPr lang="en-US" sz="2800" dirty="0" smtClean="0"/>
          </a:p>
          <a:p>
            <a:pPr eaLnBrk="1" hangingPunct="1"/>
            <a:r>
              <a:rPr lang="en-US" sz="2800" dirty="0" smtClean="0"/>
              <a:t>Example breach of authentication: You receive an email claiming to be from someone other than its true sender.</a:t>
            </a:r>
          </a:p>
        </p:txBody>
      </p:sp>
    </p:spTree>
    <p:extLst>
      <p:ext uri="{BB962C8B-B14F-4D97-AF65-F5344CB8AC3E}">
        <p14:creationId xmlns:p14="http://schemas.microsoft.com/office/powerpoint/2010/main" val="102721315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28600" y="655638"/>
            <a:ext cx="8724900" cy="914400"/>
          </a:xfrm>
        </p:spPr>
        <p:txBody>
          <a:bodyPr/>
          <a:lstStyle/>
          <a:p>
            <a:pPr eaLnBrk="1" hangingPunct="1"/>
            <a:r>
              <a:rPr lang="en-US" dirty="0" smtClean="0"/>
              <a:t>Non-repudiation</a:t>
            </a:r>
          </a:p>
        </p:txBody>
      </p:sp>
      <p:sp>
        <p:nvSpPr>
          <p:cNvPr id="44035" name="Rectangle 3"/>
          <p:cNvSpPr>
            <a:spLocks noGrp="1" noChangeArrowheads="1"/>
          </p:cNvSpPr>
          <p:nvPr>
            <p:ph idx="1"/>
          </p:nvPr>
        </p:nvSpPr>
        <p:spPr>
          <a:xfrm>
            <a:off x="228600" y="1646238"/>
            <a:ext cx="8724900" cy="4678362"/>
          </a:xfrm>
        </p:spPr>
        <p:txBody>
          <a:bodyPr/>
          <a:lstStyle/>
          <a:p>
            <a:pPr eaLnBrk="1" hangingPunct="1">
              <a:lnSpc>
                <a:spcPct val="90000"/>
              </a:lnSpc>
            </a:pPr>
            <a:r>
              <a:rPr lang="en-US" sz="2800" dirty="0" smtClean="0"/>
              <a:t>Definition: Assurance the sender of data is provided with proof of delivery and the recipient is provided with proof of the sender’s identity, so neither can later deny having processed the data.</a:t>
            </a:r>
          </a:p>
          <a:p>
            <a:pPr eaLnBrk="1" hangingPunct="1">
              <a:lnSpc>
                <a:spcPct val="90000"/>
              </a:lnSpc>
            </a:pPr>
            <a:endParaRPr lang="en-US" sz="2800" dirty="0" smtClean="0"/>
          </a:p>
          <a:p>
            <a:pPr eaLnBrk="1" hangingPunct="1">
              <a:lnSpc>
                <a:spcPct val="90000"/>
              </a:lnSpc>
            </a:pPr>
            <a:r>
              <a:rPr lang="en-US" sz="2800" dirty="0" smtClean="0"/>
              <a:t>Example breach of non-repudiation: Customer </a:t>
            </a:r>
            <a:r>
              <a:rPr lang="en-US" sz="2800" dirty="0" smtClean="0"/>
              <a:t>claims he made a particular on</a:t>
            </a:r>
            <a:r>
              <a:rPr lang="en-US" sz="2800" dirty="0" smtClean="0"/>
              <a:t>-line purchase, and vendor has no means of proving otherwise.</a:t>
            </a:r>
          </a:p>
        </p:txBody>
      </p:sp>
    </p:spTree>
    <p:extLst>
      <p:ext uri="{BB962C8B-B14F-4D97-AF65-F5344CB8AC3E}">
        <p14:creationId xmlns:p14="http://schemas.microsoft.com/office/powerpoint/2010/main" val="142204735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28600" y="655638"/>
            <a:ext cx="8724900" cy="914400"/>
          </a:xfrm>
        </p:spPr>
        <p:txBody>
          <a:bodyPr/>
          <a:lstStyle/>
          <a:p>
            <a:pPr eaLnBrk="1" hangingPunct="1"/>
            <a:r>
              <a:rPr lang="en-US" dirty="0" smtClean="0"/>
              <a:t>Access control (or Authorization)</a:t>
            </a:r>
          </a:p>
        </p:txBody>
      </p:sp>
      <p:sp>
        <p:nvSpPr>
          <p:cNvPr id="45059" name="Rectangle 3"/>
          <p:cNvSpPr>
            <a:spLocks noGrp="1" noChangeArrowheads="1"/>
          </p:cNvSpPr>
          <p:nvPr>
            <p:ph idx="1"/>
          </p:nvPr>
        </p:nvSpPr>
        <p:spPr>
          <a:xfrm>
            <a:off x="228600" y="1646238"/>
            <a:ext cx="8724900" cy="4678362"/>
          </a:xfrm>
        </p:spPr>
        <p:txBody>
          <a:bodyPr/>
          <a:lstStyle/>
          <a:p>
            <a:pPr eaLnBrk="1" hangingPunct="1"/>
            <a:r>
              <a:rPr lang="en-US" sz="2800" dirty="0" smtClean="0"/>
              <a:t>Definition: Limiting access to information system resources only to authorized users, programs, processes, or other systems.</a:t>
            </a:r>
          </a:p>
          <a:p>
            <a:pPr eaLnBrk="1" hangingPunct="1"/>
            <a:endParaRPr lang="en-US" sz="2800" dirty="0" smtClean="0"/>
          </a:p>
          <a:p>
            <a:pPr eaLnBrk="1" hangingPunct="1"/>
            <a:r>
              <a:rPr lang="en-US" sz="2800" dirty="0" smtClean="0"/>
              <a:t>Example breach of access control: a new account is created for low-level user that immediately has full administrative privileges on the system</a:t>
            </a:r>
          </a:p>
        </p:txBody>
      </p:sp>
    </p:spTree>
    <p:extLst>
      <p:ext uri="{BB962C8B-B14F-4D97-AF65-F5344CB8AC3E}">
        <p14:creationId xmlns:p14="http://schemas.microsoft.com/office/powerpoint/2010/main" val="372885012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sz="4000" smtClean="0"/>
              <a:t>Assignment 1</a:t>
            </a:r>
          </a:p>
        </p:txBody>
      </p:sp>
      <p:sp>
        <p:nvSpPr>
          <p:cNvPr id="39940" name="Rectangle 3"/>
          <p:cNvSpPr>
            <a:spLocks noGrp="1" noChangeArrowheads="1"/>
          </p:cNvSpPr>
          <p:nvPr>
            <p:ph type="body" idx="1"/>
          </p:nvPr>
        </p:nvSpPr>
        <p:spPr/>
        <p:txBody>
          <a:bodyPr/>
          <a:lstStyle/>
          <a:p>
            <a:pPr marL="609600" indent="-609600"/>
            <a:r>
              <a:rPr lang="en-US" sz="2800" dirty="0" smtClean="0"/>
              <a:t>Read the Sophos </a:t>
            </a:r>
            <a:r>
              <a:rPr lang="en-US" sz="2800" dirty="0" smtClean="0"/>
              <a:t>2015 </a:t>
            </a:r>
            <a:r>
              <a:rPr lang="en-US" sz="2800" dirty="0" smtClean="0"/>
              <a:t>Threat Report, and answer the following:</a:t>
            </a:r>
          </a:p>
          <a:p>
            <a:pPr marL="1009650" lvl="1" indent="-609600">
              <a:buFont typeface="+mj-lt"/>
              <a:buAutoNum type="arabicPeriod"/>
            </a:pPr>
            <a:r>
              <a:rPr lang="en-US" sz="2400" dirty="0" smtClean="0"/>
              <a:t>What </a:t>
            </a:r>
            <a:r>
              <a:rPr lang="en-US" sz="2400" dirty="0"/>
              <a:t>do feel is the most dangerous threat </a:t>
            </a:r>
            <a:r>
              <a:rPr lang="en-US" sz="2400" dirty="0" smtClean="0"/>
              <a:t>among </a:t>
            </a:r>
            <a:r>
              <a:rPr lang="en-US" sz="2400" dirty="0"/>
              <a:t>those discussed in the report? Why?</a:t>
            </a:r>
          </a:p>
          <a:p>
            <a:pPr marL="1009650" lvl="1" indent="-609600">
              <a:buFont typeface="+mj-lt"/>
              <a:buAutoNum type="arabicPeriod"/>
            </a:pPr>
            <a:r>
              <a:rPr lang="en-US" sz="2400" dirty="0" smtClean="0"/>
              <a:t>Which </a:t>
            </a:r>
            <a:r>
              <a:rPr lang="en-US" sz="2400" dirty="0"/>
              <a:t>of the six Security Services is violated in this threat?</a:t>
            </a:r>
          </a:p>
          <a:p>
            <a:pPr marL="1009650" lvl="1" indent="-609600">
              <a:buFont typeface="+mj-lt"/>
              <a:buAutoNum type="arabicPeriod"/>
            </a:pPr>
            <a:r>
              <a:rPr lang="en-US" sz="2400" dirty="0" smtClean="0"/>
              <a:t>What </a:t>
            </a:r>
            <a:r>
              <a:rPr lang="en-US" sz="2400" dirty="0"/>
              <a:t>are the countermeasures for this threat? Do you believe that they are effective? Why or why not?</a:t>
            </a:r>
            <a:endParaRPr lang="en-US" sz="2400" dirty="0" smtClean="0"/>
          </a:p>
          <a:p>
            <a:pPr marL="609600" indent="-609600"/>
            <a:r>
              <a:rPr lang="en-US" sz="2800" i="1" dirty="0" smtClean="0"/>
              <a:t>Your write-up should not exceed two pages in length. </a:t>
            </a:r>
            <a:endParaRPr lang="en-US" sz="2800" i="1" dirty="0" smtClean="0"/>
          </a:p>
          <a:p>
            <a:pPr marL="400050" lvl="1" indent="0">
              <a:buNone/>
            </a:pPr>
            <a:r>
              <a:rPr lang="en-US" sz="2400" dirty="0">
                <a:hlinkClick r:id="rId2"/>
              </a:rPr>
              <a:t>https://www.sophos.com/threat-center/medialibrary/PDFs/other/sophos-trends-and-predictions-2015.</a:t>
            </a:r>
            <a:r>
              <a:rPr lang="en-US" sz="2400" dirty="0" smtClean="0">
                <a:hlinkClick r:id="rId2"/>
              </a:rPr>
              <a:t>pdf</a:t>
            </a:r>
            <a:endParaRPr lang="en-US" sz="2400" dirty="0" smtClean="0"/>
          </a:p>
          <a:p>
            <a:pPr marL="609600" indent="-609600"/>
            <a:endParaRPr lang="en-US" sz="2800" dirty="0" smtClean="0"/>
          </a:p>
        </p:txBody>
      </p:sp>
    </p:spTree>
    <p:extLst>
      <p:ext uri="{BB962C8B-B14F-4D97-AF65-F5344CB8AC3E}">
        <p14:creationId xmlns:p14="http://schemas.microsoft.com/office/powerpoint/2010/main" val="100526883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685800" y="2667000"/>
            <a:ext cx="7772400" cy="1143000"/>
          </a:xfrm>
        </p:spPr>
        <p:txBody>
          <a:bodyPr/>
          <a:lstStyle/>
          <a:p>
            <a:r>
              <a:rPr lang="en-US" sz="4800" i="1" smtClean="0"/>
              <a:t>What are some of the threats</a:t>
            </a:r>
            <a:br>
              <a:rPr lang="en-US" sz="4800" i="1" smtClean="0"/>
            </a:br>
            <a:r>
              <a:rPr lang="en-US" sz="4800" i="1" smtClean="0"/>
              <a:t>to our valuable information assets?</a:t>
            </a:r>
            <a:endParaRPr lang="en-US" smtClean="0"/>
          </a:p>
        </p:txBody>
      </p:sp>
    </p:spTree>
    <p:extLst>
      <p:ext uri="{BB962C8B-B14F-4D97-AF65-F5344CB8AC3E}">
        <p14:creationId xmlns:p14="http://schemas.microsoft.com/office/powerpoint/2010/main" val="172002092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smtClean="0"/>
              <a:t>Threats</a:t>
            </a:r>
            <a:endParaRPr lang="en-US" b="1" smtClean="0"/>
          </a:p>
        </p:txBody>
      </p:sp>
      <p:sp>
        <p:nvSpPr>
          <p:cNvPr id="1638403" name="Rectangle 3"/>
          <p:cNvSpPr>
            <a:spLocks noGrp="1" noChangeArrowheads="1"/>
          </p:cNvSpPr>
          <p:nvPr>
            <p:ph idx="1"/>
          </p:nvPr>
        </p:nvSpPr>
        <p:spPr>
          <a:xfrm>
            <a:off x="228600" y="1646237"/>
            <a:ext cx="8305800" cy="4678363"/>
          </a:xfrm>
        </p:spPr>
        <p:txBody>
          <a:bodyPr>
            <a:normAutofit/>
          </a:bodyPr>
          <a:lstStyle/>
          <a:p>
            <a:r>
              <a:rPr lang="en-US" sz="3200" dirty="0" smtClean="0"/>
              <a:t>Insiders (malicious or errors/omissions)</a:t>
            </a:r>
          </a:p>
          <a:p>
            <a:r>
              <a:rPr lang="en-US" sz="3200" dirty="0" smtClean="0"/>
              <a:t>Outsiders (hackers, crackers, </a:t>
            </a:r>
            <a:r>
              <a:rPr lang="en-US" sz="3200" dirty="0" err="1" smtClean="0"/>
              <a:t>phreakers</a:t>
            </a:r>
            <a:r>
              <a:rPr lang="en-US" sz="3200" dirty="0" smtClean="0"/>
              <a:t>, </a:t>
            </a:r>
            <a:r>
              <a:rPr lang="en-US" sz="3200" dirty="0" err="1" smtClean="0"/>
              <a:t>phrackers</a:t>
            </a:r>
            <a:r>
              <a:rPr lang="en-US" sz="3200" dirty="0" smtClean="0"/>
              <a:t>, et al.)</a:t>
            </a:r>
          </a:p>
          <a:p>
            <a:pPr lvl="1"/>
            <a:r>
              <a:rPr lang="en-US" sz="2400" dirty="0" smtClean="0"/>
              <a:t>Motivated by $$$, nationalistic causes, curiosity, greed, revenge, etc.</a:t>
            </a:r>
            <a:endParaRPr lang="en-US" sz="2800" dirty="0" smtClean="0"/>
          </a:p>
          <a:p>
            <a:r>
              <a:rPr lang="en-US" sz="3200" dirty="0" smtClean="0"/>
              <a:t>Natural disasters</a:t>
            </a:r>
            <a:endParaRPr lang="en-US" sz="1600" dirty="0" smtClean="0"/>
          </a:p>
        </p:txBody>
      </p:sp>
    </p:spTree>
    <p:extLst>
      <p:ext uri="{BB962C8B-B14F-4D97-AF65-F5344CB8AC3E}">
        <p14:creationId xmlns:p14="http://schemas.microsoft.com/office/powerpoint/2010/main" val="31290657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638403">
                                            <p:txEl>
                                              <p:pRg st="0" end="0"/>
                                            </p:txEl>
                                          </p:spTgt>
                                        </p:tgtEl>
                                        <p:attrNameLst>
                                          <p:attrName>style.visibility</p:attrName>
                                        </p:attrNameLst>
                                      </p:cBhvr>
                                      <p:to>
                                        <p:strVal val="visible"/>
                                      </p:to>
                                    </p:set>
                                    <p:animEffect transition="in" filter="barn(outVertical)">
                                      <p:cBhvr>
                                        <p:cTn id="7" dur="500"/>
                                        <p:tgtEl>
                                          <p:spTgt spid="1638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638403">
                                            <p:txEl>
                                              <p:pRg st="1" end="1"/>
                                            </p:txEl>
                                          </p:spTgt>
                                        </p:tgtEl>
                                        <p:attrNameLst>
                                          <p:attrName>style.visibility</p:attrName>
                                        </p:attrNameLst>
                                      </p:cBhvr>
                                      <p:to>
                                        <p:strVal val="visible"/>
                                      </p:to>
                                    </p:set>
                                    <p:animEffect transition="in" filter="barn(outVertical)">
                                      <p:cBhvr>
                                        <p:cTn id="12" dur="500"/>
                                        <p:tgtEl>
                                          <p:spTgt spid="1638403">
                                            <p:txEl>
                                              <p:pRg st="1" end="1"/>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1638403">
                                            <p:txEl>
                                              <p:pRg st="2" end="2"/>
                                            </p:txEl>
                                          </p:spTgt>
                                        </p:tgtEl>
                                        <p:attrNameLst>
                                          <p:attrName>style.visibility</p:attrName>
                                        </p:attrNameLst>
                                      </p:cBhvr>
                                      <p:to>
                                        <p:strVal val="visible"/>
                                      </p:to>
                                    </p:set>
                                    <p:animEffect transition="in" filter="barn(outVertical)">
                                      <p:cBhvr>
                                        <p:cTn id="15" dur="500"/>
                                        <p:tgtEl>
                                          <p:spTgt spid="163840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1638403">
                                            <p:txEl>
                                              <p:pRg st="3" end="3"/>
                                            </p:txEl>
                                          </p:spTgt>
                                        </p:tgtEl>
                                        <p:attrNameLst>
                                          <p:attrName>style.visibility</p:attrName>
                                        </p:attrNameLst>
                                      </p:cBhvr>
                                      <p:to>
                                        <p:strVal val="visible"/>
                                      </p:to>
                                    </p:set>
                                    <p:animEffect transition="in" filter="barn(outVertical)">
                                      <p:cBhvr>
                                        <p:cTn id="20" dur="500"/>
                                        <p:tgtEl>
                                          <p:spTgt spid="16384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0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smtClean="0"/>
              <a:t>The Internal Threat</a:t>
            </a:r>
            <a:endParaRPr lang="en-US" b="1" smtClean="0"/>
          </a:p>
        </p:txBody>
      </p:sp>
      <p:sp>
        <p:nvSpPr>
          <p:cNvPr id="1640451" name="Rectangle 3"/>
          <p:cNvSpPr>
            <a:spLocks noGrp="1" noChangeArrowheads="1"/>
          </p:cNvSpPr>
          <p:nvPr>
            <p:ph idx="1"/>
          </p:nvPr>
        </p:nvSpPr>
        <p:spPr>
          <a:xfrm>
            <a:off x="228600" y="1646237"/>
            <a:ext cx="8724900" cy="4678363"/>
          </a:xfrm>
          <a:prstGeom prst="rect">
            <a:avLst/>
          </a:prstGeom>
        </p:spPr>
        <p:txBody>
          <a:bodyPr/>
          <a:lstStyle/>
          <a:p>
            <a:r>
              <a:rPr lang="en-US" sz="2800" dirty="0" smtClean="0"/>
              <a:t>Theft</a:t>
            </a:r>
          </a:p>
          <a:p>
            <a:r>
              <a:rPr lang="en-US" sz="2800" dirty="0" smtClean="0"/>
              <a:t>Breach of privacy</a:t>
            </a:r>
          </a:p>
          <a:p>
            <a:r>
              <a:rPr lang="en-US" sz="2800" dirty="0" smtClean="0"/>
              <a:t>Internet abuse</a:t>
            </a:r>
          </a:p>
          <a:p>
            <a:r>
              <a:rPr lang="en-US" sz="2800" dirty="0" smtClean="0"/>
              <a:t>Email abuse</a:t>
            </a:r>
          </a:p>
          <a:p>
            <a:r>
              <a:rPr lang="en-US" sz="2800" dirty="0" smtClean="0"/>
              <a:t>Harassment</a:t>
            </a:r>
          </a:p>
        </p:txBody>
      </p:sp>
      <p:sp>
        <p:nvSpPr>
          <p:cNvPr id="1640452" name="Rectangle 4"/>
          <p:cNvSpPr>
            <a:spLocks noGrp="1" noChangeArrowheads="1"/>
          </p:cNvSpPr>
          <p:nvPr>
            <p:ph type="body" idx="4294967295"/>
          </p:nvPr>
        </p:nvSpPr>
        <p:spPr>
          <a:xfrm>
            <a:off x="4495800" y="1646237"/>
            <a:ext cx="4040187" cy="411163"/>
          </a:xfrm>
          <a:prstGeom prst="rect">
            <a:avLst/>
          </a:prstGeom>
        </p:spPr>
        <p:txBody>
          <a:bodyPr/>
          <a:lstStyle/>
          <a:p>
            <a:r>
              <a:rPr lang="en-US" sz="2800" dirty="0" smtClean="0"/>
              <a:t>Pornography</a:t>
            </a:r>
          </a:p>
          <a:p>
            <a:r>
              <a:rPr lang="en-US" sz="2800" dirty="0" smtClean="0"/>
              <a:t>Pirated/unlicensed software</a:t>
            </a:r>
          </a:p>
          <a:p>
            <a:r>
              <a:rPr lang="en-US" sz="2800" dirty="0" smtClean="0"/>
              <a:t>Malware</a:t>
            </a:r>
          </a:p>
          <a:p>
            <a:r>
              <a:rPr lang="en-US" sz="2800" dirty="0" smtClean="0"/>
              <a:t>Disclosing company secrets</a:t>
            </a:r>
          </a:p>
        </p:txBody>
      </p:sp>
    </p:spTree>
    <p:extLst>
      <p:ext uri="{BB962C8B-B14F-4D97-AF65-F5344CB8AC3E}">
        <p14:creationId xmlns:p14="http://schemas.microsoft.com/office/powerpoint/2010/main" val="35161542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40451">
                                            <p:txEl>
                                              <p:pRg st="0" end="0"/>
                                            </p:txEl>
                                          </p:spTgt>
                                        </p:tgtEl>
                                        <p:attrNameLst>
                                          <p:attrName>style.visibility</p:attrName>
                                        </p:attrNameLst>
                                      </p:cBhvr>
                                      <p:to>
                                        <p:strVal val="visible"/>
                                      </p:to>
                                    </p:set>
                                    <p:anim calcmode="lin" valueType="num">
                                      <p:cBhvr additive="base">
                                        <p:cTn id="7" dur="500" fill="hold"/>
                                        <p:tgtEl>
                                          <p:spTgt spid="16404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04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40451">
                                            <p:txEl>
                                              <p:pRg st="1" end="1"/>
                                            </p:txEl>
                                          </p:spTgt>
                                        </p:tgtEl>
                                        <p:attrNameLst>
                                          <p:attrName>style.visibility</p:attrName>
                                        </p:attrNameLst>
                                      </p:cBhvr>
                                      <p:to>
                                        <p:strVal val="visible"/>
                                      </p:to>
                                    </p:set>
                                    <p:anim calcmode="lin" valueType="num">
                                      <p:cBhvr additive="base">
                                        <p:cTn id="13" dur="500" fill="hold"/>
                                        <p:tgtEl>
                                          <p:spTgt spid="16404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0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40451">
                                            <p:txEl>
                                              <p:pRg st="2" end="2"/>
                                            </p:txEl>
                                          </p:spTgt>
                                        </p:tgtEl>
                                        <p:attrNameLst>
                                          <p:attrName>style.visibility</p:attrName>
                                        </p:attrNameLst>
                                      </p:cBhvr>
                                      <p:to>
                                        <p:strVal val="visible"/>
                                      </p:to>
                                    </p:set>
                                    <p:anim calcmode="lin" valueType="num">
                                      <p:cBhvr additive="base">
                                        <p:cTn id="19" dur="500" fill="hold"/>
                                        <p:tgtEl>
                                          <p:spTgt spid="16404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404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40451">
                                            <p:txEl>
                                              <p:pRg st="3" end="3"/>
                                            </p:txEl>
                                          </p:spTgt>
                                        </p:tgtEl>
                                        <p:attrNameLst>
                                          <p:attrName>style.visibility</p:attrName>
                                        </p:attrNameLst>
                                      </p:cBhvr>
                                      <p:to>
                                        <p:strVal val="visible"/>
                                      </p:to>
                                    </p:set>
                                    <p:anim calcmode="lin" valueType="num">
                                      <p:cBhvr additive="base">
                                        <p:cTn id="25" dur="500" fill="hold"/>
                                        <p:tgtEl>
                                          <p:spTgt spid="16404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404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40451">
                                            <p:txEl>
                                              <p:pRg st="4" end="4"/>
                                            </p:txEl>
                                          </p:spTgt>
                                        </p:tgtEl>
                                        <p:attrNameLst>
                                          <p:attrName>style.visibility</p:attrName>
                                        </p:attrNameLst>
                                      </p:cBhvr>
                                      <p:to>
                                        <p:strVal val="visible"/>
                                      </p:to>
                                    </p:set>
                                    <p:anim calcmode="lin" valueType="num">
                                      <p:cBhvr additive="base">
                                        <p:cTn id="31" dur="500" fill="hold"/>
                                        <p:tgtEl>
                                          <p:spTgt spid="16404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404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40452">
                                            <p:txEl>
                                              <p:pRg st="0" end="0"/>
                                            </p:txEl>
                                          </p:spTgt>
                                        </p:tgtEl>
                                        <p:attrNameLst>
                                          <p:attrName>style.visibility</p:attrName>
                                        </p:attrNameLst>
                                      </p:cBhvr>
                                      <p:to>
                                        <p:strVal val="visible"/>
                                      </p:to>
                                    </p:set>
                                    <p:anim calcmode="lin" valueType="num">
                                      <p:cBhvr additive="base">
                                        <p:cTn id="37" dur="500" fill="hold"/>
                                        <p:tgtEl>
                                          <p:spTgt spid="164045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404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40452">
                                            <p:txEl>
                                              <p:pRg st="1" end="1"/>
                                            </p:txEl>
                                          </p:spTgt>
                                        </p:tgtEl>
                                        <p:attrNameLst>
                                          <p:attrName>style.visibility</p:attrName>
                                        </p:attrNameLst>
                                      </p:cBhvr>
                                      <p:to>
                                        <p:strVal val="visible"/>
                                      </p:to>
                                    </p:set>
                                    <p:anim calcmode="lin" valueType="num">
                                      <p:cBhvr additive="base">
                                        <p:cTn id="43" dur="500" fill="hold"/>
                                        <p:tgtEl>
                                          <p:spTgt spid="1640452">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404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40452">
                                            <p:txEl>
                                              <p:pRg st="2" end="2"/>
                                            </p:txEl>
                                          </p:spTgt>
                                        </p:tgtEl>
                                        <p:attrNameLst>
                                          <p:attrName>style.visibility</p:attrName>
                                        </p:attrNameLst>
                                      </p:cBhvr>
                                      <p:to>
                                        <p:strVal val="visible"/>
                                      </p:to>
                                    </p:set>
                                    <p:anim calcmode="lin" valueType="num">
                                      <p:cBhvr additive="base">
                                        <p:cTn id="49" dur="500" fill="hold"/>
                                        <p:tgtEl>
                                          <p:spTgt spid="1640452">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404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40452">
                                            <p:txEl>
                                              <p:pRg st="3" end="3"/>
                                            </p:txEl>
                                          </p:spTgt>
                                        </p:tgtEl>
                                        <p:attrNameLst>
                                          <p:attrName>style.visibility</p:attrName>
                                        </p:attrNameLst>
                                      </p:cBhvr>
                                      <p:to>
                                        <p:strVal val="visible"/>
                                      </p:to>
                                    </p:set>
                                    <p:anim calcmode="lin" valueType="num">
                                      <p:cBhvr additive="base">
                                        <p:cTn id="55" dur="500" fill="hold"/>
                                        <p:tgtEl>
                                          <p:spTgt spid="1640452">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64045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51" grpId="0" build="p" autoUpdateAnimBg="0"/>
      <p:bldP spid="1640452"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dirty="0" smtClean="0"/>
              <a:t>The External Threat</a:t>
            </a:r>
            <a:endParaRPr lang="en-US" b="1" dirty="0" smtClean="0"/>
          </a:p>
        </p:txBody>
      </p:sp>
      <p:sp>
        <p:nvSpPr>
          <p:cNvPr id="1642499" name="Rectangle 3"/>
          <p:cNvSpPr>
            <a:spLocks noGrp="1" noChangeArrowheads="1"/>
          </p:cNvSpPr>
          <p:nvPr>
            <p:ph idx="1"/>
          </p:nvPr>
        </p:nvSpPr>
        <p:spPr>
          <a:xfrm>
            <a:off x="228600" y="1646237"/>
            <a:ext cx="4724400" cy="4678363"/>
          </a:xfrm>
          <a:prstGeom prst="rect">
            <a:avLst/>
          </a:prstGeom>
        </p:spPr>
        <p:txBody>
          <a:bodyPr>
            <a:normAutofit/>
          </a:bodyPr>
          <a:lstStyle/>
          <a:p>
            <a:r>
              <a:rPr lang="en-US" sz="2800" dirty="0" smtClean="0"/>
              <a:t>Denial of service attacks</a:t>
            </a:r>
          </a:p>
          <a:p>
            <a:r>
              <a:rPr lang="en-US" sz="2800" dirty="0" smtClean="0"/>
              <a:t>Malware: Viruses, Worms, Trojan Horses</a:t>
            </a:r>
          </a:p>
          <a:p>
            <a:r>
              <a:rPr lang="en-US" sz="2800" dirty="0" smtClean="0"/>
              <a:t>Web site vandalism</a:t>
            </a:r>
          </a:p>
          <a:p>
            <a:r>
              <a:rPr lang="en-US" sz="2800" dirty="0" smtClean="0"/>
              <a:t>Web services attacks: XSS, SQL Injection</a:t>
            </a:r>
          </a:p>
          <a:p>
            <a:r>
              <a:rPr lang="en-US" sz="2800" dirty="0" smtClean="0"/>
              <a:t>Corporate espionage</a:t>
            </a:r>
          </a:p>
        </p:txBody>
      </p:sp>
      <p:sp>
        <p:nvSpPr>
          <p:cNvPr id="1642500" name="Rectangle 4"/>
          <p:cNvSpPr>
            <a:spLocks noGrp="1" noChangeArrowheads="1"/>
          </p:cNvSpPr>
          <p:nvPr>
            <p:ph type="body" sz="half" idx="4294967295"/>
          </p:nvPr>
        </p:nvSpPr>
        <p:spPr>
          <a:xfrm>
            <a:off x="4724400" y="1676400"/>
            <a:ext cx="4267200" cy="4876800"/>
          </a:xfrm>
          <a:prstGeom prst="rect">
            <a:avLst/>
          </a:prstGeom>
        </p:spPr>
        <p:txBody>
          <a:bodyPr/>
          <a:lstStyle/>
          <a:p>
            <a:r>
              <a:rPr lang="en-US" sz="2800" dirty="0" smtClean="0"/>
              <a:t>Phishing</a:t>
            </a:r>
          </a:p>
          <a:p>
            <a:r>
              <a:rPr lang="en-US" sz="2800" dirty="0" smtClean="0"/>
              <a:t>Theft of transaction information</a:t>
            </a:r>
          </a:p>
          <a:p>
            <a:r>
              <a:rPr lang="en-US" sz="2800" dirty="0" smtClean="0"/>
              <a:t>Financial fraud</a:t>
            </a:r>
          </a:p>
          <a:p>
            <a:r>
              <a:rPr lang="en-US" sz="2800" dirty="0" smtClean="0"/>
              <a:t>Spam</a:t>
            </a:r>
          </a:p>
          <a:p>
            <a:r>
              <a:rPr lang="en-US" sz="2800" dirty="0" smtClean="0"/>
              <a:t>Unauthorized use of resources</a:t>
            </a:r>
          </a:p>
          <a:p>
            <a:r>
              <a:rPr lang="en-US" sz="2800" dirty="0" smtClean="0"/>
              <a:t>“</a:t>
            </a:r>
            <a:r>
              <a:rPr lang="en-US" sz="2800" dirty="0" err="1" smtClean="0"/>
              <a:t>Hackstortion</a:t>
            </a:r>
            <a:r>
              <a:rPr lang="en-US" sz="2800" dirty="0" smtClean="0"/>
              <a:t>”</a:t>
            </a:r>
          </a:p>
          <a:p>
            <a:pPr>
              <a:buFontTx/>
              <a:buNone/>
            </a:pPr>
            <a:endParaRPr lang="en-US" dirty="0" smtClean="0"/>
          </a:p>
        </p:txBody>
      </p:sp>
    </p:spTree>
    <p:extLst>
      <p:ext uri="{BB962C8B-B14F-4D97-AF65-F5344CB8AC3E}">
        <p14:creationId xmlns:p14="http://schemas.microsoft.com/office/powerpoint/2010/main" val="28297002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42499">
                                            <p:txEl>
                                              <p:pRg st="0" end="0"/>
                                            </p:txEl>
                                          </p:spTgt>
                                        </p:tgtEl>
                                        <p:attrNameLst>
                                          <p:attrName>style.visibility</p:attrName>
                                        </p:attrNameLst>
                                      </p:cBhvr>
                                      <p:to>
                                        <p:strVal val="visible"/>
                                      </p:to>
                                    </p:set>
                                    <p:anim calcmode="lin" valueType="num">
                                      <p:cBhvr additive="base">
                                        <p:cTn id="7" dur="500" fill="hold"/>
                                        <p:tgtEl>
                                          <p:spTgt spid="16424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249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642499">
                                            <p:txEl>
                                              <p:pRg st="1" end="1"/>
                                            </p:txEl>
                                          </p:spTgt>
                                        </p:tgtEl>
                                        <p:attrNameLst>
                                          <p:attrName>style.visibility</p:attrName>
                                        </p:attrNameLst>
                                      </p:cBhvr>
                                      <p:to>
                                        <p:strVal val="visible"/>
                                      </p:to>
                                    </p:set>
                                    <p:anim calcmode="lin" valueType="num">
                                      <p:cBhvr additive="base">
                                        <p:cTn id="13" dur="500" fill="hold"/>
                                        <p:tgtEl>
                                          <p:spTgt spid="16424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249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642499">
                                            <p:txEl>
                                              <p:pRg st="2" end="2"/>
                                            </p:txEl>
                                          </p:spTgt>
                                        </p:tgtEl>
                                        <p:attrNameLst>
                                          <p:attrName>style.visibility</p:attrName>
                                        </p:attrNameLst>
                                      </p:cBhvr>
                                      <p:to>
                                        <p:strVal val="visible"/>
                                      </p:to>
                                    </p:set>
                                    <p:anim calcmode="lin" valueType="num">
                                      <p:cBhvr additive="base">
                                        <p:cTn id="19" dur="500" fill="hold"/>
                                        <p:tgtEl>
                                          <p:spTgt spid="16424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4249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642499">
                                            <p:txEl>
                                              <p:pRg st="3" end="3"/>
                                            </p:txEl>
                                          </p:spTgt>
                                        </p:tgtEl>
                                        <p:attrNameLst>
                                          <p:attrName>style.visibility</p:attrName>
                                        </p:attrNameLst>
                                      </p:cBhvr>
                                      <p:to>
                                        <p:strVal val="visible"/>
                                      </p:to>
                                    </p:set>
                                    <p:anim calcmode="lin" valueType="num">
                                      <p:cBhvr additive="base">
                                        <p:cTn id="25" dur="500" fill="hold"/>
                                        <p:tgtEl>
                                          <p:spTgt spid="16424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42499">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642499">
                                            <p:txEl>
                                              <p:pRg st="4" end="4"/>
                                            </p:txEl>
                                          </p:spTgt>
                                        </p:tgtEl>
                                        <p:attrNameLst>
                                          <p:attrName>style.visibility</p:attrName>
                                        </p:attrNameLst>
                                      </p:cBhvr>
                                      <p:to>
                                        <p:strVal val="visible"/>
                                      </p:to>
                                    </p:set>
                                    <p:anim calcmode="lin" valueType="num">
                                      <p:cBhvr additive="base">
                                        <p:cTn id="31" dur="500" fill="hold"/>
                                        <p:tgtEl>
                                          <p:spTgt spid="16424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42499">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1642500">
                                            <p:txEl>
                                              <p:pRg st="0" end="0"/>
                                            </p:txEl>
                                          </p:spTgt>
                                        </p:tgtEl>
                                        <p:attrNameLst>
                                          <p:attrName>style.visibility</p:attrName>
                                        </p:attrNameLst>
                                      </p:cBhvr>
                                      <p:to>
                                        <p:strVal val="visible"/>
                                      </p:to>
                                    </p:set>
                                    <p:anim calcmode="lin" valueType="num">
                                      <p:cBhvr additive="base">
                                        <p:cTn id="37" dur="500" fill="hold"/>
                                        <p:tgtEl>
                                          <p:spTgt spid="1642500">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4250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1642500">
                                            <p:txEl>
                                              <p:pRg st="1" end="1"/>
                                            </p:txEl>
                                          </p:spTgt>
                                        </p:tgtEl>
                                        <p:attrNameLst>
                                          <p:attrName>style.visibility</p:attrName>
                                        </p:attrNameLst>
                                      </p:cBhvr>
                                      <p:to>
                                        <p:strVal val="visible"/>
                                      </p:to>
                                    </p:set>
                                    <p:anim calcmode="lin" valueType="num">
                                      <p:cBhvr additive="base">
                                        <p:cTn id="43" dur="500" fill="hold"/>
                                        <p:tgtEl>
                                          <p:spTgt spid="1642500">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42500">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1642500">
                                            <p:txEl>
                                              <p:pRg st="2" end="2"/>
                                            </p:txEl>
                                          </p:spTgt>
                                        </p:tgtEl>
                                        <p:attrNameLst>
                                          <p:attrName>style.visibility</p:attrName>
                                        </p:attrNameLst>
                                      </p:cBhvr>
                                      <p:to>
                                        <p:strVal val="visible"/>
                                      </p:to>
                                    </p:set>
                                    <p:anim calcmode="lin" valueType="num">
                                      <p:cBhvr additive="base">
                                        <p:cTn id="49" dur="500" fill="hold"/>
                                        <p:tgtEl>
                                          <p:spTgt spid="1642500">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42500">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1642500">
                                            <p:txEl>
                                              <p:pRg st="3" end="3"/>
                                            </p:txEl>
                                          </p:spTgt>
                                        </p:tgtEl>
                                        <p:attrNameLst>
                                          <p:attrName>style.visibility</p:attrName>
                                        </p:attrNameLst>
                                      </p:cBhvr>
                                      <p:to>
                                        <p:strVal val="visible"/>
                                      </p:to>
                                    </p:set>
                                    <p:anim calcmode="lin" valueType="num">
                                      <p:cBhvr additive="base">
                                        <p:cTn id="55" dur="500" fill="hold"/>
                                        <p:tgtEl>
                                          <p:spTgt spid="1642500">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642500">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642500">
                                            <p:txEl>
                                              <p:pRg st="4" end="4"/>
                                            </p:txEl>
                                          </p:spTgt>
                                        </p:tgtEl>
                                        <p:attrNameLst>
                                          <p:attrName>style.visibility</p:attrName>
                                        </p:attrNameLst>
                                      </p:cBhvr>
                                      <p:to>
                                        <p:strVal val="visible"/>
                                      </p:to>
                                    </p:set>
                                    <p:anim calcmode="lin" valueType="num">
                                      <p:cBhvr additive="base">
                                        <p:cTn id="61" dur="500" fill="hold"/>
                                        <p:tgtEl>
                                          <p:spTgt spid="1642500">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642500">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1642500">
                                            <p:txEl>
                                              <p:pRg st="5" end="5"/>
                                            </p:txEl>
                                          </p:spTgt>
                                        </p:tgtEl>
                                        <p:attrNameLst>
                                          <p:attrName>style.visibility</p:attrName>
                                        </p:attrNameLst>
                                      </p:cBhvr>
                                      <p:to>
                                        <p:strVal val="visible"/>
                                      </p:to>
                                    </p:set>
                                    <p:anim calcmode="lin" valueType="num">
                                      <p:cBhvr additive="base">
                                        <p:cTn id="67" dur="500" fill="hold"/>
                                        <p:tgtEl>
                                          <p:spTgt spid="1642500">
                                            <p:txEl>
                                              <p:pRg st="5" end="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642500">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499" grpId="0" build="p" autoUpdateAnimBg="0"/>
      <p:bldP spid="1642500"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smtClean="0"/>
              <a:t>The External Threat</a:t>
            </a:r>
          </a:p>
        </p:txBody>
      </p:sp>
      <p:sp>
        <p:nvSpPr>
          <p:cNvPr id="1644547" name="Rectangle 3"/>
          <p:cNvSpPr>
            <a:spLocks noGrp="1" noChangeArrowheads="1"/>
          </p:cNvSpPr>
          <p:nvPr>
            <p:ph idx="1"/>
          </p:nvPr>
        </p:nvSpPr>
        <p:spPr/>
        <p:txBody>
          <a:bodyPr>
            <a:normAutofit/>
          </a:bodyPr>
          <a:lstStyle/>
          <a:p>
            <a:r>
              <a:rPr lang="en-US" sz="3200" dirty="0" smtClean="0">
                <a:solidFill>
                  <a:srgbClr val="800000"/>
                </a:solidFill>
              </a:rPr>
              <a:t>Cyber crime</a:t>
            </a:r>
            <a:r>
              <a:rPr lang="en-US" sz="3200" dirty="0" smtClean="0"/>
              <a:t> has many similarities with physical crime (e.g., fraud, vandalism, extortion, etc.), </a:t>
            </a:r>
            <a:r>
              <a:rPr lang="en-US" sz="3200" b="1" i="1" dirty="0" smtClean="0"/>
              <a:t>but</a:t>
            </a:r>
            <a:r>
              <a:rPr lang="en-US" sz="3200" dirty="0" smtClean="0"/>
              <a:t> it is potentially much worse:</a:t>
            </a:r>
          </a:p>
          <a:p>
            <a:pPr lvl="1"/>
            <a:r>
              <a:rPr lang="en-US" sz="2800" dirty="0" smtClean="0"/>
              <a:t>More widespread</a:t>
            </a:r>
          </a:p>
          <a:p>
            <a:pPr lvl="1"/>
            <a:r>
              <a:rPr lang="en-US" sz="2800" dirty="0" smtClean="0"/>
              <a:t>Action at a distance</a:t>
            </a:r>
          </a:p>
          <a:p>
            <a:pPr lvl="1"/>
            <a:r>
              <a:rPr lang="en-US" sz="2800" dirty="0" smtClean="0"/>
              <a:t>Technique propagation</a:t>
            </a:r>
          </a:p>
          <a:p>
            <a:pPr lvl="1"/>
            <a:r>
              <a:rPr lang="en-US" sz="2800" b="1" i="1" dirty="0" smtClean="0"/>
              <a:t>Potentially greater effects/</a:t>
            </a:r>
            <a:r>
              <a:rPr lang="en-US" sz="2800" b="1" i="1" dirty="0" smtClean="0"/>
              <a:t>consequences…</a:t>
            </a:r>
            <a:endParaRPr lang="en-US" sz="1400" b="1" i="1" dirty="0" smtClean="0"/>
          </a:p>
          <a:p>
            <a:pPr lvl="1"/>
            <a:endParaRPr lang="en-US" dirty="0" smtClean="0"/>
          </a:p>
          <a:p>
            <a:pPr lvl="1"/>
            <a:endParaRPr lang="en-US" dirty="0" smtClean="0"/>
          </a:p>
        </p:txBody>
      </p:sp>
    </p:spTree>
    <p:extLst>
      <p:ext uri="{BB962C8B-B14F-4D97-AF65-F5344CB8AC3E}">
        <p14:creationId xmlns:p14="http://schemas.microsoft.com/office/powerpoint/2010/main" val="17540220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4547">
                                            <p:txEl>
                                              <p:pRg st="0" end="0"/>
                                            </p:txEl>
                                          </p:spTgt>
                                        </p:tgtEl>
                                        <p:attrNameLst>
                                          <p:attrName>style.visibility</p:attrName>
                                        </p:attrNameLst>
                                      </p:cBhvr>
                                      <p:to>
                                        <p:strVal val="visible"/>
                                      </p:to>
                                    </p:set>
                                    <p:animEffect transition="in" filter="wipe(left)">
                                      <p:cBhvr>
                                        <p:cTn id="7" dur="500"/>
                                        <p:tgtEl>
                                          <p:spTgt spid="164454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44547">
                                            <p:txEl>
                                              <p:pRg st="1" end="1"/>
                                            </p:txEl>
                                          </p:spTgt>
                                        </p:tgtEl>
                                        <p:attrNameLst>
                                          <p:attrName>style.visibility</p:attrName>
                                        </p:attrNameLst>
                                      </p:cBhvr>
                                      <p:to>
                                        <p:strVal val="visible"/>
                                      </p:to>
                                    </p:set>
                                    <p:animEffect transition="in" filter="wipe(left)">
                                      <p:cBhvr>
                                        <p:cTn id="10" dur="500"/>
                                        <p:tgtEl>
                                          <p:spTgt spid="164454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44547">
                                            <p:txEl>
                                              <p:pRg st="2" end="2"/>
                                            </p:txEl>
                                          </p:spTgt>
                                        </p:tgtEl>
                                        <p:attrNameLst>
                                          <p:attrName>style.visibility</p:attrName>
                                        </p:attrNameLst>
                                      </p:cBhvr>
                                      <p:to>
                                        <p:strVal val="visible"/>
                                      </p:to>
                                    </p:set>
                                    <p:animEffect transition="in" filter="wipe(left)">
                                      <p:cBhvr>
                                        <p:cTn id="13" dur="500"/>
                                        <p:tgtEl>
                                          <p:spTgt spid="1644547">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644547">
                                            <p:txEl>
                                              <p:pRg st="3" end="3"/>
                                            </p:txEl>
                                          </p:spTgt>
                                        </p:tgtEl>
                                        <p:attrNameLst>
                                          <p:attrName>style.visibility</p:attrName>
                                        </p:attrNameLst>
                                      </p:cBhvr>
                                      <p:to>
                                        <p:strVal val="visible"/>
                                      </p:to>
                                    </p:set>
                                    <p:animEffect transition="in" filter="wipe(left)">
                                      <p:cBhvr>
                                        <p:cTn id="16" dur="500"/>
                                        <p:tgtEl>
                                          <p:spTgt spid="1644547">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644547">
                                            <p:txEl>
                                              <p:pRg st="4" end="4"/>
                                            </p:txEl>
                                          </p:spTgt>
                                        </p:tgtEl>
                                        <p:attrNameLst>
                                          <p:attrName>style.visibility</p:attrName>
                                        </p:attrNameLst>
                                      </p:cBhvr>
                                      <p:to>
                                        <p:strVal val="visible"/>
                                      </p:to>
                                    </p:set>
                                    <p:animEffect transition="in" filter="wipe(left)">
                                      <p:cBhvr>
                                        <p:cTn id="19" dur="500"/>
                                        <p:tgtEl>
                                          <p:spTgt spid="16445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454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724900" cy="914400"/>
          </a:xfrm>
        </p:spPr>
        <p:txBody>
          <a:bodyPr/>
          <a:lstStyle/>
          <a:p>
            <a:r>
              <a:rPr lang="en-US" dirty="0" smtClean="0"/>
              <a:t>SCADA disaster: before</a:t>
            </a:r>
            <a:endParaRPr lang="en-US" dirty="0"/>
          </a:p>
        </p:txBody>
      </p:sp>
      <p:sp>
        <p:nvSpPr>
          <p:cNvPr id="3" name="Content Placeholder 2"/>
          <p:cNvSpPr>
            <a:spLocks noGrp="1"/>
          </p:cNvSpPr>
          <p:nvPr>
            <p:ph idx="1"/>
          </p:nvPr>
        </p:nvSpPr>
        <p:spPr>
          <a:xfrm>
            <a:off x="228600" y="1219200"/>
            <a:ext cx="8724900" cy="4678363"/>
          </a:xfrm>
        </p:spPr>
        <p:txBody>
          <a:bodyPr/>
          <a:lstStyle/>
          <a:p>
            <a:r>
              <a:rPr lang="en-US" sz="2400" dirty="0"/>
              <a:t>2009 </a:t>
            </a:r>
            <a:r>
              <a:rPr lang="en-US" sz="2400" dirty="0" smtClean="0"/>
              <a:t>at </a:t>
            </a:r>
            <a:r>
              <a:rPr lang="en-US" sz="2400" dirty="0"/>
              <a:t>the Russian </a:t>
            </a:r>
            <a:r>
              <a:rPr lang="en-US" sz="2400" dirty="0" err="1"/>
              <a:t>Sayano-Shushenskaya</a:t>
            </a:r>
            <a:r>
              <a:rPr lang="en-US" sz="2400" dirty="0"/>
              <a:t> hydroelectric dam</a:t>
            </a:r>
          </a:p>
          <a:p>
            <a:endParaRPr lang="en-US" sz="2400" dirty="0"/>
          </a:p>
        </p:txBody>
      </p:sp>
      <p:pic>
        <p:nvPicPr>
          <p:cNvPr id="849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467600" cy="49734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884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 y="655638"/>
            <a:ext cx="8724900" cy="914400"/>
          </a:xfrm>
        </p:spPr>
        <p:txBody>
          <a:bodyPr/>
          <a:lstStyle/>
          <a:p>
            <a:pPr eaLnBrk="1" hangingPunct="1"/>
            <a:r>
              <a:rPr lang="en-US" smtClean="0"/>
              <a:t>Defcon CtF</a:t>
            </a:r>
          </a:p>
        </p:txBody>
      </p:sp>
      <p:pic>
        <p:nvPicPr>
          <p:cNvPr id="17411" name="Picture 3" descr="ctf-score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3025" y="1476375"/>
            <a:ext cx="5295900"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4" descr="defcona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55963"/>
            <a:ext cx="3887788" cy="291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5" descr="veg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74788"/>
            <a:ext cx="38862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724900" cy="914400"/>
          </a:xfrm>
        </p:spPr>
        <p:txBody>
          <a:bodyPr/>
          <a:lstStyle/>
          <a:p>
            <a:r>
              <a:rPr lang="en-US" dirty="0" smtClean="0"/>
              <a:t>SCADA disaster: after</a:t>
            </a:r>
            <a:endParaRPr lang="en-US" dirty="0"/>
          </a:p>
        </p:txBody>
      </p:sp>
      <p:sp>
        <p:nvSpPr>
          <p:cNvPr id="3" name="Content Placeholder 2"/>
          <p:cNvSpPr>
            <a:spLocks noGrp="1"/>
          </p:cNvSpPr>
          <p:nvPr>
            <p:ph idx="1"/>
          </p:nvPr>
        </p:nvSpPr>
        <p:spPr/>
        <p:txBody>
          <a:bodyPr/>
          <a:lstStyle/>
          <a:p>
            <a:endParaRPr lang="en-US"/>
          </a:p>
        </p:txBody>
      </p:sp>
      <p:pic>
        <p:nvPicPr>
          <p:cNvPr id="860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7990742" cy="52683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6822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1"/>
            <a:ext cx="8724900" cy="914400"/>
          </a:xfrm>
        </p:spPr>
        <p:txBody>
          <a:bodyPr/>
          <a:lstStyle/>
          <a:p>
            <a:r>
              <a:rPr lang="en-US" dirty="0" smtClean="0"/>
              <a:t>SCADA disaster: what happened?</a:t>
            </a:r>
            <a:endParaRPr lang="en-US" dirty="0"/>
          </a:p>
        </p:txBody>
      </p:sp>
      <p:sp>
        <p:nvSpPr>
          <p:cNvPr id="3" name="Content Placeholder 2"/>
          <p:cNvSpPr>
            <a:spLocks noGrp="1"/>
          </p:cNvSpPr>
          <p:nvPr>
            <p:ph idx="1"/>
          </p:nvPr>
        </p:nvSpPr>
        <p:spPr>
          <a:xfrm>
            <a:off x="228600" y="1219200"/>
            <a:ext cx="8153400" cy="5029200"/>
          </a:xfrm>
        </p:spPr>
        <p:txBody>
          <a:bodyPr/>
          <a:lstStyle/>
          <a:p>
            <a:pPr>
              <a:spcAft>
                <a:spcPts val="0"/>
              </a:spcAft>
            </a:pPr>
            <a:r>
              <a:rPr lang="en-US" sz="2800" dirty="0" smtClean="0"/>
              <a:t>New </a:t>
            </a:r>
            <a:r>
              <a:rPr lang="en-US" sz="2800" dirty="0"/>
              <a:t>automatic control system--meant to slow or speed up turbines to match output to fluctuations in power demand</a:t>
            </a:r>
          </a:p>
          <a:p>
            <a:pPr>
              <a:spcAft>
                <a:spcPts val="0"/>
              </a:spcAft>
            </a:pPr>
            <a:r>
              <a:rPr lang="en-US" sz="2800" dirty="0" smtClean="0"/>
              <a:t>Incorrect software setting </a:t>
            </a:r>
            <a:r>
              <a:rPr lang="en-US" sz="2800" dirty="0"/>
              <a:t>caused amplitude of machine's vibrations to increase to unsafe </a:t>
            </a:r>
            <a:r>
              <a:rPr lang="en-US" sz="2800" dirty="0" smtClean="0"/>
              <a:t>levels – Turbine 2 vibrated </a:t>
            </a:r>
            <a:r>
              <a:rPr lang="en-US" sz="2800" dirty="0"/>
              <a:t>at four times the maximum </a:t>
            </a:r>
            <a:r>
              <a:rPr lang="en-US" sz="2800" dirty="0" smtClean="0"/>
              <a:t>limit</a:t>
            </a:r>
            <a:endParaRPr lang="en-US" sz="2800" dirty="0"/>
          </a:p>
          <a:p>
            <a:pPr>
              <a:spcAft>
                <a:spcPts val="0"/>
              </a:spcAft>
            </a:pPr>
            <a:r>
              <a:rPr lang="en-US" sz="2800" dirty="0" smtClean="0"/>
              <a:t>Result: 500</a:t>
            </a:r>
            <a:r>
              <a:rPr lang="en-US" sz="2800" dirty="0"/>
              <a:t>-ton piece of machinery topped by a power generator blasted through the floor and shot 50 feet into the air before crashing back </a:t>
            </a:r>
            <a:r>
              <a:rPr lang="en-US" sz="2800" dirty="0" smtClean="0"/>
              <a:t>down, fragging everything </a:t>
            </a:r>
            <a:r>
              <a:rPr lang="en-US" sz="2800" dirty="0"/>
              <a:t>in </a:t>
            </a:r>
            <a:r>
              <a:rPr lang="en-US" sz="2800" dirty="0" smtClean="0"/>
              <a:t>its path…</a:t>
            </a:r>
          </a:p>
          <a:p>
            <a:pPr>
              <a:spcAft>
                <a:spcPts val="0"/>
              </a:spcAft>
            </a:pPr>
            <a:r>
              <a:rPr lang="en-US" sz="2800" dirty="0" smtClean="0"/>
              <a:t>75 </a:t>
            </a:r>
            <a:r>
              <a:rPr lang="en-US" sz="2800" dirty="0"/>
              <a:t>people killed, scores injured, 40 tons of oil spilled into Yenisei river</a:t>
            </a:r>
          </a:p>
          <a:p>
            <a:pPr>
              <a:spcAft>
                <a:spcPts val="0"/>
              </a:spcAft>
            </a:pPr>
            <a:endParaRPr lang="en-US" sz="2400" dirty="0"/>
          </a:p>
        </p:txBody>
      </p:sp>
    </p:spTree>
    <p:extLst>
      <p:ext uri="{BB962C8B-B14F-4D97-AF65-F5344CB8AC3E}">
        <p14:creationId xmlns:p14="http://schemas.microsoft.com/office/powerpoint/2010/main" val="314135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a:xfrm>
            <a:off x="228600" y="381000"/>
            <a:ext cx="8686800" cy="762000"/>
          </a:xfrm>
        </p:spPr>
        <p:txBody>
          <a:bodyPr/>
          <a:lstStyle/>
          <a:p>
            <a:pPr eaLnBrk="1" hangingPunct="1"/>
            <a:r>
              <a:rPr lang="en-US" dirty="0" smtClean="0"/>
              <a:t>Whitehatters trophy case</a:t>
            </a:r>
          </a:p>
        </p:txBody>
      </p:sp>
      <p:pic>
        <p:nvPicPr>
          <p:cNvPr id="18435" name="Picture 2" descr="redbull"/>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a:xfrm>
            <a:off x="4800600" y="3879715"/>
            <a:ext cx="3809999" cy="2521085"/>
          </a:xfrm>
        </p:spPr>
      </p:pic>
      <p:sp>
        <p:nvSpPr>
          <p:cNvPr id="8197" name="Rectangle 4"/>
          <p:cNvSpPr>
            <a:spLocks noGrp="1" noChangeArrowheads="1"/>
          </p:cNvSpPr>
          <p:nvPr>
            <p:ph sz="quarter" idx="14"/>
          </p:nvPr>
        </p:nvSpPr>
        <p:spPr>
          <a:xfrm>
            <a:off x="212725" y="1142999"/>
            <a:ext cx="4359275" cy="5457825"/>
          </a:xfrm>
        </p:spPr>
        <p:txBody>
          <a:bodyPr rtlCol="0">
            <a:noAutofit/>
          </a:bodyPr>
          <a:lstStyle/>
          <a:p>
            <a:pPr marL="228600" indent="-228600" eaLnBrk="1" fontAlgn="auto" hangingPunct="1">
              <a:lnSpc>
                <a:spcPct val="80000"/>
              </a:lnSpc>
              <a:defRPr/>
            </a:pPr>
            <a:r>
              <a:rPr lang="en-US" sz="1600" dirty="0" smtClean="0"/>
              <a:t>1</a:t>
            </a:r>
            <a:r>
              <a:rPr lang="en-US" sz="1600" baseline="30000" dirty="0" smtClean="0"/>
              <a:t>st</a:t>
            </a:r>
            <a:r>
              <a:rPr lang="en-US" sz="1600" dirty="0" smtClean="0"/>
              <a:t>, aCTF2.0, Defcon 14, 2006</a:t>
            </a:r>
          </a:p>
          <a:p>
            <a:pPr marL="228600" indent="-228600" eaLnBrk="1" fontAlgn="auto" hangingPunct="1">
              <a:lnSpc>
                <a:spcPct val="80000"/>
              </a:lnSpc>
              <a:defRPr/>
            </a:pPr>
            <a:r>
              <a:rPr lang="en-US" sz="1600" dirty="0" smtClean="0"/>
              <a:t>1</a:t>
            </a:r>
            <a:r>
              <a:rPr lang="en-US" sz="1600" baseline="30000" dirty="0" smtClean="0"/>
              <a:t>st</a:t>
            </a:r>
            <a:r>
              <a:rPr lang="en-US" sz="1600" dirty="0" smtClean="0"/>
              <a:t>, (Academic) DC3 Forensics, 2006</a:t>
            </a:r>
          </a:p>
          <a:p>
            <a:pPr marL="228600" indent="-228600" eaLnBrk="1" fontAlgn="auto" hangingPunct="1">
              <a:lnSpc>
                <a:spcPct val="80000"/>
              </a:lnSpc>
              <a:defRPr/>
            </a:pPr>
            <a:r>
              <a:rPr lang="en-US" sz="1600" dirty="0" smtClean="0"/>
              <a:t>3</a:t>
            </a:r>
            <a:r>
              <a:rPr lang="en-US" sz="1600" baseline="30000" dirty="0" smtClean="0"/>
              <a:t>rd</a:t>
            </a:r>
            <a:r>
              <a:rPr lang="en-US" sz="1600" dirty="0" smtClean="0"/>
              <a:t>, UC-Santa Barbara International CtF, 2006</a:t>
            </a:r>
          </a:p>
          <a:p>
            <a:pPr marL="228600" indent="-228600" eaLnBrk="1" fontAlgn="auto" hangingPunct="1">
              <a:lnSpc>
                <a:spcPct val="80000"/>
              </a:lnSpc>
              <a:defRPr/>
            </a:pPr>
            <a:r>
              <a:rPr lang="en-US" sz="1600" dirty="0" smtClean="0"/>
              <a:t>2</a:t>
            </a:r>
            <a:r>
              <a:rPr lang="en-US" sz="1600" baseline="30000" dirty="0" smtClean="0"/>
              <a:t>nd</a:t>
            </a:r>
            <a:r>
              <a:rPr lang="en-US" sz="1600" dirty="0" smtClean="0"/>
              <a:t> SE Collegiate Cyber Defense Comp., Kennesaw St. Univ, 2006</a:t>
            </a:r>
          </a:p>
          <a:p>
            <a:pPr marL="228600" indent="-228600" eaLnBrk="1" fontAlgn="auto" hangingPunct="1">
              <a:lnSpc>
                <a:spcPct val="80000"/>
              </a:lnSpc>
              <a:defRPr/>
            </a:pPr>
            <a:r>
              <a:rPr lang="en-US" sz="1600" dirty="0" smtClean="0"/>
              <a:t>2</a:t>
            </a:r>
            <a:r>
              <a:rPr lang="en-US" sz="1600" baseline="30000" dirty="0" smtClean="0"/>
              <a:t>nd</a:t>
            </a:r>
            <a:r>
              <a:rPr lang="en-US" sz="1600" dirty="0" smtClean="0"/>
              <a:t>, CIPHER2, Tech Univ. of Aachen, Germany, 2007</a:t>
            </a:r>
          </a:p>
          <a:p>
            <a:pPr marL="228600" indent="-228600" eaLnBrk="1" fontAlgn="auto" hangingPunct="1">
              <a:lnSpc>
                <a:spcPct val="80000"/>
              </a:lnSpc>
              <a:defRPr/>
            </a:pPr>
            <a:r>
              <a:rPr lang="en-US" sz="1600" dirty="0" smtClean="0"/>
              <a:t>5</a:t>
            </a:r>
            <a:r>
              <a:rPr lang="en-US" sz="1600" baseline="30000" dirty="0" smtClean="0"/>
              <a:t>th</a:t>
            </a:r>
            <a:r>
              <a:rPr lang="en-US" sz="1600" dirty="0" smtClean="0"/>
              <a:t> (of 150) Kenshoto DefCon CtF Qualifier, 2007</a:t>
            </a:r>
          </a:p>
          <a:p>
            <a:pPr marL="228600" indent="-228600" eaLnBrk="1" fontAlgn="auto" hangingPunct="1">
              <a:lnSpc>
                <a:spcPct val="80000"/>
              </a:lnSpc>
              <a:defRPr/>
            </a:pPr>
            <a:r>
              <a:rPr lang="en-US" sz="1600" dirty="0" smtClean="0"/>
              <a:t>7</a:t>
            </a:r>
            <a:r>
              <a:rPr lang="en-US" sz="1600" baseline="30000" dirty="0" smtClean="0"/>
              <a:t>th</a:t>
            </a:r>
            <a:r>
              <a:rPr lang="en-US" sz="1600" dirty="0" smtClean="0"/>
              <a:t>, DefCon 15 CtF finals, Las Vegas, 2007</a:t>
            </a:r>
          </a:p>
          <a:p>
            <a:pPr marL="228600" indent="-228600" eaLnBrk="1" hangingPunct="1">
              <a:lnSpc>
                <a:spcPct val="80000"/>
              </a:lnSpc>
            </a:pPr>
            <a:r>
              <a:rPr lang="en-US" sz="1600" dirty="0"/>
              <a:t>Hosted intercollegiate CtF event “PWN 2007”</a:t>
            </a:r>
          </a:p>
          <a:p>
            <a:pPr marL="228600" indent="-228600" eaLnBrk="1" hangingPunct="1">
              <a:lnSpc>
                <a:spcPct val="80000"/>
              </a:lnSpc>
            </a:pPr>
            <a:r>
              <a:rPr lang="en-US" sz="1600" dirty="0"/>
              <a:t>11</a:t>
            </a:r>
            <a:r>
              <a:rPr lang="en-US" sz="1600" baseline="30000" dirty="0"/>
              <a:t>th</a:t>
            </a:r>
            <a:r>
              <a:rPr lang="en-US" sz="1600" dirty="0"/>
              <a:t> (of 400+), Kenshoto DefCon CtF Qualifier, 2008</a:t>
            </a:r>
          </a:p>
          <a:p>
            <a:pPr marL="228600" indent="-228600" eaLnBrk="1" hangingPunct="1">
              <a:lnSpc>
                <a:spcPct val="80000"/>
              </a:lnSpc>
            </a:pPr>
            <a:r>
              <a:rPr lang="en-US" sz="1600" dirty="0"/>
              <a:t>Top 25, Defcon Quals, 2009-10.</a:t>
            </a:r>
          </a:p>
          <a:p>
            <a:pPr marL="228600" indent="-228600" eaLnBrk="1" fontAlgn="auto" hangingPunct="1">
              <a:lnSpc>
                <a:spcPct val="80000"/>
              </a:lnSpc>
              <a:defRPr/>
            </a:pPr>
            <a:r>
              <a:rPr lang="en-US" sz="1600" dirty="0" smtClean="0"/>
              <a:t>4</a:t>
            </a:r>
            <a:r>
              <a:rPr lang="en-US" sz="1600" baseline="30000" dirty="0" smtClean="0"/>
              <a:t>th</a:t>
            </a:r>
            <a:r>
              <a:rPr lang="en-US" sz="1600" dirty="0" smtClean="0"/>
              <a:t>, Defcon oCTF, 2010</a:t>
            </a:r>
          </a:p>
          <a:p>
            <a:pPr marL="228600" indent="-228600" eaLnBrk="1" fontAlgn="auto" hangingPunct="1">
              <a:lnSpc>
                <a:spcPct val="80000"/>
              </a:lnSpc>
              <a:defRPr/>
            </a:pPr>
            <a:r>
              <a:rPr lang="en-US" sz="1600" dirty="0"/>
              <a:t>8</a:t>
            </a:r>
            <a:r>
              <a:rPr lang="en-US" sz="1600" baseline="30000" dirty="0"/>
              <a:t>th</a:t>
            </a:r>
            <a:r>
              <a:rPr lang="en-US" sz="1600" dirty="0"/>
              <a:t> (Qualified for finals), smpCTF, </a:t>
            </a:r>
            <a:r>
              <a:rPr lang="en-US" sz="1600" dirty="0" smtClean="0"/>
              <a:t>2010</a:t>
            </a:r>
          </a:p>
          <a:p>
            <a:pPr marL="228600" indent="-228600" eaLnBrk="1" fontAlgn="auto" hangingPunct="1">
              <a:lnSpc>
                <a:spcPct val="80000"/>
              </a:lnSpc>
              <a:defRPr/>
            </a:pPr>
            <a:r>
              <a:rPr lang="en-US" sz="1600" dirty="0"/>
              <a:t>4</a:t>
            </a:r>
            <a:r>
              <a:rPr lang="en-US" sz="1600" baseline="30000" dirty="0"/>
              <a:t>th</a:t>
            </a:r>
            <a:r>
              <a:rPr lang="en-US" sz="1600" dirty="0"/>
              <a:t> CSAW 2011</a:t>
            </a:r>
          </a:p>
          <a:p>
            <a:pPr marL="228600" indent="-228600" eaLnBrk="1" fontAlgn="auto" hangingPunct="1">
              <a:lnSpc>
                <a:spcPct val="80000"/>
              </a:lnSpc>
              <a:defRPr/>
            </a:pPr>
            <a:r>
              <a:rPr lang="en-US" sz="1600" dirty="0"/>
              <a:t>1</a:t>
            </a:r>
            <a:r>
              <a:rPr lang="en-US" sz="1600" baseline="30000" dirty="0"/>
              <a:t>st</a:t>
            </a:r>
            <a:r>
              <a:rPr lang="en-US" sz="1600" dirty="0"/>
              <a:t> HackFortress, Defcon, 2011-13; Shmoocon 2013</a:t>
            </a:r>
          </a:p>
          <a:p>
            <a:pPr marL="228600" indent="-228600" eaLnBrk="1" fontAlgn="auto" hangingPunct="1">
              <a:lnSpc>
                <a:spcPct val="80000"/>
              </a:lnSpc>
              <a:defRPr/>
            </a:pPr>
            <a:endParaRPr lang="en-US" sz="1600" dirty="0"/>
          </a:p>
          <a:p>
            <a:pPr marL="228600" indent="-228600" eaLnBrk="1" fontAlgn="auto" hangingPunct="1">
              <a:lnSpc>
                <a:spcPct val="80000"/>
              </a:lnSpc>
              <a:defRPr/>
            </a:pPr>
            <a:endParaRPr lang="en-US" sz="1600" dirty="0" smtClean="0"/>
          </a:p>
        </p:txBody>
      </p:sp>
      <p:sp>
        <p:nvSpPr>
          <p:cNvPr id="18437" name="Rectangle 5"/>
          <p:cNvSpPr>
            <a:spLocks noGrp="1" noChangeArrowheads="1"/>
          </p:cNvSpPr>
          <p:nvPr>
            <p:ph type="body" sz="half" idx="4294967295"/>
          </p:nvPr>
        </p:nvSpPr>
        <p:spPr>
          <a:xfrm>
            <a:off x="4648200" y="1143000"/>
            <a:ext cx="4267200" cy="3784600"/>
          </a:xfrm>
        </p:spPr>
        <p:txBody>
          <a:bodyPr/>
          <a:lstStyle/>
          <a:p>
            <a:pPr marL="228600" indent="-228600" eaLnBrk="1" fontAlgn="auto" hangingPunct="1">
              <a:lnSpc>
                <a:spcPct val="80000"/>
              </a:lnSpc>
              <a:defRPr/>
            </a:pPr>
            <a:r>
              <a:rPr lang="en-US" sz="1600" dirty="0" smtClean="0"/>
              <a:t>Members</a:t>
            </a:r>
            <a:r>
              <a:rPr lang="en-US" sz="1600" dirty="0"/>
              <a:t>/alumni helped run OpenCTF at Defcon, 2010-11; </a:t>
            </a:r>
            <a:r>
              <a:rPr lang="en-US" sz="1600" dirty="0" smtClean="0"/>
              <a:t>Defcon CTF </a:t>
            </a:r>
            <a:r>
              <a:rPr lang="en-US" sz="1600" dirty="0"/>
              <a:t>finals </a:t>
            </a:r>
            <a:r>
              <a:rPr lang="en-US" sz="1600" dirty="0" smtClean="0"/>
              <a:t>2013-15</a:t>
            </a:r>
            <a:endParaRPr lang="en-US" sz="1600" dirty="0"/>
          </a:p>
          <a:p>
            <a:pPr marL="228600" indent="-228600" eaLnBrk="1" fontAlgn="auto" hangingPunct="1">
              <a:lnSpc>
                <a:spcPct val="80000"/>
              </a:lnSpc>
              <a:defRPr/>
            </a:pPr>
            <a:r>
              <a:rPr lang="en-US" sz="1600" dirty="0" smtClean="0"/>
              <a:t>Finalist (top 6); CSAW 2013</a:t>
            </a:r>
          </a:p>
          <a:p>
            <a:pPr marL="228600" indent="-228600" eaLnBrk="1" fontAlgn="auto" hangingPunct="1">
              <a:lnSpc>
                <a:spcPct val="80000"/>
              </a:lnSpc>
              <a:defRPr/>
            </a:pPr>
            <a:r>
              <a:rPr lang="en-US" sz="1600" dirty="0" smtClean="0"/>
              <a:t>UC-Santa </a:t>
            </a:r>
            <a:r>
              <a:rPr lang="en-US" sz="1600" dirty="0"/>
              <a:t>Barbara International CtF, 2013,  </a:t>
            </a:r>
            <a:r>
              <a:rPr lang="en-US" sz="1600" b="1" dirty="0"/>
              <a:t>10th</a:t>
            </a:r>
            <a:r>
              <a:rPr lang="en-US" sz="1600" dirty="0"/>
              <a:t> in the world and </a:t>
            </a:r>
            <a:r>
              <a:rPr lang="en-US" sz="1600" b="1" dirty="0"/>
              <a:t>2nd </a:t>
            </a:r>
            <a:r>
              <a:rPr lang="en-US" sz="1600" dirty="0"/>
              <a:t>in the US</a:t>
            </a:r>
            <a:r>
              <a:rPr lang="en-US" sz="1600" dirty="0" smtClean="0"/>
              <a:t>.</a:t>
            </a:r>
          </a:p>
          <a:p>
            <a:pPr marL="228600" indent="-228600" eaLnBrk="1" fontAlgn="auto" hangingPunct="1">
              <a:lnSpc>
                <a:spcPct val="80000"/>
              </a:lnSpc>
              <a:defRPr/>
            </a:pPr>
            <a:r>
              <a:rPr lang="en-US" sz="1600" dirty="0" smtClean="0"/>
              <a:t>72 out of 1061 teams, Defcon Quals 2014.</a:t>
            </a:r>
          </a:p>
          <a:p>
            <a:pPr marL="228600" indent="-228600" eaLnBrk="1" fontAlgn="auto" hangingPunct="1">
              <a:lnSpc>
                <a:spcPct val="80000"/>
              </a:lnSpc>
              <a:defRPr/>
            </a:pPr>
            <a:r>
              <a:rPr lang="en-US" sz="1600" dirty="0"/>
              <a:t>Recent history: </a:t>
            </a:r>
            <a:r>
              <a:rPr lang="en-US" sz="1600" dirty="0">
                <a:hlinkClick r:id="rId3"/>
              </a:rPr>
              <a:t>https://ctftime.org/team/</a:t>
            </a:r>
            <a:r>
              <a:rPr lang="en-US" sz="1600" dirty="0" smtClean="0">
                <a:hlinkClick r:id="rId3"/>
              </a:rPr>
              <a:t>315</a:t>
            </a:r>
            <a:r>
              <a:rPr lang="en-US" sz="1600" dirty="0" smtClean="0"/>
              <a:t> </a:t>
            </a:r>
            <a:endParaRPr lang="en-US" sz="1600" dirty="0"/>
          </a:p>
          <a:p>
            <a:pPr marL="228600" indent="-228600" eaLnBrk="1" fontAlgn="auto" hangingPunct="1">
              <a:lnSpc>
                <a:spcPct val="80000"/>
              </a:lnSpc>
              <a:defRPr/>
            </a:pPr>
            <a:endParaRPr lang="en-US" sz="1600" dirty="0"/>
          </a:p>
          <a:p>
            <a:pPr marL="228600" indent="-228600" eaLnBrk="1" hangingPunct="1">
              <a:lnSpc>
                <a:spcPct val="80000"/>
              </a:lnSpc>
            </a:pPr>
            <a:endParaRPr lang="en-US" sz="1600" dirty="0" smtClean="0"/>
          </a:p>
          <a:p>
            <a:pPr marL="228600" indent="-228600" eaLnBrk="1" hangingPunct="1">
              <a:lnSpc>
                <a:spcPct val="80000"/>
              </a:lnSpc>
            </a:pPr>
            <a:endParaRPr lang="en-US" dirty="0" smtClean="0"/>
          </a:p>
        </p:txBody>
      </p:sp>
      <p:sp>
        <p:nvSpPr>
          <p:cNvPr id="1695750" name="Text Box 6"/>
          <p:cNvSpPr txBox="1">
            <a:spLocks noChangeArrowheads="1"/>
          </p:cNvSpPr>
          <p:nvPr/>
        </p:nvSpPr>
        <p:spPr bwMode="auto">
          <a:xfrm>
            <a:off x="4876800" y="6400800"/>
            <a:ext cx="3325813" cy="400050"/>
          </a:xfrm>
          <a:prstGeom prst="rect">
            <a:avLst/>
          </a:prstGeom>
          <a:noFill/>
          <a:ln w="9525">
            <a:noFill/>
            <a:miter lim="800000"/>
            <a:headEnd/>
            <a:tailEnd/>
          </a:ln>
          <a:effectLst/>
        </p:spPr>
        <p:txBody>
          <a:bodyPr wrap="none">
            <a:spAutoFit/>
          </a:bodyPr>
          <a:lstStyle/>
          <a:p>
            <a:pPr eaLnBrk="1" hangingPunct="1">
              <a:defRPr/>
            </a:pPr>
            <a:r>
              <a:rPr lang="en-US" sz="2000" dirty="0">
                <a:effectLst>
                  <a:outerShdw blurRad="38100" dist="38100" dir="2700000" algn="tl">
                    <a:srgbClr val="C0C0C0"/>
                  </a:outerShdw>
                </a:effectLst>
                <a:latin typeface="Arial Black" pitchFamily="34" charset="0"/>
              </a:rPr>
              <a:t>www.whitehatters.org</a:t>
            </a:r>
          </a:p>
        </p:txBody>
      </p:sp>
    </p:spTree>
    <p:extLst>
      <p:ext uri="{BB962C8B-B14F-4D97-AF65-F5344CB8AC3E}">
        <p14:creationId xmlns:p14="http://schemas.microsoft.com/office/powerpoint/2010/main" val="13052598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 y="655638"/>
            <a:ext cx="8724900" cy="914400"/>
          </a:xfrm>
        </p:spPr>
        <p:txBody>
          <a:bodyPr/>
          <a:lstStyle/>
          <a:p>
            <a:pPr eaLnBrk="1" hangingPunct="1"/>
            <a:r>
              <a:rPr lang="en-US" smtClean="0"/>
              <a:t>What I learned from CtF</a:t>
            </a:r>
          </a:p>
        </p:txBody>
      </p:sp>
      <p:sp>
        <p:nvSpPr>
          <p:cNvPr id="19459" name="Rectangle 3"/>
          <p:cNvSpPr>
            <a:spLocks noGrp="1" noChangeArrowheads="1"/>
          </p:cNvSpPr>
          <p:nvPr>
            <p:ph idx="1"/>
          </p:nvPr>
        </p:nvSpPr>
        <p:spPr>
          <a:xfrm>
            <a:off x="228600" y="1646238"/>
            <a:ext cx="8724900" cy="4678362"/>
          </a:xfrm>
        </p:spPr>
        <p:txBody>
          <a:bodyPr/>
          <a:lstStyle/>
          <a:p>
            <a:pPr eaLnBrk="1" hangingPunct="1">
              <a:lnSpc>
                <a:spcPct val="90000"/>
              </a:lnSpc>
            </a:pPr>
            <a:r>
              <a:rPr lang="en-US" sz="2400" dirty="0" smtClean="0"/>
              <a:t>You can learn a </a:t>
            </a:r>
            <a:r>
              <a:rPr lang="en-US" sz="2400" b="1" dirty="0" smtClean="0"/>
              <a:t>ton</a:t>
            </a:r>
            <a:r>
              <a:rPr lang="en-US" sz="2400" dirty="0" smtClean="0"/>
              <a:t> of stuff in a relatively short time.</a:t>
            </a:r>
          </a:p>
          <a:p>
            <a:pPr eaLnBrk="1" hangingPunct="1">
              <a:lnSpc>
                <a:spcPct val="90000"/>
              </a:lnSpc>
            </a:pPr>
            <a:r>
              <a:rPr lang="en-US" sz="2400" dirty="0" smtClean="0"/>
              <a:t>However, to be the best, you can’t learn this stuff overnight.</a:t>
            </a:r>
          </a:p>
          <a:p>
            <a:pPr eaLnBrk="1" hangingPunct="1">
              <a:lnSpc>
                <a:spcPct val="90000"/>
              </a:lnSpc>
            </a:pPr>
            <a:r>
              <a:rPr lang="en-US" sz="2400" dirty="0" smtClean="0"/>
              <a:t>It takes practice, just like any endeavor</a:t>
            </a:r>
          </a:p>
          <a:p>
            <a:pPr eaLnBrk="1" hangingPunct="1">
              <a:lnSpc>
                <a:spcPct val="90000"/>
              </a:lnSpc>
            </a:pPr>
            <a:r>
              <a:rPr lang="en-US" sz="2400" dirty="0" smtClean="0"/>
              <a:t>You need a solid foundation of computer science. </a:t>
            </a:r>
          </a:p>
          <a:p>
            <a:pPr lvl="1" eaLnBrk="1" hangingPunct="1">
              <a:lnSpc>
                <a:spcPct val="90000"/>
              </a:lnSpc>
            </a:pPr>
            <a:r>
              <a:rPr lang="en-US" sz="2400" dirty="0" smtClean="0"/>
              <a:t>“</a:t>
            </a:r>
            <a:r>
              <a:rPr lang="en-US" sz="2400" b="1" dirty="0" smtClean="0"/>
              <a:t>The best </a:t>
            </a:r>
            <a:r>
              <a:rPr lang="en-US" sz="2400" b="1" i="1" dirty="0" smtClean="0"/>
              <a:t>defense</a:t>
            </a:r>
            <a:r>
              <a:rPr lang="en-US" sz="2400" b="1" dirty="0" smtClean="0"/>
              <a:t> is information</a:t>
            </a:r>
            <a:r>
              <a:rPr lang="en-US" sz="2400" dirty="0" smtClean="0"/>
              <a:t>”…</a:t>
            </a:r>
          </a:p>
          <a:p>
            <a:pPr eaLnBrk="1" hangingPunct="1">
              <a:lnSpc>
                <a:spcPct val="90000"/>
              </a:lnSpc>
            </a:pPr>
            <a:endParaRPr lang="en-US" dirty="0" smtClean="0"/>
          </a:p>
        </p:txBody>
      </p:sp>
      <p:sp>
        <p:nvSpPr>
          <p:cNvPr id="19460" name="Text Box 4"/>
          <p:cNvSpPr txBox="1">
            <a:spLocks noChangeArrowheads="1"/>
          </p:cNvSpPr>
          <p:nvPr/>
        </p:nvSpPr>
        <p:spPr bwMode="auto">
          <a:xfrm>
            <a:off x="3429000" y="4038600"/>
            <a:ext cx="41418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i="1" dirty="0">
                <a:solidFill>
                  <a:srgbClr val="0033CC"/>
                </a:solidFill>
                <a:latin typeface="+mn-lt"/>
              </a:rPr>
              <a:t>- H.D. Moore of the </a:t>
            </a:r>
            <a:r>
              <a:rPr lang="en-US" sz="2000" i="1" dirty="0" err="1">
                <a:solidFill>
                  <a:srgbClr val="0033CC"/>
                </a:solidFill>
                <a:latin typeface="+mn-lt"/>
              </a:rPr>
              <a:t>Metasploit</a:t>
            </a:r>
            <a:r>
              <a:rPr lang="en-US" sz="2000" i="1" dirty="0">
                <a:solidFill>
                  <a:srgbClr val="0033CC"/>
                </a:solidFill>
                <a:latin typeface="+mn-lt"/>
              </a:rPr>
              <a:t> Project</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rules</a:t>
            </a:r>
            <a:endParaRPr lang="en-US" dirty="0"/>
          </a:p>
        </p:txBody>
      </p:sp>
      <p:sp>
        <p:nvSpPr>
          <p:cNvPr id="5" name="Content Placeholder 4"/>
          <p:cNvSpPr>
            <a:spLocks noGrp="1"/>
          </p:cNvSpPr>
          <p:nvPr>
            <p:ph idx="1"/>
          </p:nvPr>
        </p:nvSpPr>
        <p:spPr/>
        <p:txBody>
          <a:bodyPr/>
          <a:lstStyle/>
          <a:p>
            <a:r>
              <a:rPr lang="en-US" sz="2800" dirty="0" smtClean="0"/>
              <a:t>No running with scissors, etc.</a:t>
            </a:r>
          </a:p>
          <a:p>
            <a:r>
              <a:rPr lang="en-US" sz="2800" dirty="0" smtClean="0"/>
              <a:t>See syllabus</a:t>
            </a:r>
            <a:endParaRPr lang="en-US" sz="2800" dirty="0"/>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934200" y="838200"/>
            <a:ext cx="1833562" cy="2139156"/>
          </a:xfrm>
          <a:prstGeom prst="rect">
            <a:avLst/>
          </a:prstGeom>
          <a:noFill/>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9292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55637"/>
            <a:ext cx="8724900" cy="639763"/>
          </a:xfrm>
        </p:spPr>
        <p:txBody>
          <a:bodyPr/>
          <a:lstStyle/>
          <a:p>
            <a:r>
              <a:rPr lang="en-US" dirty="0" smtClean="0"/>
              <a:t>Class rules</a:t>
            </a:r>
            <a:endParaRPr lang="en-US" dirty="0"/>
          </a:p>
        </p:txBody>
      </p:sp>
      <p:sp>
        <p:nvSpPr>
          <p:cNvPr id="3" name="Content Placeholder 2"/>
          <p:cNvSpPr>
            <a:spLocks noGrp="1"/>
          </p:cNvSpPr>
          <p:nvPr>
            <p:ph idx="1"/>
          </p:nvPr>
        </p:nvSpPr>
        <p:spPr>
          <a:xfrm>
            <a:off x="228600" y="1295400"/>
            <a:ext cx="8724900" cy="4678363"/>
          </a:xfrm>
        </p:spPr>
        <p:txBody>
          <a:bodyPr/>
          <a:lstStyle/>
          <a:p>
            <a:r>
              <a:rPr lang="en-US" sz="2400" dirty="0" smtClean="0"/>
              <a:t>See syllabus for office hours, schedule, grading, etc.</a:t>
            </a:r>
            <a:endParaRPr lang="en-US" sz="2400"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21770"/>
            <a:ext cx="9525000" cy="6974548"/>
          </a:xfrm>
          <a:prstGeom prst="rect">
            <a:avLst/>
          </a:prstGeom>
        </p:spPr>
      </p:pic>
    </p:spTree>
    <p:extLst>
      <p:ext uri="{BB962C8B-B14F-4D97-AF65-F5344CB8AC3E}">
        <p14:creationId xmlns:p14="http://schemas.microsoft.com/office/powerpoint/2010/main" val="265109283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685800" y="2133600"/>
            <a:ext cx="7772400" cy="2133600"/>
          </a:xfrm>
        </p:spPr>
        <p:txBody>
          <a:bodyPr/>
          <a:lstStyle/>
          <a:p>
            <a:pPr eaLnBrk="1" hangingPunct="1"/>
            <a:r>
              <a:rPr lang="en-US" dirty="0" smtClean="0"/>
              <a:t>First, let’s ask a question:</a:t>
            </a:r>
            <a:br>
              <a:rPr lang="en-US" dirty="0" smtClean="0"/>
            </a:br>
            <a:r>
              <a:rPr lang="en-US" i="1" dirty="0" smtClean="0">
                <a:solidFill>
                  <a:srgbClr val="800000"/>
                </a:solidFill>
              </a:rPr>
              <a:t>What are systems?</a:t>
            </a:r>
            <a:endParaRPr lang="en-US" sz="4000" dirty="0" smtClean="0">
              <a:solidFill>
                <a:srgbClr val="800000"/>
              </a:solidFill>
            </a:endParaRPr>
          </a:p>
        </p:txBody>
      </p:sp>
    </p:spTree>
    <p:extLst>
      <p:ext uri="{BB962C8B-B14F-4D97-AF65-F5344CB8AC3E}">
        <p14:creationId xmlns:p14="http://schemas.microsoft.com/office/powerpoint/2010/main" val="90024491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acro">
  <a:themeElements>
    <a:clrScheme name="Macro">
      <a:dk1>
        <a:sysClr val="windowText" lastClr="000000"/>
      </a:dk1>
      <a:lt1>
        <a:sysClr val="window" lastClr="FFFFFF"/>
      </a:lt1>
      <a:dk2>
        <a:srgbClr val="3F3F4D"/>
      </a:dk2>
      <a:lt2>
        <a:srgbClr val="DDDDDD"/>
      </a:lt2>
      <a:accent1>
        <a:srgbClr val="A51009"/>
      </a:accent1>
      <a:accent2>
        <a:srgbClr val="DE7014"/>
      </a:accent2>
      <a:accent3>
        <a:srgbClr val="704836"/>
      </a:accent3>
      <a:accent4>
        <a:srgbClr val="F2B431"/>
      </a:accent4>
      <a:accent5>
        <a:srgbClr val="7F221D"/>
      </a:accent5>
      <a:accent6>
        <a:srgbClr val="CDAC77"/>
      </a:accent6>
      <a:hlink>
        <a:srgbClr val="F5B123"/>
      </a:hlink>
      <a:folHlink>
        <a:srgbClr val="E19B0B"/>
      </a:folHlink>
    </a:clrScheme>
    <a:fontScheme name="Macro">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cro">
      <a:fillStyleLst>
        <a:solidFill>
          <a:schemeClr val="phClr"/>
        </a:solidFill>
        <a:gradFill rotWithShape="1">
          <a:gsLst>
            <a:gs pos="0">
              <a:schemeClr val="phClr">
                <a:tint val="65000"/>
                <a:satMod val="300000"/>
              </a:schemeClr>
            </a:gs>
            <a:gs pos="100000">
              <a:schemeClr val="phClr">
                <a:tint val="80000"/>
                <a:satMod val="150000"/>
              </a:schemeClr>
            </a:gs>
          </a:gsLst>
          <a:lin ang="5400000" scaled="0"/>
        </a:gradFill>
        <a:gradFill rotWithShape="1">
          <a:gsLst>
            <a:gs pos="0">
              <a:schemeClr val="phClr">
                <a:shade val="90000"/>
                <a:satMod val="300000"/>
              </a:schemeClr>
            </a:gs>
            <a:gs pos="100000">
              <a:schemeClr val="phClr">
                <a:satMod val="150000"/>
              </a:schemeClr>
            </a:gs>
          </a:gsLst>
          <a:path path="circle">
            <a:fillToRect l="50000" t="100000" r="100000" b="50000"/>
          </a:path>
        </a:gradFill>
      </a:fillStyleLst>
      <a:lnStyleLst>
        <a:ln w="9525" cap="flat" cmpd="sng" algn="ctr">
          <a:solidFill>
            <a:schemeClr val="phClr"/>
          </a:solidFill>
          <a:prstDash val="solid"/>
        </a:ln>
        <a:ln w="13970" cap="flat" cmpd="sng" algn="ctr">
          <a:solidFill>
            <a:schemeClr val="phClr"/>
          </a:solidFill>
          <a:prstDash val="solid"/>
        </a:ln>
        <a:ln w="22225" cap="flat" cmpd="sng" algn="ctr">
          <a:solidFill>
            <a:schemeClr val="phClr"/>
          </a:solidFill>
          <a:prstDash val="solid"/>
        </a:ln>
      </a:lnStyleLst>
      <a:effectStyleLst>
        <a:effectStyle>
          <a:effectLst>
            <a:outerShdw blurRad="50800" dist="25400" dir="5400000" rotWithShape="0">
              <a:srgbClr val="000000">
                <a:alpha val="70000"/>
              </a:srgbClr>
            </a:outerShdw>
          </a:effectLst>
        </a:effectStyle>
        <a:effectStyle>
          <a:effectLst>
            <a:outerShdw blurRad="25400" dist="25400" dir="5400000" rotWithShape="0">
              <a:srgbClr val="000000">
                <a:alpha val="70000"/>
              </a:srgbClr>
            </a:outerShdw>
          </a:effectLst>
          <a:scene3d>
            <a:camera prst="orthographicFront">
              <a:rot lat="0" lon="0" rev="0"/>
            </a:camera>
            <a:lightRig rig="threePt" dir="tl"/>
          </a:scene3d>
          <a:sp3d contourW="15875" prstMaterial="softmetal">
            <a:bevelT w="25400" h="19050" prst="angle"/>
            <a:contourClr>
              <a:schemeClr val="phClr">
                <a:shade val="30000"/>
              </a:schemeClr>
            </a:contourClr>
          </a:sp3d>
        </a:effectStyle>
        <a:effectStyle>
          <a:effectLst>
            <a:outerShdw blurRad="25400" dist="25400" dir="5400000" rotWithShape="0">
              <a:srgbClr val="000000">
                <a:alpha val="40000"/>
              </a:srgbClr>
            </a:outerShdw>
          </a:effectLst>
          <a:scene3d>
            <a:camera prst="orthographicFront">
              <a:rot lat="0" lon="0" rev="0"/>
            </a:camera>
            <a:lightRig rig="threePt" dir="tl"/>
          </a:scene3d>
          <a:sp3d contourW="19050" prstMaterial="metal">
            <a:bevelT w="63500" h="31750" prst="angle"/>
            <a:contourClr>
              <a:schemeClr val="phClr">
                <a:shade val="25000"/>
                <a:satMod val="130000"/>
              </a:schemeClr>
            </a:contourClr>
          </a:sp3d>
        </a:effectStyle>
      </a:effectStyleLst>
      <a:bgFillStyleLst>
        <a:solidFill>
          <a:schemeClr val="phClr"/>
        </a:solidFill>
        <a:gradFill rotWithShape="1">
          <a:gsLst>
            <a:gs pos="0">
              <a:schemeClr val="phClr">
                <a:tint val="67000"/>
                <a:shade val="93000"/>
                <a:satMod val="110000"/>
                <a:lumMod val="90000"/>
              </a:schemeClr>
            </a:gs>
            <a:gs pos="76000">
              <a:schemeClr val="phClr">
                <a:tint val="85000"/>
                <a:shade val="75000"/>
                <a:satMod val="120000"/>
              </a:schemeClr>
            </a:gs>
            <a:gs pos="100000">
              <a:schemeClr val="phClr">
                <a:tint val="86000"/>
                <a:shade val="50000"/>
                <a:satMod val="130000"/>
              </a:schemeClr>
            </a:gs>
          </a:gsLst>
          <a:lin ang="5400000" scaled="0"/>
        </a:gradFill>
        <a:gradFill rotWithShape="1">
          <a:gsLst>
            <a:gs pos="0">
              <a:schemeClr val="phClr">
                <a:tint val="96000"/>
                <a:shade val="35000"/>
                <a:satMod val="146000"/>
                <a:lumMod val="101000"/>
              </a:schemeClr>
            </a:gs>
            <a:gs pos="26000">
              <a:schemeClr val="phClr">
                <a:tint val="96000"/>
                <a:shade val="96000"/>
                <a:satMod val="190000"/>
              </a:schemeClr>
            </a:gs>
            <a:gs pos="100000">
              <a:schemeClr val="phClr">
                <a:tint val="60000"/>
                <a:shade val="90000"/>
                <a:satMod val="220000"/>
                <a:lumMod val="11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TC101859866[[fn=Macro]]</Template>
  <TotalTime>11842</TotalTime>
  <Words>2088</Words>
  <Application>Microsoft Macintosh PowerPoint</Application>
  <PresentationFormat>On-screen Show (4:3)</PresentationFormat>
  <Paragraphs>241</Paragraphs>
  <Slides>41</Slides>
  <Notes>10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Macro</vt:lpstr>
      <vt:lpstr>Cryptography and Information Security Class 1    Mr. Jeremy Rasmussen, CISSP, CEH, PMP Spring Semester, 2015</vt:lpstr>
      <vt:lpstr>About me</vt:lpstr>
      <vt:lpstr>What is Capture the Flag (CtF)?</vt:lpstr>
      <vt:lpstr>Defcon CtF</vt:lpstr>
      <vt:lpstr>Whitehatters trophy case</vt:lpstr>
      <vt:lpstr>What I learned from CtF</vt:lpstr>
      <vt:lpstr>The rules</vt:lpstr>
      <vt:lpstr>Class rules</vt:lpstr>
      <vt:lpstr>First, let’s ask a question: What are systems?</vt:lpstr>
      <vt:lpstr>Who is Grace Hopper?</vt:lpstr>
      <vt:lpstr>Rear Admiral Grace Murray Hopper</vt:lpstr>
      <vt:lpstr>What are systems?</vt:lpstr>
      <vt:lpstr>Systems security</vt:lpstr>
      <vt:lpstr>What is information security?</vt:lpstr>
      <vt:lpstr>Information Security – the pendulum</vt:lpstr>
      <vt:lpstr>What are attackers looking for?</vt:lpstr>
      <vt:lpstr>2013-14 top cybersecurity threats</vt:lpstr>
      <vt:lpstr>Cyber Mercenaries</vt:lpstr>
      <vt:lpstr>Hacktivists</vt:lpstr>
      <vt:lpstr>Mobile malware</vt:lpstr>
      <vt:lpstr>Ransomware</vt:lpstr>
      <vt:lpstr>Watering Hole</vt:lpstr>
      <vt:lpstr>End of privacy</vt:lpstr>
      <vt:lpstr>Virtual currency attacks</vt:lpstr>
      <vt:lpstr>What can we do about it?</vt:lpstr>
      <vt:lpstr>The Basic Security Services:</vt:lpstr>
      <vt:lpstr>Confidentiality</vt:lpstr>
      <vt:lpstr>Integrity</vt:lpstr>
      <vt:lpstr>Availability</vt:lpstr>
      <vt:lpstr>Authentication</vt:lpstr>
      <vt:lpstr>Non-repudiation</vt:lpstr>
      <vt:lpstr>Access control (or Authorization)</vt:lpstr>
      <vt:lpstr>Assignment 1</vt:lpstr>
      <vt:lpstr>What are some of the threats to our valuable information assets?</vt:lpstr>
      <vt:lpstr>Threats</vt:lpstr>
      <vt:lpstr>The Internal Threat</vt:lpstr>
      <vt:lpstr>The External Threat</vt:lpstr>
      <vt:lpstr>The External Threat</vt:lpstr>
      <vt:lpstr>SCADA disaster: before</vt:lpstr>
      <vt:lpstr>SCADA disaster: after</vt:lpstr>
      <vt:lpstr>SCADA disaster: what happened?</vt:lpstr>
    </vt:vector>
  </TitlesOfParts>
  <Company>Group Technologies,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jrasmuss</dc:creator>
  <cp:lastModifiedBy>Jeremy Rasmussen</cp:lastModifiedBy>
  <cp:revision>111</cp:revision>
  <cp:lastPrinted>2002-05-14T19:06:56Z</cp:lastPrinted>
  <dcterms:created xsi:type="dcterms:W3CDTF">2002-04-18T13:05:44Z</dcterms:created>
  <dcterms:modified xsi:type="dcterms:W3CDTF">2015-01-06T19:32:26Z</dcterms:modified>
</cp:coreProperties>
</file>