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6"/>
  </p:notesMasterIdLst>
  <p:handoutMasterIdLst>
    <p:handoutMasterId r:id="rId47"/>
  </p:handoutMasterIdLst>
  <p:sldIdLst>
    <p:sldId id="330" r:id="rId2"/>
    <p:sldId id="275" r:id="rId3"/>
    <p:sldId id="277" r:id="rId4"/>
    <p:sldId id="332" r:id="rId5"/>
    <p:sldId id="288" r:id="rId6"/>
    <p:sldId id="336" r:id="rId7"/>
    <p:sldId id="278" r:id="rId8"/>
    <p:sldId id="347" r:id="rId9"/>
    <p:sldId id="279" r:id="rId10"/>
    <p:sldId id="290" r:id="rId11"/>
    <p:sldId id="292" r:id="rId12"/>
    <p:sldId id="294" r:id="rId13"/>
    <p:sldId id="293" r:id="rId14"/>
    <p:sldId id="335" r:id="rId15"/>
    <p:sldId id="295" r:id="rId16"/>
    <p:sldId id="296" r:id="rId17"/>
    <p:sldId id="280" r:id="rId18"/>
    <p:sldId id="343" r:id="rId19"/>
    <p:sldId id="339" r:id="rId20"/>
    <p:sldId id="344" r:id="rId21"/>
    <p:sldId id="299" r:id="rId22"/>
    <p:sldId id="345" r:id="rId23"/>
    <p:sldId id="300" r:id="rId24"/>
    <p:sldId id="298" r:id="rId25"/>
    <p:sldId id="282" r:id="rId26"/>
    <p:sldId id="333" r:id="rId27"/>
    <p:sldId id="348" r:id="rId28"/>
    <p:sldId id="303" r:id="rId29"/>
    <p:sldId id="304" r:id="rId30"/>
    <p:sldId id="307" r:id="rId31"/>
    <p:sldId id="306" r:id="rId32"/>
    <p:sldId id="334" r:id="rId33"/>
    <p:sldId id="310" r:id="rId34"/>
    <p:sldId id="311" r:id="rId35"/>
    <p:sldId id="313" r:id="rId36"/>
    <p:sldId id="314" r:id="rId37"/>
    <p:sldId id="315" r:id="rId38"/>
    <p:sldId id="316" r:id="rId39"/>
    <p:sldId id="317" r:id="rId40"/>
    <p:sldId id="346" r:id="rId41"/>
    <p:sldId id="328" r:id="rId42"/>
    <p:sldId id="342" r:id="rId43"/>
    <p:sldId id="349" r:id="rId44"/>
    <p:sldId id="331" r:id="rId45"/>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80" y="54"/>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2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charset="0"/>
              </a:defRPr>
            </a:lvl1pPr>
          </a:lstStyle>
          <a:p>
            <a:pPr>
              <a:defRPr/>
            </a:pPr>
            <a:fld id="{04589E57-4362-44C2-ADBC-92EACFA6F1BC}" type="slidenum">
              <a:rPr lang="en-US"/>
              <a:pPr>
                <a:defRPr/>
              </a:pPr>
              <a:t>‹#›</a:t>
            </a:fld>
            <a:endParaRPr lang="en-US"/>
          </a:p>
        </p:txBody>
      </p:sp>
    </p:spTree>
    <p:extLst>
      <p:ext uri="{BB962C8B-B14F-4D97-AF65-F5344CB8AC3E}">
        <p14:creationId xmlns:p14="http://schemas.microsoft.com/office/powerpoint/2010/main" val="3777591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cs typeface="ＭＳ Ｐゴシック" charset="-128"/>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charset="0"/>
              </a:defRPr>
            </a:lvl1pPr>
          </a:lstStyle>
          <a:p>
            <a:pPr>
              <a:defRPr/>
            </a:pPr>
            <a:fld id="{95BF56B9-82C0-432A-A2EF-89A198922F7E}" type="slidenum">
              <a:rPr lang="en-US"/>
              <a:pPr>
                <a:defRPr/>
              </a:pPr>
              <a:t>‹#›</a:t>
            </a:fld>
            <a:endParaRPr lang="en-US"/>
          </a:p>
        </p:txBody>
      </p:sp>
    </p:spTree>
    <p:extLst>
      <p:ext uri="{BB962C8B-B14F-4D97-AF65-F5344CB8AC3E}">
        <p14:creationId xmlns:p14="http://schemas.microsoft.com/office/powerpoint/2010/main" val="22415236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0E83603D-FB74-472A-B044-2B52ED10999D}" type="slidenum">
              <a:rPr lang="en-US"/>
              <a:pPr/>
              <a:t>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71657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11DD738-19F6-40F0-87E0-6723C5F817E1}" type="slidenum">
              <a:rPr lang="en-US"/>
              <a:pPr/>
              <a:t>10</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93738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831558E-33F3-41F0-A8EC-0126128B9D6B}" type="slidenum">
              <a:rPr lang="en-US"/>
              <a:pPr/>
              <a:t>11</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43211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51005D3-9803-460B-98EC-5531CA42BD22}" type="slidenum">
              <a:rPr lang="en-US"/>
              <a:pPr/>
              <a:t>12</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80144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226B062-D3C7-4812-8C72-6F11554944F8}" type="slidenum">
              <a:rPr lang="en-US"/>
              <a:pPr/>
              <a:t>13</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22459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CC49961-EDB7-49D8-935F-85FDBC173F96}" type="slidenum">
              <a:rPr lang="en-US"/>
              <a:pPr/>
              <a:t>14</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63403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55973AF-3619-4010-AAC9-15C2D76359C9}" type="slidenum">
              <a:rPr lang="en-US"/>
              <a:pPr/>
              <a:t>15</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29894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714BC15-5697-408F-A673-BE7C98C10AFB}" type="slidenum">
              <a:rPr lang="en-US"/>
              <a:pPr/>
              <a:t>16</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6987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0C5541C-F7FE-4A86-B881-9AE75DF8CA82}" type="slidenum">
              <a:rPr lang="en-US"/>
              <a:pPr/>
              <a:t>17</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11951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AA33961-E8AA-4AEF-8681-A142EECB4D4F}" type="slidenum">
              <a:rPr lang="en-US"/>
              <a:pPr/>
              <a:t>18</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61629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09734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9EDF894-A9EB-4002-96FF-F62D262F69C4}" type="slidenum">
              <a:rPr lang="en-US"/>
              <a:pPr/>
              <a:t>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4616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DF0F81B-E713-4738-9003-EDA3EBD17013}" type="slidenum">
              <a:rPr lang="en-US"/>
              <a:pPr/>
              <a:t>21</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1090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D2E3940-F53D-41A1-9C30-CE5CA0ED2CCD}" type="slidenum">
              <a:rPr lang="en-US"/>
              <a:pPr/>
              <a:t>23</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00746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5765DFA-3C4D-4775-954E-F019D2D8E7D3}" type="slidenum">
              <a:rPr lang="en-US"/>
              <a:pPr/>
              <a:t>24</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64577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E5B72D4-24C0-417E-8DF1-BDB783CF4582}" type="slidenum">
              <a:rPr lang="en-US"/>
              <a:pPr/>
              <a:t>25</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767962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A8C810A-A683-4BE7-8327-439E671CC5BE}" type="slidenum">
              <a:rPr lang="en-US"/>
              <a:pPr/>
              <a:t>26</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11437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5FC51737-FDF8-43B0-914E-7A9DD1E2A547}" type="slidenum">
              <a:rPr lang="en-US"/>
              <a:pPr/>
              <a:t>28</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024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F643167-ADB8-4E2B-A3EA-5DA0D0D8B7ED}" type="slidenum">
              <a:rPr lang="en-US"/>
              <a:pPr/>
              <a:t>29</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01577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0A3E19C-59AD-4F33-A813-C88B16CA6AA8}" type="slidenum">
              <a:rPr lang="en-US"/>
              <a:pPr/>
              <a:t>30</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84925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3B5BA504-D5F2-4938-A8FA-70C851176A20}" type="slidenum">
              <a:rPr lang="en-US"/>
              <a:pPr/>
              <a:t>31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dirty="0" smtClean="0"/>
              <a:t>UNIX – limited by hardware functionality, the original UNIX operating system had limited structuring.  The UNIX OS consists of two separable parts</a:t>
            </a:r>
          </a:p>
          <a:p>
            <a:pPr lvl="1"/>
            <a:r>
              <a:rPr lang="en-US" dirty="0" smtClean="0"/>
              <a:t>Systems programs</a:t>
            </a:r>
          </a:p>
          <a:p>
            <a:pPr lvl="1"/>
            <a:r>
              <a:rPr lang="en-US" dirty="0" smtClean="0"/>
              <a:t>The kernel</a:t>
            </a:r>
          </a:p>
          <a:p>
            <a:endParaRPr lang="en-US" dirty="0" smtClean="0"/>
          </a:p>
        </p:txBody>
      </p:sp>
    </p:spTree>
    <p:extLst>
      <p:ext uri="{BB962C8B-B14F-4D97-AF65-F5344CB8AC3E}">
        <p14:creationId xmlns:p14="http://schemas.microsoft.com/office/powerpoint/2010/main" val="2426513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A739E4F4-95E0-409B-8E71-58ACC103A2A6}" type="slidenum">
              <a:rPr lang="en-US"/>
              <a:pPr/>
              <a:t>32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6851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627574CB-F38A-4293-90A3-F620EE079954}" type="slidenum">
              <a:rPr lang="en-US"/>
              <a:pPr/>
              <a:t>3</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92772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AF784A71-3BC8-4E11-ABE7-55281BC64425}" type="slidenum">
              <a:rPr lang="en-US"/>
              <a:pPr/>
              <a:t>33</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09054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4699880D-AC7D-4946-ADD1-F2E21AFF0535}" type="slidenum">
              <a:rPr lang="en-US"/>
              <a:pPr/>
              <a:t>34</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0047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AD5F68F-75D2-4613-9B6F-992A891BB0F4}" type="slidenum">
              <a:rPr lang="en-US"/>
              <a:pPr/>
              <a:t>35</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11357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C3FECBF2-C8E6-464A-A770-7E311643DBAD}" type="slidenum">
              <a:rPr lang="en-US"/>
              <a:pPr/>
              <a:t>36</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43481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F69EE893-0329-45CB-960D-4C1F77AC3876}" type="slidenum">
              <a:rPr lang="en-US"/>
              <a:pPr/>
              <a:t>37</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142173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6C7918DD-AC19-4D63-B5AE-9E25E4FADCC9}" type="slidenum">
              <a:rPr lang="en-US"/>
              <a:pPr/>
              <a:t>38</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40333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35E82CBB-B8CF-47DC-B359-C3A48D8190A1}" type="slidenum">
              <a:rPr lang="en-US"/>
              <a:pPr/>
              <a:t>39</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224968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8C5F58D-49B4-4962-AB31-20BE3854DD09}" type="slidenum">
              <a:rPr lang="en-US"/>
              <a:pPr/>
              <a:t>41</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393756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04631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FB4AA22C-805D-49A7-8D3B-2283EDF391A5}" type="slidenum">
              <a:rPr lang="en-US"/>
              <a:pPr/>
              <a:t>44</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80687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EFCCB29-12B5-4440-8B4C-0247CE069B07}" type="slidenum">
              <a:rPr lang="en-US"/>
              <a:pPr/>
              <a:t>4</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3107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7944B21-1856-49AB-BFE7-4877CFAF7AD7}" type="slidenum">
              <a:rPr lang="en-US"/>
              <a:pPr/>
              <a:t>5</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dirty="0" smtClean="0"/>
              <a:t>Another set of OS functions exists for ensuring the efficient operation of the system itself via resource sharing. </a:t>
            </a:r>
            <a:r>
              <a:rPr lang="en-US" sz="1600" dirty="0" smtClean="0"/>
              <a:t>Many types of resources -  Some (such as CPU cycles, main memory, and file storage) may have special allocation code, others (such as I/O devices) may have general request and release code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endParaRPr lang="en-US" dirty="0" smtClean="0"/>
          </a:p>
        </p:txBody>
      </p:sp>
    </p:spTree>
    <p:extLst>
      <p:ext uri="{BB962C8B-B14F-4D97-AF65-F5344CB8AC3E}">
        <p14:creationId xmlns:p14="http://schemas.microsoft.com/office/powerpoint/2010/main" val="1519064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9326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A645FD0-B9A2-4F76-9AA4-2F7AB218F76D}" type="slidenum">
              <a:rPr lang="en-US"/>
              <a:pPr/>
              <a:t>7</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64455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A645FD0-B9A2-4F76-9AA4-2F7AB218F76D}" type="slidenum">
              <a:rPr lang="en-US"/>
              <a:pPr/>
              <a:t>8</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11314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711BE85-CCC4-4AAD-AA19-C0CDB4C74E5C}" type="slidenum">
              <a:rPr lang="en-US"/>
              <a:pPr/>
              <a:t>9</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03407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charset="0"/>
              </a:rPr>
              <a:t>Silberschatz, Galvin and Gagne ©2009</a:t>
            </a:r>
          </a:p>
        </p:txBody>
      </p:sp>
      <p:sp>
        <p:nvSpPr>
          <p:cNvPr id="8" name="Text Box 8"/>
          <p:cNvSpPr txBox="1">
            <a:spLocks noChangeArrowheads="1"/>
          </p:cNvSpPr>
          <p:nvPr/>
        </p:nvSpPr>
        <p:spPr bwMode="auto">
          <a:xfrm>
            <a:off x="26988" y="6613525"/>
            <a:ext cx="2638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charset="0"/>
              </a:rPr>
              <a:t>Operating System Concepts – 8</a:t>
            </a:r>
            <a:r>
              <a:rPr lang="en-US" sz="1000" b="1" baseline="30000">
                <a:solidFill>
                  <a:srgbClr val="336699"/>
                </a:solidFill>
                <a:latin typeface="Helvetica" charset="0"/>
              </a:rPr>
              <a:t>th</a:t>
            </a:r>
            <a:r>
              <a:rPr lang="en-US" sz="1000" b="1">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ffectLst/>
        </p:spPr>
        <p:txBody>
          <a:bodyPr wrap="none" anchor="ctr"/>
          <a:lstStyle/>
          <a:p>
            <a:pPr>
              <a:defRPr/>
            </a:pPr>
            <a:endParaRPr lang="en-US">
              <a:cs typeface="ＭＳ Ｐゴシック" charset="-128"/>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1557"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charset="0"/>
              <a:cs typeface="ＭＳ Ｐゴシック" charset="-128"/>
            </a:endParaRPr>
          </a:p>
        </p:txBody>
      </p:sp>
      <p:sp>
        <p:nvSpPr>
          <p:cNvPr id="151558"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ea typeface="+mn-ea"/>
            </a:endParaRPr>
          </a:p>
        </p:txBody>
      </p:sp>
      <p:sp>
        <p:nvSpPr>
          <p:cNvPr id="151559"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en-US" sz="2400">
              <a:latin typeface="Times New Roman" charset="0"/>
              <a:cs typeface="ＭＳ Ｐゴシック" charset="-128"/>
            </a:endParaRPr>
          </a:p>
        </p:txBody>
      </p:sp>
      <p:sp>
        <p:nvSpPr>
          <p:cNvPr id="151560"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charset="0"/>
              <a:cs typeface="ＭＳ Ｐゴシック" charset="-128"/>
            </a:endParaRPr>
          </a:p>
        </p:txBody>
      </p:sp>
      <p:sp>
        <p:nvSpPr>
          <p:cNvPr id="151561"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006699"/>
                </a:solidFill>
                <a:latin typeface="Helvetica" charset="0"/>
              </a:rPr>
              <a:t>2.</a:t>
            </a:r>
            <a:fld id="{EA4B07D0-D29C-489B-AFD8-F5805A4CAFFF}" type="slidenum">
              <a:rPr lang="en-US" sz="1000" b="1">
                <a:solidFill>
                  <a:srgbClr val="006699"/>
                </a:solidFill>
                <a:latin typeface="Helvetica" charset="0"/>
              </a:rPr>
              <a:pPr algn="ctr">
                <a:spcBef>
                  <a:spcPct val="50000"/>
                </a:spcBef>
                <a:defRPr/>
              </a:pPr>
              <a:t>‹#›</a:t>
            </a:fld>
            <a:endParaRPr lang="en-US" sz="1000" b="1">
              <a:solidFill>
                <a:srgbClr val="006699"/>
              </a:solidFill>
              <a:latin typeface="Helvetica" charset="0"/>
            </a:endParaRPr>
          </a:p>
        </p:txBody>
      </p:sp>
      <p:sp>
        <p:nvSpPr>
          <p:cNvPr id="151562"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charset="0"/>
              </a:rPr>
              <a:t>Silberschatz, Galvin and Gagne ©2009</a:t>
            </a:r>
          </a:p>
        </p:txBody>
      </p:sp>
      <p:sp>
        <p:nvSpPr>
          <p:cNvPr id="151563" name="Text Box 11"/>
          <p:cNvSpPr txBox="1">
            <a:spLocks noChangeArrowheads="1"/>
          </p:cNvSpPr>
          <p:nvPr/>
        </p:nvSpPr>
        <p:spPr bwMode="auto">
          <a:xfrm>
            <a:off x="185738" y="6621463"/>
            <a:ext cx="2638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charset="0"/>
              </a:rPr>
              <a:t>Operating System Concepts – 8</a:t>
            </a:r>
            <a:r>
              <a:rPr lang="en-US" sz="1000" b="1" baseline="30000">
                <a:solidFill>
                  <a:srgbClr val="006699"/>
                </a:solidFill>
                <a:latin typeface="Helvetica" charset="0"/>
              </a:rPr>
              <a:t>th</a:t>
            </a:r>
            <a:r>
              <a:rPr lang="en-US" sz="1000" b="1">
                <a:solidFill>
                  <a:srgbClr val="006699"/>
                </a:solidFill>
                <a:latin typeface="Helvetica"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371475" y="1900238"/>
            <a:ext cx="8458200" cy="1143000"/>
          </a:xfrm>
          <a:noFill/>
        </p:spPr>
        <p:txBody>
          <a:bodyPr/>
          <a:lstStyle/>
          <a:p>
            <a:pPr eaLnBrk="1" hangingPunct="1"/>
            <a:r>
              <a:rPr lang="en-US" dirty="0" smtClean="0"/>
              <a:t>Chapter 2:  Operating-System Structures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Example of System Calls</a:t>
            </a:r>
          </a:p>
        </p:txBody>
      </p:sp>
      <p:sp>
        <p:nvSpPr>
          <p:cNvPr id="15363" name="Rectangle 5"/>
          <p:cNvSpPr>
            <a:spLocks noGrp="1" noChangeArrowheads="1"/>
          </p:cNvSpPr>
          <p:nvPr>
            <p:ph type="body" idx="1"/>
          </p:nvPr>
        </p:nvSpPr>
        <p:spPr>
          <a:xfrm>
            <a:off x="806450" y="1078992"/>
            <a:ext cx="8229600" cy="4904296"/>
          </a:xfrm>
        </p:spPr>
        <p:txBody>
          <a:bodyPr/>
          <a:lstStyle/>
          <a:p>
            <a:r>
              <a:rPr lang="en-US" sz="2400" dirty="0" smtClean="0"/>
              <a:t>System call sequence to copy the contents of one file to another file</a:t>
            </a:r>
          </a:p>
        </p:txBody>
      </p:sp>
      <p:pic>
        <p:nvPicPr>
          <p:cNvPr id="15364" name="Picture 5"/>
          <p:cNvPicPr>
            <a:picLocks noChangeAspect="1" noChangeArrowheads="1"/>
          </p:cNvPicPr>
          <p:nvPr/>
        </p:nvPicPr>
        <p:blipFill>
          <a:blip r:embed="rId3"/>
          <a:srcRect/>
          <a:stretch>
            <a:fillRect/>
          </a:stretch>
        </p:blipFill>
        <p:spPr bwMode="auto">
          <a:xfrm>
            <a:off x="1458913" y="1965325"/>
            <a:ext cx="5937250" cy="4017963"/>
          </a:xfrm>
          <a:prstGeom prst="rect">
            <a:avLst/>
          </a:prstGeom>
          <a:noFill/>
          <a:ln w="9525">
            <a:noFill/>
            <a:miter lim="800000"/>
            <a:headEnd/>
            <a:tailEnd/>
          </a:ln>
        </p:spPr>
      </p:pic>
      <p:sp>
        <p:nvSpPr>
          <p:cNvPr id="15365" name="Line 6"/>
          <p:cNvSpPr>
            <a:spLocks noChangeShapeType="1"/>
          </p:cNvSpPr>
          <p:nvPr/>
        </p:nvSpPr>
        <p:spPr bwMode="auto">
          <a:xfrm>
            <a:off x="7358063" y="2022475"/>
            <a:ext cx="0" cy="420688"/>
          </a:xfrm>
          <a:prstGeom prst="line">
            <a:avLst/>
          </a:prstGeom>
          <a:noFill/>
          <a:ln w="9525">
            <a:solidFill>
              <a:schemeClr val="tx1"/>
            </a:solidFill>
            <a:round/>
            <a:headEnd/>
            <a:tailEnd/>
          </a:ln>
        </p:spPr>
        <p:txBody>
          <a:bodyPr wrap="none"/>
          <a:lstStyle/>
          <a:p>
            <a:endParaRPr lang="en-US"/>
          </a:p>
        </p:txBody>
      </p:sp>
      <p:sp>
        <p:nvSpPr>
          <p:cNvPr id="15366" name="Line 7"/>
          <p:cNvSpPr>
            <a:spLocks noChangeShapeType="1"/>
          </p:cNvSpPr>
          <p:nvPr/>
        </p:nvSpPr>
        <p:spPr bwMode="auto">
          <a:xfrm>
            <a:off x="1503363" y="2012950"/>
            <a:ext cx="0" cy="430213"/>
          </a:xfrm>
          <a:prstGeom prst="line">
            <a:avLst/>
          </a:prstGeom>
          <a:noFill/>
          <a:ln w="9525">
            <a:solidFill>
              <a:schemeClr val="tx1"/>
            </a:solidFill>
            <a:round/>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Example of Standard API</a:t>
            </a:r>
          </a:p>
        </p:txBody>
      </p:sp>
      <p:sp>
        <p:nvSpPr>
          <p:cNvPr id="16387" name="Rectangle 3"/>
          <p:cNvSpPr>
            <a:spLocks noGrp="1" noChangeArrowheads="1"/>
          </p:cNvSpPr>
          <p:nvPr>
            <p:ph type="body" idx="1"/>
          </p:nvPr>
        </p:nvSpPr>
        <p:spPr>
          <a:xfrm>
            <a:off x="806450" y="969264"/>
            <a:ext cx="8229600" cy="5248656"/>
          </a:xfrm>
        </p:spPr>
        <p:txBody>
          <a:bodyPr/>
          <a:lstStyle/>
          <a:p>
            <a:pPr>
              <a:lnSpc>
                <a:spcPct val="90000"/>
              </a:lnSpc>
            </a:pPr>
            <a:r>
              <a:rPr lang="en-US" sz="2000" dirty="0" smtClean="0"/>
              <a:t>Consider the </a:t>
            </a:r>
            <a:r>
              <a:rPr lang="en-US" sz="2000" dirty="0" smtClean="0"/>
              <a:t>read</a:t>
            </a:r>
            <a:r>
              <a:rPr lang="en-US" sz="2000" dirty="0" smtClean="0"/>
              <a:t>() function that is available in Unix and Linux systems. The API for this function is obtained from the man page by invoking the command</a:t>
            </a:r>
          </a:p>
          <a:p>
            <a:pPr marL="0" indent="0">
              <a:lnSpc>
                <a:spcPct val="90000"/>
              </a:lnSpc>
              <a:buNone/>
            </a:pPr>
            <a:r>
              <a:rPr lang="en-US" sz="2000" dirty="0"/>
              <a:t>	</a:t>
            </a:r>
            <a:r>
              <a:rPr lang="en-US" sz="2000" dirty="0" smtClean="0"/>
              <a:t>man read</a:t>
            </a:r>
          </a:p>
          <a:p>
            <a:pPr marL="0" indent="0">
              <a:lnSpc>
                <a:spcPct val="90000"/>
              </a:lnSpc>
              <a:buNone/>
            </a:pPr>
            <a:r>
              <a:rPr lang="en-US" sz="2000" dirty="0"/>
              <a:t> </a:t>
            </a:r>
            <a:r>
              <a:rPr lang="en-US" sz="2000" dirty="0" smtClean="0"/>
              <a:t>     on the command line. A description of this API is:</a:t>
            </a:r>
            <a:r>
              <a:rPr lang="en-US" sz="2000" dirty="0" smtClean="0"/>
              <a:t/>
            </a:r>
            <a:br>
              <a:rPr lang="en-US" sz="2000" dirty="0" smtClean="0"/>
            </a:br>
            <a:r>
              <a:rPr lang="en-US" sz="2000" dirty="0" smtClean="0"/>
              <a:t/>
            </a:r>
            <a:br>
              <a:rPr lang="en-US" sz="2000" dirty="0" smtClean="0"/>
            </a:br>
            <a:r>
              <a:rPr lang="en-US" sz="1600" dirty="0" smtClean="0"/>
              <a:t/>
            </a:r>
            <a:br>
              <a:rPr lang="en-US" sz="1600" dirty="0" smtClean="0"/>
            </a:br>
            <a:endParaRPr lang="en-US" sz="1600" dirty="0" smtClean="0"/>
          </a:p>
          <a:p>
            <a:pPr marL="0" indent="0">
              <a:lnSpc>
                <a:spcPct val="90000"/>
              </a:lnSpc>
              <a:buNone/>
            </a:pPr>
            <a:endParaRPr lang="en-US" sz="1600" dirty="0"/>
          </a:p>
          <a:p>
            <a:pPr marL="0" indent="0">
              <a:lnSpc>
                <a:spcPct val="90000"/>
              </a:lnSpc>
              <a:buNone/>
            </a:pPr>
            <a:endParaRPr lang="en-US" sz="1600" dirty="0" smtClean="0"/>
          </a:p>
          <a:p>
            <a:pPr marL="0" indent="0">
              <a:lnSpc>
                <a:spcPct val="90000"/>
              </a:lnSpc>
              <a:buNone/>
            </a:pPr>
            <a:r>
              <a:rPr lang="en-US" sz="1600" dirty="0" smtClean="0"/>
              <a:t/>
            </a:r>
            <a:br>
              <a:rPr lang="en-US" sz="1600" dirty="0" smtClean="0"/>
            </a:br>
            <a:endParaRPr lang="en-US" sz="1600" dirty="0" smtClean="0"/>
          </a:p>
          <a:p>
            <a:pPr>
              <a:lnSpc>
                <a:spcPct val="90000"/>
              </a:lnSpc>
            </a:pPr>
            <a:r>
              <a:rPr lang="en-US" sz="2400" dirty="0" smtClean="0"/>
              <a:t>The parameters are:</a:t>
            </a:r>
            <a:endParaRPr lang="en-US" sz="1600" dirty="0" smtClean="0"/>
          </a:p>
          <a:p>
            <a:pPr lvl="1">
              <a:lnSpc>
                <a:spcPct val="90000"/>
              </a:lnSpc>
            </a:pPr>
            <a:r>
              <a:rPr lang="en-US" sz="1600" dirty="0" err="1"/>
              <a:t>i</a:t>
            </a:r>
            <a:r>
              <a:rPr lang="en-US" sz="1600" dirty="0" err="1" smtClean="0"/>
              <a:t>nt</a:t>
            </a:r>
            <a:r>
              <a:rPr lang="en-US" sz="1600" dirty="0" smtClean="0"/>
              <a:t> </a:t>
            </a:r>
            <a:r>
              <a:rPr lang="en-US" sz="1600" dirty="0" err="1" smtClean="0"/>
              <a:t>fd</a:t>
            </a:r>
            <a:r>
              <a:rPr lang="en-US" sz="1600" dirty="0" smtClean="0"/>
              <a:t> – The descriptor to be read</a:t>
            </a:r>
          </a:p>
          <a:p>
            <a:pPr lvl="1">
              <a:lnSpc>
                <a:spcPct val="90000"/>
              </a:lnSpc>
            </a:pPr>
            <a:r>
              <a:rPr lang="en-US" sz="1600" dirty="0"/>
              <a:t>v</a:t>
            </a:r>
            <a:r>
              <a:rPr lang="en-US" sz="1600" dirty="0" smtClean="0"/>
              <a:t>oid *</a:t>
            </a:r>
            <a:r>
              <a:rPr lang="en-US" sz="1600" dirty="0" err="1" smtClean="0"/>
              <a:t>buf</a:t>
            </a:r>
            <a:r>
              <a:rPr lang="en-US" sz="1600" dirty="0" smtClean="0"/>
              <a:t> – A buffer where the data will be read into</a:t>
            </a:r>
          </a:p>
          <a:p>
            <a:pPr lvl="1">
              <a:lnSpc>
                <a:spcPct val="90000"/>
              </a:lnSpc>
            </a:pPr>
            <a:r>
              <a:rPr lang="en-US" sz="1600" dirty="0" err="1"/>
              <a:t>s</a:t>
            </a:r>
            <a:r>
              <a:rPr lang="en-US" sz="1600" dirty="0" err="1" smtClean="0"/>
              <a:t>ize_t</a:t>
            </a:r>
            <a:r>
              <a:rPr lang="en-US" sz="1600" dirty="0" smtClean="0"/>
              <a:t> count – the maximum number of bytes to be read into the buffer</a:t>
            </a:r>
            <a:endParaRPr lang="en-US" sz="1600" dirty="0" smtClean="0"/>
          </a:p>
        </p:txBody>
      </p:sp>
      <p:pic>
        <p:nvPicPr>
          <p:cNvPr id="2" name="Picture 1"/>
          <p:cNvPicPr>
            <a:picLocks noChangeAspect="1"/>
          </p:cNvPicPr>
          <p:nvPr/>
        </p:nvPicPr>
        <p:blipFill>
          <a:blip r:embed="rId3"/>
          <a:stretch>
            <a:fillRect/>
          </a:stretch>
        </p:blipFill>
        <p:spPr>
          <a:xfrm>
            <a:off x="1521987" y="2931604"/>
            <a:ext cx="5353050" cy="13239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System Call Implementation</a:t>
            </a:r>
          </a:p>
        </p:txBody>
      </p:sp>
      <p:sp>
        <p:nvSpPr>
          <p:cNvPr id="17411" name="Rectangle 3"/>
          <p:cNvSpPr>
            <a:spLocks noGrp="1" noChangeArrowheads="1"/>
          </p:cNvSpPr>
          <p:nvPr>
            <p:ph type="body" idx="1"/>
          </p:nvPr>
        </p:nvSpPr>
        <p:spPr>
          <a:xfrm>
            <a:off x="806450" y="987552"/>
            <a:ext cx="7666038" cy="5047488"/>
          </a:xfrm>
        </p:spPr>
        <p:txBody>
          <a:bodyPr/>
          <a:lstStyle/>
          <a:p>
            <a:r>
              <a:rPr lang="en-US" sz="2000" dirty="0" smtClean="0"/>
              <a:t>The caller need know nothing about how the system call is implemented</a:t>
            </a:r>
          </a:p>
          <a:p>
            <a:pPr lvl="1"/>
            <a:r>
              <a:rPr lang="en-US" dirty="0" smtClean="0"/>
              <a:t>Just needs to obey API and understand what OS will do as a result call</a:t>
            </a:r>
          </a:p>
          <a:p>
            <a:pPr lvl="1"/>
            <a:r>
              <a:rPr lang="en-US" dirty="0" smtClean="0"/>
              <a:t>Most details of  OS interface hidden from programmer by API  </a:t>
            </a:r>
          </a:p>
          <a:p>
            <a:pPr lvl="2"/>
            <a:r>
              <a:rPr lang="en-US" dirty="0" smtClean="0"/>
              <a:t>Managed by run-time support library (set of functions built into libraries included with compiler</a:t>
            </a:r>
            <a:r>
              <a:rPr lang="en-US" dirty="0" smtClean="0"/>
              <a:t>)</a:t>
            </a:r>
          </a:p>
          <a:p>
            <a:r>
              <a:rPr lang="en-US" dirty="0"/>
              <a:t>The use of APIs instead of direct system calls provides for greater program portability between different systems. </a:t>
            </a:r>
            <a:endParaRPr lang="en-US" dirty="0" smtClean="0"/>
          </a:p>
          <a:p>
            <a:r>
              <a:rPr lang="en-US" dirty="0" smtClean="0"/>
              <a:t>The </a:t>
            </a:r>
            <a:r>
              <a:rPr lang="en-US" dirty="0"/>
              <a:t>API </a:t>
            </a:r>
            <a:r>
              <a:rPr lang="en-US" dirty="0" smtClean="0"/>
              <a:t>makes </a:t>
            </a:r>
            <a:r>
              <a:rPr lang="en-US" dirty="0"/>
              <a:t>the appropriate system calls through the </a:t>
            </a:r>
            <a:r>
              <a:rPr lang="en-US" b="1" dirty="0"/>
              <a:t>system call interface</a:t>
            </a:r>
            <a:r>
              <a:rPr lang="en-US" dirty="0"/>
              <a:t>, using a table lookup to access specific numbered system calls</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57250" y="277813"/>
            <a:ext cx="8229600" cy="576262"/>
          </a:xfrm>
        </p:spPr>
        <p:txBody>
          <a:bodyPr/>
          <a:lstStyle/>
          <a:p>
            <a:pPr eaLnBrk="1" hangingPunct="1"/>
            <a:r>
              <a:rPr lang="en-US" smtClean="0"/>
              <a:t>API – System Call – OS Relationship</a:t>
            </a:r>
          </a:p>
        </p:txBody>
      </p:sp>
      <p:pic>
        <p:nvPicPr>
          <p:cNvPr id="18435" name="Picture 5" descr="2"/>
          <p:cNvPicPr>
            <a:picLocks noChangeAspect="1" noChangeArrowheads="1"/>
          </p:cNvPicPr>
          <p:nvPr/>
        </p:nvPicPr>
        <p:blipFill>
          <a:blip r:embed="rId3"/>
          <a:srcRect/>
          <a:stretch>
            <a:fillRect/>
          </a:stretch>
        </p:blipFill>
        <p:spPr bwMode="auto">
          <a:xfrm>
            <a:off x="968375" y="1425575"/>
            <a:ext cx="7153275" cy="438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06388"/>
            <a:ext cx="8229600" cy="576262"/>
          </a:xfrm>
        </p:spPr>
        <p:txBody>
          <a:bodyPr/>
          <a:lstStyle/>
          <a:p>
            <a:pPr eaLnBrk="1" hangingPunct="1"/>
            <a:r>
              <a:rPr lang="en-US" smtClean="0"/>
              <a:t>Standard C Library Example</a:t>
            </a:r>
          </a:p>
        </p:txBody>
      </p:sp>
      <p:sp>
        <p:nvSpPr>
          <p:cNvPr id="19459" name="Rectangle 3"/>
          <p:cNvSpPr>
            <a:spLocks noGrp="1" noChangeArrowheads="1"/>
          </p:cNvSpPr>
          <p:nvPr>
            <p:ph type="body" idx="1"/>
          </p:nvPr>
        </p:nvSpPr>
        <p:spPr>
          <a:xfrm>
            <a:off x="768350" y="1173163"/>
            <a:ext cx="7642225" cy="5078412"/>
          </a:xfrm>
        </p:spPr>
        <p:txBody>
          <a:bodyPr/>
          <a:lstStyle/>
          <a:p>
            <a:r>
              <a:rPr lang="en-US" sz="2000" dirty="0" smtClean="0"/>
              <a:t>C program invoking </a:t>
            </a:r>
            <a:r>
              <a:rPr lang="en-US" sz="2000" dirty="0" err="1" smtClean="0"/>
              <a:t>printf</a:t>
            </a:r>
            <a:r>
              <a:rPr lang="en-US" sz="2000" dirty="0" smtClean="0"/>
              <a:t>() library call, which calls write() system call</a:t>
            </a:r>
          </a:p>
        </p:txBody>
      </p:sp>
      <p:pic>
        <p:nvPicPr>
          <p:cNvPr id="19460" name="Picture 4"/>
          <p:cNvPicPr>
            <a:picLocks noChangeAspect="1" noChangeArrowheads="1"/>
          </p:cNvPicPr>
          <p:nvPr/>
        </p:nvPicPr>
        <p:blipFill>
          <a:blip r:embed="rId3"/>
          <a:srcRect l="18286" t="2666" r="17346" b="1784"/>
          <a:stretch>
            <a:fillRect/>
          </a:stretch>
        </p:blipFill>
        <p:spPr bwMode="auto">
          <a:xfrm>
            <a:off x="2292440" y="2039938"/>
            <a:ext cx="4105186" cy="4286250"/>
          </a:xfrm>
          <a:prstGeom prst="rect">
            <a:avLst/>
          </a:prstGeom>
          <a:noFill/>
          <a:ln w="38100" cmpd="dbl">
            <a:solidFill>
              <a:schemeClr val="bg1"/>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82663" y="277813"/>
            <a:ext cx="7704137" cy="576262"/>
          </a:xfrm>
        </p:spPr>
        <p:txBody>
          <a:bodyPr/>
          <a:lstStyle/>
          <a:p>
            <a:pPr eaLnBrk="1" hangingPunct="1"/>
            <a:r>
              <a:rPr lang="en-US" smtClean="0"/>
              <a:t>System Call Parameter Passing</a:t>
            </a:r>
          </a:p>
        </p:txBody>
      </p:sp>
      <p:sp>
        <p:nvSpPr>
          <p:cNvPr id="20483" name="Rectangle 3"/>
          <p:cNvSpPr>
            <a:spLocks noGrp="1" noChangeArrowheads="1"/>
          </p:cNvSpPr>
          <p:nvPr>
            <p:ph type="body" idx="1"/>
          </p:nvPr>
        </p:nvSpPr>
        <p:spPr>
          <a:xfrm>
            <a:off x="806450" y="1233488"/>
            <a:ext cx="7645400" cy="4530725"/>
          </a:xfrm>
        </p:spPr>
        <p:txBody>
          <a:bodyPr/>
          <a:lstStyle/>
          <a:p>
            <a:pPr>
              <a:lnSpc>
                <a:spcPct val="90000"/>
              </a:lnSpc>
            </a:pPr>
            <a:r>
              <a:rPr lang="en-US" dirty="0" smtClean="0"/>
              <a:t>Three general methods used to pass parameters to the OS</a:t>
            </a:r>
          </a:p>
          <a:p>
            <a:pPr lvl="1">
              <a:lnSpc>
                <a:spcPct val="90000"/>
              </a:lnSpc>
            </a:pPr>
            <a:r>
              <a:rPr lang="en-US" dirty="0" smtClean="0"/>
              <a:t>Simplest:  pass the parameters in </a:t>
            </a:r>
            <a:r>
              <a:rPr lang="en-US" i="1" dirty="0" smtClean="0"/>
              <a:t>registers</a:t>
            </a:r>
          </a:p>
          <a:p>
            <a:pPr lvl="2">
              <a:lnSpc>
                <a:spcPct val="90000"/>
              </a:lnSpc>
            </a:pPr>
            <a:r>
              <a:rPr lang="en-US" dirty="0" smtClean="0"/>
              <a:t> In some cases, may be more parameters than registers</a:t>
            </a:r>
          </a:p>
          <a:p>
            <a:pPr lvl="1">
              <a:lnSpc>
                <a:spcPct val="90000"/>
              </a:lnSpc>
            </a:pPr>
            <a:r>
              <a:rPr lang="en-US" dirty="0" smtClean="0"/>
              <a:t>Parameters stored in a </a:t>
            </a:r>
            <a:r>
              <a:rPr lang="en-US" i="1" dirty="0" smtClean="0"/>
              <a:t>block, </a:t>
            </a:r>
            <a:r>
              <a:rPr lang="en-US" dirty="0" smtClean="0"/>
              <a:t>or table, in memory, and address of block passed as a parameter in a register </a:t>
            </a:r>
          </a:p>
          <a:p>
            <a:pPr lvl="2">
              <a:lnSpc>
                <a:spcPct val="90000"/>
              </a:lnSpc>
            </a:pPr>
            <a:r>
              <a:rPr lang="en-US" dirty="0" smtClean="0"/>
              <a:t>This approach taken by Linux and Solaris</a:t>
            </a:r>
          </a:p>
          <a:p>
            <a:pPr lvl="1">
              <a:lnSpc>
                <a:spcPct val="90000"/>
              </a:lnSpc>
            </a:pPr>
            <a:r>
              <a:rPr lang="en-US" dirty="0" smtClean="0"/>
              <a:t>Parameters placed, or </a:t>
            </a:r>
            <a:r>
              <a:rPr lang="en-US" i="1" dirty="0" smtClean="0"/>
              <a:t>pushed, </a:t>
            </a:r>
            <a:r>
              <a:rPr lang="en-US" dirty="0" smtClean="0"/>
              <a:t>onto the </a:t>
            </a:r>
            <a:r>
              <a:rPr lang="en-US" i="1" dirty="0" smtClean="0"/>
              <a:t>stack </a:t>
            </a:r>
            <a:r>
              <a:rPr lang="en-US" dirty="0" smtClean="0"/>
              <a:t>by the program and </a:t>
            </a:r>
            <a:r>
              <a:rPr lang="en-US" i="1" dirty="0" smtClean="0"/>
              <a:t>popped </a:t>
            </a:r>
            <a:r>
              <a:rPr lang="en-US" dirty="0" smtClean="0"/>
              <a:t>off the stack by the operating system</a:t>
            </a:r>
          </a:p>
          <a:p>
            <a:pPr lvl="1">
              <a:lnSpc>
                <a:spcPct val="90000"/>
              </a:lnSpc>
            </a:pPr>
            <a:r>
              <a:rPr lang="en-US" dirty="0" smtClean="0"/>
              <a:t>Block and stack methods do not limit the number or length of parameters being passed</a:t>
            </a:r>
          </a:p>
          <a:p>
            <a:pPr lvl="1">
              <a:lnSpc>
                <a:spcPct val="90000"/>
              </a:lnSpc>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Parameter Passing via Table</a:t>
            </a:r>
          </a:p>
        </p:txBody>
      </p:sp>
      <p:pic>
        <p:nvPicPr>
          <p:cNvPr id="21507" name="Picture 7" descr="2"/>
          <p:cNvPicPr>
            <a:picLocks noChangeAspect="1" noChangeArrowheads="1"/>
          </p:cNvPicPr>
          <p:nvPr/>
        </p:nvPicPr>
        <p:blipFill>
          <a:blip r:embed="rId3"/>
          <a:srcRect/>
          <a:stretch>
            <a:fillRect/>
          </a:stretch>
        </p:blipFill>
        <p:spPr bwMode="auto">
          <a:xfrm>
            <a:off x="1522413" y="1401763"/>
            <a:ext cx="7083425" cy="3719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Types of System Calls</a:t>
            </a:r>
          </a:p>
        </p:txBody>
      </p:sp>
      <p:sp>
        <p:nvSpPr>
          <p:cNvPr id="22531" name="Rectangle 4"/>
          <p:cNvSpPr>
            <a:spLocks noGrp="1" noChangeArrowheads="1"/>
          </p:cNvSpPr>
          <p:nvPr>
            <p:ph type="body" idx="1"/>
          </p:nvPr>
        </p:nvSpPr>
        <p:spPr/>
        <p:txBody>
          <a:bodyPr/>
          <a:lstStyle/>
          <a:p>
            <a:r>
              <a:rPr lang="en-US" smtClean="0"/>
              <a:t>Process control</a:t>
            </a:r>
          </a:p>
          <a:p>
            <a:pPr lvl="1"/>
            <a:r>
              <a:rPr lang="en-US" smtClean="0"/>
              <a:t>end, abort</a:t>
            </a:r>
          </a:p>
          <a:p>
            <a:pPr lvl="1"/>
            <a:r>
              <a:rPr lang="en-US" smtClean="0"/>
              <a:t>load, execute</a:t>
            </a:r>
          </a:p>
          <a:p>
            <a:pPr lvl="1"/>
            <a:r>
              <a:rPr lang="en-US" smtClean="0"/>
              <a:t>create process, terminate process</a:t>
            </a:r>
          </a:p>
          <a:p>
            <a:pPr lvl="1"/>
            <a:r>
              <a:rPr lang="en-US" smtClean="0"/>
              <a:t>get process attributes, set process attributes</a:t>
            </a:r>
          </a:p>
          <a:p>
            <a:pPr lvl="1"/>
            <a:r>
              <a:rPr lang="en-US" smtClean="0"/>
              <a:t>wait for time</a:t>
            </a:r>
          </a:p>
          <a:p>
            <a:pPr lvl="1"/>
            <a:r>
              <a:rPr lang="en-US" smtClean="0"/>
              <a:t>wait event, signal event</a:t>
            </a:r>
          </a:p>
          <a:p>
            <a:pPr lvl="1"/>
            <a:r>
              <a:rPr lang="en-US" smtClean="0"/>
              <a:t>allocate and free memory</a:t>
            </a:r>
          </a:p>
          <a:p>
            <a:r>
              <a:rPr lang="en-US" smtClean="0"/>
              <a:t>File management</a:t>
            </a:r>
          </a:p>
          <a:p>
            <a:pPr lvl="1"/>
            <a:r>
              <a:rPr lang="en-US" smtClean="0"/>
              <a:t>create file, delete file</a:t>
            </a:r>
          </a:p>
          <a:p>
            <a:pPr lvl="1"/>
            <a:r>
              <a:rPr lang="en-US" smtClean="0"/>
              <a:t>open, close file</a:t>
            </a:r>
          </a:p>
          <a:p>
            <a:pPr lvl="1"/>
            <a:r>
              <a:rPr lang="en-US" smtClean="0"/>
              <a:t>read, write, reposition</a:t>
            </a:r>
          </a:p>
          <a:p>
            <a:pPr lvl="1"/>
            <a:r>
              <a:rPr lang="en-US" smtClean="0"/>
              <a:t>get and set file attributes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Types of System Calls (Cont.)</a:t>
            </a:r>
          </a:p>
        </p:txBody>
      </p:sp>
      <p:sp>
        <p:nvSpPr>
          <p:cNvPr id="23555" name="Rectangle 4"/>
          <p:cNvSpPr>
            <a:spLocks noGrp="1" noChangeArrowheads="1"/>
          </p:cNvSpPr>
          <p:nvPr>
            <p:ph type="body" idx="1"/>
          </p:nvPr>
        </p:nvSpPr>
        <p:spPr/>
        <p:txBody>
          <a:bodyPr/>
          <a:lstStyle/>
          <a:p>
            <a:r>
              <a:rPr lang="en-US" smtClean="0"/>
              <a:t>Device management</a:t>
            </a:r>
          </a:p>
          <a:p>
            <a:pPr lvl="1"/>
            <a:r>
              <a:rPr lang="en-US" smtClean="0"/>
              <a:t>request device, release device</a:t>
            </a:r>
          </a:p>
          <a:p>
            <a:pPr lvl="1"/>
            <a:r>
              <a:rPr lang="en-US" smtClean="0"/>
              <a:t>read, write, reposition</a:t>
            </a:r>
          </a:p>
          <a:p>
            <a:pPr lvl="1"/>
            <a:r>
              <a:rPr lang="en-US" smtClean="0"/>
              <a:t>get device attributes, set device attributes</a:t>
            </a:r>
          </a:p>
          <a:p>
            <a:pPr lvl="1"/>
            <a:r>
              <a:rPr lang="en-US" smtClean="0"/>
              <a:t>logically attach or detach devices</a:t>
            </a:r>
          </a:p>
          <a:p>
            <a:r>
              <a:rPr lang="en-US" smtClean="0"/>
              <a:t>Information maintenance</a:t>
            </a:r>
          </a:p>
          <a:p>
            <a:pPr lvl="1"/>
            <a:r>
              <a:rPr lang="en-US" smtClean="0"/>
              <a:t>get time or date, set time or date</a:t>
            </a:r>
          </a:p>
          <a:p>
            <a:pPr lvl="1"/>
            <a:r>
              <a:rPr lang="en-US" smtClean="0"/>
              <a:t>get system data, set system data</a:t>
            </a:r>
          </a:p>
          <a:p>
            <a:pPr lvl="1"/>
            <a:r>
              <a:rPr lang="en-US" smtClean="0"/>
              <a:t>get and set process, file, or device attributes</a:t>
            </a:r>
          </a:p>
          <a:p>
            <a:r>
              <a:rPr lang="en-US" smtClean="0"/>
              <a:t>Communications</a:t>
            </a:r>
          </a:p>
          <a:p>
            <a:pPr lvl="1"/>
            <a:r>
              <a:rPr lang="en-US" smtClean="0"/>
              <a:t>create, delete communication connection</a:t>
            </a:r>
          </a:p>
          <a:p>
            <a:pPr lvl="1"/>
            <a:r>
              <a:rPr lang="en-US" smtClean="0"/>
              <a:t>send, receive messages</a:t>
            </a:r>
          </a:p>
          <a:p>
            <a:pPr lvl="1"/>
            <a:r>
              <a:rPr lang="en-US" smtClean="0"/>
              <a:t>transfer status information</a:t>
            </a:r>
          </a:p>
          <a:p>
            <a:pPr lvl="1"/>
            <a:r>
              <a:rPr lang="en-US" smtClean="0"/>
              <a:t>attach and detach remote devices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042988" y="325438"/>
            <a:ext cx="7648575" cy="576262"/>
          </a:xfrm>
        </p:spPr>
        <p:txBody>
          <a:bodyPr/>
          <a:lstStyle/>
          <a:p>
            <a:pPr eaLnBrk="1" hangingPunct="1"/>
            <a:r>
              <a:rPr lang="en-US" sz="2800" smtClean="0"/>
              <a:t>Examples of Windows and </a:t>
            </a:r>
            <a:br>
              <a:rPr lang="en-US" sz="2800" smtClean="0"/>
            </a:br>
            <a:r>
              <a:rPr lang="en-US" sz="2800" smtClean="0"/>
              <a:t>Unix System Calls</a:t>
            </a:r>
          </a:p>
        </p:txBody>
      </p:sp>
      <p:pic>
        <p:nvPicPr>
          <p:cNvPr id="24579" name="Picture 6" descr="OS8-p61"/>
          <p:cNvPicPr>
            <a:picLocks noChangeAspect="1" noChangeArrowheads="1"/>
          </p:cNvPicPr>
          <p:nvPr/>
        </p:nvPicPr>
        <p:blipFill>
          <a:blip r:embed="rId3"/>
          <a:srcRect/>
          <a:stretch>
            <a:fillRect/>
          </a:stretch>
        </p:blipFill>
        <p:spPr bwMode="auto">
          <a:xfrm>
            <a:off x="2128838" y="1203325"/>
            <a:ext cx="5395912" cy="4811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6263" y="277813"/>
            <a:ext cx="8553450" cy="576262"/>
          </a:xfrm>
        </p:spPr>
        <p:txBody>
          <a:bodyPr/>
          <a:lstStyle/>
          <a:p>
            <a:pPr eaLnBrk="1" hangingPunct="1"/>
            <a:r>
              <a:rPr lang="en-US" sz="3000" smtClean="0"/>
              <a:t>Chapter 2:  Operating-System Structures</a:t>
            </a:r>
          </a:p>
        </p:txBody>
      </p:sp>
      <p:sp>
        <p:nvSpPr>
          <p:cNvPr id="4099" name="Rectangle 3"/>
          <p:cNvSpPr>
            <a:spLocks noGrp="1" noChangeArrowheads="1"/>
          </p:cNvSpPr>
          <p:nvPr>
            <p:ph type="body" idx="1"/>
          </p:nvPr>
        </p:nvSpPr>
        <p:spPr/>
        <p:txBody>
          <a:bodyPr/>
          <a:lstStyle/>
          <a:p>
            <a:r>
              <a:rPr lang="en-US" sz="2400" dirty="0" smtClean="0"/>
              <a:t>Operating System Services</a:t>
            </a:r>
          </a:p>
          <a:p>
            <a:r>
              <a:rPr lang="en-US" sz="2400" dirty="0" smtClean="0"/>
              <a:t>User Operating System Interface</a:t>
            </a:r>
          </a:p>
          <a:p>
            <a:r>
              <a:rPr lang="en-US" sz="2400" dirty="0" smtClean="0"/>
              <a:t>System Calls</a:t>
            </a:r>
          </a:p>
          <a:p>
            <a:r>
              <a:rPr lang="en-US" sz="2400" dirty="0" smtClean="0"/>
              <a:t>Types of System Calls</a:t>
            </a:r>
          </a:p>
          <a:p>
            <a:r>
              <a:rPr lang="en-US" sz="2400" dirty="0" smtClean="0"/>
              <a:t>Operating System Design and Implementation</a:t>
            </a:r>
          </a:p>
          <a:p>
            <a:r>
              <a:rPr lang="en-US" sz="2400" dirty="0" smtClean="0"/>
              <a:t>Operating System Structure</a:t>
            </a:r>
          </a:p>
          <a:p>
            <a:r>
              <a:rPr lang="en-US" sz="2400" dirty="0" smtClean="0"/>
              <a:t>Virtual Machines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MS-DOS </a:t>
            </a:r>
            <a:endParaRPr lang="en-US" dirty="0" smtClean="0"/>
          </a:p>
        </p:txBody>
      </p:sp>
      <p:sp>
        <p:nvSpPr>
          <p:cNvPr id="25603" name="Content Placeholder 2"/>
          <p:cNvSpPr>
            <a:spLocks noGrp="1"/>
          </p:cNvSpPr>
          <p:nvPr>
            <p:ph idx="1"/>
          </p:nvPr>
        </p:nvSpPr>
        <p:spPr/>
        <p:txBody>
          <a:bodyPr/>
          <a:lstStyle/>
          <a:p>
            <a:r>
              <a:rPr lang="en-US" sz="2400" dirty="0" smtClean="0"/>
              <a:t>Single-tasking systems</a:t>
            </a:r>
            <a:endParaRPr lang="en-US" sz="2400" dirty="0" smtClean="0"/>
          </a:p>
          <a:p>
            <a:r>
              <a:rPr lang="en-US" sz="2400" dirty="0" smtClean="0"/>
              <a:t>Shell invoked when system booted</a:t>
            </a:r>
          </a:p>
          <a:p>
            <a:r>
              <a:rPr lang="en-US" sz="2400" dirty="0" smtClean="0"/>
              <a:t>Simple method to run program</a:t>
            </a:r>
          </a:p>
          <a:p>
            <a:pPr lvl="1"/>
            <a:r>
              <a:rPr lang="en-US" sz="2000" dirty="0" smtClean="0"/>
              <a:t>No process created</a:t>
            </a:r>
          </a:p>
          <a:p>
            <a:r>
              <a:rPr lang="en-US" sz="2400" dirty="0" smtClean="0"/>
              <a:t>Single memory space</a:t>
            </a:r>
          </a:p>
          <a:p>
            <a:r>
              <a:rPr lang="en-US" sz="2400" dirty="0" smtClean="0"/>
              <a:t>Loads program into memory, overwriting all but the kernel</a:t>
            </a:r>
          </a:p>
          <a:p>
            <a:r>
              <a:rPr lang="en-US" sz="2400" dirty="0" smtClean="0"/>
              <a:t>Program exit -&gt; shell reloaded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MS-DOS execution</a:t>
            </a:r>
          </a:p>
        </p:txBody>
      </p:sp>
      <p:sp>
        <p:nvSpPr>
          <p:cNvPr id="26627" name="Rectangle 4"/>
          <p:cNvSpPr>
            <a:spLocks noGrp="1" noChangeArrowheads="1"/>
          </p:cNvSpPr>
          <p:nvPr>
            <p:ph type="body" idx="1"/>
          </p:nvPr>
        </p:nvSpPr>
        <p:spPr>
          <a:xfrm>
            <a:off x="838200" y="1143000"/>
            <a:ext cx="7848600" cy="5334000"/>
          </a:xfrm>
        </p:spPr>
        <p:txBody>
          <a:bodyPr/>
          <a:lstStyle/>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p:txBody>
      </p:sp>
      <p:sp>
        <p:nvSpPr>
          <p:cNvPr id="26628" name="Rectangle 5"/>
          <p:cNvSpPr>
            <a:spLocks noChangeArrowheads="1"/>
          </p:cNvSpPr>
          <p:nvPr/>
        </p:nvSpPr>
        <p:spPr bwMode="auto">
          <a:xfrm>
            <a:off x="2286000" y="5640388"/>
            <a:ext cx="4572000" cy="779462"/>
          </a:xfrm>
          <a:prstGeom prst="rect">
            <a:avLst/>
          </a:prstGeom>
          <a:noFill/>
          <a:ln w="9525">
            <a:noFill/>
            <a:miter lim="800000"/>
            <a:headEnd/>
            <a:tailEnd/>
          </a:ln>
        </p:spPr>
        <p:txBody>
          <a:bodyPr>
            <a:spAutoFit/>
          </a:bodyPr>
          <a:lstStyle/>
          <a:p>
            <a:pPr>
              <a:spcBef>
                <a:spcPct val="50000"/>
              </a:spcBef>
              <a:buClr>
                <a:srgbClr val="993300"/>
              </a:buClr>
              <a:buSzPct val="90000"/>
              <a:buFont typeface="Monotype Sorts" charset="2"/>
              <a:buNone/>
            </a:pPr>
            <a:r>
              <a:rPr kumimoji="1" lang="en-US">
                <a:latin typeface="Helvetica" charset="0"/>
              </a:rPr>
              <a:t>(a) At system startup (b) running a program</a:t>
            </a:r>
          </a:p>
          <a:p>
            <a:pPr>
              <a:spcBef>
                <a:spcPct val="50000"/>
              </a:spcBef>
              <a:buClr>
                <a:srgbClr val="993300"/>
              </a:buClr>
              <a:buSzPct val="90000"/>
              <a:buFont typeface="Monotype Sorts" charset="2"/>
              <a:buNone/>
            </a:pPr>
            <a:endParaRPr kumimoji="1" lang="en-US">
              <a:latin typeface="Helvetica" charset="0"/>
            </a:endParaRPr>
          </a:p>
        </p:txBody>
      </p:sp>
      <p:pic>
        <p:nvPicPr>
          <p:cNvPr id="26629" name="Picture 9" descr="2"/>
          <p:cNvPicPr>
            <a:picLocks noChangeAspect="1" noChangeArrowheads="1"/>
          </p:cNvPicPr>
          <p:nvPr/>
        </p:nvPicPr>
        <p:blipFill>
          <a:blip r:embed="rId3"/>
          <a:srcRect/>
          <a:stretch>
            <a:fillRect/>
          </a:stretch>
        </p:blipFill>
        <p:spPr bwMode="auto">
          <a:xfrm>
            <a:off x="2138363" y="1209675"/>
            <a:ext cx="5067300" cy="4284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Unix</a:t>
            </a:r>
            <a:endParaRPr lang="en-US" dirty="0" smtClean="0"/>
          </a:p>
        </p:txBody>
      </p:sp>
      <mc:AlternateContent xmlns:mc="http://schemas.openxmlformats.org/markup-compatibility/2006">
        <mc:Choice xmlns:a14="http://schemas.microsoft.com/office/drawing/2010/main" Requires="a14">
          <p:sp>
            <p:nvSpPr>
              <p:cNvPr id="27651" name="Content Placeholder 2"/>
              <p:cNvSpPr>
                <a:spLocks noGrp="1"/>
              </p:cNvSpPr>
              <p:nvPr>
                <p:ph idx="1"/>
              </p:nvPr>
            </p:nvSpPr>
            <p:spPr/>
            <p:txBody>
              <a:bodyPr/>
              <a:lstStyle/>
              <a:p>
                <a:r>
                  <a:rPr lang="en-US" sz="2400" dirty="0" smtClean="0"/>
                  <a:t>Multitasking</a:t>
                </a:r>
                <a:endParaRPr lang="en-US" sz="2400" dirty="0" smtClean="0"/>
              </a:p>
              <a:p>
                <a:r>
                  <a:rPr lang="en-US" sz="2400" dirty="0" smtClean="0"/>
                  <a:t>User login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smtClean="0"/>
                  <a:t> invoke user’s choice of shell</a:t>
                </a:r>
              </a:p>
              <a:p>
                <a:r>
                  <a:rPr lang="en-US" sz="2400" dirty="0" smtClean="0"/>
                  <a:t>Shell executes fork() system call to create process</a:t>
                </a:r>
              </a:p>
              <a:p>
                <a:pPr lvl="1"/>
                <a:r>
                  <a:rPr lang="en-US" dirty="0" smtClean="0"/>
                  <a:t>Executes exec() to load program into process</a:t>
                </a:r>
              </a:p>
              <a:p>
                <a:pPr lvl="1"/>
                <a:r>
                  <a:rPr lang="en-US" dirty="0" smtClean="0"/>
                  <a:t>Shell waits for process to terminate or continues with user commands</a:t>
                </a:r>
              </a:p>
              <a:p>
                <a:r>
                  <a:rPr lang="en-US" sz="2000" dirty="0" smtClean="0"/>
                  <a:t>Process exits with code of 0 – no error or &gt; 0 – error code</a:t>
                </a:r>
              </a:p>
              <a:p>
                <a:pPr marL="0" indent="0">
                  <a:buNone/>
                </a:pPr>
                <a:endParaRPr lang="en-US" sz="2000" dirty="0" smtClean="0"/>
              </a:p>
            </p:txBody>
          </p:sp>
        </mc:Choice>
        <mc:Fallback>
          <p:sp>
            <p:nvSpPr>
              <p:cNvPr id="27651"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41" t="-941"/>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57263" y="277813"/>
            <a:ext cx="8229600" cy="576262"/>
          </a:xfrm>
        </p:spPr>
        <p:txBody>
          <a:bodyPr/>
          <a:lstStyle/>
          <a:p>
            <a:pPr eaLnBrk="1" hangingPunct="1"/>
            <a:r>
              <a:rPr lang="en-US" smtClean="0"/>
              <a:t>FreeBSD Running Multiple Programs</a:t>
            </a:r>
          </a:p>
        </p:txBody>
      </p:sp>
      <p:pic>
        <p:nvPicPr>
          <p:cNvPr id="28675" name="Picture 3"/>
          <p:cNvPicPr>
            <a:picLocks noChangeAspect="1" noChangeArrowheads="1"/>
          </p:cNvPicPr>
          <p:nvPr/>
        </p:nvPicPr>
        <p:blipFill>
          <a:blip r:embed="rId3"/>
          <a:srcRect l="31691" t="500" r="31691" b="500"/>
          <a:stretch>
            <a:fillRect/>
          </a:stretch>
        </p:blipFill>
        <p:spPr bwMode="auto">
          <a:xfrm>
            <a:off x="3533775" y="1468438"/>
            <a:ext cx="2305050" cy="4676775"/>
          </a:xfrm>
          <a:prstGeom prst="rect">
            <a:avLst/>
          </a:prstGeom>
          <a:noFill/>
          <a:ln w="38100" cmpd="dbl">
            <a:solidFill>
              <a:schemeClr val="bg1"/>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System Programs</a:t>
            </a:r>
          </a:p>
        </p:txBody>
      </p:sp>
      <p:sp>
        <p:nvSpPr>
          <p:cNvPr id="29699" name="Rectangle 3"/>
          <p:cNvSpPr>
            <a:spLocks noGrp="1" noChangeArrowheads="1"/>
          </p:cNvSpPr>
          <p:nvPr>
            <p:ph type="body" idx="1"/>
          </p:nvPr>
        </p:nvSpPr>
        <p:spPr>
          <a:xfrm>
            <a:off x="698500" y="896112"/>
            <a:ext cx="7326313" cy="5431536"/>
          </a:xfrm>
        </p:spPr>
        <p:txBody>
          <a:bodyPr/>
          <a:lstStyle/>
          <a:p>
            <a:r>
              <a:rPr lang="en-US" sz="2000" dirty="0" smtClean="0"/>
              <a:t>System programs provide a convenient environment for program development and execution.  They can be divided into:</a:t>
            </a:r>
          </a:p>
          <a:p>
            <a:pPr lvl="1"/>
            <a:r>
              <a:rPr lang="en-US" dirty="0" smtClean="0"/>
              <a:t>File manipulation </a:t>
            </a:r>
            <a:r>
              <a:rPr lang="en-US" dirty="0"/>
              <a:t>(Create, delete, copy, rename, print, dump, </a:t>
            </a:r>
            <a:r>
              <a:rPr lang="en-US" dirty="0" smtClean="0"/>
              <a:t>list, etc.)</a:t>
            </a:r>
          </a:p>
          <a:p>
            <a:pPr lvl="1"/>
            <a:r>
              <a:rPr lang="en-US" dirty="0" smtClean="0"/>
              <a:t>Status </a:t>
            </a:r>
            <a:r>
              <a:rPr lang="en-US" dirty="0"/>
              <a:t>information </a:t>
            </a:r>
            <a:r>
              <a:rPr lang="en-US" dirty="0" smtClean="0"/>
              <a:t>(date</a:t>
            </a:r>
            <a:r>
              <a:rPr lang="en-US" dirty="0"/>
              <a:t>, time, amount of available memory, disk space, number of </a:t>
            </a:r>
            <a:r>
              <a:rPr lang="en-US" dirty="0" smtClean="0"/>
              <a:t>users)</a:t>
            </a:r>
            <a:endParaRPr lang="en-US" dirty="0"/>
          </a:p>
          <a:p>
            <a:pPr lvl="1"/>
            <a:r>
              <a:rPr lang="en-US" dirty="0"/>
              <a:t>File modification (Text editors to create and modify </a:t>
            </a:r>
            <a:r>
              <a:rPr lang="en-US" dirty="0" smtClean="0"/>
              <a:t>files)</a:t>
            </a:r>
            <a:endParaRPr lang="en-US" dirty="0"/>
          </a:p>
          <a:p>
            <a:pPr lvl="1"/>
            <a:r>
              <a:rPr lang="en-US" dirty="0" smtClean="0"/>
              <a:t>Programming language </a:t>
            </a:r>
            <a:r>
              <a:rPr lang="en-US" dirty="0"/>
              <a:t>support (Compilers, assemblers, debuggers and interpreters </a:t>
            </a:r>
            <a:r>
              <a:rPr lang="en-US" dirty="0" smtClean="0"/>
              <a:t>are provided)</a:t>
            </a:r>
          </a:p>
          <a:p>
            <a:pPr lvl="1"/>
            <a:r>
              <a:rPr lang="en-US" dirty="0" smtClean="0"/>
              <a:t>Program loading and </a:t>
            </a:r>
            <a:r>
              <a:rPr lang="en-US" dirty="0"/>
              <a:t>execution (Absolute loaders, </a:t>
            </a:r>
            <a:r>
              <a:rPr lang="en-US" dirty="0" err="1"/>
              <a:t>relocatable</a:t>
            </a:r>
            <a:r>
              <a:rPr lang="en-US" dirty="0"/>
              <a:t> loaders, linkage editors</a:t>
            </a:r>
            <a:r>
              <a:rPr lang="en-US" dirty="0" smtClean="0"/>
              <a:t>, debugging, etc.)</a:t>
            </a:r>
          </a:p>
          <a:p>
            <a:pPr lvl="1"/>
            <a:r>
              <a:rPr lang="en-US" dirty="0" smtClean="0"/>
              <a:t>Communications</a:t>
            </a:r>
          </a:p>
          <a:p>
            <a:pPr lvl="1"/>
            <a:r>
              <a:rPr lang="en-US" dirty="0" smtClean="0"/>
              <a:t>Application programs</a:t>
            </a:r>
          </a:p>
          <a:p>
            <a:r>
              <a:rPr lang="en-US" sz="2000" dirty="0" smtClean="0"/>
              <a:t>Most users’ view of the operation system is defined by system programs, not the actual system calls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889000" y="296863"/>
            <a:ext cx="7712075" cy="576262"/>
          </a:xfrm>
        </p:spPr>
        <p:txBody>
          <a:bodyPr/>
          <a:lstStyle/>
          <a:p>
            <a:pPr eaLnBrk="1" hangingPunct="1"/>
            <a:r>
              <a:rPr lang="en-US" sz="2800" smtClean="0"/>
              <a:t>Operating System Design </a:t>
            </a:r>
            <a:br>
              <a:rPr lang="en-US" sz="2800" smtClean="0"/>
            </a:br>
            <a:r>
              <a:rPr lang="en-US" sz="2800" smtClean="0"/>
              <a:t>and Implementation</a:t>
            </a:r>
          </a:p>
        </p:txBody>
      </p:sp>
      <p:sp>
        <p:nvSpPr>
          <p:cNvPr id="32771" name="Rectangle 1027"/>
          <p:cNvSpPr>
            <a:spLocks noGrp="1" noChangeArrowheads="1"/>
          </p:cNvSpPr>
          <p:nvPr>
            <p:ph type="body" idx="1"/>
          </p:nvPr>
        </p:nvSpPr>
        <p:spPr>
          <a:xfrm>
            <a:off x="806450" y="1233488"/>
            <a:ext cx="7685088" cy="5006975"/>
          </a:xfrm>
        </p:spPr>
        <p:txBody>
          <a:bodyPr/>
          <a:lstStyle/>
          <a:p>
            <a:r>
              <a:rPr lang="en-US" sz="2000" dirty="0" smtClean="0"/>
              <a:t>Design and Implementation of OS not “solvable”, but some approaches have proven successful</a:t>
            </a:r>
          </a:p>
          <a:p>
            <a:r>
              <a:rPr lang="en-US" sz="2000" dirty="0" smtClean="0"/>
              <a:t>Internal structure of different Operating Systems  can vary widely</a:t>
            </a:r>
          </a:p>
          <a:p>
            <a:r>
              <a:rPr lang="en-US" sz="2000" dirty="0" smtClean="0"/>
              <a:t>Start by defining goals and specifications </a:t>
            </a:r>
          </a:p>
          <a:p>
            <a:r>
              <a:rPr lang="en-US" sz="2000" dirty="0" smtClean="0"/>
              <a:t>Affected by choice of hardware, type of system</a:t>
            </a:r>
          </a:p>
          <a:p>
            <a:r>
              <a:rPr lang="en-US" sz="2000" i="1" dirty="0" smtClean="0"/>
              <a:t>User</a:t>
            </a:r>
            <a:r>
              <a:rPr lang="en-US" sz="2000" dirty="0" smtClean="0"/>
              <a:t> goals and </a:t>
            </a:r>
            <a:r>
              <a:rPr lang="en-US" sz="2000" i="1" dirty="0" smtClean="0"/>
              <a:t>System</a:t>
            </a:r>
            <a:r>
              <a:rPr lang="en-US" sz="2000" dirty="0" smtClean="0"/>
              <a:t> goals</a:t>
            </a:r>
          </a:p>
          <a:p>
            <a:pPr lvl="1"/>
            <a:r>
              <a:rPr lang="en-US" dirty="0" smtClean="0"/>
              <a:t>User goals – operating system should be convenient to use, easy to learn, reliable, safe, and fast</a:t>
            </a:r>
          </a:p>
          <a:p>
            <a:pPr lvl="1"/>
            <a:r>
              <a:rPr lang="en-US" dirty="0" smtClean="0"/>
              <a:t>System goals – operating system should be easy to design, implement, and maintain, as well as flexible, reliable, error-free, and efficient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296863"/>
            <a:ext cx="8229600" cy="576262"/>
          </a:xfrm>
        </p:spPr>
        <p:txBody>
          <a:bodyPr/>
          <a:lstStyle/>
          <a:p>
            <a:pPr eaLnBrk="1" hangingPunct="1"/>
            <a:r>
              <a:rPr lang="en-US" sz="2800" smtClean="0"/>
              <a:t>Operating System Design and </a:t>
            </a:r>
            <a:br>
              <a:rPr lang="en-US" sz="2800" smtClean="0"/>
            </a:br>
            <a:r>
              <a:rPr lang="en-US" sz="2800" smtClean="0"/>
              <a:t>Implementation (Cont.)</a:t>
            </a:r>
          </a:p>
        </p:txBody>
      </p:sp>
      <p:sp>
        <p:nvSpPr>
          <p:cNvPr id="33795" name="Rectangle 3"/>
          <p:cNvSpPr>
            <a:spLocks noGrp="1" noChangeArrowheads="1"/>
          </p:cNvSpPr>
          <p:nvPr>
            <p:ph type="body" idx="1"/>
          </p:nvPr>
        </p:nvSpPr>
        <p:spPr>
          <a:xfrm>
            <a:off x="806450" y="1233488"/>
            <a:ext cx="7713663" cy="4530725"/>
          </a:xfrm>
        </p:spPr>
        <p:txBody>
          <a:bodyPr/>
          <a:lstStyle/>
          <a:p>
            <a:r>
              <a:rPr lang="en-US" sz="2400" dirty="0" smtClean="0"/>
              <a:t>Important principle to separate</a:t>
            </a:r>
          </a:p>
          <a:p>
            <a:pPr>
              <a:buFont typeface="Monotype Sorts" charset="2"/>
              <a:buNone/>
            </a:pPr>
            <a:r>
              <a:rPr lang="en-US" sz="2400" b="1" dirty="0" smtClean="0"/>
              <a:t>	Policy:   </a:t>
            </a:r>
            <a:r>
              <a:rPr lang="en-US" sz="2400" dirty="0" smtClean="0"/>
              <a:t>What will be done?</a:t>
            </a:r>
            <a:r>
              <a:rPr lang="en-US" sz="2400" b="1" dirty="0" smtClean="0"/>
              <a:t> </a:t>
            </a:r>
            <a:br>
              <a:rPr lang="en-US" sz="2400" b="1" dirty="0" smtClean="0"/>
            </a:br>
            <a:r>
              <a:rPr lang="en-US" sz="2400" b="1" dirty="0" smtClean="0"/>
              <a:t>Mechanism:  </a:t>
            </a:r>
            <a:r>
              <a:rPr lang="en-US" sz="2400" dirty="0" smtClean="0"/>
              <a:t>How to do it?</a:t>
            </a:r>
          </a:p>
          <a:p>
            <a:pPr>
              <a:buFont typeface="Monotype Sorts" charset="2"/>
              <a:buNone/>
            </a:pPr>
            <a:endParaRPr lang="en-US" dirty="0" smtClean="0"/>
          </a:p>
          <a:p>
            <a:r>
              <a:rPr lang="en-US" sz="2400" dirty="0" smtClean="0"/>
              <a:t>Mechanisms determine how to do something, policies decide what will be done</a:t>
            </a:r>
          </a:p>
          <a:p>
            <a:pPr lvl="1"/>
            <a:r>
              <a:rPr lang="en-US" dirty="0" smtClean="0"/>
              <a:t>The separation of policy from mechanism is a very important principle, it allows maximum flexibility if policy decisions are to be changed later</a:t>
            </a:r>
          </a:p>
          <a:p>
            <a:pPr>
              <a:buFont typeface="Monotype Sorts" charset="2"/>
              <a:buNone/>
            </a:pPr>
            <a:endParaRPr lang="en-US" dirty="0" smtClean="0"/>
          </a:p>
          <a:p>
            <a:pPr>
              <a:buFont typeface="Monotype Sorts" charset="2"/>
              <a:buNone/>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Traditionally OSes were written in assembly language. This provided direct control over hardware-related issues, but </a:t>
            </a:r>
            <a:r>
              <a:rPr lang="en-US" dirty="0" smtClean="0"/>
              <a:t>tied </a:t>
            </a:r>
            <a:r>
              <a:rPr lang="en-US" dirty="0"/>
              <a:t>a particular OS to a particular HW platform.</a:t>
            </a:r>
          </a:p>
          <a:p>
            <a:r>
              <a:rPr lang="en-US" dirty="0"/>
              <a:t>Recent advances in compiler efficiencies mean that most modern OSes are written in C, or more recently, C++. Critical sections of code are still written in assembly language, ( or written in C, compiled to assembly, and then fine-tuned and optimized by hand from there. ) </a:t>
            </a:r>
          </a:p>
          <a:p>
            <a:endParaRPr lang="en-US" dirty="0"/>
          </a:p>
        </p:txBody>
      </p:sp>
    </p:spTree>
    <p:extLst>
      <p:ext uri="{BB962C8B-B14F-4D97-AF65-F5344CB8AC3E}">
        <p14:creationId xmlns:p14="http://schemas.microsoft.com/office/powerpoint/2010/main" val="1531133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Simple Structure </a:t>
            </a:r>
            <a:endParaRPr lang="en-US" sz="2400" smtClean="0"/>
          </a:p>
        </p:txBody>
      </p:sp>
      <p:sp>
        <p:nvSpPr>
          <p:cNvPr id="34819" name="Rectangle 3"/>
          <p:cNvSpPr>
            <a:spLocks noGrp="1" noChangeArrowheads="1"/>
          </p:cNvSpPr>
          <p:nvPr>
            <p:ph type="body" idx="1"/>
          </p:nvPr>
        </p:nvSpPr>
        <p:spPr/>
        <p:txBody>
          <a:bodyPr/>
          <a:lstStyle/>
          <a:p>
            <a:r>
              <a:rPr lang="en-US" sz="2800" dirty="0" smtClean="0"/>
              <a:t>MS-DOS – written to provide the most functionality in the least space</a:t>
            </a:r>
          </a:p>
          <a:p>
            <a:pPr lvl="1"/>
            <a:r>
              <a:rPr lang="en-US" sz="2400" dirty="0" smtClean="0"/>
              <a:t>Not divided into modules</a:t>
            </a:r>
          </a:p>
          <a:p>
            <a:pPr lvl="1"/>
            <a:r>
              <a:rPr lang="en-US" sz="2400" dirty="0" smtClean="0"/>
              <a:t>Although MS-DOS has some structure, its interfaces and levels of functionality are not well separated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MS-DOS Layer Structure</a:t>
            </a:r>
          </a:p>
        </p:txBody>
      </p:sp>
      <p:pic>
        <p:nvPicPr>
          <p:cNvPr id="35843" name="Picture 6" descr="2"/>
          <p:cNvPicPr>
            <a:picLocks noChangeAspect="1" noChangeArrowheads="1"/>
          </p:cNvPicPr>
          <p:nvPr/>
        </p:nvPicPr>
        <p:blipFill>
          <a:blip r:embed="rId3"/>
          <a:srcRect/>
          <a:stretch>
            <a:fillRect/>
          </a:stretch>
        </p:blipFill>
        <p:spPr bwMode="auto">
          <a:xfrm>
            <a:off x="2401888" y="1274763"/>
            <a:ext cx="4500562" cy="4329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50925" y="277813"/>
            <a:ext cx="7635875" cy="576262"/>
          </a:xfrm>
        </p:spPr>
        <p:txBody>
          <a:bodyPr/>
          <a:lstStyle/>
          <a:p>
            <a:pPr eaLnBrk="1" hangingPunct="1"/>
            <a:r>
              <a:rPr lang="en-US" smtClean="0"/>
              <a:t>Operating System Services</a:t>
            </a:r>
          </a:p>
        </p:txBody>
      </p:sp>
      <p:sp>
        <p:nvSpPr>
          <p:cNvPr id="6147" name="Rectangle 3"/>
          <p:cNvSpPr>
            <a:spLocks noGrp="1" noChangeArrowheads="1"/>
          </p:cNvSpPr>
          <p:nvPr>
            <p:ph type="body" idx="1"/>
          </p:nvPr>
        </p:nvSpPr>
        <p:spPr>
          <a:xfrm>
            <a:off x="641350" y="1238250"/>
            <a:ext cx="7850188" cy="4865688"/>
          </a:xfrm>
          <a:noFill/>
        </p:spPr>
        <p:txBody>
          <a:bodyPr/>
          <a:lstStyle/>
          <a:p>
            <a:r>
              <a:rPr lang="en-US" sz="2400" dirty="0" smtClean="0"/>
              <a:t>Two sets of operating-system services: </a:t>
            </a:r>
          </a:p>
          <a:p>
            <a:pPr lvl="1"/>
            <a:r>
              <a:rPr lang="en-US" sz="2000" dirty="0" smtClean="0"/>
              <a:t>The one set provides functions that are helpful to the user:</a:t>
            </a:r>
          </a:p>
          <a:p>
            <a:pPr lvl="2"/>
            <a:r>
              <a:rPr lang="en-US" b="1" dirty="0" smtClean="0"/>
              <a:t>User interface </a:t>
            </a:r>
            <a:r>
              <a:rPr lang="en-US" dirty="0" smtClean="0"/>
              <a:t>- </a:t>
            </a:r>
            <a:r>
              <a:rPr lang="en-US" dirty="0" smtClean="0"/>
              <a:t>Means </a:t>
            </a:r>
            <a:r>
              <a:rPr lang="en-US" dirty="0"/>
              <a:t>by which users can issue commands to the </a:t>
            </a:r>
            <a:r>
              <a:rPr lang="en-US" dirty="0" smtClean="0"/>
              <a:t>system.</a:t>
            </a:r>
            <a:endParaRPr lang="en-US" dirty="0" smtClean="0"/>
          </a:p>
          <a:p>
            <a:pPr lvl="3"/>
            <a:r>
              <a:rPr lang="en-US" dirty="0" smtClean="0"/>
              <a:t>Varies between </a:t>
            </a:r>
            <a:r>
              <a:rPr lang="en-US" b="1" dirty="0" smtClean="0">
                <a:solidFill>
                  <a:srgbClr val="3366FF"/>
                </a:solidFill>
              </a:rPr>
              <a:t>Command-Line (CLI)</a:t>
            </a:r>
            <a:r>
              <a:rPr lang="en-US" dirty="0" smtClean="0"/>
              <a:t>, </a:t>
            </a:r>
            <a:r>
              <a:rPr lang="en-US" b="1" dirty="0" smtClean="0">
                <a:solidFill>
                  <a:srgbClr val="3366FF"/>
                </a:solidFill>
              </a:rPr>
              <a:t>Graphics User Interface (GUI)</a:t>
            </a:r>
            <a:r>
              <a:rPr lang="en-US" dirty="0" smtClean="0"/>
              <a:t>,</a:t>
            </a:r>
            <a:r>
              <a:rPr lang="en-US" b="1" dirty="0" smtClean="0">
                <a:solidFill>
                  <a:srgbClr val="3366FF"/>
                </a:solidFill>
              </a:rPr>
              <a:t> </a:t>
            </a:r>
            <a:r>
              <a:rPr lang="en-US" b="1" dirty="0" smtClean="0">
                <a:solidFill>
                  <a:srgbClr val="3366FF"/>
                </a:solidFill>
              </a:rPr>
              <a:t>or Batch command system</a:t>
            </a:r>
            <a:endParaRPr lang="en-US" b="1" dirty="0" smtClean="0">
              <a:solidFill>
                <a:srgbClr val="3366FF"/>
              </a:solidFill>
            </a:endParaRPr>
          </a:p>
          <a:p>
            <a:pPr lvl="2"/>
            <a:r>
              <a:rPr lang="en-US" b="1" dirty="0" smtClean="0"/>
              <a:t>Program execution </a:t>
            </a:r>
            <a:r>
              <a:rPr lang="en-US" dirty="0" smtClean="0"/>
              <a:t>- The system must be able to load a program into memory and to run that program, end execution, either normally or abnormally (indicating error)</a:t>
            </a:r>
          </a:p>
          <a:p>
            <a:pPr lvl="2"/>
            <a:r>
              <a:rPr lang="en-US" b="1" dirty="0" smtClean="0"/>
              <a:t>I/O operations </a:t>
            </a:r>
            <a:r>
              <a:rPr lang="en-US" dirty="0" smtClean="0"/>
              <a:t>-  A running program may require I/O, which may involve a file or an I/O device</a:t>
            </a:r>
          </a:p>
          <a:p>
            <a:pPr lvl="2"/>
            <a:r>
              <a:rPr lang="en-US" b="1" dirty="0" smtClean="0"/>
              <a:t>File-system manipulation </a:t>
            </a:r>
            <a:r>
              <a:rPr lang="en-US" dirty="0" smtClean="0"/>
              <a:t>-  The file system is of particular interest. Programs need to read and write files and directories, create and delete them, search them, list file Information, permission management.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Layered Approach</a:t>
            </a:r>
          </a:p>
        </p:txBody>
      </p:sp>
      <p:sp>
        <p:nvSpPr>
          <p:cNvPr id="36867" name="Rectangle 3"/>
          <p:cNvSpPr>
            <a:spLocks noGrp="1" noChangeArrowheads="1"/>
          </p:cNvSpPr>
          <p:nvPr>
            <p:ph type="body" idx="1"/>
          </p:nvPr>
        </p:nvSpPr>
        <p:spPr>
          <a:xfrm>
            <a:off x="806450" y="1233488"/>
            <a:ext cx="7645400" cy="4530725"/>
          </a:xfrm>
        </p:spPr>
        <p:txBody>
          <a:bodyPr/>
          <a:lstStyle/>
          <a:p>
            <a:r>
              <a:rPr lang="en-US" sz="2400" dirty="0" smtClean="0"/>
              <a:t>The operating system is divided into a number of layers (levels), each built on top of lower layers.  The bottom layer (layer 0), is the hardware; the highest (layer N) is the user interface.</a:t>
            </a:r>
          </a:p>
          <a:p>
            <a:endParaRPr lang="en-US" sz="2400" dirty="0" smtClean="0"/>
          </a:p>
          <a:p>
            <a:r>
              <a:rPr lang="en-US" sz="2400" dirty="0" smtClean="0"/>
              <a:t>With modularity, layers are selected such that each uses functions (operations) and services of only high-level layers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00100" y="292100"/>
            <a:ext cx="8229600" cy="576263"/>
          </a:xfrm>
        </p:spPr>
        <p:txBody>
          <a:bodyPr/>
          <a:lstStyle/>
          <a:p>
            <a:pPr eaLnBrk="1" hangingPunct="1"/>
            <a:r>
              <a:rPr lang="en-US" smtClean="0"/>
              <a:t>Traditional UNIX System Structure</a:t>
            </a:r>
          </a:p>
        </p:txBody>
      </p:sp>
      <p:pic>
        <p:nvPicPr>
          <p:cNvPr id="37891" name="Picture 4"/>
          <p:cNvPicPr>
            <a:picLocks noChangeAspect="1" noChangeArrowheads="1"/>
          </p:cNvPicPr>
          <p:nvPr/>
        </p:nvPicPr>
        <p:blipFill>
          <a:blip r:embed="rId3"/>
          <a:srcRect/>
          <a:stretch>
            <a:fillRect/>
          </a:stretch>
        </p:blipFill>
        <p:spPr bwMode="auto">
          <a:xfrm>
            <a:off x="877888" y="1558925"/>
            <a:ext cx="6923087" cy="4206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Layered Operating System</a:t>
            </a:r>
          </a:p>
        </p:txBody>
      </p:sp>
      <p:pic>
        <p:nvPicPr>
          <p:cNvPr id="39939" name="Picture 5"/>
          <p:cNvPicPr>
            <a:picLocks noChangeAspect="1" noChangeArrowheads="1"/>
          </p:cNvPicPr>
          <p:nvPr/>
        </p:nvPicPr>
        <p:blipFill>
          <a:blip r:embed="rId3"/>
          <a:srcRect/>
          <a:stretch>
            <a:fillRect/>
          </a:stretch>
        </p:blipFill>
        <p:spPr bwMode="auto">
          <a:xfrm>
            <a:off x="2636537" y="1257300"/>
            <a:ext cx="5133975"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Microkernel System Structure </a:t>
            </a:r>
            <a:endParaRPr lang="en-US" sz="2400" smtClean="0"/>
          </a:p>
        </p:txBody>
      </p:sp>
      <p:sp>
        <p:nvSpPr>
          <p:cNvPr id="40963" name="Rectangle 3"/>
          <p:cNvSpPr>
            <a:spLocks noGrp="1" noChangeArrowheads="1"/>
          </p:cNvSpPr>
          <p:nvPr>
            <p:ph type="body" idx="1"/>
          </p:nvPr>
        </p:nvSpPr>
        <p:spPr>
          <a:xfrm>
            <a:off x="806450" y="1233488"/>
            <a:ext cx="7588250" cy="4921250"/>
          </a:xfrm>
        </p:spPr>
        <p:txBody>
          <a:bodyPr/>
          <a:lstStyle/>
          <a:p>
            <a:r>
              <a:rPr lang="en-US" sz="2000" dirty="0" smtClean="0"/>
              <a:t>Moves as much from the kernel into “</a:t>
            </a:r>
            <a:r>
              <a:rPr lang="en-US" sz="2000" i="1" dirty="0" smtClean="0"/>
              <a:t>user</a:t>
            </a:r>
            <a:r>
              <a:rPr lang="en-US" sz="2000" dirty="0" smtClean="0"/>
              <a:t>” space</a:t>
            </a:r>
          </a:p>
          <a:p>
            <a:endParaRPr lang="en-US" sz="2000" dirty="0" smtClean="0"/>
          </a:p>
          <a:p>
            <a:r>
              <a:rPr lang="en-US" sz="2000" dirty="0" smtClean="0"/>
              <a:t>Communication takes place between user modules using message passing</a:t>
            </a:r>
          </a:p>
          <a:p>
            <a:endParaRPr lang="en-US" sz="2000" dirty="0" smtClean="0"/>
          </a:p>
          <a:p>
            <a:r>
              <a:rPr lang="en-US" sz="2000" dirty="0" smtClean="0"/>
              <a:t>Benefits:</a:t>
            </a:r>
          </a:p>
          <a:p>
            <a:pPr lvl="1"/>
            <a:r>
              <a:rPr lang="en-US" dirty="0" smtClean="0"/>
              <a:t>Easier to extend a microkernel</a:t>
            </a:r>
          </a:p>
          <a:p>
            <a:pPr lvl="1"/>
            <a:r>
              <a:rPr lang="en-US" dirty="0" smtClean="0"/>
              <a:t>Easier to port the operating system to new architectures</a:t>
            </a:r>
          </a:p>
          <a:p>
            <a:pPr lvl="1"/>
            <a:r>
              <a:rPr lang="en-US" dirty="0" smtClean="0"/>
              <a:t>More reliable (less code is running in kernel mode)</a:t>
            </a:r>
          </a:p>
          <a:p>
            <a:pPr lvl="1"/>
            <a:r>
              <a:rPr lang="en-US" dirty="0" smtClean="0"/>
              <a:t>More secure</a:t>
            </a:r>
          </a:p>
          <a:p>
            <a:pPr lvl="1"/>
            <a:endParaRPr lang="en-US" sz="800" dirty="0" smtClean="0"/>
          </a:p>
          <a:p>
            <a:r>
              <a:rPr lang="en-US" sz="2000" dirty="0" smtClean="0"/>
              <a:t>Detriments:</a:t>
            </a:r>
          </a:p>
          <a:p>
            <a:pPr lvl="1"/>
            <a:r>
              <a:rPr lang="en-US" dirty="0" smtClean="0"/>
              <a:t>Performance overhead of user space to kernel space communication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smtClean="0"/>
              <a:t>Architecture of a typical microkernel</a:t>
            </a:r>
            <a:endParaRPr lang="en-US" dirty="0" smtClean="0"/>
          </a:p>
        </p:txBody>
      </p:sp>
      <p:pic>
        <p:nvPicPr>
          <p:cNvPr id="2" name="Picture 1"/>
          <p:cNvPicPr>
            <a:picLocks noChangeAspect="1"/>
          </p:cNvPicPr>
          <p:nvPr/>
        </p:nvPicPr>
        <p:blipFill>
          <a:blip r:embed="rId3"/>
          <a:stretch>
            <a:fillRect/>
          </a:stretch>
        </p:blipFill>
        <p:spPr>
          <a:xfrm>
            <a:off x="1107583" y="1803042"/>
            <a:ext cx="6709893" cy="354169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Modules</a:t>
            </a:r>
          </a:p>
        </p:txBody>
      </p:sp>
      <p:sp>
        <p:nvSpPr>
          <p:cNvPr id="43011" name="Rectangle 3"/>
          <p:cNvSpPr>
            <a:spLocks noGrp="1" noChangeArrowheads="1"/>
          </p:cNvSpPr>
          <p:nvPr>
            <p:ph type="body" idx="1"/>
          </p:nvPr>
        </p:nvSpPr>
        <p:spPr/>
        <p:txBody>
          <a:bodyPr/>
          <a:lstStyle/>
          <a:p>
            <a:r>
              <a:rPr lang="en-US" sz="2400" dirty="0" smtClean="0"/>
              <a:t>Most modern operating systems implement kernel modules</a:t>
            </a:r>
          </a:p>
          <a:p>
            <a:pPr lvl="1"/>
            <a:r>
              <a:rPr lang="en-US" sz="2000" dirty="0" smtClean="0"/>
              <a:t>Uses object-oriented approach</a:t>
            </a:r>
          </a:p>
          <a:p>
            <a:pPr lvl="1"/>
            <a:r>
              <a:rPr lang="en-US" sz="2000" dirty="0" smtClean="0"/>
              <a:t>Each core component is separate</a:t>
            </a:r>
          </a:p>
          <a:p>
            <a:pPr lvl="1"/>
            <a:r>
              <a:rPr lang="en-US" sz="2000" dirty="0" smtClean="0"/>
              <a:t>Each talks to the others over known interfaces</a:t>
            </a:r>
          </a:p>
          <a:p>
            <a:pPr lvl="1"/>
            <a:r>
              <a:rPr lang="en-US" sz="2000" dirty="0" smtClean="0"/>
              <a:t>Each is loadable as needed within the kernel</a:t>
            </a:r>
          </a:p>
          <a:p>
            <a:pPr lvl="1"/>
            <a:endParaRPr lang="en-US" sz="2000" dirty="0" smtClean="0"/>
          </a:p>
          <a:p>
            <a:r>
              <a:rPr lang="en-US" sz="2400" dirty="0" smtClean="0"/>
              <a:t>Overall, similar to layers but with more flexibility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Solaris Modular Approach</a:t>
            </a:r>
          </a:p>
        </p:txBody>
      </p:sp>
      <p:pic>
        <p:nvPicPr>
          <p:cNvPr id="44035" name="Picture 4"/>
          <p:cNvPicPr>
            <a:picLocks noChangeAspect="1" noChangeArrowheads="1"/>
          </p:cNvPicPr>
          <p:nvPr/>
        </p:nvPicPr>
        <p:blipFill>
          <a:blip r:embed="rId3"/>
          <a:srcRect/>
          <a:stretch>
            <a:fillRect/>
          </a:stretch>
        </p:blipFill>
        <p:spPr bwMode="auto">
          <a:xfrm>
            <a:off x="1019175" y="1501775"/>
            <a:ext cx="7197725" cy="3879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Virtual Machines</a:t>
            </a:r>
          </a:p>
        </p:txBody>
      </p:sp>
      <p:sp>
        <p:nvSpPr>
          <p:cNvPr id="45059" name="Rectangle 3"/>
          <p:cNvSpPr>
            <a:spLocks noGrp="1" noChangeArrowheads="1"/>
          </p:cNvSpPr>
          <p:nvPr>
            <p:ph type="body" idx="1"/>
          </p:nvPr>
        </p:nvSpPr>
        <p:spPr>
          <a:xfrm>
            <a:off x="827088" y="1368425"/>
            <a:ext cx="7651750" cy="4570413"/>
          </a:xfrm>
        </p:spPr>
        <p:txBody>
          <a:bodyPr/>
          <a:lstStyle/>
          <a:p>
            <a:r>
              <a:rPr lang="en-US" sz="2000" dirty="0" smtClean="0"/>
              <a:t>A </a:t>
            </a:r>
            <a:r>
              <a:rPr lang="en-US" sz="2000" b="1" dirty="0" smtClean="0">
                <a:solidFill>
                  <a:srgbClr val="3366FF"/>
                </a:solidFill>
              </a:rPr>
              <a:t>virtual machine</a:t>
            </a:r>
            <a:r>
              <a:rPr lang="en-US" sz="2000" dirty="0" smtClean="0">
                <a:solidFill>
                  <a:srgbClr val="3366FF"/>
                </a:solidFill>
              </a:rPr>
              <a:t> </a:t>
            </a:r>
            <a:r>
              <a:rPr lang="en-US" sz="2000" dirty="0" smtClean="0"/>
              <a:t>takes the layered approach to its logical conclusion.  It treats hardware and the operating system kernel as though they were all hardware.</a:t>
            </a:r>
          </a:p>
          <a:p>
            <a:endParaRPr lang="en-US" sz="2000" dirty="0" smtClean="0"/>
          </a:p>
          <a:p>
            <a:r>
              <a:rPr lang="en-US" sz="2000" dirty="0" smtClean="0"/>
              <a:t>A virtual machine provides an interface </a:t>
            </a:r>
            <a:r>
              <a:rPr lang="en-US" sz="2000" i="1" dirty="0" smtClean="0"/>
              <a:t>identical</a:t>
            </a:r>
            <a:r>
              <a:rPr lang="en-US" sz="2000" dirty="0" smtClean="0"/>
              <a:t> to the underlying bare hardware.</a:t>
            </a:r>
          </a:p>
          <a:p>
            <a:endParaRPr lang="en-US" sz="2000" dirty="0" smtClean="0"/>
          </a:p>
          <a:p>
            <a:r>
              <a:rPr lang="en-US" sz="2000" dirty="0" smtClean="0"/>
              <a:t>The operating system </a:t>
            </a:r>
            <a:r>
              <a:rPr lang="en-US" sz="2000" b="1" dirty="0" smtClean="0">
                <a:solidFill>
                  <a:srgbClr val="3366FF"/>
                </a:solidFill>
              </a:rPr>
              <a:t>host</a:t>
            </a:r>
            <a:r>
              <a:rPr lang="en-US" sz="2000" dirty="0" smtClean="0">
                <a:solidFill>
                  <a:srgbClr val="3366FF"/>
                </a:solidFill>
              </a:rPr>
              <a:t> </a:t>
            </a:r>
            <a:r>
              <a:rPr lang="en-US" sz="2000" dirty="0" smtClean="0"/>
              <a:t>creates the illusion that a process has its own processor and (virtual memory).</a:t>
            </a:r>
          </a:p>
          <a:p>
            <a:endParaRPr lang="en-US" sz="2000" dirty="0" smtClean="0"/>
          </a:p>
          <a:p>
            <a:r>
              <a:rPr lang="en-US" sz="2000" dirty="0" smtClean="0"/>
              <a:t>Each </a:t>
            </a:r>
            <a:r>
              <a:rPr lang="en-US" sz="2000" b="1" dirty="0" smtClean="0">
                <a:solidFill>
                  <a:srgbClr val="3366FF"/>
                </a:solidFill>
              </a:rPr>
              <a:t>guest </a:t>
            </a:r>
            <a:r>
              <a:rPr lang="en-US" sz="2000" dirty="0" smtClean="0"/>
              <a:t>provided with a (virtual) copy of underlying computer</a:t>
            </a:r>
            <a:r>
              <a:rPr lang="en-US"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19150" y="306388"/>
            <a:ext cx="8010525" cy="576262"/>
          </a:xfrm>
        </p:spPr>
        <p:txBody>
          <a:bodyPr/>
          <a:lstStyle/>
          <a:p>
            <a:pPr eaLnBrk="1" hangingPunct="1"/>
            <a:r>
              <a:rPr lang="en-US" sz="3000" smtClean="0"/>
              <a:t>Virtual Machines History and Benefits</a:t>
            </a:r>
          </a:p>
        </p:txBody>
      </p:sp>
      <p:sp>
        <p:nvSpPr>
          <p:cNvPr id="46083" name="Rectangle 3"/>
          <p:cNvSpPr>
            <a:spLocks noGrp="1" noChangeArrowheads="1"/>
          </p:cNvSpPr>
          <p:nvPr>
            <p:ph type="body" idx="1"/>
          </p:nvPr>
        </p:nvSpPr>
        <p:spPr>
          <a:xfrm>
            <a:off x="806450" y="932688"/>
            <a:ext cx="7675563" cy="5175504"/>
          </a:xfrm>
        </p:spPr>
        <p:txBody>
          <a:bodyPr/>
          <a:lstStyle/>
          <a:p>
            <a:r>
              <a:rPr lang="en-US" sz="2000" dirty="0" smtClean="0"/>
              <a:t>First appeared commercially in IBM mainframes in 1972</a:t>
            </a:r>
          </a:p>
          <a:p>
            <a:r>
              <a:rPr lang="en-US" sz="2000" dirty="0" smtClean="0"/>
              <a:t>Fundamentally, multiple execution environments (different operating systems) can share the same hardware</a:t>
            </a:r>
          </a:p>
          <a:p>
            <a:r>
              <a:rPr lang="en-US" sz="2000" dirty="0" smtClean="0"/>
              <a:t>Protect from each other</a:t>
            </a:r>
          </a:p>
          <a:p>
            <a:r>
              <a:rPr lang="en-US" sz="2000" dirty="0" smtClean="0"/>
              <a:t>Some sharing of file can be permitted, controlled</a:t>
            </a:r>
          </a:p>
          <a:p>
            <a:r>
              <a:rPr lang="en-US" sz="2000" dirty="0" smtClean="0"/>
              <a:t>Commutate with each other, other physical systems via networking</a:t>
            </a:r>
          </a:p>
          <a:p>
            <a:r>
              <a:rPr lang="en-US" sz="2000" dirty="0" smtClean="0"/>
              <a:t>Useful for development, testing</a:t>
            </a:r>
          </a:p>
          <a:p>
            <a:r>
              <a:rPr lang="en-US" sz="2000" b="1" dirty="0" smtClean="0">
                <a:solidFill>
                  <a:srgbClr val="3366FF"/>
                </a:solidFill>
              </a:rPr>
              <a:t>Consolidation </a:t>
            </a:r>
            <a:r>
              <a:rPr lang="en-US" sz="2000" dirty="0" smtClean="0"/>
              <a:t>taking two or more separate systems and running them in virtual machines on one system</a:t>
            </a:r>
          </a:p>
          <a:p>
            <a:r>
              <a:rPr lang="en-US" sz="2000" dirty="0" smtClean="0"/>
              <a:t>“Open Virtual Machine Format”, standard format of virtual machines, allows a VM to run within many different virtual machine (host) platforms</a:t>
            </a:r>
          </a:p>
          <a:p>
            <a:pPr>
              <a:buFont typeface="Monotype Sorts" charset="2"/>
              <a:buNone/>
            </a:pPr>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Virtual Machines (Cont.)</a:t>
            </a:r>
          </a:p>
        </p:txBody>
      </p:sp>
      <p:sp>
        <p:nvSpPr>
          <p:cNvPr id="47107" name="Rectangle 7"/>
          <p:cNvSpPr>
            <a:spLocks noGrp="1" noChangeArrowheads="1"/>
          </p:cNvSpPr>
          <p:nvPr>
            <p:ph type="body" idx="1"/>
          </p:nvPr>
        </p:nvSpPr>
        <p:spPr>
          <a:xfrm>
            <a:off x="827088" y="1277938"/>
            <a:ext cx="7351712" cy="4830762"/>
          </a:xfrm>
        </p:spPr>
        <p:txBody>
          <a:bodyPr/>
          <a:lstStyle/>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mtClean="0"/>
          </a:p>
          <a:p>
            <a:pPr>
              <a:buFont typeface="Monotype Sorts" charset="2"/>
              <a:buNone/>
            </a:pPr>
            <a:endParaRPr lang="en-US" sz="900" smtClean="0"/>
          </a:p>
          <a:p>
            <a:pPr>
              <a:buFont typeface="Monotype Sorts" charset="2"/>
              <a:buNone/>
            </a:pPr>
            <a:r>
              <a:rPr lang="en-US" smtClean="0"/>
              <a:t>                             (a) Nonvirtual machine (b) virtual machine</a:t>
            </a:r>
          </a:p>
        </p:txBody>
      </p:sp>
      <p:pic>
        <p:nvPicPr>
          <p:cNvPr id="47108" name="Picture 11" descr="2"/>
          <p:cNvPicPr>
            <a:picLocks noChangeAspect="1" noChangeArrowheads="1"/>
          </p:cNvPicPr>
          <p:nvPr/>
        </p:nvPicPr>
        <p:blipFill>
          <a:blip r:embed="rId3"/>
          <a:srcRect/>
          <a:stretch>
            <a:fillRect/>
          </a:stretch>
        </p:blipFill>
        <p:spPr bwMode="auto">
          <a:xfrm>
            <a:off x="1347788" y="1146175"/>
            <a:ext cx="6394450" cy="4316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46150" y="277813"/>
            <a:ext cx="7869238" cy="576262"/>
          </a:xfrm>
        </p:spPr>
        <p:txBody>
          <a:bodyPr/>
          <a:lstStyle/>
          <a:p>
            <a:pPr eaLnBrk="1" hangingPunct="1"/>
            <a:r>
              <a:rPr lang="en-US" smtClean="0"/>
              <a:t>Operating System Services (Cont.)</a:t>
            </a:r>
          </a:p>
        </p:txBody>
      </p:sp>
      <p:sp>
        <p:nvSpPr>
          <p:cNvPr id="7171" name="Rectangle 3"/>
          <p:cNvSpPr>
            <a:spLocks noGrp="1" noChangeArrowheads="1"/>
          </p:cNvSpPr>
          <p:nvPr>
            <p:ph type="body" idx="1"/>
          </p:nvPr>
        </p:nvSpPr>
        <p:spPr>
          <a:xfrm>
            <a:off x="641350" y="1238250"/>
            <a:ext cx="7878763" cy="5729288"/>
          </a:xfrm>
          <a:noFill/>
        </p:spPr>
        <p:txBody>
          <a:bodyPr/>
          <a:lstStyle/>
          <a:p>
            <a:pPr lvl="1"/>
            <a:r>
              <a:rPr lang="en-US" b="1" smtClean="0"/>
              <a:t>Communications</a:t>
            </a:r>
            <a:r>
              <a:rPr lang="en-US" smtClean="0"/>
              <a:t> – Processes may exchange information, on the same computer or between computers over a network</a:t>
            </a:r>
          </a:p>
          <a:p>
            <a:pPr lvl="2"/>
            <a:r>
              <a:rPr lang="en-US" smtClean="0"/>
              <a:t>Communications may be via shared memory or through message passing (packets moved by the OS)</a:t>
            </a:r>
          </a:p>
          <a:p>
            <a:pPr lvl="1"/>
            <a:r>
              <a:rPr lang="en-US" b="1" smtClean="0"/>
              <a:t>Error detection </a:t>
            </a:r>
            <a:r>
              <a:rPr lang="en-US" smtClean="0"/>
              <a:t>– OS needs to be constantly aware of possible errors</a:t>
            </a:r>
          </a:p>
          <a:p>
            <a:pPr lvl="2"/>
            <a:r>
              <a:rPr lang="en-US" smtClean="0"/>
              <a:t>May occur in the CPU and memory hardware, in I/O devices, in user program</a:t>
            </a:r>
          </a:p>
          <a:p>
            <a:pPr lvl="2"/>
            <a:r>
              <a:rPr lang="en-US" smtClean="0"/>
              <a:t>For each type of error, OS should take the appropriate action to ensure correct and consistent computing</a:t>
            </a:r>
          </a:p>
          <a:p>
            <a:pPr lvl="2"/>
            <a:r>
              <a:rPr lang="en-US" smtClean="0"/>
              <a:t>Debugging facilities can greatly enhance the user’s and programmer’s abilities to efficiently use the system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Virtualization Implementation</a:t>
            </a:r>
          </a:p>
        </p:txBody>
      </p:sp>
      <p:sp>
        <p:nvSpPr>
          <p:cNvPr id="49155" name="Content Placeholder 2"/>
          <p:cNvSpPr>
            <a:spLocks noGrp="1"/>
          </p:cNvSpPr>
          <p:nvPr>
            <p:ph idx="1"/>
          </p:nvPr>
        </p:nvSpPr>
        <p:spPr/>
        <p:txBody>
          <a:bodyPr/>
          <a:lstStyle/>
          <a:p>
            <a:r>
              <a:rPr lang="en-US" sz="2400" dirty="0" smtClean="0"/>
              <a:t>Difficult to implement – must provide an </a:t>
            </a:r>
            <a:r>
              <a:rPr lang="en-US" sz="2400" i="1" dirty="0" smtClean="0"/>
              <a:t>exact</a:t>
            </a:r>
            <a:r>
              <a:rPr lang="en-US" sz="2400" dirty="0" smtClean="0"/>
              <a:t> duplicate of underlying machine</a:t>
            </a:r>
          </a:p>
          <a:p>
            <a:pPr lvl="1"/>
            <a:r>
              <a:rPr lang="en-US" dirty="0" smtClean="0"/>
              <a:t>Typically runs in user mode, creates virtual user mode and virtual kernel mode</a:t>
            </a:r>
          </a:p>
          <a:p>
            <a:r>
              <a:rPr lang="en-US" sz="2400" dirty="0" smtClean="0"/>
              <a:t>Timing can be an issue – slower than real machine</a:t>
            </a:r>
          </a:p>
          <a:p>
            <a:r>
              <a:rPr lang="en-US" sz="2400" dirty="0" smtClean="0"/>
              <a:t>Hardware support needed</a:t>
            </a:r>
          </a:p>
          <a:p>
            <a:pPr lvl="1"/>
            <a:r>
              <a:rPr lang="en-US" dirty="0" smtClean="0"/>
              <a:t>More support-&gt; better virtualization</a:t>
            </a:r>
          </a:p>
          <a:p>
            <a:pPr marL="457200" lvl="1" indent="0">
              <a:buNone/>
            </a:pP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The Java Virtual Machine</a:t>
            </a:r>
          </a:p>
        </p:txBody>
      </p:sp>
      <p:pic>
        <p:nvPicPr>
          <p:cNvPr id="52227" name="Picture 5"/>
          <p:cNvPicPr>
            <a:picLocks noChangeAspect="1" noChangeArrowheads="1"/>
          </p:cNvPicPr>
          <p:nvPr/>
        </p:nvPicPr>
        <p:blipFill>
          <a:blip r:embed="rId3"/>
          <a:srcRect/>
          <a:stretch>
            <a:fillRect/>
          </a:stretch>
        </p:blipFill>
        <p:spPr bwMode="auto">
          <a:xfrm>
            <a:off x="1125538" y="1931988"/>
            <a:ext cx="7221537"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090613" y="277813"/>
            <a:ext cx="7596187" cy="576262"/>
          </a:xfrm>
        </p:spPr>
        <p:txBody>
          <a:bodyPr/>
          <a:lstStyle/>
          <a:p>
            <a:pPr eaLnBrk="1" hangingPunct="1"/>
            <a:r>
              <a:rPr lang="en-US" smtClean="0"/>
              <a:t>Operating-System Debugging</a:t>
            </a:r>
          </a:p>
        </p:txBody>
      </p:sp>
      <p:sp>
        <p:nvSpPr>
          <p:cNvPr id="53251" name="Content Placeholder 2"/>
          <p:cNvSpPr>
            <a:spLocks noGrp="1"/>
          </p:cNvSpPr>
          <p:nvPr>
            <p:ph idx="1"/>
          </p:nvPr>
        </p:nvSpPr>
        <p:spPr>
          <a:xfrm>
            <a:off x="806450" y="1233488"/>
            <a:ext cx="7753350" cy="4910137"/>
          </a:xfrm>
        </p:spPr>
        <p:txBody>
          <a:bodyPr/>
          <a:lstStyle/>
          <a:p>
            <a:r>
              <a:rPr lang="en-US" sz="2000" b="1" dirty="0" smtClean="0">
                <a:solidFill>
                  <a:srgbClr val="3366FF"/>
                </a:solidFill>
              </a:rPr>
              <a:t>Debugging</a:t>
            </a:r>
            <a:r>
              <a:rPr lang="en-US" sz="2000" dirty="0" smtClean="0">
                <a:solidFill>
                  <a:srgbClr val="3366FF"/>
                </a:solidFill>
              </a:rPr>
              <a:t> </a:t>
            </a:r>
            <a:r>
              <a:rPr lang="en-US" sz="2000" dirty="0" smtClean="0"/>
              <a:t>is finding and fixing errors, or </a:t>
            </a:r>
            <a:r>
              <a:rPr lang="en-US" sz="2000" b="1" dirty="0" smtClean="0">
                <a:solidFill>
                  <a:srgbClr val="3366FF"/>
                </a:solidFill>
              </a:rPr>
              <a:t>bugs</a:t>
            </a:r>
          </a:p>
          <a:p>
            <a:r>
              <a:rPr lang="en-US" sz="2000" dirty="0" smtClean="0"/>
              <a:t>OSs generate </a:t>
            </a:r>
            <a:r>
              <a:rPr lang="en-US" sz="2000" b="1" dirty="0" smtClean="0">
                <a:solidFill>
                  <a:srgbClr val="3366FF"/>
                </a:solidFill>
              </a:rPr>
              <a:t>log files</a:t>
            </a:r>
            <a:r>
              <a:rPr lang="en-US" sz="2000" dirty="0" smtClean="0">
                <a:solidFill>
                  <a:srgbClr val="3366FF"/>
                </a:solidFill>
              </a:rPr>
              <a:t> </a:t>
            </a:r>
            <a:r>
              <a:rPr lang="en-US" sz="2000" dirty="0" smtClean="0">
                <a:solidFill>
                  <a:srgbClr val="000000"/>
                </a:solidFill>
              </a:rPr>
              <a:t>containing error information</a:t>
            </a:r>
          </a:p>
          <a:p>
            <a:r>
              <a:rPr lang="en-US" sz="2000" dirty="0" smtClean="0">
                <a:solidFill>
                  <a:srgbClr val="000000"/>
                </a:solidFill>
              </a:rPr>
              <a:t>Failure of an application can generate </a:t>
            </a:r>
            <a:r>
              <a:rPr lang="en-US" sz="2000" b="1" dirty="0" smtClean="0">
                <a:solidFill>
                  <a:srgbClr val="3366FF"/>
                </a:solidFill>
              </a:rPr>
              <a:t>core dump</a:t>
            </a:r>
            <a:r>
              <a:rPr lang="en-US" sz="2000" dirty="0" smtClean="0">
                <a:solidFill>
                  <a:srgbClr val="3366FF"/>
                </a:solidFill>
              </a:rPr>
              <a:t> </a:t>
            </a:r>
            <a:r>
              <a:rPr lang="en-US" sz="2000" dirty="0" smtClean="0">
                <a:solidFill>
                  <a:srgbClr val="000000"/>
                </a:solidFill>
              </a:rPr>
              <a:t>file capturing memory of the process</a:t>
            </a:r>
          </a:p>
          <a:p>
            <a:r>
              <a:rPr lang="en-US" sz="2000" dirty="0" smtClean="0">
                <a:solidFill>
                  <a:srgbClr val="000000"/>
                </a:solidFill>
              </a:rPr>
              <a:t>Operating system failure can generate </a:t>
            </a:r>
            <a:r>
              <a:rPr lang="en-US" sz="2000" b="1" dirty="0" smtClean="0">
                <a:solidFill>
                  <a:srgbClr val="3366FF"/>
                </a:solidFill>
              </a:rPr>
              <a:t>crash dump</a:t>
            </a:r>
            <a:r>
              <a:rPr lang="en-US" sz="2000" dirty="0" smtClean="0">
                <a:solidFill>
                  <a:srgbClr val="3366FF"/>
                </a:solidFill>
              </a:rPr>
              <a:t> </a:t>
            </a:r>
            <a:r>
              <a:rPr lang="en-US" sz="2000" dirty="0" smtClean="0">
                <a:solidFill>
                  <a:srgbClr val="000000"/>
                </a:solidFill>
              </a:rPr>
              <a:t>file containing kernel memory</a:t>
            </a:r>
          </a:p>
          <a:p>
            <a:r>
              <a:rPr lang="en-US" sz="2000" dirty="0" smtClean="0">
                <a:solidFill>
                  <a:srgbClr val="000000"/>
                </a:solidFill>
              </a:rPr>
              <a:t>Beyond crashes, performance tuning can optimize system performance</a:t>
            </a:r>
          </a:p>
          <a:p>
            <a:r>
              <a:rPr lang="en-US" sz="2000" dirty="0" smtClean="0">
                <a:solidFill>
                  <a:srgbClr val="000000"/>
                </a:solidFill>
              </a:rPr>
              <a:t>Kernighan’s Law: </a:t>
            </a:r>
            <a:r>
              <a:rPr lang="en-US" sz="2000" dirty="0" smtClean="0"/>
              <a:t>“Debugging is twice as hard as writing the code in the first place. Therefore, if you write the code as cleverly as possible, you are, by definition, not smart enough to debug it.”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806450" y="854076"/>
            <a:ext cx="8229600" cy="4910138"/>
          </a:xfrm>
        </p:spPr>
        <p:txBody>
          <a:bodyPr/>
          <a:lstStyle/>
          <a:p>
            <a:pPr marL="0" indent="0">
              <a:buNone/>
            </a:pPr>
            <a:r>
              <a:rPr lang="en-US" dirty="0" smtClean="0"/>
              <a:t>Q1</a:t>
            </a:r>
            <a:r>
              <a:rPr lang="en-US" dirty="0"/>
              <a:t>. What are the user and system goals in operating system design</a:t>
            </a:r>
            <a:r>
              <a:rPr lang="en-US" dirty="0" smtClean="0"/>
              <a:t>?</a:t>
            </a:r>
          </a:p>
          <a:p>
            <a:pPr marL="0" indent="0">
              <a:buNone/>
            </a:pPr>
            <a:endParaRPr lang="en-US" dirty="0"/>
          </a:p>
          <a:p>
            <a:pPr marL="0" indent="0">
              <a:buNone/>
            </a:pPr>
            <a:r>
              <a:rPr lang="en-US" dirty="0"/>
              <a:t> </a:t>
            </a:r>
            <a:r>
              <a:rPr lang="en-US" dirty="0" smtClean="0"/>
              <a:t>Q4</a:t>
            </a:r>
            <a:r>
              <a:rPr lang="en-US" dirty="0"/>
              <a:t>. What are two main categories of the services and functions provided by an operating system? Briefly describe the two categories</a:t>
            </a:r>
            <a:r>
              <a:rPr lang="en-US" dirty="0" smtClean="0"/>
              <a:t>.</a:t>
            </a:r>
          </a:p>
          <a:p>
            <a:pPr marL="0" indent="0">
              <a:buNone/>
            </a:pPr>
            <a:endParaRPr lang="en-US" dirty="0"/>
          </a:p>
          <a:p>
            <a:pPr marL="0" indent="0">
              <a:buNone/>
            </a:pPr>
            <a:r>
              <a:rPr lang="en-US" dirty="0" smtClean="0"/>
              <a:t>Q5</a:t>
            </a:r>
            <a:r>
              <a:rPr lang="en-US" dirty="0"/>
              <a:t>. What are five major activities of an operating system with regard to process management</a:t>
            </a:r>
            <a:r>
              <a:rPr lang="en-US" dirty="0" smtClean="0"/>
              <a:t>?</a:t>
            </a:r>
          </a:p>
          <a:p>
            <a:pPr marL="0" indent="0">
              <a:buNone/>
            </a:pPr>
            <a:endParaRPr lang="en-US" dirty="0"/>
          </a:p>
          <a:p>
            <a:pPr marL="0" indent="0">
              <a:buNone/>
            </a:pPr>
            <a:r>
              <a:rPr lang="en-US" dirty="0"/>
              <a:t> </a:t>
            </a:r>
            <a:r>
              <a:rPr lang="en-US" dirty="0" smtClean="0"/>
              <a:t>Q6</a:t>
            </a:r>
            <a:r>
              <a:rPr lang="en-US" dirty="0"/>
              <a:t>.  What are six major categories of system calls</a:t>
            </a:r>
            <a:r>
              <a:rPr lang="en-US" dirty="0" smtClean="0"/>
              <a:t>?</a:t>
            </a:r>
          </a:p>
          <a:p>
            <a:pPr marL="0" indent="0">
              <a:buNone/>
            </a:pPr>
            <a:endParaRPr lang="en-US" dirty="0"/>
          </a:p>
          <a:p>
            <a:pPr marL="0" indent="0">
              <a:buNone/>
            </a:pPr>
            <a:r>
              <a:rPr lang="en-US" dirty="0"/>
              <a:t> </a:t>
            </a:r>
            <a:r>
              <a:rPr lang="en-US" dirty="0" smtClean="0"/>
              <a:t>Q7</a:t>
            </a:r>
            <a:r>
              <a:rPr lang="en-US" dirty="0"/>
              <a:t>. What are three different forms of a user interface that almost all an operating system have</a:t>
            </a:r>
            <a:r>
              <a:rPr lang="en-US" dirty="0" smtClean="0"/>
              <a:t>?</a:t>
            </a:r>
          </a:p>
          <a:p>
            <a:pPr marL="0" indent="0">
              <a:buNone/>
            </a:pPr>
            <a:endParaRPr lang="en-US" dirty="0"/>
          </a:p>
          <a:p>
            <a:pPr marL="0" indent="0">
              <a:buNone/>
            </a:pPr>
            <a:r>
              <a:rPr lang="en-US" dirty="0"/>
              <a:t> </a:t>
            </a:r>
            <a:r>
              <a:rPr lang="en-US" dirty="0" smtClean="0"/>
              <a:t>Q8</a:t>
            </a:r>
            <a:r>
              <a:rPr lang="en-US" dirty="0"/>
              <a:t>.   What is the fundamental idea behind a virtual machine?</a:t>
            </a:r>
          </a:p>
          <a:p>
            <a:pPr marL="0" indent="0">
              <a:buNone/>
            </a:pPr>
            <a:r>
              <a:rPr lang="en-US" dirty="0"/>
              <a:t> </a:t>
            </a:r>
          </a:p>
        </p:txBody>
      </p:sp>
    </p:spTree>
    <p:extLst>
      <p:ext uri="{BB962C8B-B14F-4D97-AF65-F5344CB8AC3E}">
        <p14:creationId xmlns:p14="http://schemas.microsoft.com/office/powerpoint/2010/main" val="35380983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p:txBody>
          <a:bodyPr/>
          <a:lstStyle/>
          <a:p>
            <a:pPr eaLnBrk="1" hangingPunct="1"/>
            <a:r>
              <a:rPr lang="en-US" smtClean="0"/>
              <a:t>End of Chapter 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03300" y="277813"/>
            <a:ext cx="7812088" cy="576262"/>
          </a:xfrm>
        </p:spPr>
        <p:txBody>
          <a:bodyPr/>
          <a:lstStyle/>
          <a:p>
            <a:pPr eaLnBrk="1" hangingPunct="1"/>
            <a:r>
              <a:rPr lang="en-US" smtClean="0"/>
              <a:t>Operating System Services (Cont.)</a:t>
            </a:r>
          </a:p>
        </p:txBody>
      </p:sp>
      <p:sp>
        <p:nvSpPr>
          <p:cNvPr id="8195" name="Rectangle 3"/>
          <p:cNvSpPr>
            <a:spLocks noGrp="1" noChangeArrowheads="1"/>
          </p:cNvSpPr>
          <p:nvPr>
            <p:ph type="body" idx="1"/>
          </p:nvPr>
        </p:nvSpPr>
        <p:spPr>
          <a:xfrm>
            <a:off x="844550" y="1078992"/>
            <a:ext cx="7700963" cy="4797025"/>
          </a:xfrm>
        </p:spPr>
        <p:txBody>
          <a:bodyPr/>
          <a:lstStyle/>
          <a:p>
            <a:pPr>
              <a:lnSpc>
                <a:spcPct val="90000"/>
              </a:lnSpc>
            </a:pPr>
            <a:r>
              <a:rPr lang="en-US" sz="2400" b="1" dirty="0" smtClean="0"/>
              <a:t>The second set of functions includes:</a:t>
            </a:r>
          </a:p>
          <a:p>
            <a:pPr lvl="1">
              <a:lnSpc>
                <a:spcPct val="90000"/>
              </a:lnSpc>
            </a:pPr>
            <a:r>
              <a:rPr lang="en-US" sz="2000" b="1" dirty="0" smtClean="0"/>
              <a:t>Resource allocation - </a:t>
            </a:r>
            <a:r>
              <a:rPr lang="en-US" sz="2000" dirty="0" smtClean="0"/>
              <a:t>When  multiple users or multiple jobs running concurrently, resources must be allocated to each of them</a:t>
            </a:r>
          </a:p>
          <a:p>
            <a:pPr lvl="1">
              <a:lnSpc>
                <a:spcPct val="90000"/>
              </a:lnSpc>
            </a:pPr>
            <a:r>
              <a:rPr lang="en-US" sz="2000" b="1" dirty="0" smtClean="0"/>
              <a:t>Accounting -</a:t>
            </a:r>
            <a:r>
              <a:rPr lang="en-US" sz="2000" dirty="0" smtClean="0"/>
              <a:t> To keep track of which users use how much and what kinds of computer resources</a:t>
            </a:r>
          </a:p>
          <a:p>
            <a:pPr lvl="1">
              <a:lnSpc>
                <a:spcPct val="90000"/>
              </a:lnSpc>
            </a:pPr>
            <a:r>
              <a:rPr lang="en-US" sz="2000" b="1" dirty="0" smtClean="0"/>
              <a:t>Protection and security - </a:t>
            </a:r>
            <a:r>
              <a:rPr lang="en-US" sz="2000" dirty="0" smtClean="0"/>
              <a:t>The owners of information stored in a multiuser or networked computer system may want to control use of that information, concurrent processes should not interfere with each other</a:t>
            </a:r>
          </a:p>
          <a:p>
            <a:pPr lvl="2">
              <a:lnSpc>
                <a:spcPct val="90000"/>
              </a:lnSpc>
            </a:pPr>
            <a:r>
              <a:rPr lang="en-US" sz="2000" b="1" dirty="0" smtClean="0"/>
              <a:t>Protection</a:t>
            </a:r>
            <a:r>
              <a:rPr lang="en-US" sz="2000" dirty="0" smtClean="0"/>
              <a:t> involves ensuring that all access to system resources is controlled</a:t>
            </a:r>
          </a:p>
          <a:p>
            <a:pPr lvl="2">
              <a:lnSpc>
                <a:spcPct val="90000"/>
              </a:lnSpc>
            </a:pPr>
            <a:r>
              <a:rPr lang="en-US" sz="2000" b="1" dirty="0" smtClean="0"/>
              <a:t>Security</a:t>
            </a:r>
            <a:r>
              <a:rPr lang="en-US" sz="2000" dirty="0" smtClean="0"/>
              <a:t> of the system from </a:t>
            </a:r>
            <a:r>
              <a:rPr lang="en-US" sz="2000" dirty="0" smtClean="0"/>
              <a:t>outsiders and insiders </a:t>
            </a:r>
            <a:r>
              <a:rPr lang="en-US" sz="2000" dirty="0" smtClean="0"/>
              <a:t>requires user authentication, extends to defending external I/O devices from invalid access attempts</a:t>
            </a:r>
          </a:p>
          <a:p>
            <a:pPr>
              <a:lnSpc>
                <a:spcPct val="90000"/>
              </a:lnSpc>
            </a:pPr>
            <a:endParaRPr lang="en-US" sz="16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14388" y="277813"/>
            <a:ext cx="8229600" cy="576262"/>
          </a:xfrm>
        </p:spPr>
        <p:txBody>
          <a:bodyPr/>
          <a:lstStyle/>
          <a:p>
            <a:pPr eaLnBrk="1" hangingPunct="1"/>
            <a:r>
              <a:rPr lang="en-US" smtClean="0"/>
              <a:t>A View of Operating System Services</a:t>
            </a:r>
          </a:p>
        </p:txBody>
      </p:sp>
      <p:pic>
        <p:nvPicPr>
          <p:cNvPr id="9219" name="Picture 4" descr="2"/>
          <p:cNvPicPr>
            <a:picLocks noChangeAspect="1" noChangeArrowheads="1"/>
          </p:cNvPicPr>
          <p:nvPr/>
        </p:nvPicPr>
        <p:blipFill>
          <a:blip r:embed="rId3"/>
          <a:srcRect/>
          <a:stretch>
            <a:fillRect/>
          </a:stretch>
        </p:blipFill>
        <p:spPr bwMode="auto">
          <a:xfrm>
            <a:off x="917575" y="1601788"/>
            <a:ext cx="7218363" cy="360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57250" y="277813"/>
            <a:ext cx="8229600" cy="576262"/>
          </a:xfrm>
        </p:spPr>
        <p:txBody>
          <a:bodyPr/>
          <a:lstStyle/>
          <a:p>
            <a:pPr eaLnBrk="1" hangingPunct="1"/>
            <a:r>
              <a:rPr lang="en-US" dirty="0" smtClean="0"/>
              <a:t>User Operating System Interface </a:t>
            </a:r>
          </a:p>
        </p:txBody>
      </p:sp>
      <p:sp>
        <p:nvSpPr>
          <p:cNvPr id="10243" name="Rectangle 3"/>
          <p:cNvSpPr>
            <a:spLocks noGrp="1" noChangeArrowheads="1"/>
          </p:cNvSpPr>
          <p:nvPr>
            <p:ph type="body" idx="1"/>
          </p:nvPr>
        </p:nvSpPr>
        <p:spPr>
          <a:xfrm>
            <a:off x="730250" y="1349375"/>
            <a:ext cx="7761288" cy="4483100"/>
          </a:xfrm>
        </p:spPr>
        <p:txBody>
          <a:bodyPr/>
          <a:lstStyle/>
          <a:p>
            <a:r>
              <a:rPr lang="en-US" sz="2800" dirty="0" smtClean="0"/>
              <a:t>Command Line Interface (CLI) or </a:t>
            </a:r>
            <a:r>
              <a:rPr lang="en-US" sz="2800" b="1" dirty="0" smtClean="0">
                <a:solidFill>
                  <a:srgbClr val="3366FF"/>
                </a:solidFill>
              </a:rPr>
              <a:t>command interpreter</a:t>
            </a:r>
            <a:r>
              <a:rPr lang="en-US" sz="2800" dirty="0" smtClean="0">
                <a:solidFill>
                  <a:srgbClr val="3366FF"/>
                </a:solidFill>
              </a:rPr>
              <a:t> </a:t>
            </a:r>
            <a:r>
              <a:rPr lang="en-US" sz="2800" dirty="0" smtClean="0"/>
              <a:t>allows direct command entry</a:t>
            </a:r>
          </a:p>
          <a:p>
            <a:pPr lvl="1"/>
            <a:r>
              <a:rPr lang="en-US" dirty="0"/>
              <a:t>Gets and processes the next user request, and launches the requested programs.</a:t>
            </a:r>
          </a:p>
          <a:p>
            <a:pPr lvl="1"/>
            <a:r>
              <a:rPr lang="en-US" dirty="0"/>
              <a:t>In some systems the CI may be incorporated directly into the kernel.</a:t>
            </a:r>
          </a:p>
          <a:p>
            <a:pPr lvl="1"/>
            <a:r>
              <a:rPr lang="en-US" dirty="0"/>
              <a:t>More commonly the CI is a separate program that launches once the user logs in or otherwise accesses the system.</a:t>
            </a:r>
          </a:p>
          <a:p>
            <a:pPr lvl="1"/>
            <a:r>
              <a:rPr lang="en-US" dirty="0"/>
              <a:t>UNIX, for example, provides the user with a choice of different shells, which may either be configured to launch automatically at login, or which may be changed on the fly. </a:t>
            </a:r>
            <a:endParaRPr lang="en-US" dirty="0" smtClean="0"/>
          </a:p>
          <a:p>
            <a:pPr lvl="1"/>
            <a:r>
              <a:rPr lang="en-US" dirty="0" smtClean="0"/>
              <a:t>Different </a:t>
            </a:r>
            <a:r>
              <a:rPr lang="en-US" dirty="0"/>
              <a:t>shells provide different </a:t>
            </a:r>
            <a:r>
              <a:rPr lang="en-US" dirty="0" smtClean="0"/>
              <a:t>functionality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57250" y="277813"/>
            <a:ext cx="8229600" cy="576262"/>
          </a:xfrm>
        </p:spPr>
        <p:txBody>
          <a:bodyPr/>
          <a:lstStyle/>
          <a:p>
            <a:pPr eaLnBrk="1" hangingPunct="1"/>
            <a:r>
              <a:rPr lang="en-US" dirty="0" smtClean="0"/>
              <a:t>User Operating System Interface </a:t>
            </a:r>
          </a:p>
        </p:txBody>
      </p:sp>
      <p:sp>
        <p:nvSpPr>
          <p:cNvPr id="10243" name="Rectangle 3"/>
          <p:cNvSpPr>
            <a:spLocks noGrp="1" noChangeArrowheads="1"/>
          </p:cNvSpPr>
          <p:nvPr>
            <p:ph type="body" idx="1"/>
          </p:nvPr>
        </p:nvSpPr>
        <p:spPr>
          <a:xfrm>
            <a:off x="730250" y="1349375"/>
            <a:ext cx="7761288" cy="4483100"/>
          </a:xfrm>
        </p:spPr>
        <p:txBody>
          <a:bodyPr/>
          <a:lstStyle/>
          <a:p>
            <a:r>
              <a:rPr lang="en-US" sz="2800" b="1" dirty="0"/>
              <a:t>Graphical User Interface, GUI </a:t>
            </a:r>
            <a:endParaRPr lang="en-US" sz="2800" b="1" dirty="0" smtClean="0"/>
          </a:p>
          <a:p>
            <a:pPr lvl="1"/>
            <a:r>
              <a:rPr lang="en-US" dirty="0"/>
              <a:t>Generally implemented as a desktop metaphor, with file folders, trash cans, and resource icons.</a:t>
            </a:r>
          </a:p>
          <a:p>
            <a:pPr lvl="1"/>
            <a:r>
              <a:rPr lang="en-US" dirty="0" smtClean="0"/>
              <a:t>First </a:t>
            </a:r>
            <a:r>
              <a:rPr lang="en-US" dirty="0"/>
              <a:t>developed in the early 1970's at Xerox PARC research facility.</a:t>
            </a:r>
          </a:p>
          <a:p>
            <a:pPr lvl="1"/>
            <a:r>
              <a:rPr lang="en-US" dirty="0" smtClean="0"/>
              <a:t>Mac </a:t>
            </a:r>
            <a:r>
              <a:rPr lang="en-US" dirty="0"/>
              <a:t>has traditionally provided ONLY the GUI interface. With the advent of OSX ( based partially on UNIX ), a command line interface has also become available.</a:t>
            </a:r>
          </a:p>
          <a:p>
            <a:pPr lvl="1"/>
            <a:r>
              <a:rPr lang="en-US" dirty="0"/>
              <a:t>Because mice and keyboards are impractical for small mobile devices, these normally use a touch-screen interface today, that responds to various patterns of </a:t>
            </a:r>
            <a:r>
              <a:rPr lang="en-US" dirty="0" smtClean="0"/>
              <a:t>swipes.</a:t>
            </a:r>
            <a:endParaRPr lang="en-US" dirty="0"/>
          </a:p>
        </p:txBody>
      </p:sp>
    </p:spTree>
    <p:extLst>
      <p:ext uri="{BB962C8B-B14F-4D97-AF65-F5344CB8AC3E}">
        <p14:creationId xmlns:p14="http://schemas.microsoft.com/office/powerpoint/2010/main" val="27028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System Calls</a:t>
            </a:r>
          </a:p>
        </p:txBody>
      </p:sp>
      <p:sp>
        <p:nvSpPr>
          <p:cNvPr id="14339" name="Rectangle 3"/>
          <p:cNvSpPr>
            <a:spLocks noGrp="1" noChangeArrowheads="1"/>
          </p:cNvSpPr>
          <p:nvPr>
            <p:ph type="body" idx="1"/>
          </p:nvPr>
        </p:nvSpPr>
        <p:spPr>
          <a:xfrm>
            <a:off x="806450" y="1233488"/>
            <a:ext cx="7597775" cy="4530725"/>
          </a:xfrm>
        </p:spPr>
        <p:txBody>
          <a:bodyPr/>
          <a:lstStyle/>
          <a:p>
            <a:pPr>
              <a:lnSpc>
                <a:spcPct val="90000"/>
              </a:lnSpc>
            </a:pPr>
            <a:r>
              <a:rPr lang="en-US" sz="2000" dirty="0"/>
              <a:t>System calls provide a means for user or application programs to call upon the services of the operating system</a:t>
            </a:r>
            <a:r>
              <a:rPr lang="en-US" sz="2000" dirty="0" smtClean="0"/>
              <a:t>.</a:t>
            </a:r>
          </a:p>
          <a:p>
            <a:pPr marL="0" indent="0">
              <a:lnSpc>
                <a:spcPct val="90000"/>
              </a:lnSpc>
              <a:buNone/>
            </a:pPr>
            <a:endParaRPr lang="en-US" sz="2000" dirty="0" smtClean="0"/>
          </a:p>
          <a:p>
            <a:pPr>
              <a:lnSpc>
                <a:spcPct val="90000"/>
              </a:lnSpc>
            </a:pPr>
            <a:r>
              <a:rPr lang="en-US" sz="2000" dirty="0" smtClean="0"/>
              <a:t>Typically written in a high-level language (C or C++)</a:t>
            </a:r>
          </a:p>
          <a:p>
            <a:pPr>
              <a:lnSpc>
                <a:spcPct val="90000"/>
              </a:lnSpc>
            </a:pPr>
            <a:endParaRPr lang="en-US" sz="2000" dirty="0" smtClean="0"/>
          </a:p>
          <a:p>
            <a:pPr>
              <a:lnSpc>
                <a:spcPct val="90000"/>
              </a:lnSpc>
            </a:pPr>
            <a:r>
              <a:rPr lang="en-US" sz="2000" dirty="0" smtClean="0"/>
              <a:t>Mostly accessed by programs via a high-level </a:t>
            </a:r>
            <a:r>
              <a:rPr lang="en-US" sz="2000" b="1" dirty="0" smtClean="0">
                <a:solidFill>
                  <a:srgbClr val="3366FF"/>
                </a:solidFill>
              </a:rPr>
              <a:t>Application Program Interface (API)</a:t>
            </a:r>
            <a:r>
              <a:rPr lang="en-US" sz="2000" dirty="0" smtClean="0">
                <a:solidFill>
                  <a:srgbClr val="3366FF"/>
                </a:solidFill>
              </a:rPr>
              <a:t> </a:t>
            </a:r>
            <a:r>
              <a:rPr lang="en-US" sz="2000" dirty="0" smtClean="0"/>
              <a:t>rather than direct system call use</a:t>
            </a:r>
          </a:p>
          <a:p>
            <a:pPr>
              <a:lnSpc>
                <a:spcPct val="90000"/>
              </a:lnSpc>
            </a:pPr>
            <a:endParaRPr lang="en-US" sz="2000" dirty="0" smtClean="0"/>
          </a:p>
          <a:p>
            <a:pPr>
              <a:lnSpc>
                <a:spcPct val="90000"/>
              </a:lnSpc>
            </a:pPr>
            <a:r>
              <a:rPr lang="en-US" sz="2000" dirty="0" smtClean="0"/>
              <a:t>Three most common APIs are Win32 API for Windows, POSIX API for POSIX-based systems (including virtually all versions of UNIX, Linux, and Mac OS X), and Java API for the Java virtual machine (JVM)</a:t>
            </a:r>
          </a:p>
          <a:p>
            <a:pPr>
              <a:lnSpc>
                <a:spcPct val="90000"/>
              </a:lnSpc>
            </a:pPr>
            <a:endParaRPr lang="en-US" sz="2000" dirty="0" smtClean="0"/>
          </a:p>
          <a:p>
            <a:pPr marL="0" indent="0">
              <a:lnSpc>
                <a:spcPct val="90000"/>
              </a:lnSpc>
              <a:buNone/>
            </a:pPr>
            <a:r>
              <a:rPr lang="en-US" dirty="0" smtClean="0"/>
              <a:t/>
            </a:r>
            <a:br>
              <a:rPr lang="en-US" dirty="0" smtClean="0"/>
            </a:br>
            <a:endParaRPr lang="en-US" dirty="0" smtClean="0"/>
          </a:p>
          <a:p>
            <a:pPr>
              <a:lnSpc>
                <a:spcPct val="90000"/>
              </a:lnSpc>
              <a:buFont typeface="Monotype Sorts" charset="2"/>
              <a:buNone/>
            </a:pPr>
            <a:r>
              <a:rPr lang="en-US" dirty="0" smtClean="0"/>
              <a:t>	</a:t>
            </a:r>
          </a:p>
          <a:p>
            <a:pPr>
              <a:lnSpc>
                <a:spcPct val="90000"/>
              </a:lnSpc>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8320</TotalTime>
  <Words>2205</Words>
  <Application>Microsoft Office PowerPoint</Application>
  <PresentationFormat>On-screen Show (4:3)</PresentationFormat>
  <Paragraphs>306</Paragraphs>
  <Slides>44</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ＭＳ Ｐゴシック</vt:lpstr>
      <vt:lpstr>Arial</vt:lpstr>
      <vt:lpstr>Cambria Math</vt:lpstr>
      <vt:lpstr>Helvetica</vt:lpstr>
      <vt:lpstr>Monotype Sorts</vt:lpstr>
      <vt:lpstr>Times New Roman</vt:lpstr>
      <vt:lpstr>Verdana</vt:lpstr>
      <vt:lpstr>Webdings</vt:lpstr>
      <vt:lpstr>os-8</vt:lpstr>
      <vt:lpstr>Chapter 2:  Operating-System Structures</vt:lpstr>
      <vt:lpstr>Chapter 2:  Operating-System Structures</vt:lpstr>
      <vt:lpstr>Operating System Services</vt:lpstr>
      <vt:lpstr>Operating System Services (Cont.)</vt:lpstr>
      <vt:lpstr>Operating System Services (Cont.)</vt:lpstr>
      <vt:lpstr>A View of Operating System Services</vt:lpstr>
      <vt:lpstr>User Operating System Interface </vt:lpstr>
      <vt:lpstr>User Operating System Interface </vt:lpstr>
      <vt:lpstr>System Calls</vt:lpstr>
      <vt:lpstr>Example of System Calls</vt:lpstr>
      <vt:lpstr>Example of Standard API</vt:lpstr>
      <vt:lpstr>System Call Implementation</vt:lpstr>
      <vt:lpstr>API – System Call – OS Relationship</vt:lpstr>
      <vt:lpstr>Standard C Library Example</vt:lpstr>
      <vt:lpstr>System Call Parameter Passing</vt:lpstr>
      <vt:lpstr>Parameter Passing via Table</vt:lpstr>
      <vt:lpstr>Types of System Calls</vt:lpstr>
      <vt:lpstr>Types of System Calls (Cont.)</vt:lpstr>
      <vt:lpstr>Examples of Windows and  Unix System Calls</vt:lpstr>
      <vt:lpstr>MS-DOS </vt:lpstr>
      <vt:lpstr>MS-DOS execution</vt:lpstr>
      <vt:lpstr>Unix</vt:lpstr>
      <vt:lpstr>FreeBSD Running Multiple Programs</vt:lpstr>
      <vt:lpstr>System Programs</vt:lpstr>
      <vt:lpstr>Operating System Design  and Implementation</vt:lpstr>
      <vt:lpstr>Operating System Design and  Implementation (Cont.)</vt:lpstr>
      <vt:lpstr>Implementation</vt:lpstr>
      <vt:lpstr>Simple Structure </vt:lpstr>
      <vt:lpstr>MS-DOS Layer Structure</vt:lpstr>
      <vt:lpstr>Layered Approach</vt:lpstr>
      <vt:lpstr>Traditional UNIX System Structure</vt:lpstr>
      <vt:lpstr>Layered Operating System</vt:lpstr>
      <vt:lpstr>Microkernel System Structure </vt:lpstr>
      <vt:lpstr>Architecture of a typical microkernel</vt:lpstr>
      <vt:lpstr>Modules</vt:lpstr>
      <vt:lpstr>Solaris Modular Approach</vt:lpstr>
      <vt:lpstr>Virtual Machines</vt:lpstr>
      <vt:lpstr>Virtual Machines History and Benefits</vt:lpstr>
      <vt:lpstr>Virtual Machines (Cont.)</vt:lpstr>
      <vt:lpstr>Virtualization Implementation</vt:lpstr>
      <vt:lpstr>The Java Virtual Machine</vt:lpstr>
      <vt:lpstr>Operating-System Debugging</vt:lpstr>
      <vt:lpstr>Questions</vt:lpstr>
      <vt:lpstr>End of Chapter 2</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Valentina Korzhova</cp:lastModifiedBy>
  <cp:revision>154</cp:revision>
  <cp:lastPrinted>2001-06-14T13:58:17Z</cp:lastPrinted>
  <dcterms:created xsi:type="dcterms:W3CDTF">2011-01-13T23:43:38Z</dcterms:created>
  <dcterms:modified xsi:type="dcterms:W3CDTF">2015-01-08T21:41:13Z</dcterms:modified>
</cp:coreProperties>
</file>