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325" r:id="rId2"/>
    <p:sldId id="256" r:id="rId3"/>
    <p:sldId id="335" r:id="rId4"/>
    <p:sldId id="336" r:id="rId5"/>
    <p:sldId id="333" r:id="rId6"/>
    <p:sldId id="358" r:id="rId7"/>
    <p:sldId id="374" r:id="rId8"/>
    <p:sldId id="268" r:id="rId9"/>
    <p:sldId id="331" r:id="rId10"/>
    <p:sldId id="332" r:id="rId11"/>
    <p:sldId id="310" r:id="rId12"/>
    <p:sldId id="271" r:id="rId13"/>
    <p:sldId id="359" r:id="rId14"/>
    <p:sldId id="272" r:id="rId15"/>
    <p:sldId id="365" r:id="rId16"/>
    <p:sldId id="273" r:id="rId17"/>
    <p:sldId id="360" r:id="rId18"/>
    <p:sldId id="274" r:id="rId19"/>
    <p:sldId id="298" r:id="rId20"/>
    <p:sldId id="275" r:id="rId21"/>
    <p:sldId id="299" r:id="rId22"/>
    <p:sldId id="361" r:id="rId23"/>
    <p:sldId id="362" r:id="rId24"/>
    <p:sldId id="276" r:id="rId25"/>
    <p:sldId id="337" r:id="rId26"/>
    <p:sldId id="372" r:id="rId27"/>
    <p:sldId id="373" r:id="rId28"/>
    <p:sldId id="338" r:id="rId29"/>
    <p:sldId id="370" r:id="rId30"/>
    <p:sldId id="371" r:id="rId31"/>
    <p:sldId id="363" r:id="rId32"/>
    <p:sldId id="364" r:id="rId33"/>
    <p:sldId id="301" r:id="rId34"/>
    <p:sldId id="292" r:id="rId35"/>
    <p:sldId id="354" r:id="rId36"/>
    <p:sldId id="353" r:id="rId37"/>
    <p:sldId id="302" r:id="rId38"/>
    <p:sldId id="355" r:id="rId39"/>
    <p:sldId id="342" r:id="rId40"/>
    <p:sldId id="343" r:id="rId41"/>
    <p:sldId id="344" r:id="rId42"/>
    <p:sldId id="345" r:id="rId43"/>
    <p:sldId id="334" r:id="rId44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0" y="192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35B0396E-E6BF-44A3-9DF0-E40ABF937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5B611C12-4FA3-4011-8556-D47589BE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66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534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077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01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4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519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174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9351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0519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4067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655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529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3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8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8256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4661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9819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7704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5296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97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8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116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9756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813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5447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8213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1838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4243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5621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571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249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7615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887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008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92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91150"/>
            <a:ext cx="3505200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3.</a:t>
            </a:r>
            <a:fld id="{25F28B70-F020-414F-8093-2BDE0F5B023D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026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dirty="0" smtClean="0"/>
              <a:t>Chapter 3:  Processes(continue)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1905000"/>
            <a:ext cx="11026775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900" dirty="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while (true) {</a:t>
            </a:r>
            <a:br>
              <a:rPr lang="en-US" sz="2900" dirty="0" smtClean="0">
                <a:latin typeface="Monaco" charset="0"/>
              </a:rPr>
            </a:br>
            <a:r>
              <a:rPr lang="en-US" sz="2900" dirty="0" smtClean="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        while (((in + 1) % BUFFER SIZE)  == out)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sz="2900" dirty="0" smtClean="0">
              <a:latin typeface="Monaco" charset="0"/>
            </a:endParaRPr>
          </a:p>
          <a:p>
            <a:pPr>
              <a:buFont typeface="Monotype Sorts" charset="2"/>
              <a:buNone/>
            </a:pPr>
            <a:endParaRPr lang="en-US" sz="2900" dirty="0" smtClean="0"/>
          </a:p>
          <a:p>
            <a:pPr>
              <a:buFont typeface="Monotype Sorts" charset="2"/>
              <a:buNone/>
            </a:pPr>
            <a:r>
              <a:rPr lang="en-US" sz="2300" dirty="0" smtClean="0"/>
              <a:t>	</a:t>
            </a:r>
          </a:p>
          <a:p>
            <a:pPr marL="10240963" lvl="4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25" y="2000250"/>
            <a:ext cx="9237663" cy="588168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Monaco" charset="0"/>
              </a:rPr>
              <a:t>	</a:t>
            </a:r>
            <a:r>
              <a:rPr lang="en-US" sz="2900" smtClean="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900" i="1" smtClean="0">
                <a:latin typeface="Monaco" charset="0"/>
              </a:rPr>
              <a:t>     </a:t>
            </a:r>
            <a:r>
              <a:rPr lang="en-US" sz="2900" smtClean="0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Interprocess Communication – </a:t>
            </a:r>
            <a:br>
              <a:rPr lang="en-US" sz="3600" smtClean="0"/>
            </a:br>
            <a:r>
              <a:rPr lang="en-US" sz="3600" smtClean="0"/>
              <a:t>Message Passing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235675"/>
            <a:ext cx="11542713" cy="67467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Message system – processes communicate with each other without </a:t>
            </a:r>
            <a:r>
              <a:rPr lang="en-US" sz="2800" dirty="0" smtClean="0"/>
              <a:t>sharing the same address space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sz="2800" b="1" dirty="0" smtClean="0"/>
              <a:t>send</a:t>
            </a:r>
            <a:r>
              <a:rPr lang="en-US" sz="2800" dirty="0" smtClean="0"/>
              <a:t>(</a:t>
            </a:r>
            <a:r>
              <a:rPr lang="en-US" sz="2800" i="1" dirty="0" smtClean="0"/>
              <a:t>message</a:t>
            </a:r>
            <a:r>
              <a:rPr lang="en-US" sz="2800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sz="2800" b="1" dirty="0" smtClean="0"/>
              <a:t>receive</a:t>
            </a:r>
            <a:r>
              <a:rPr lang="en-US" sz="2800" dirty="0" smtClean="0"/>
              <a:t>(</a:t>
            </a:r>
            <a:r>
              <a:rPr lang="en-US" sz="2800" i="1" dirty="0" smtClean="0"/>
              <a:t>message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</a:t>
            </a:r>
            <a:r>
              <a:rPr lang="en-US" sz="2800" i="1" dirty="0" smtClean="0"/>
              <a:t>P</a:t>
            </a:r>
            <a:r>
              <a:rPr lang="en-US" sz="2800" dirty="0" smtClean="0"/>
              <a:t> and </a:t>
            </a:r>
            <a:r>
              <a:rPr lang="en-US" sz="2800" i="1" dirty="0" smtClean="0"/>
              <a:t>Q</a:t>
            </a:r>
            <a:r>
              <a:rPr lang="en-US" sz="2800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establish a </a:t>
            </a:r>
            <a:r>
              <a:rPr lang="en-US" sz="2800" i="1" dirty="0" smtClean="0"/>
              <a:t>communication</a:t>
            </a:r>
            <a:r>
              <a:rPr lang="en-US" sz="2800" dirty="0" smtClean="0"/>
              <a:t> </a:t>
            </a:r>
            <a:r>
              <a:rPr lang="en-US" sz="2800" i="1" dirty="0" smtClean="0"/>
              <a:t>link</a:t>
            </a:r>
            <a:r>
              <a:rPr lang="en-US" sz="2800" dirty="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exchange messages via </a:t>
            </a:r>
            <a:r>
              <a:rPr lang="en-US" sz="2800" dirty="0" smtClean="0"/>
              <a:t>send/receive operations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physical (e.g., shared memory, hardware bus, or network)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logical (e.g., logical properties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26" y="247651"/>
            <a:ext cx="11237120" cy="1524000"/>
          </a:xfrm>
        </p:spPr>
        <p:txBody>
          <a:bodyPr/>
          <a:lstStyle/>
          <a:p>
            <a:r>
              <a:rPr lang="en-US"/>
              <a:t>Interprocess Communication (IPC) (Message Passing)</a:t>
            </a:r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084918"/>
            <a:ext cx="11891963" cy="608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z="2800" dirty="0" smtClean="0"/>
              <a:t>How are links established?</a:t>
            </a:r>
          </a:p>
          <a:p>
            <a:r>
              <a:rPr lang="en-US" sz="2800" dirty="0" smtClean="0"/>
              <a:t>Can a link be associated with more than two processes?</a:t>
            </a:r>
          </a:p>
          <a:p>
            <a:r>
              <a:rPr lang="en-US" sz="2800" dirty="0" smtClean="0"/>
              <a:t>How many links can there be between every pair of communicating processes?</a:t>
            </a:r>
          </a:p>
          <a:p>
            <a:r>
              <a:rPr lang="en-US" sz="2800" dirty="0" smtClean="0"/>
              <a:t>What is the capacity of a link?</a:t>
            </a:r>
          </a:p>
          <a:p>
            <a:r>
              <a:rPr lang="en-US" sz="2800" dirty="0" smtClean="0"/>
              <a:t>Is the size of a message that the link can accommodate fixed or variable?</a:t>
            </a:r>
          </a:p>
          <a:p>
            <a:r>
              <a:rPr lang="en-US" sz="2800" dirty="0" smtClean="0"/>
              <a:t>Is a link unidirectional or bi-directional?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implementing 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Here are several methods for logically </a:t>
            </a:r>
            <a:r>
              <a:rPr lang="en-US" sz="3200" dirty="0"/>
              <a:t>i</a:t>
            </a:r>
            <a:r>
              <a:rPr lang="en-US" sz="3200" dirty="0" smtClean="0"/>
              <a:t>mplementing a link and send()/receive () operations:</a:t>
            </a:r>
          </a:p>
          <a:p>
            <a:pPr lvl="1"/>
            <a:r>
              <a:rPr lang="en-US" sz="3200" dirty="0" smtClean="0"/>
              <a:t>Direct or indirect communication</a:t>
            </a:r>
          </a:p>
          <a:p>
            <a:pPr lvl="1"/>
            <a:r>
              <a:rPr lang="en-US" sz="3200" dirty="0" smtClean="0"/>
              <a:t>Synchronous or asynchronous communication</a:t>
            </a:r>
          </a:p>
          <a:p>
            <a:pPr lvl="1"/>
            <a:r>
              <a:rPr lang="en-US" sz="3200" dirty="0" smtClean="0"/>
              <a:t>Automatic or explicit buffering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800" dirty="0" smtClean="0"/>
              <a:t>Processes must name each other explicitly:</a:t>
            </a:r>
          </a:p>
          <a:p>
            <a:pPr lvl="1"/>
            <a:r>
              <a:rPr lang="en-US" sz="2800" b="1" dirty="0" smtClean="0"/>
              <a:t>send</a:t>
            </a:r>
            <a:r>
              <a:rPr lang="en-US" sz="2800" dirty="0" smtClean="0"/>
              <a:t> (</a:t>
            </a:r>
            <a:r>
              <a:rPr lang="en-US" sz="2800" i="1" dirty="0" smtClean="0"/>
              <a:t>P, message</a:t>
            </a:r>
            <a:r>
              <a:rPr lang="en-US" sz="2800" dirty="0" smtClean="0"/>
              <a:t>) – send a message to process P</a:t>
            </a:r>
          </a:p>
          <a:p>
            <a:pPr lvl="1"/>
            <a:r>
              <a:rPr lang="en-US" sz="2800" b="1" dirty="0" smtClean="0"/>
              <a:t>receive</a:t>
            </a:r>
            <a:r>
              <a:rPr lang="en-US" sz="2800" dirty="0" smtClean="0"/>
              <a:t>(</a:t>
            </a:r>
            <a:r>
              <a:rPr lang="en-US" sz="2800" i="1" dirty="0" smtClean="0"/>
              <a:t>Q, message</a:t>
            </a:r>
            <a:r>
              <a:rPr lang="en-US" sz="2800" dirty="0" smtClean="0"/>
              <a:t>) – receive a message from process Q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Properties of communication link</a:t>
            </a:r>
          </a:p>
          <a:p>
            <a:pPr lvl="1"/>
            <a:r>
              <a:rPr lang="en-US" sz="2800" dirty="0" smtClean="0"/>
              <a:t>Links are established automatically</a:t>
            </a:r>
          </a:p>
          <a:p>
            <a:pPr lvl="1"/>
            <a:r>
              <a:rPr lang="en-US" sz="2800" dirty="0" smtClean="0"/>
              <a:t>A link is associated with exactly one pair of communicating processes</a:t>
            </a:r>
          </a:p>
          <a:p>
            <a:pPr lvl="1"/>
            <a:r>
              <a:rPr lang="en-US" sz="2800" dirty="0" smtClean="0"/>
              <a:t>Between each pair there exists exactly one link</a:t>
            </a:r>
          </a:p>
          <a:p>
            <a:pPr lvl="1"/>
            <a:r>
              <a:rPr lang="en-US" sz="2800" dirty="0" smtClean="0"/>
              <a:t>The link may be unidirectional, but is usually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26" y="247651"/>
            <a:ext cx="11237120" cy="1524000"/>
          </a:xfrm>
        </p:spPr>
        <p:txBody>
          <a:bodyPr/>
          <a:lstStyle/>
          <a:p>
            <a:r>
              <a:rPr lang="en-US"/>
              <a:t>Interprocess Communication (IPC) (Message Passing)</a:t>
            </a:r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44" y="2087034"/>
            <a:ext cx="11515725" cy="643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95075" cy="5545137"/>
          </a:xfrm>
        </p:spPr>
        <p:txBody>
          <a:bodyPr/>
          <a:lstStyle/>
          <a:p>
            <a:r>
              <a:rPr lang="en-US" sz="2800" dirty="0" smtClean="0"/>
              <a:t>Messages are sent to and received from mailboxes (also referred to as ports)</a:t>
            </a:r>
          </a:p>
          <a:p>
            <a:pPr lvl="1"/>
            <a:r>
              <a:rPr lang="en-US" sz="2800" dirty="0" smtClean="0"/>
              <a:t>Each mailbox has a unique id</a:t>
            </a:r>
          </a:p>
          <a:p>
            <a:pPr lvl="1"/>
            <a:r>
              <a:rPr lang="en-US" sz="2800" dirty="0" smtClean="0"/>
              <a:t>Processes can communicate only if they share a mailbox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Properties of communication link</a:t>
            </a:r>
          </a:p>
          <a:p>
            <a:pPr lvl="1"/>
            <a:r>
              <a:rPr lang="en-US" sz="2800" dirty="0" smtClean="0"/>
              <a:t>Link established only if processes share a common mailbox</a:t>
            </a:r>
          </a:p>
          <a:p>
            <a:pPr lvl="1"/>
            <a:r>
              <a:rPr lang="en-US" sz="2800" dirty="0" smtClean="0"/>
              <a:t>A link may be associated with many processes</a:t>
            </a:r>
          </a:p>
          <a:p>
            <a:pPr lvl="1"/>
            <a:r>
              <a:rPr lang="en-US" sz="2800" dirty="0" smtClean="0"/>
              <a:t>Each pair of processes may share several communication links</a:t>
            </a:r>
          </a:p>
          <a:p>
            <a:pPr lvl="1"/>
            <a:r>
              <a:rPr lang="en-US" sz="2800" dirty="0" smtClean="0"/>
              <a:t>Link may be unidirectional or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71263" cy="5094287"/>
          </a:xfrm>
        </p:spPr>
        <p:txBody>
          <a:bodyPr/>
          <a:lstStyle/>
          <a:p>
            <a:r>
              <a:rPr lang="en-US" sz="2800" dirty="0" smtClean="0"/>
              <a:t>Operations</a:t>
            </a:r>
          </a:p>
          <a:p>
            <a:pPr lvl="1"/>
            <a:r>
              <a:rPr lang="en-US" sz="2800" dirty="0" smtClean="0"/>
              <a:t>create a new mailbox</a:t>
            </a:r>
          </a:p>
          <a:p>
            <a:pPr lvl="1"/>
            <a:r>
              <a:rPr lang="en-US" sz="2800" dirty="0" smtClean="0"/>
              <a:t>send and receive messages through mailbox</a:t>
            </a:r>
          </a:p>
          <a:p>
            <a:pPr lvl="1"/>
            <a:r>
              <a:rPr lang="en-US" sz="2800" dirty="0" smtClean="0"/>
              <a:t>destroy a mailbox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send</a:t>
            </a:r>
            <a:r>
              <a:rPr lang="en-US" sz="2800" dirty="0" smtClean="0"/>
              <a:t>(</a:t>
            </a:r>
            <a:r>
              <a:rPr lang="en-US" sz="2800" i="1" dirty="0" smtClean="0"/>
              <a:t>A, message</a:t>
            </a:r>
            <a:r>
              <a:rPr lang="en-US" sz="2800" dirty="0" smtClean="0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receive</a:t>
            </a:r>
            <a:r>
              <a:rPr lang="en-US" sz="2800" dirty="0" smtClean="0"/>
              <a:t>(</a:t>
            </a:r>
            <a:r>
              <a:rPr lang="en-US" sz="2800" i="1" dirty="0" smtClean="0"/>
              <a:t>A, message</a:t>
            </a:r>
            <a:r>
              <a:rPr lang="en-US" sz="2800" dirty="0" smtClean="0"/>
              <a:t>) – receive a message from mailbox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6975" y="369888"/>
            <a:ext cx="9571038" cy="768350"/>
          </a:xfrm>
        </p:spPr>
        <p:txBody>
          <a:bodyPr/>
          <a:lstStyle/>
          <a:p>
            <a:pPr eaLnBrk="1" hangingPunct="1"/>
            <a:r>
              <a:rPr lang="en-US" smtClean="0"/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5095875"/>
          </a:xfrm>
        </p:spPr>
        <p:txBody>
          <a:bodyPr/>
          <a:lstStyle/>
          <a:p>
            <a:r>
              <a:rPr lang="en-US" sz="2800" dirty="0" err="1" smtClean="0"/>
              <a:t>Interprocess</a:t>
            </a:r>
            <a:r>
              <a:rPr lang="en-US" sz="2800" dirty="0" smtClean="0"/>
              <a:t> Communication</a:t>
            </a:r>
          </a:p>
          <a:p>
            <a:r>
              <a:rPr lang="en-US" sz="2800" dirty="0" smtClean="0"/>
              <a:t>Examples of IPC Systems</a:t>
            </a:r>
          </a:p>
          <a:p>
            <a:r>
              <a:rPr lang="en-US" sz="2800" dirty="0" smtClean="0"/>
              <a:t>Communication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sz="2800" dirty="0" smtClean="0"/>
              <a:t>Mailbox sharing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P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</a:t>
            </a:r>
            <a:r>
              <a:rPr lang="en-US" sz="2800" dirty="0" smtClean="0"/>
              <a:t> and</a:t>
            </a:r>
            <a:r>
              <a:rPr lang="en-US" sz="2800" i="1" dirty="0" smtClean="0"/>
              <a:t> 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 share mailbox A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, sends;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/>
              <a:t>and</a:t>
            </a:r>
            <a:r>
              <a:rPr lang="en-US" sz="2800" i="1" dirty="0" smtClean="0"/>
              <a:t> 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 receive</a:t>
            </a:r>
          </a:p>
          <a:p>
            <a:pPr lvl="1"/>
            <a:r>
              <a:rPr lang="en-US" sz="2800" dirty="0" smtClean="0"/>
              <a:t>Who gets the message?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Solutions</a:t>
            </a:r>
          </a:p>
          <a:p>
            <a:pPr lvl="1"/>
            <a:r>
              <a:rPr lang="en-US" sz="2800" dirty="0" smtClean="0"/>
              <a:t>Allow a link to be associated with at most two processes</a:t>
            </a:r>
          </a:p>
          <a:p>
            <a:pPr lvl="1"/>
            <a:r>
              <a:rPr lang="en-US" sz="2800" dirty="0" smtClean="0"/>
              <a:t>Allow only one process at a time to execute a receive operation</a:t>
            </a:r>
          </a:p>
          <a:p>
            <a:pPr lvl="1"/>
            <a:r>
              <a:rPr lang="en-US" sz="2800" dirty="0" smtClean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112108"/>
            <a:ext cx="11204575" cy="6993924"/>
          </a:xfrm>
        </p:spPr>
        <p:txBody>
          <a:bodyPr/>
          <a:lstStyle/>
          <a:p>
            <a:pPr marL="542925" indent="-542925"/>
            <a:r>
              <a:rPr lang="en-US" sz="2800" dirty="0" smtClean="0"/>
              <a:t>Message passing may be either blocking or non-blocking</a:t>
            </a:r>
          </a:p>
          <a:p>
            <a:pPr marL="542925" indent="-542925"/>
            <a:endParaRPr lang="en-US" sz="2800" dirty="0" smtClean="0"/>
          </a:p>
          <a:p>
            <a:pPr marL="542925" indent="-542925"/>
            <a:r>
              <a:rPr lang="en-US" sz="2800" b="1" dirty="0" smtClean="0"/>
              <a:t>Blocking</a:t>
            </a:r>
            <a:r>
              <a:rPr lang="en-US" sz="2800" dirty="0" smtClean="0"/>
              <a:t> is considered </a:t>
            </a:r>
            <a:r>
              <a:rPr lang="en-US" sz="2800" b="1" dirty="0" smtClean="0"/>
              <a:t>synchronous (rendezvous)</a:t>
            </a:r>
          </a:p>
          <a:p>
            <a:pPr marL="1141413" lvl="1" indent="-488950"/>
            <a:r>
              <a:rPr lang="en-US" sz="2800" b="1" dirty="0" smtClean="0"/>
              <a:t>Blocking send </a:t>
            </a:r>
            <a:r>
              <a:rPr lang="en-US" sz="2800" dirty="0" smtClean="0"/>
              <a:t>has the sender block until the message is received</a:t>
            </a:r>
          </a:p>
          <a:p>
            <a:pPr marL="1141413" lvl="1" indent="-488950"/>
            <a:r>
              <a:rPr lang="en-US" sz="2800" b="1" dirty="0" smtClean="0"/>
              <a:t>Blocking receive </a:t>
            </a:r>
            <a:r>
              <a:rPr lang="en-US" sz="2800" dirty="0" smtClean="0"/>
              <a:t>has the receiver block until a message is available</a:t>
            </a:r>
          </a:p>
          <a:p>
            <a:pPr marL="1141413" lvl="1" indent="-488950"/>
            <a:endParaRPr lang="en-US" sz="2800" dirty="0" smtClean="0"/>
          </a:p>
          <a:p>
            <a:pPr marL="542925" indent="-542925"/>
            <a:r>
              <a:rPr lang="en-US" sz="2800" b="1" dirty="0" smtClean="0"/>
              <a:t>Non-blocking</a:t>
            </a:r>
            <a:r>
              <a:rPr lang="en-US" sz="2800" dirty="0" smtClean="0"/>
              <a:t> is considered </a:t>
            </a:r>
            <a:r>
              <a:rPr lang="en-US" sz="2800" b="1" dirty="0" smtClean="0"/>
              <a:t>asynchronous</a:t>
            </a:r>
          </a:p>
          <a:p>
            <a:pPr marL="1141413" lvl="1" indent="-488950"/>
            <a:r>
              <a:rPr lang="en-US" sz="2800" b="1" dirty="0" smtClean="0"/>
              <a:t>Non-blocking </a:t>
            </a:r>
            <a:r>
              <a:rPr lang="en-US" sz="2800" dirty="0" smtClean="0"/>
              <a:t>send has the sender send the message and continue</a:t>
            </a:r>
          </a:p>
          <a:p>
            <a:pPr marL="1141413" lvl="1" indent="-488950"/>
            <a:r>
              <a:rPr lang="en-US" sz="2800" b="1" dirty="0" smtClean="0"/>
              <a:t>Non-blocking </a:t>
            </a:r>
            <a:r>
              <a:rPr lang="en-US" sz="2800" dirty="0" smtClean="0"/>
              <a:t>receive has the receiver receive a valid message or a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and Receive</a:t>
            </a:r>
          </a:p>
        </p:txBody>
      </p:sp>
      <p:pic>
        <p:nvPicPr>
          <p:cNvPr id="2293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7957" y="2032001"/>
            <a:ext cx="10341768" cy="628650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and Receive</a:t>
            </a:r>
          </a:p>
        </p:txBody>
      </p:sp>
      <p:pic>
        <p:nvPicPr>
          <p:cNvPr id="231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32" y="2125133"/>
            <a:ext cx="11091863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8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sz="2800" dirty="0" smtClean="0"/>
              <a:t>Queue of messages attached to the link; implemented in one of three ways</a:t>
            </a:r>
          </a:p>
          <a:p>
            <a:pPr marL="1166812" lvl="1" indent="-514350">
              <a:buFont typeface="Monotype Sorts" charset="2"/>
              <a:buAutoNum type="arabicPeriod"/>
            </a:pPr>
            <a:r>
              <a:rPr lang="en-US" sz="2800" dirty="0" smtClean="0"/>
              <a:t>Zero capacity – the link cannot have any messages waiting in it. Sender must wait for receiver </a:t>
            </a:r>
          </a:p>
          <a:p>
            <a:pPr marL="1166812" lvl="1" indent="-514350">
              <a:buFont typeface="Monotype Sorts" charset="2"/>
              <a:buAutoNum type="arabicPeriod"/>
            </a:pPr>
            <a:r>
              <a:rPr lang="en-US" sz="2800" dirty="0" smtClean="0"/>
              <a:t>Bounded capacity – finite length of </a:t>
            </a:r>
            <a:r>
              <a:rPr lang="en-US" sz="2800" i="1" dirty="0" smtClean="0"/>
              <a:t>n</a:t>
            </a:r>
            <a:r>
              <a:rPr lang="en-US" sz="2800" dirty="0" smtClean="0"/>
              <a:t> messages</a:t>
            </a:r>
            <a:br>
              <a:rPr lang="en-US" sz="2800" dirty="0" smtClean="0"/>
            </a:br>
            <a:r>
              <a:rPr lang="en-US" sz="2800" dirty="0" smtClean="0"/>
              <a:t>Sender must wait if link is full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solidFill>
                  <a:srgbClr val="CC6600"/>
                </a:solidFill>
              </a:rPr>
              <a:t>3.</a:t>
            </a:r>
            <a:r>
              <a:rPr lang="en-US" sz="2800" dirty="0" smtClean="0"/>
              <a:t>	Unbounded capacity – infinite length </a:t>
            </a:r>
            <a:br>
              <a:rPr lang="en-US" sz="2800" dirty="0" smtClean="0"/>
            </a:br>
            <a:r>
              <a:rPr lang="en-US" sz="2800" dirty="0" smtClean="0"/>
              <a:t>Sender never waits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09675" y="1482811"/>
            <a:ext cx="11366500" cy="6796216"/>
          </a:xfrm>
        </p:spPr>
        <p:txBody>
          <a:bodyPr/>
          <a:lstStyle/>
          <a:p>
            <a:r>
              <a:rPr lang="en-US" sz="2400" dirty="0" smtClean="0"/>
              <a:t>POSIX Shared Memory</a:t>
            </a:r>
          </a:p>
          <a:p>
            <a:pPr lvl="1"/>
            <a:r>
              <a:rPr lang="en-US" sz="2400" dirty="0" smtClean="0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 sz="2400" dirty="0" smtClean="0">
                <a:latin typeface="Courier New" charset="0"/>
                <a:cs typeface="Courier New" charset="0"/>
              </a:rPr>
              <a:t>segment id = </a:t>
            </a:r>
            <a:r>
              <a:rPr lang="en-US" sz="2400" dirty="0" err="1" smtClean="0">
                <a:latin typeface="Courier New" charset="0"/>
                <a:cs typeface="Courier New" charset="0"/>
              </a:rPr>
              <a:t>shmget</a:t>
            </a:r>
            <a:r>
              <a:rPr lang="en-US" sz="2400" dirty="0" smtClean="0">
                <a:latin typeface="Courier New" charset="0"/>
                <a:cs typeface="Courier New" charset="0"/>
              </a:rPr>
              <a:t>(IPC PRIVATE, size, S IRUSR | S IWUSR);</a:t>
            </a:r>
          </a:p>
          <a:p>
            <a:pPr lvl="1"/>
            <a:r>
              <a:rPr lang="en-US" sz="2400" dirty="0" smtClean="0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 sz="2400" dirty="0" smtClean="0">
                <a:latin typeface="Courier New" charset="0"/>
                <a:cs typeface="Courier New" charset="0"/>
              </a:rPr>
              <a:t>shared memory = (char *) </a:t>
            </a:r>
            <a:r>
              <a:rPr lang="en-US" sz="2400" dirty="0" err="1" smtClean="0">
                <a:latin typeface="Courier New" charset="0"/>
                <a:cs typeface="Courier New" charset="0"/>
              </a:rPr>
              <a:t>shmat</a:t>
            </a:r>
            <a:r>
              <a:rPr lang="en-US" sz="2400" dirty="0" smtClean="0">
                <a:latin typeface="Courier New" charset="0"/>
                <a:cs typeface="Courier New" charset="0"/>
              </a:rPr>
              <a:t>(id, NULL, 0);</a:t>
            </a:r>
          </a:p>
          <a:p>
            <a:pPr lvl="1"/>
            <a:r>
              <a:rPr lang="en-US" sz="2400" dirty="0" smtClean="0"/>
              <a:t>Now the process could write to the shared memory</a:t>
            </a:r>
          </a:p>
          <a:p>
            <a:pPr lvl="1">
              <a:buFont typeface="Monotype Sorts" charset="2"/>
              <a:buNone/>
            </a:pPr>
            <a:r>
              <a:rPr lang="en-US" sz="2400" dirty="0" err="1" smtClean="0">
                <a:latin typeface="Courier New" charset="0"/>
                <a:cs typeface="Courier New" charset="0"/>
              </a:rPr>
              <a:t>sprintf</a:t>
            </a:r>
            <a:r>
              <a:rPr lang="en-US" sz="2400" dirty="0" smtClean="0">
                <a:latin typeface="Courier New" charset="0"/>
                <a:cs typeface="Courier New" charset="0"/>
              </a:rPr>
              <a:t>(shared memory, "Writing to shared memory");</a:t>
            </a:r>
          </a:p>
          <a:p>
            <a:pPr lvl="1"/>
            <a:r>
              <a:rPr lang="en-US" sz="2400" dirty="0" smtClean="0"/>
              <a:t>When done a process can detach the shared memory from its address space</a:t>
            </a:r>
          </a:p>
          <a:p>
            <a:pPr lvl="1">
              <a:buFont typeface="Monotype Sorts" charset="2"/>
              <a:buNone/>
            </a:pPr>
            <a:r>
              <a:rPr lang="en-US" sz="2400" dirty="0" err="1" smtClean="0">
                <a:latin typeface="Courier New" charset="0"/>
                <a:cs typeface="Courier New" charset="0"/>
              </a:rPr>
              <a:t>shmdt</a:t>
            </a:r>
            <a:r>
              <a:rPr lang="en-US" sz="2400" dirty="0" smtClean="0">
                <a:latin typeface="Courier New" charset="0"/>
                <a:cs typeface="Courier New" charset="0"/>
              </a:rPr>
              <a:t>(shared memory</a:t>
            </a:r>
            <a:r>
              <a:rPr lang="en-US" sz="24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sz="2400" dirty="0" smtClean="0">
                <a:cs typeface="Courier New" charset="0"/>
              </a:rPr>
              <a:t>Remove from the system</a:t>
            </a:r>
            <a:endParaRPr lang="en-US" sz="2400" dirty="0" smtClean="0">
              <a:cs typeface="Courier New" charset="0"/>
            </a:endParaRPr>
          </a:p>
          <a:p>
            <a:pPr lvl="1">
              <a:buFont typeface="Monotype Sorts" charset="2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s</a:t>
            </a:r>
            <a:r>
              <a:rPr lang="en-US" sz="2400" dirty="0" smtClean="0">
                <a:latin typeface="Courier New" charset="0"/>
                <a:cs typeface="Courier New" charset="0"/>
              </a:rPr>
              <a:t>hmct1(</a:t>
            </a:r>
            <a:r>
              <a:rPr lang="en-US" sz="2400" dirty="0" err="1" smtClean="0">
                <a:latin typeface="Courier New" charset="0"/>
                <a:cs typeface="Courier New" charset="0"/>
              </a:rPr>
              <a:t>segment_id</a:t>
            </a:r>
            <a:r>
              <a:rPr lang="en-US" sz="2400" dirty="0" smtClean="0">
                <a:latin typeface="Courier New" charset="0"/>
                <a:cs typeface="Courier New" charset="0"/>
              </a:rPr>
              <a:t>, IPC_RMID,NULL)</a:t>
            </a:r>
            <a:endParaRPr lang="en-US" sz="2400" dirty="0" smtClean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259" y="1186249"/>
            <a:ext cx="5560541" cy="738934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&lt;sys/</a:t>
            </a:r>
            <a:r>
              <a:rPr lang="en-US" sz="1800" dirty="0" err="1"/>
              <a:t>types.h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&lt;sys/</a:t>
            </a:r>
            <a:r>
              <a:rPr lang="en-US" sz="1800" dirty="0" err="1"/>
              <a:t>ipc.h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&lt;sys/</a:t>
            </a:r>
            <a:r>
              <a:rPr lang="en-US" sz="1800" dirty="0" err="1"/>
              <a:t>shm.h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#define SHMSZ 27</a:t>
            </a:r>
          </a:p>
          <a:p>
            <a:pPr marL="0" indent="0">
              <a:buNone/>
            </a:pPr>
            <a:r>
              <a:rPr lang="en-US" sz="1800" dirty="0"/>
              <a:t>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char c;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shmid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key_t</a:t>
            </a:r>
            <a:r>
              <a:rPr lang="en-US" sz="1800" dirty="0"/>
              <a:t> key;</a:t>
            </a:r>
          </a:p>
          <a:p>
            <a:pPr marL="0" indent="0">
              <a:buNone/>
            </a:pPr>
            <a:r>
              <a:rPr lang="en-US" sz="1800" dirty="0"/>
              <a:t>	char *</a:t>
            </a:r>
            <a:r>
              <a:rPr lang="en-US" sz="1800" dirty="0" err="1"/>
              <a:t>shm</a:t>
            </a:r>
            <a:r>
              <a:rPr lang="en-US" sz="1800" dirty="0"/>
              <a:t>, *s;</a:t>
            </a:r>
          </a:p>
          <a:p>
            <a:pPr marL="0" indent="0">
              <a:buNone/>
            </a:pPr>
            <a:r>
              <a:rPr lang="en-US" sz="1800" dirty="0"/>
              <a:t>	key = 5678; /* arbitrary name */</a:t>
            </a:r>
          </a:p>
          <a:p>
            <a:pPr marL="0" indent="0">
              <a:buNone/>
            </a:pPr>
            <a:r>
              <a:rPr lang="en-US" sz="1800" dirty="0"/>
              <a:t>	/* Create the segment */</a:t>
            </a:r>
          </a:p>
          <a:p>
            <a:pPr marL="0" indent="0">
              <a:buNone/>
            </a:pPr>
            <a:r>
              <a:rPr lang="en-US" sz="1800" dirty="0"/>
              <a:t>	if ((</a:t>
            </a:r>
            <a:r>
              <a:rPr lang="en-US" sz="1800" dirty="0" err="1"/>
              <a:t>shmid</a:t>
            </a:r>
            <a:r>
              <a:rPr lang="en-US" sz="1800" dirty="0"/>
              <a:t> = </a:t>
            </a:r>
            <a:r>
              <a:rPr lang="en-US" sz="1800" dirty="0" err="1"/>
              <a:t>shmget</a:t>
            </a:r>
            <a:r>
              <a:rPr lang="en-US" sz="1800" dirty="0"/>
              <a:t>(key, SHMSZ,</a:t>
            </a:r>
          </a:p>
          <a:p>
            <a:pPr marL="0" indent="0">
              <a:buNone/>
            </a:pPr>
            <a:r>
              <a:rPr lang="en-US" sz="1800" dirty="0"/>
              <a:t>	IPC_CREAT | 0666)) &lt; 0)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perror</a:t>
            </a:r>
            <a:r>
              <a:rPr lang="en-US" sz="1800" dirty="0"/>
              <a:t>("</a:t>
            </a:r>
            <a:r>
              <a:rPr lang="en-US" sz="1800" dirty="0" err="1"/>
              <a:t>shmget</a:t>
            </a:r>
            <a:r>
              <a:rPr lang="en-US" sz="1800" dirty="0"/>
              <a:t>"); exit(1);</a:t>
            </a:r>
          </a:p>
          <a:p>
            <a:pPr marL="0" indent="0">
              <a:buNone/>
            </a:pPr>
            <a:r>
              <a:rPr lang="en-US" sz="1800" dirty="0" smtClean="0"/>
              <a:t>	}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935" y="1161535"/>
            <a:ext cx="6906140" cy="733991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	/* </a:t>
            </a:r>
            <a:r>
              <a:rPr lang="en-US" sz="1800" dirty="0"/>
              <a:t>Now we attach the segment to our data space */</a:t>
            </a:r>
          </a:p>
          <a:p>
            <a:pPr marL="0" indent="0">
              <a:buNone/>
            </a:pPr>
            <a:r>
              <a:rPr lang="en-US" sz="1800" dirty="0" smtClean="0"/>
              <a:t>	if </a:t>
            </a:r>
            <a:r>
              <a:rPr lang="en-US" sz="1800" dirty="0"/>
              <a:t>((</a:t>
            </a:r>
            <a:r>
              <a:rPr lang="en-US" sz="1800" dirty="0" err="1"/>
              <a:t>shm</a:t>
            </a:r>
            <a:r>
              <a:rPr lang="en-US" sz="1800" dirty="0"/>
              <a:t> = </a:t>
            </a:r>
            <a:r>
              <a:rPr lang="en-US" sz="1800" dirty="0" err="1"/>
              <a:t>shmat</a:t>
            </a:r>
            <a:r>
              <a:rPr lang="en-US" sz="1800" dirty="0"/>
              <a:t>(</a:t>
            </a:r>
            <a:r>
              <a:rPr lang="en-US" sz="1800" dirty="0" err="1"/>
              <a:t>shmid</a:t>
            </a:r>
            <a:r>
              <a:rPr lang="en-US" sz="1800" dirty="0"/>
              <a:t>, NULL, 0)) == (char *) -1) {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perror</a:t>
            </a:r>
            <a:r>
              <a:rPr lang="en-US" sz="1800" dirty="0"/>
              <a:t>("</a:t>
            </a:r>
            <a:r>
              <a:rPr lang="en-US" sz="1800" dirty="0" err="1"/>
              <a:t>shmat</a:t>
            </a:r>
            <a:r>
              <a:rPr lang="en-US" sz="1800" dirty="0"/>
              <a:t>"); exit(1</a:t>
            </a:r>
            <a:r>
              <a:rPr lang="en-US" sz="1800" dirty="0" smtClean="0"/>
              <a:t>);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/* </a:t>
            </a:r>
            <a:r>
              <a:rPr lang="en-US" sz="1800" dirty="0"/>
              <a:t>Now put some things into the memory for </a:t>
            </a:r>
            <a:r>
              <a:rPr lang="en-US" sz="1800" dirty="0" smtClean="0"/>
              <a:t>the * </a:t>
            </a:r>
            <a:r>
              <a:rPr lang="en-US" sz="1800" dirty="0"/>
              <a:t>other </a:t>
            </a:r>
            <a:r>
              <a:rPr lang="en-US" sz="1800" dirty="0" smtClean="0"/>
              <a:t>	process </a:t>
            </a:r>
            <a:r>
              <a:rPr lang="en-US" sz="1800" dirty="0"/>
              <a:t>to read</a:t>
            </a:r>
            <a:r>
              <a:rPr lang="en-US" sz="1800" dirty="0" smtClean="0"/>
              <a:t>. */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s </a:t>
            </a:r>
            <a:r>
              <a:rPr lang="en-US" sz="1800" dirty="0"/>
              <a:t>= </a:t>
            </a:r>
            <a:r>
              <a:rPr lang="en-US" sz="1800" dirty="0" err="1"/>
              <a:t>shm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for </a:t>
            </a:r>
            <a:r>
              <a:rPr lang="en-US" sz="1800" dirty="0"/>
              <a:t>(c = 'a'; c &lt;= 'z'; </a:t>
            </a:r>
            <a:r>
              <a:rPr lang="en-US" sz="1800" dirty="0" err="1"/>
              <a:t>c++</a:t>
            </a:r>
            <a:r>
              <a:rPr lang="en-US" sz="1800" dirty="0"/>
              <a:t>) *s++ = c;</a:t>
            </a:r>
          </a:p>
          <a:p>
            <a:pPr marL="0" indent="0">
              <a:buNone/>
            </a:pPr>
            <a:r>
              <a:rPr lang="en-US" sz="1800" dirty="0" smtClean="0"/>
              <a:t>	*</a:t>
            </a:r>
            <a:r>
              <a:rPr lang="en-US" sz="1800" dirty="0"/>
              <a:t>s = NULL;</a:t>
            </a:r>
          </a:p>
          <a:p>
            <a:pPr marL="0" indent="0">
              <a:buNone/>
            </a:pPr>
            <a:r>
              <a:rPr lang="en-US" sz="1800" dirty="0" smtClean="0"/>
              <a:t>	/* </a:t>
            </a:r>
            <a:r>
              <a:rPr lang="en-US" sz="1800" dirty="0"/>
              <a:t>wait until the other process changes the </a:t>
            </a:r>
            <a:r>
              <a:rPr lang="en-US" sz="1800" dirty="0" smtClean="0"/>
              <a:t>first * 	character of </a:t>
            </a:r>
            <a:r>
              <a:rPr lang="en-US" sz="1800" dirty="0"/>
              <a:t>our memory to </a:t>
            </a:r>
            <a:r>
              <a:rPr lang="en-US" sz="1800" dirty="0" smtClean="0"/>
              <a:t>'*'*/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while </a:t>
            </a:r>
            <a:r>
              <a:rPr lang="en-US" sz="1800" dirty="0"/>
              <a:t>(*</a:t>
            </a:r>
            <a:r>
              <a:rPr lang="en-US" sz="1800" dirty="0" err="1"/>
              <a:t>shm</a:t>
            </a:r>
            <a:r>
              <a:rPr lang="en-US" sz="1800" dirty="0"/>
              <a:t> != '*') /* sleep(1) */;</a:t>
            </a:r>
          </a:p>
          <a:p>
            <a:pPr marL="0" indent="0">
              <a:buNone/>
            </a:pPr>
            <a:r>
              <a:rPr lang="en-US" sz="1800" dirty="0" smtClean="0"/>
              <a:t>	exit(0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85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697" y="1186249"/>
            <a:ext cx="6005384" cy="738934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&lt;sys/</a:t>
            </a:r>
            <a:r>
              <a:rPr lang="en-US" sz="1800" dirty="0" err="1"/>
              <a:t>types.h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&lt;sys/</a:t>
            </a:r>
            <a:r>
              <a:rPr lang="en-US" sz="1800" dirty="0" err="1"/>
              <a:t>ipc.h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&lt;sys/</a:t>
            </a:r>
            <a:r>
              <a:rPr lang="en-US" sz="1800" dirty="0" err="1"/>
              <a:t>shm.h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#define SHMSZ 27</a:t>
            </a:r>
          </a:p>
          <a:p>
            <a:pPr marL="0" indent="0">
              <a:buNone/>
            </a:pPr>
            <a:r>
              <a:rPr lang="en-US" sz="1800" dirty="0"/>
              <a:t>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shmid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key_t</a:t>
            </a:r>
            <a:r>
              <a:rPr lang="en-US" sz="1800" dirty="0"/>
              <a:t> key;</a:t>
            </a:r>
          </a:p>
          <a:p>
            <a:pPr marL="0" indent="0">
              <a:buNone/>
            </a:pPr>
            <a:r>
              <a:rPr lang="en-US" sz="1800" dirty="0"/>
              <a:t>	char *</a:t>
            </a:r>
            <a:r>
              <a:rPr lang="en-US" sz="1800" dirty="0" err="1"/>
              <a:t>shm</a:t>
            </a:r>
            <a:r>
              <a:rPr lang="en-US" sz="1800" dirty="0"/>
              <a:t>, *s;</a:t>
            </a:r>
          </a:p>
          <a:p>
            <a:pPr marL="0" indent="0">
              <a:buNone/>
            </a:pPr>
            <a:r>
              <a:rPr lang="en-US" sz="1800" dirty="0"/>
              <a:t>	key = 5678; /* chosen in server */</a:t>
            </a:r>
          </a:p>
          <a:p>
            <a:pPr marL="0" indent="0">
              <a:buNone/>
            </a:pPr>
            <a:r>
              <a:rPr lang="en-US" sz="1800" dirty="0"/>
              <a:t>	/* Locate the segment */</a:t>
            </a:r>
          </a:p>
          <a:p>
            <a:pPr marL="0" indent="0">
              <a:buNone/>
            </a:pPr>
            <a:r>
              <a:rPr lang="en-US" sz="1800" dirty="0"/>
              <a:t>	if ((</a:t>
            </a:r>
            <a:r>
              <a:rPr lang="en-US" sz="1800" dirty="0" err="1"/>
              <a:t>shmid</a:t>
            </a:r>
            <a:r>
              <a:rPr lang="en-US" sz="1800" dirty="0"/>
              <a:t> = </a:t>
            </a:r>
            <a:r>
              <a:rPr lang="en-US" sz="1800" dirty="0" err="1"/>
              <a:t>shmget</a:t>
            </a:r>
            <a:r>
              <a:rPr lang="en-US" sz="1800" dirty="0"/>
              <a:t>(</a:t>
            </a:r>
            <a:r>
              <a:rPr lang="en-US" sz="1800" dirty="0" err="1"/>
              <a:t>key,SHMSZ</a:t>
            </a:r>
            <a:r>
              <a:rPr lang="en-US" sz="1800" dirty="0"/>
              <a:t>, 0666)) &lt; 0)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perror</a:t>
            </a:r>
            <a:r>
              <a:rPr lang="en-US" sz="1800" dirty="0"/>
              <a:t>("</a:t>
            </a:r>
            <a:r>
              <a:rPr lang="en-US" sz="1800" dirty="0" err="1"/>
              <a:t>shmget</a:t>
            </a:r>
            <a:r>
              <a:rPr lang="en-US" sz="1800" dirty="0"/>
              <a:t>"); exit(1);}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935" y="1161535"/>
            <a:ext cx="6906140" cy="733991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	/* attach the segment to our data space */</a:t>
            </a:r>
          </a:p>
          <a:p>
            <a:pPr marL="0" indent="0">
              <a:buNone/>
            </a:pPr>
            <a:r>
              <a:rPr lang="en-US" sz="1800" dirty="0"/>
              <a:t>	if ((</a:t>
            </a:r>
            <a:r>
              <a:rPr lang="en-US" sz="1800" dirty="0" err="1"/>
              <a:t>shm</a:t>
            </a:r>
            <a:r>
              <a:rPr lang="en-US" sz="1800" dirty="0"/>
              <a:t> = </a:t>
            </a:r>
            <a:r>
              <a:rPr lang="en-US" sz="1800" dirty="0" err="1"/>
              <a:t>shmat</a:t>
            </a:r>
            <a:r>
              <a:rPr lang="en-US" sz="1800" dirty="0"/>
              <a:t>(</a:t>
            </a:r>
            <a:r>
              <a:rPr lang="en-US" sz="1800" dirty="0" err="1"/>
              <a:t>shmid</a:t>
            </a:r>
            <a:r>
              <a:rPr lang="en-US" sz="1800" dirty="0"/>
              <a:t>, NULL, 0)) == (char *) -1)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perror</a:t>
            </a:r>
            <a:r>
              <a:rPr lang="en-US" sz="1800" dirty="0"/>
              <a:t>("</a:t>
            </a:r>
            <a:r>
              <a:rPr lang="en-US" sz="1800" dirty="0" err="1"/>
              <a:t>shmat</a:t>
            </a:r>
            <a:r>
              <a:rPr lang="en-US" sz="1800" dirty="0"/>
              <a:t>"); exit(1);}</a:t>
            </a:r>
          </a:p>
          <a:p>
            <a:pPr marL="0" indent="0">
              <a:buNone/>
            </a:pPr>
            <a:r>
              <a:rPr lang="en-US" sz="1800" dirty="0"/>
              <a:t>	/* Now read what the server put in the memory. */</a:t>
            </a:r>
          </a:p>
          <a:p>
            <a:pPr marL="0" indent="0">
              <a:buNone/>
            </a:pPr>
            <a:r>
              <a:rPr lang="en-US" sz="1800" dirty="0"/>
              <a:t>	for (s = </a:t>
            </a:r>
            <a:r>
              <a:rPr lang="en-US" sz="1800" dirty="0" err="1"/>
              <a:t>shm</a:t>
            </a:r>
            <a:r>
              <a:rPr lang="en-US" sz="1800" dirty="0"/>
              <a:t>; *s != NULL; s++) </a:t>
            </a:r>
            <a:r>
              <a:rPr lang="en-US" sz="1800" dirty="0" err="1"/>
              <a:t>putchar</a:t>
            </a:r>
            <a:r>
              <a:rPr lang="en-US" sz="1800" dirty="0"/>
              <a:t>(*s);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putchar</a:t>
            </a:r>
            <a:r>
              <a:rPr lang="en-US" sz="1800" dirty="0"/>
              <a:t>('\n');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/* Change the first character of the segment to '*' */</a:t>
            </a:r>
          </a:p>
          <a:p>
            <a:pPr marL="0" indent="0">
              <a:buNone/>
            </a:pPr>
            <a:r>
              <a:rPr lang="en-US" sz="1800" dirty="0"/>
              <a:t>	*</a:t>
            </a:r>
            <a:r>
              <a:rPr lang="en-US" sz="1800" dirty="0" err="1"/>
              <a:t>shm</a:t>
            </a:r>
            <a:r>
              <a:rPr lang="en-US" sz="1800" dirty="0"/>
              <a:t> = '*';</a:t>
            </a:r>
          </a:p>
          <a:p>
            <a:pPr marL="0" indent="0">
              <a:buNone/>
            </a:pPr>
            <a:r>
              <a:rPr lang="en-US" sz="1800" dirty="0"/>
              <a:t>	exit(0);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9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r>
              <a:rPr lang="en-US" smtClean="0"/>
              <a:t>Examples of IPC Systems - Mach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Mach communication is message based (Carnegie Mellon University)</a:t>
            </a:r>
          </a:p>
          <a:p>
            <a:pPr lvl="1"/>
            <a:r>
              <a:rPr lang="en-US" sz="2800" dirty="0" smtClean="0"/>
              <a:t>System calls are made by messages</a:t>
            </a:r>
          </a:p>
          <a:p>
            <a:pPr lvl="1"/>
            <a:r>
              <a:rPr lang="en-US" sz="2800" dirty="0" smtClean="0"/>
              <a:t>Each task gets two mailboxes at creation- Kernel and Notify</a:t>
            </a:r>
          </a:p>
          <a:p>
            <a:pPr lvl="1"/>
            <a:r>
              <a:rPr lang="en-US" sz="2800" dirty="0" smtClean="0"/>
              <a:t>Only three system calls needed for message transfer</a:t>
            </a:r>
          </a:p>
          <a:p>
            <a:pPr lvl="1">
              <a:buFont typeface="Monotype Sorts" charset="2"/>
              <a:buNone/>
            </a:pPr>
            <a:r>
              <a:rPr lang="en-US" sz="2800" dirty="0" err="1" smtClean="0">
                <a:latin typeface="Courier New" charset="0"/>
                <a:cs typeface="Courier New" charset="0"/>
              </a:rPr>
              <a:t>msg_send</a:t>
            </a:r>
            <a:r>
              <a:rPr lang="en-US" sz="2800" dirty="0" smtClean="0">
                <a:latin typeface="Courier New" charset="0"/>
                <a:cs typeface="Courier New" charset="0"/>
              </a:rPr>
              <a:t>(),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msg_receive</a:t>
            </a:r>
            <a:r>
              <a:rPr lang="en-US" sz="2800" dirty="0" smtClean="0">
                <a:latin typeface="Courier New" charset="0"/>
                <a:cs typeface="Courier New" charset="0"/>
              </a:rPr>
              <a:t>(),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msg_rpc</a:t>
            </a:r>
            <a:r>
              <a:rPr lang="en-US" sz="2800" dirty="0" smtClean="0">
                <a:latin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sz="2800" dirty="0" smtClean="0"/>
              <a:t>Mailboxes needed for communication, created via</a:t>
            </a:r>
          </a:p>
          <a:p>
            <a:pPr lvl="1">
              <a:buFont typeface="Monotype Sorts" charset="2"/>
              <a:buNone/>
            </a:pPr>
            <a:r>
              <a:rPr lang="en-US" sz="2800" dirty="0" err="1" smtClean="0">
                <a:latin typeface="Courier New" charset="0"/>
                <a:cs typeface="Courier New" charset="0"/>
              </a:rPr>
              <a:t>port_allocate</a:t>
            </a:r>
            <a:r>
              <a:rPr lang="en-US" sz="2800" dirty="0" smtClean="0">
                <a:latin typeface="Courier New" charset="0"/>
                <a:cs typeface="Courier New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</p:spPr>
        <p:txBody>
          <a:bodyPr/>
          <a:lstStyle/>
          <a:p>
            <a:r>
              <a:rPr lang="en-US" sz="4000" smtClean="0"/>
              <a:t>Examples of IPC Systems – Windows XP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209675" y="1482811"/>
            <a:ext cx="11352213" cy="6202277"/>
          </a:xfrm>
        </p:spPr>
        <p:txBody>
          <a:bodyPr/>
          <a:lstStyle/>
          <a:p>
            <a:r>
              <a:rPr lang="en-US" sz="2800" dirty="0" smtClean="0"/>
              <a:t>Message-passing centric via </a:t>
            </a:r>
            <a:r>
              <a:rPr lang="en-US" sz="2800" b="1" dirty="0" smtClean="0">
                <a:solidFill>
                  <a:srgbClr val="0000FF"/>
                </a:solidFill>
              </a:rPr>
              <a:t>local procedure call (LPC)</a:t>
            </a:r>
            <a:r>
              <a:rPr lang="en-US" sz="2800" dirty="0" smtClean="0"/>
              <a:t> facility</a:t>
            </a:r>
          </a:p>
          <a:p>
            <a:pPr lvl="1"/>
            <a:r>
              <a:rPr lang="en-US" sz="2800" dirty="0" smtClean="0"/>
              <a:t>Only works between processes on the same system</a:t>
            </a:r>
          </a:p>
          <a:p>
            <a:pPr lvl="1"/>
            <a:r>
              <a:rPr lang="en-US" sz="2800" dirty="0" smtClean="0"/>
              <a:t>Uses ports (like mailboxes) to establish and maintain communication channels</a:t>
            </a:r>
          </a:p>
          <a:p>
            <a:pPr lvl="1"/>
            <a:r>
              <a:rPr lang="en-US" sz="2800" dirty="0" smtClean="0"/>
              <a:t>Communication works as follows:</a:t>
            </a:r>
          </a:p>
          <a:p>
            <a:pPr lvl="2"/>
            <a:r>
              <a:rPr lang="en-US" sz="2800" dirty="0" smtClean="0"/>
              <a:t>The client opens a handle to the subsystem’s connection port object.</a:t>
            </a:r>
          </a:p>
          <a:p>
            <a:pPr lvl="2"/>
            <a:r>
              <a:rPr lang="en-US" sz="2800" dirty="0" smtClean="0"/>
              <a:t>The client sends a connection request.</a:t>
            </a:r>
          </a:p>
          <a:p>
            <a:pPr lvl="2"/>
            <a:r>
              <a:rPr lang="en-US" sz="2800" dirty="0" smtClean="0"/>
              <a:t>The server creates two private communication ports and returns the handle to one of them to the client.</a:t>
            </a:r>
          </a:p>
          <a:p>
            <a:pPr lvl="2"/>
            <a:r>
              <a:rPr lang="en-US" sz="2800" dirty="0" smtClean="0"/>
              <a:t>The client and server use the corresponding port handle to send messages or callbacks and to listen for replies.</a:t>
            </a:r>
          </a:p>
        </p:txBody>
      </p:sp>
    </p:spTree>
    <p:extLst>
      <p:ext uri="{BB962C8B-B14F-4D97-AF65-F5344CB8AC3E}">
        <p14:creationId xmlns:p14="http://schemas.microsoft.com/office/powerpoint/2010/main" val="17089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0234613" cy="6040438"/>
          </a:xfrm>
        </p:spPr>
        <p:txBody>
          <a:bodyPr/>
          <a:lstStyle/>
          <a:p>
            <a:r>
              <a:rPr lang="en-US" sz="2800" dirty="0" smtClean="0"/>
              <a:t>To describe the various features of processes, including scheduling, creation and termination, and communication</a:t>
            </a:r>
          </a:p>
          <a:p>
            <a:endParaRPr lang="en-US" sz="2800" dirty="0" smtClean="0"/>
          </a:p>
          <a:p>
            <a:r>
              <a:rPr lang="en-US" sz="2800" dirty="0" smtClean="0"/>
              <a:t>To describe communication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</p:spPr>
        <p:txBody>
          <a:bodyPr/>
          <a:lstStyle/>
          <a:p>
            <a:r>
              <a:rPr lang="en-US" smtClean="0"/>
              <a:t>Local Procedure Calls in Windows XP</a:t>
            </a:r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95488"/>
            <a:ext cx="11161713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9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Client-Server Communication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Other strategies for communication in client-server systems are:</a:t>
            </a:r>
          </a:p>
          <a:p>
            <a:pPr lvl="1"/>
            <a:r>
              <a:rPr lang="en-US" sz="2800" dirty="0" smtClean="0"/>
              <a:t>Sockets</a:t>
            </a:r>
            <a:endParaRPr lang="en-US" sz="2800" dirty="0"/>
          </a:p>
          <a:p>
            <a:pPr lvl="1"/>
            <a:r>
              <a:rPr lang="en-US" sz="2800" dirty="0"/>
              <a:t>Remote Procedure </a:t>
            </a:r>
            <a:r>
              <a:rPr lang="en-US" sz="2800" dirty="0" smtClean="0"/>
              <a:t>Calls</a:t>
            </a:r>
          </a:p>
          <a:p>
            <a:pPr lvl="1"/>
            <a:r>
              <a:rPr lang="en-US" sz="2800" dirty="0" smtClean="0"/>
              <a:t>Pipes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4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Sockets are used to establish communication between processes running in </a:t>
            </a:r>
            <a:r>
              <a:rPr lang="en-US" sz="2800" dirty="0" smtClean="0"/>
              <a:t>different </a:t>
            </a:r>
            <a:r>
              <a:rPr lang="en-US" sz="2800" dirty="0"/>
              <a:t>computers</a:t>
            </a:r>
          </a:p>
        </p:txBody>
      </p:sp>
      <p:cxnSp>
        <p:nvCxnSpPr>
          <p:cNvPr id="215044" name="AutoShape 4"/>
          <p:cNvCxnSpPr>
            <a:cxnSpLocks noChangeShapeType="1"/>
            <a:stCxn id="215043" idx="1"/>
            <a:endCxn id="215043" idx="1"/>
          </p:cNvCxnSpPr>
          <p:nvPr/>
        </p:nvCxnSpPr>
        <p:spPr bwMode="auto">
          <a:xfrm>
            <a:off x="2250282" y="5175251"/>
            <a:ext cx="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5045" name="Group 5"/>
          <p:cNvGrpSpPr>
            <a:grpSpLocks/>
          </p:cNvGrpSpPr>
          <p:nvPr/>
        </p:nvGrpSpPr>
        <p:grpSpPr bwMode="auto">
          <a:xfrm>
            <a:off x="2300288" y="3035852"/>
            <a:ext cx="10287000" cy="4220633"/>
            <a:chOff x="1981" y="2220"/>
            <a:chExt cx="8355" cy="4186"/>
          </a:xfrm>
        </p:grpSpPr>
        <p:grpSp>
          <p:nvGrpSpPr>
            <p:cNvPr id="215046" name="Group 6"/>
            <p:cNvGrpSpPr>
              <a:grpSpLocks/>
            </p:cNvGrpSpPr>
            <p:nvPr/>
          </p:nvGrpSpPr>
          <p:grpSpPr bwMode="auto">
            <a:xfrm>
              <a:off x="7036" y="2220"/>
              <a:ext cx="3300" cy="4186"/>
              <a:chOff x="6616" y="2220"/>
              <a:chExt cx="3300" cy="4186"/>
            </a:xfrm>
          </p:grpSpPr>
          <p:sp>
            <p:nvSpPr>
              <p:cNvPr id="215047" name="Rectangle 7"/>
              <p:cNvSpPr>
                <a:spLocks noChangeArrowheads="1"/>
              </p:cNvSpPr>
              <p:nvPr/>
            </p:nvSpPr>
            <p:spPr bwMode="auto">
              <a:xfrm>
                <a:off x="6616" y="3540"/>
                <a:ext cx="3300" cy="19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048" name="Rectangle 8"/>
              <p:cNvSpPr>
                <a:spLocks noChangeArrowheads="1"/>
              </p:cNvSpPr>
              <p:nvPr/>
            </p:nvSpPr>
            <p:spPr bwMode="auto">
              <a:xfrm>
                <a:off x="6901" y="2866"/>
                <a:ext cx="2655" cy="22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700"/>
              </a:p>
              <a:p>
                <a:endParaRPr lang="en-US" sz="1700"/>
              </a:p>
              <a:p>
                <a:endParaRPr lang="en-US" sz="1700"/>
              </a:p>
              <a:p>
                <a:r>
                  <a:rPr lang="en-US" sz="3100" b="1"/>
                  <a:t>socket</a:t>
                </a:r>
                <a:endParaRPr lang="en-US"/>
              </a:p>
            </p:txBody>
          </p:sp>
          <p:sp>
            <p:nvSpPr>
              <p:cNvPr id="215049" name="Rectangle 9"/>
              <p:cNvSpPr>
                <a:spLocks noChangeArrowheads="1"/>
              </p:cNvSpPr>
              <p:nvPr/>
            </p:nvSpPr>
            <p:spPr bwMode="auto">
              <a:xfrm>
                <a:off x="7170" y="5881"/>
                <a:ext cx="2130" cy="5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700" b="1"/>
                  <a:t>Local memory</a:t>
                </a:r>
                <a:endParaRPr lang="en-US"/>
              </a:p>
            </p:txBody>
          </p:sp>
          <p:cxnSp>
            <p:nvCxnSpPr>
              <p:cNvPr id="215050" name="AutoShape 10"/>
              <p:cNvCxnSpPr>
                <a:cxnSpLocks noChangeShapeType="1"/>
                <a:stCxn id="215048" idx="2"/>
                <a:endCxn id="215049" idx="0"/>
              </p:cNvCxnSpPr>
              <p:nvPr/>
            </p:nvCxnSpPr>
            <p:spPr bwMode="auto">
              <a:xfrm>
                <a:off x="8229" y="5160"/>
                <a:ext cx="6" cy="7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051" name="Rectangle 11"/>
              <p:cNvSpPr>
                <a:spLocks noChangeArrowheads="1"/>
              </p:cNvSpPr>
              <p:nvPr/>
            </p:nvSpPr>
            <p:spPr bwMode="auto">
              <a:xfrm>
                <a:off x="7530" y="2220"/>
                <a:ext cx="960" cy="5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/>
                  <a:t>P2</a:t>
                </a:r>
              </a:p>
            </p:txBody>
          </p:sp>
        </p:grpSp>
        <p:grpSp>
          <p:nvGrpSpPr>
            <p:cNvPr id="215052" name="Group 12"/>
            <p:cNvGrpSpPr>
              <a:grpSpLocks/>
            </p:cNvGrpSpPr>
            <p:nvPr/>
          </p:nvGrpSpPr>
          <p:grpSpPr bwMode="auto">
            <a:xfrm>
              <a:off x="1981" y="2866"/>
              <a:ext cx="3300" cy="3464"/>
              <a:chOff x="2656" y="2866"/>
              <a:chExt cx="3300" cy="3464"/>
            </a:xfrm>
          </p:grpSpPr>
          <p:sp>
            <p:nvSpPr>
              <p:cNvPr id="215053" name="Rectangle 13"/>
              <p:cNvSpPr>
                <a:spLocks noChangeArrowheads="1"/>
              </p:cNvSpPr>
              <p:nvPr/>
            </p:nvSpPr>
            <p:spPr bwMode="auto">
              <a:xfrm>
                <a:off x="2656" y="3480"/>
                <a:ext cx="3300" cy="19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054" name="Rectangle 14"/>
              <p:cNvSpPr>
                <a:spLocks noChangeArrowheads="1"/>
              </p:cNvSpPr>
              <p:nvPr/>
            </p:nvSpPr>
            <p:spPr bwMode="auto">
              <a:xfrm>
                <a:off x="2926" y="2866"/>
                <a:ext cx="2639" cy="22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700" dirty="0"/>
              </a:p>
              <a:p>
                <a:endParaRPr lang="en-US" sz="1700" dirty="0"/>
              </a:p>
              <a:p>
                <a:endParaRPr lang="en-US" sz="1700" dirty="0"/>
              </a:p>
              <a:p>
                <a:pPr algn="r"/>
                <a:r>
                  <a:rPr lang="en-US" sz="3100" b="1" dirty="0"/>
                  <a:t>socket</a:t>
                </a:r>
              </a:p>
              <a:p>
                <a:endParaRPr lang="en-US" dirty="0"/>
              </a:p>
            </p:txBody>
          </p:sp>
          <p:sp>
            <p:nvSpPr>
              <p:cNvPr id="215055" name="Rectangle 15"/>
              <p:cNvSpPr>
                <a:spLocks noChangeArrowheads="1"/>
              </p:cNvSpPr>
              <p:nvPr/>
            </p:nvSpPr>
            <p:spPr bwMode="auto">
              <a:xfrm>
                <a:off x="3180" y="5806"/>
                <a:ext cx="2130" cy="5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700" b="1"/>
                  <a:t>Local memory</a:t>
                </a:r>
                <a:endParaRPr lang="en-US"/>
              </a:p>
            </p:txBody>
          </p:sp>
          <p:cxnSp>
            <p:nvCxnSpPr>
              <p:cNvPr id="215056" name="AutoShape 16"/>
              <p:cNvCxnSpPr>
                <a:cxnSpLocks noChangeShapeType="1"/>
                <a:stCxn id="215054" idx="2"/>
                <a:endCxn id="215055" idx="0"/>
              </p:cNvCxnSpPr>
              <p:nvPr/>
            </p:nvCxnSpPr>
            <p:spPr bwMode="auto">
              <a:xfrm flipH="1">
                <a:off x="4245" y="5160"/>
                <a:ext cx="1" cy="64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15057" name="AutoShape 17"/>
            <p:cNvCxnSpPr>
              <a:cxnSpLocks noChangeShapeType="1"/>
              <a:stCxn id="215054" idx="3"/>
              <a:endCxn id="215048" idx="1"/>
            </p:cNvCxnSpPr>
            <p:nvPr/>
          </p:nvCxnSpPr>
          <p:spPr bwMode="auto">
            <a:xfrm>
              <a:off x="4890" y="4013"/>
              <a:ext cx="2431" cy="1"/>
            </a:xfrm>
            <a:prstGeom prst="straightConnector1">
              <a:avLst/>
            </a:prstGeom>
            <a:noFill/>
            <a:ln w="476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058" name="Rectangle 18"/>
            <p:cNvSpPr>
              <a:spLocks noChangeArrowheads="1"/>
            </p:cNvSpPr>
            <p:nvPr/>
          </p:nvSpPr>
          <p:spPr bwMode="auto">
            <a:xfrm>
              <a:off x="3195" y="2250"/>
              <a:ext cx="960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P1</a:t>
              </a:r>
            </a:p>
          </p:txBody>
        </p:sp>
        <p:sp>
          <p:nvSpPr>
            <p:cNvPr id="215059" name="Rectangle 19"/>
            <p:cNvSpPr>
              <a:spLocks noChangeArrowheads="1"/>
            </p:cNvSpPr>
            <p:nvPr/>
          </p:nvSpPr>
          <p:spPr bwMode="auto">
            <a:xfrm>
              <a:off x="5295" y="3210"/>
              <a:ext cx="1725" cy="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300" b="1"/>
                <a:t>Message path</a:t>
              </a:r>
              <a:endParaRPr lang="en-US" sz="2300"/>
            </a:p>
          </p:txBody>
        </p:sp>
      </p:grpSp>
    </p:spTree>
    <p:extLst>
      <p:ext uri="{BB962C8B-B14F-4D97-AF65-F5344CB8AC3E}">
        <p14:creationId xmlns:p14="http://schemas.microsoft.com/office/powerpoint/2010/main" val="13982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0466388" cy="6040438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00FF"/>
                </a:solidFill>
              </a:rPr>
              <a:t>socket </a:t>
            </a:r>
            <a:r>
              <a:rPr lang="en-US" sz="2800" dirty="0" smtClean="0"/>
              <a:t>is defined as an </a:t>
            </a:r>
            <a:r>
              <a:rPr lang="en-US" sz="2800" i="1" dirty="0" smtClean="0"/>
              <a:t>endpoint for communication</a:t>
            </a:r>
          </a:p>
          <a:p>
            <a:endParaRPr lang="en-US" sz="2800" dirty="0" smtClean="0"/>
          </a:p>
          <a:p>
            <a:r>
              <a:rPr lang="en-US" sz="2800" dirty="0" smtClean="0"/>
              <a:t>Concatenation of IP address and port</a:t>
            </a:r>
          </a:p>
          <a:p>
            <a:endParaRPr lang="en-US" sz="2800" dirty="0" smtClean="0"/>
          </a:p>
          <a:p>
            <a:r>
              <a:rPr lang="en-US" sz="2800" dirty="0" smtClean="0"/>
              <a:t>The socket </a:t>
            </a:r>
            <a:r>
              <a:rPr lang="en-US" sz="2800" b="1" dirty="0" smtClean="0"/>
              <a:t>161.25.19.8:1625</a:t>
            </a:r>
            <a:r>
              <a:rPr lang="en-US" sz="2800" dirty="0" smtClean="0"/>
              <a:t> refers to port </a:t>
            </a:r>
            <a:r>
              <a:rPr lang="en-US" sz="2800" b="1" dirty="0" smtClean="0"/>
              <a:t>1625</a:t>
            </a:r>
            <a:r>
              <a:rPr lang="en-US" sz="2800" dirty="0" smtClean="0"/>
              <a:t> on host </a:t>
            </a:r>
            <a:r>
              <a:rPr lang="en-US" sz="2800" b="1" dirty="0" smtClean="0"/>
              <a:t>161.25.19.8</a:t>
            </a:r>
          </a:p>
          <a:p>
            <a:endParaRPr lang="en-US" sz="2800" b="1" dirty="0" smtClean="0"/>
          </a:p>
          <a:p>
            <a:r>
              <a:rPr lang="en-US" sz="2800" dirty="0" smtClean="0"/>
              <a:t>Communication consists between a pair of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 socket is a virtual connection between two processes running in different computers</a:t>
            </a:r>
          </a:p>
          <a:p>
            <a:r>
              <a:rPr lang="en-US" sz="3600" dirty="0"/>
              <a:t>Using a socket, two processes can communicate with each other</a:t>
            </a:r>
          </a:p>
          <a:p>
            <a:r>
              <a:rPr lang="en-US" sz="3600" dirty="0"/>
              <a:t>A socket is identified by an </a:t>
            </a:r>
            <a:r>
              <a:rPr lang="en-US" sz="3600" dirty="0">
                <a:solidFill>
                  <a:srgbClr val="FF0000"/>
                </a:solidFill>
              </a:rPr>
              <a:t>IP address</a:t>
            </a:r>
            <a:r>
              <a:rPr lang="en-US" sz="3600" dirty="0"/>
              <a:t> concatenated with a </a:t>
            </a:r>
            <a:r>
              <a:rPr lang="en-US" sz="3600" dirty="0">
                <a:solidFill>
                  <a:srgbClr val="FF0000"/>
                </a:solidFill>
              </a:rPr>
              <a:t>port number</a:t>
            </a:r>
          </a:p>
        </p:txBody>
      </p:sp>
    </p:spTree>
    <p:extLst>
      <p:ext uri="{BB962C8B-B14F-4D97-AF65-F5344CB8AC3E}">
        <p14:creationId xmlns:p14="http://schemas.microsoft.com/office/powerpoint/2010/main" val="34080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The socket is the major communication tool for the Server/Client Model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The server waits for incoming client requests by listening to a specified </a:t>
            </a:r>
            <a:r>
              <a:rPr lang="en-US" sz="3200" dirty="0">
                <a:solidFill>
                  <a:srgbClr val="FF0000"/>
                </a:solidFill>
              </a:rPr>
              <a:t>port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 socket can be created dynamically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 socket is bidirectional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1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4" y="1644650"/>
            <a:ext cx="12086195" cy="6040438"/>
          </a:xfrm>
        </p:spPr>
        <p:txBody>
          <a:bodyPr/>
          <a:lstStyle/>
          <a:p>
            <a:r>
              <a:rPr lang="en-US" sz="2800" dirty="0" smtClean="0"/>
              <a:t>Remote procedure call (RPC) </a:t>
            </a:r>
            <a:r>
              <a:rPr lang="en-US" sz="2800" dirty="0" smtClean="0"/>
              <a:t>was design as a way to abstract </a:t>
            </a:r>
            <a:r>
              <a:rPr lang="en-US" sz="2800" dirty="0" smtClean="0"/>
              <a:t>procedure calls between processes on networked systems</a:t>
            </a:r>
          </a:p>
          <a:p>
            <a:endParaRPr lang="en-US" sz="2800" dirty="0" smtClean="0"/>
          </a:p>
          <a:p>
            <a:r>
              <a:rPr lang="en-US" sz="2800" b="1" dirty="0" smtClean="0"/>
              <a:t>Stubs</a:t>
            </a:r>
            <a:r>
              <a:rPr lang="en-US" sz="2800" dirty="0" smtClean="0"/>
              <a:t> – client-side proxy for the actual procedure on the server</a:t>
            </a:r>
          </a:p>
          <a:p>
            <a:endParaRPr lang="en-US" sz="2800" dirty="0" smtClean="0"/>
          </a:p>
          <a:p>
            <a:r>
              <a:rPr lang="en-US" sz="2800" dirty="0" smtClean="0"/>
              <a:t>The client-side stub locates the server and </a:t>
            </a:r>
            <a:r>
              <a:rPr lang="en-US" sz="2800" i="1" dirty="0" smtClean="0"/>
              <a:t>marshals</a:t>
            </a:r>
            <a:r>
              <a:rPr lang="en-US" sz="2800" dirty="0" smtClean="0"/>
              <a:t> the parameters</a:t>
            </a:r>
          </a:p>
          <a:p>
            <a:endParaRPr lang="en-US" sz="2800" dirty="0" smtClean="0"/>
          </a:p>
          <a:p>
            <a:r>
              <a:rPr lang="en-US" sz="2800" dirty="0" smtClean="0"/>
              <a:t>The server-side stub receives this message, unpacks the marshaled parameters, and performs the procedure on the server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17" y="246321"/>
            <a:ext cx="12344400" cy="768350"/>
          </a:xfrm>
        </p:spPr>
        <p:txBody>
          <a:bodyPr/>
          <a:lstStyle/>
          <a:p>
            <a:r>
              <a:rPr lang="en-US" dirty="0"/>
              <a:t>Remote Procedure Calls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287484" y="1235676"/>
            <a:ext cx="8825414" cy="7339913"/>
            <a:chOff x="1800" y="1440"/>
            <a:chExt cx="8640" cy="5184"/>
          </a:xfrm>
        </p:grpSpPr>
        <p:sp>
          <p:nvSpPr>
            <p:cNvPr id="4" name="AutoShape 6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5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940" y="4252"/>
              <a:ext cx="1185" cy="3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/>
                <a:t>results</a:t>
              </a:r>
              <a:endParaRPr lang="en-US"/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845" y="1470"/>
              <a:ext cx="8325" cy="4995"/>
              <a:chOff x="1845" y="1470"/>
              <a:chExt cx="8325" cy="4995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3585" y="1470"/>
                <a:ext cx="1470" cy="5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/>
                  <a:t>Stub</a:t>
                </a:r>
                <a:endParaRPr lang="en-US"/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7500" y="1500"/>
                <a:ext cx="1470" cy="5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/>
                  <a:t>Stub</a:t>
                </a:r>
                <a:endParaRPr lang="en-US"/>
              </a:p>
            </p:txBody>
          </p:sp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1845" y="1740"/>
                <a:ext cx="8325" cy="4725"/>
                <a:chOff x="1845" y="1740"/>
                <a:chExt cx="8325" cy="4725"/>
              </a:xfrm>
            </p:grpSpPr>
            <p:sp>
              <p:nvSpPr>
                <p:cNvPr id="10" name="Rectangle 12"/>
                <p:cNvSpPr>
                  <a:spLocks noChangeArrowheads="1"/>
                </p:cNvSpPr>
                <p:nvPr/>
              </p:nvSpPr>
              <p:spPr bwMode="auto">
                <a:xfrm>
                  <a:off x="5790" y="2647"/>
                  <a:ext cx="1185" cy="38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/>
                    <a:t>parameters</a:t>
                  </a:r>
                  <a:endParaRPr lang="en-US"/>
                </a:p>
              </p:txBody>
            </p:sp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3330" y="2100"/>
                  <a:ext cx="1996" cy="3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200"/>
                    <a:t>Packs parameters</a:t>
                  </a:r>
                </a:p>
                <a:p>
                  <a:endParaRPr lang="en-US" sz="1200"/>
                </a:p>
                <a:p>
                  <a:r>
                    <a:rPr lang="en-US" sz="1200"/>
                    <a:t>Send message</a:t>
                  </a:r>
                </a:p>
                <a:p>
                  <a:endParaRPr lang="en-US" sz="1200"/>
                </a:p>
                <a:p>
                  <a:endParaRPr lang="en-US" sz="1200"/>
                </a:p>
                <a:p>
                  <a:endParaRPr lang="en-US" sz="1200"/>
                </a:p>
                <a:p>
                  <a:endParaRPr lang="en-US" sz="1200"/>
                </a:p>
                <a:p>
                  <a:endParaRPr lang="en-US" sz="1200"/>
                </a:p>
                <a:p>
                  <a:r>
                    <a:rPr lang="en-US" sz="1200"/>
                    <a:t>Receive results</a:t>
                  </a:r>
                </a:p>
                <a:p>
                  <a:endParaRPr lang="en-US" sz="1200"/>
                </a:p>
                <a:p>
                  <a:r>
                    <a:rPr lang="en-US" sz="1200"/>
                    <a:t>Return results</a:t>
                  </a:r>
                  <a:endParaRPr lang="en-US"/>
                </a:p>
              </p:txBody>
            </p:sp>
            <p:sp>
              <p:nvSpPr>
                <p:cNvPr id="12" name="Rectangle 14"/>
                <p:cNvSpPr>
                  <a:spLocks noChangeArrowheads="1"/>
                </p:cNvSpPr>
                <p:nvPr/>
              </p:nvSpPr>
              <p:spPr bwMode="auto">
                <a:xfrm>
                  <a:off x="7395" y="2100"/>
                  <a:ext cx="1966" cy="3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200"/>
                    <a:t>Receive message</a:t>
                  </a:r>
                </a:p>
                <a:p>
                  <a:endParaRPr lang="en-US" sz="1200"/>
                </a:p>
                <a:p>
                  <a:r>
                    <a:rPr lang="en-US" sz="1200"/>
                    <a:t>Unpack parameters</a:t>
                  </a:r>
                </a:p>
                <a:p>
                  <a:endParaRPr lang="en-US" sz="1200"/>
                </a:p>
                <a:p>
                  <a:r>
                    <a:rPr lang="en-US" sz="1200"/>
                    <a:t>Call procedure</a:t>
                  </a:r>
                </a:p>
                <a:p>
                  <a:endParaRPr lang="en-US" sz="1200"/>
                </a:p>
                <a:p>
                  <a:r>
                    <a:rPr lang="en-US" sz="1200"/>
                    <a:t>Pack results</a:t>
                  </a:r>
                </a:p>
                <a:p>
                  <a:endParaRPr lang="en-US" sz="1200"/>
                </a:p>
                <a:p>
                  <a:r>
                    <a:rPr lang="en-US" sz="1200"/>
                    <a:t>Send message</a:t>
                  </a:r>
                  <a:endParaRPr lang="en-US"/>
                </a:p>
              </p:txBody>
            </p:sp>
            <p:sp>
              <p:nvSpPr>
                <p:cNvPr id="13" name="Line 15"/>
                <p:cNvSpPr>
                  <a:spLocks noChangeShapeType="1"/>
                </p:cNvSpPr>
                <p:nvPr/>
              </p:nvSpPr>
              <p:spPr bwMode="auto">
                <a:xfrm>
                  <a:off x="2055" y="2490"/>
                  <a:ext cx="12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2055" y="2925"/>
                  <a:ext cx="1245" cy="20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1845" y="1740"/>
                  <a:ext cx="1305" cy="63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/>
                    <a:t>Process A</a:t>
                  </a:r>
                </a:p>
                <a:p>
                  <a:r>
                    <a:rPr lang="en-US" sz="1000"/>
                    <a:t>makes call</a:t>
                  </a:r>
                  <a:endParaRPr lang="en-US"/>
                </a:p>
              </p:txBody>
            </p: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5415" y="2970"/>
                  <a:ext cx="570" cy="153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/>
                    <a:t>K</a:t>
                  </a:r>
                </a:p>
                <a:p>
                  <a:r>
                    <a:rPr lang="en-US" sz="1000"/>
                    <a:t>E</a:t>
                  </a:r>
                </a:p>
                <a:p>
                  <a:r>
                    <a:rPr lang="en-US" sz="1000"/>
                    <a:t>R</a:t>
                  </a:r>
                </a:p>
                <a:p>
                  <a:r>
                    <a:rPr lang="en-US" sz="1000"/>
                    <a:t>N</a:t>
                  </a:r>
                </a:p>
                <a:p>
                  <a:r>
                    <a:rPr lang="en-US" sz="1000"/>
                    <a:t>E</a:t>
                  </a:r>
                  <a:endParaRPr lang="en-US" sz="1200"/>
                </a:p>
                <a:p>
                  <a:r>
                    <a:rPr lang="en-US" sz="1000"/>
                    <a:t>L</a:t>
                  </a:r>
                  <a:endParaRPr lang="en-US"/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6690" y="2985"/>
                  <a:ext cx="570" cy="153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/>
                    <a:t>K</a:t>
                  </a:r>
                </a:p>
                <a:p>
                  <a:r>
                    <a:rPr lang="en-US" sz="1000"/>
                    <a:t>E</a:t>
                  </a:r>
                </a:p>
                <a:p>
                  <a:r>
                    <a:rPr lang="en-US" sz="1000"/>
                    <a:t>R</a:t>
                  </a:r>
                </a:p>
                <a:p>
                  <a:r>
                    <a:rPr lang="en-US" sz="1000"/>
                    <a:t>N</a:t>
                  </a:r>
                </a:p>
                <a:p>
                  <a:r>
                    <a:rPr lang="en-US" sz="1000"/>
                    <a:t>E</a:t>
                  </a:r>
                  <a:endParaRPr lang="en-US" sz="1200"/>
                </a:p>
                <a:p>
                  <a:r>
                    <a:rPr lang="en-US" sz="1000"/>
                    <a:t>L</a:t>
                  </a:r>
                  <a:endParaRPr lang="en-US"/>
                </a:p>
              </p:txBody>
            </p:sp>
            <p:sp>
              <p:nvSpPr>
                <p:cNvPr id="18" name="Line 20"/>
                <p:cNvSpPr>
                  <a:spLocks noChangeShapeType="1"/>
                </p:cNvSpPr>
                <p:nvPr/>
              </p:nvSpPr>
              <p:spPr bwMode="auto">
                <a:xfrm>
                  <a:off x="6015" y="3270"/>
                  <a:ext cx="645" cy="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6000" y="3975"/>
                  <a:ext cx="69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2"/>
                <p:cNvSpPr>
                  <a:spLocks noChangeShapeType="1"/>
                </p:cNvSpPr>
                <p:nvPr/>
              </p:nvSpPr>
              <p:spPr bwMode="auto">
                <a:xfrm>
                  <a:off x="6195" y="4725"/>
                  <a:ext cx="1" cy="10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710" y="5790"/>
                  <a:ext cx="14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24"/>
                <p:cNvSpPr>
                  <a:spLocks noChangeShapeType="1"/>
                </p:cNvSpPr>
                <p:nvPr/>
              </p:nvSpPr>
              <p:spPr bwMode="auto">
                <a:xfrm>
                  <a:off x="6435" y="4755"/>
                  <a:ext cx="1" cy="10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>
                  <a:off x="6435" y="5820"/>
                  <a:ext cx="13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4770" y="5970"/>
                  <a:ext cx="1230" cy="40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200"/>
                    <a:t>Local</a:t>
                  </a:r>
                  <a:endParaRPr lang="en-US"/>
                </a:p>
              </p:txBody>
            </p:sp>
            <p:sp>
              <p:nvSpPr>
                <p:cNvPr id="25" name="Rectangle 27"/>
                <p:cNvSpPr>
                  <a:spLocks noChangeArrowheads="1"/>
                </p:cNvSpPr>
                <p:nvPr/>
              </p:nvSpPr>
              <p:spPr bwMode="auto">
                <a:xfrm>
                  <a:off x="6510" y="6060"/>
                  <a:ext cx="1230" cy="40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200"/>
                    <a:t>Remote</a:t>
                  </a:r>
                  <a:endParaRPr lang="en-US"/>
                </a:p>
              </p:txBody>
            </p:sp>
            <p:sp>
              <p:nvSpPr>
                <p:cNvPr id="2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8985" y="3180"/>
                  <a:ext cx="945" cy="6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8850" y="3525"/>
                  <a:ext cx="132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Rectangle 30"/>
                <p:cNvSpPr>
                  <a:spLocks noChangeArrowheads="1"/>
                </p:cNvSpPr>
                <p:nvPr/>
              </p:nvSpPr>
              <p:spPr bwMode="auto">
                <a:xfrm rot="2676641">
                  <a:off x="1856" y="4414"/>
                  <a:ext cx="968" cy="5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200"/>
                    <a:t>results</a:t>
                  </a:r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442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z="2800" dirty="0" smtClean="0"/>
              <a:t>Acts as a conduit allowing two processes to communicate</a:t>
            </a:r>
          </a:p>
          <a:p>
            <a:endParaRPr lang="en-US" sz="2800" dirty="0" smtClean="0"/>
          </a:p>
          <a:p>
            <a:r>
              <a:rPr lang="en-US" sz="2800" b="1" dirty="0" smtClean="0"/>
              <a:t>Issues</a:t>
            </a:r>
          </a:p>
          <a:p>
            <a:pPr lvl="1"/>
            <a:r>
              <a:rPr lang="en-US" sz="2800" dirty="0" smtClean="0"/>
              <a:t>Is communication unidirectional or bidirectional?</a:t>
            </a:r>
          </a:p>
          <a:p>
            <a:pPr lvl="1"/>
            <a:r>
              <a:rPr lang="en-US" sz="2800" dirty="0" smtClean="0"/>
              <a:t>In the case of two-way communication, is it half or full-duplex?</a:t>
            </a:r>
          </a:p>
          <a:p>
            <a:pPr lvl="1"/>
            <a:r>
              <a:rPr lang="en-US" sz="2800" dirty="0" smtClean="0"/>
              <a:t>Must there exist a relationship (i.e. parent-child) between the communicating processes?</a:t>
            </a:r>
          </a:p>
          <a:p>
            <a:pPr lvl="1"/>
            <a:r>
              <a:rPr lang="en-US" sz="2800" dirty="0" smtClean="0"/>
              <a:t>Can the pipes be used over a network?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smtClean="0"/>
              <a:t>Interprocess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9675" y="1309815"/>
            <a:ext cx="11268075" cy="6771503"/>
          </a:xfrm>
        </p:spPr>
        <p:txBody>
          <a:bodyPr/>
          <a:lstStyle/>
          <a:p>
            <a:r>
              <a:rPr lang="en-US" sz="2800" dirty="0" smtClean="0"/>
              <a:t>Processes within a system may be </a:t>
            </a:r>
            <a:r>
              <a:rPr lang="en-US" sz="2800" b="1" dirty="0" smtClean="0"/>
              <a:t>independent </a:t>
            </a:r>
            <a:r>
              <a:rPr lang="en-US" sz="2800" dirty="0" smtClean="0"/>
              <a:t>or </a:t>
            </a:r>
            <a:r>
              <a:rPr lang="en-US" sz="2800" b="1" dirty="0" smtClean="0"/>
              <a:t>cooperating</a:t>
            </a:r>
          </a:p>
          <a:p>
            <a:r>
              <a:rPr lang="en-US" sz="2800" dirty="0" smtClean="0"/>
              <a:t>Cooperating process can affect or be affected by other processes, including sharing data</a:t>
            </a:r>
          </a:p>
          <a:p>
            <a:r>
              <a:rPr lang="en-US" sz="2800" dirty="0" smtClean="0"/>
              <a:t>Reasons for cooperating processes:</a:t>
            </a:r>
          </a:p>
          <a:p>
            <a:pPr lvl="1"/>
            <a:r>
              <a:rPr lang="en-US" sz="2400" dirty="0" smtClean="0"/>
              <a:t>Information sharing</a:t>
            </a:r>
          </a:p>
          <a:p>
            <a:pPr lvl="1"/>
            <a:r>
              <a:rPr lang="en-US" sz="2400" dirty="0" smtClean="0"/>
              <a:t>Computation speedup</a:t>
            </a:r>
          </a:p>
          <a:p>
            <a:pPr lvl="1"/>
            <a:r>
              <a:rPr lang="en-US" sz="2400" dirty="0" smtClean="0"/>
              <a:t>Modularity</a:t>
            </a:r>
          </a:p>
          <a:p>
            <a:pPr lvl="1"/>
            <a:r>
              <a:rPr lang="en-US" sz="2400" dirty="0" smtClean="0"/>
              <a:t>Convenience	</a:t>
            </a:r>
          </a:p>
          <a:p>
            <a:r>
              <a:rPr lang="en-US" sz="2800" dirty="0" smtClean="0"/>
              <a:t>Cooperating processes require an </a:t>
            </a:r>
            <a:r>
              <a:rPr lang="en-US" sz="2800" b="1" dirty="0" err="1" smtClean="0"/>
              <a:t>interprocess</a:t>
            </a:r>
            <a:r>
              <a:rPr lang="en-US" sz="2800" b="1" dirty="0" smtClean="0"/>
              <a:t> communication </a:t>
            </a:r>
            <a:r>
              <a:rPr lang="en-US" sz="2800" dirty="0" smtClean="0"/>
              <a:t>(</a:t>
            </a:r>
            <a:r>
              <a:rPr lang="en-US" sz="2800" b="1" dirty="0" smtClean="0"/>
              <a:t>IPC</a:t>
            </a:r>
            <a:r>
              <a:rPr lang="en-US" sz="2800" dirty="0" smtClean="0"/>
              <a:t>) mechanism</a:t>
            </a:r>
          </a:p>
          <a:p>
            <a:r>
              <a:rPr lang="en-US" sz="2800" dirty="0" smtClean="0"/>
              <a:t>Two models of IPC</a:t>
            </a:r>
          </a:p>
          <a:p>
            <a:pPr lvl="1"/>
            <a:r>
              <a:rPr lang="en-US" sz="2400" dirty="0" smtClean="0"/>
              <a:t>Shared memory</a:t>
            </a:r>
          </a:p>
          <a:p>
            <a:pPr lvl="1"/>
            <a:r>
              <a:rPr lang="en-US" sz="2400" dirty="0" smtClean="0"/>
              <a:t>Message passing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sz="2800" b="1" dirty="0" smtClean="0"/>
              <a:t>Ordinary Pipes </a:t>
            </a:r>
            <a:r>
              <a:rPr lang="en-US" sz="2800" dirty="0" smtClean="0"/>
              <a:t>allow communication in standard producer-consumer style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Producer writes to one end (the </a:t>
            </a:r>
            <a:r>
              <a:rPr lang="en-US" sz="2800" i="1" dirty="0" smtClean="0"/>
              <a:t>write-end </a:t>
            </a:r>
            <a:r>
              <a:rPr lang="en-US" sz="2800" dirty="0" smtClean="0"/>
              <a:t>of the pipe)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Consumer reads from the other end (the </a:t>
            </a:r>
            <a:r>
              <a:rPr lang="en-US" sz="2800" i="1" dirty="0" smtClean="0"/>
              <a:t>read-end </a:t>
            </a:r>
            <a:r>
              <a:rPr lang="en-US" sz="2800" dirty="0" smtClean="0"/>
              <a:t>of the pipe)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Ordinary pipes are therefore unidirectional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Require parent-child relationship between communicating processes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016250"/>
            <a:ext cx="11268075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Named Pipes are more powerful than ordinary pipes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Communication is bidirectional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No parent-child relationship is necessary between the communicating processes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Several processes can use the named pipe for communication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Provided on both UNIX and Windows systems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75" y="1944688"/>
            <a:ext cx="9680575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26" y="247651"/>
            <a:ext cx="11237120" cy="1524000"/>
          </a:xfrm>
        </p:spPr>
        <p:txBody>
          <a:bodyPr/>
          <a:lstStyle/>
          <a:p>
            <a:r>
              <a:rPr lang="en-US"/>
              <a:t>Interprocess Communication (IPC) (Shared Memory)</a:t>
            </a:r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2152651"/>
            <a:ext cx="1114187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0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Shared-Memory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IPC using shared memory requires communicating processes to establish a region of shared memory</a:t>
            </a:r>
          </a:p>
          <a:p>
            <a:r>
              <a:rPr lang="en-US" sz="2800" dirty="0" smtClean="0"/>
              <a:t>The shared memory</a:t>
            </a:r>
          </a:p>
          <a:p>
            <a:pPr lvl="1"/>
            <a:r>
              <a:rPr lang="en-US" sz="2800" dirty="0" smtClean="0"/>
              <a:t>Resides in the address space of the process creating the shared memory</a:t>
            </a:r>
          </a:p>
          <a:p>
            <a:pPr lvl="1"/>
            <a:r>
              <a:rPr lang="en-US" sz="2800" dirty="0" smtClean="0"/>
              <a:t>Other processes must attach the shared memory to their address 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1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 sz="2800" dirty="0" smtClean="0"/>
              <a:t>Paradigm for cooperating processes, </a:t>
            </a:r>
            <a:r>
              <a:rPr lang="en-US" sz="2800" i="1" dirty="0" smtClean="0"/>
              <a:t>producer</a:t>
            </a:r>
            <a:r>
              <a:rPr lang="en-US" sz="2800" dirty="0" smtClean="0"/>
              <a:t> process produces information that is consumed by a </a:t>
            </a:r>
            <a:r>
              <a:rPr lang="en-US" sz="2800" i="1" dirty="0" smtClean="0"/>
              <a:t>consumer</a:t>
            </a:r>
            <a:r>
              <a:rPr lang="en-US" sz="2800" dirty="0" smtClean="0"/>
              <a:t> process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i="1" dirty="0" smtClean="0"/>
              <a:t>unbounded-buffer</a:t>
            </a:r>
            <a:r>
              <a:rPr lang="en-US" sz="2800" dirty="0" smtClean="0"/>
              <a:t> places no practical limit on the size of the buffer</a:t>
            </a:r>
          </a:p>
          <a:p>
            <a:pPr lvl="1"/>
            <a:r>
              <a:rPr lang="en-US" sz="2800" i="1" dirty="0" smtClean="0"/>
              <a:t>bounded-buffer</a:t>
            </a:r>
            <a:r>
              <a:rPr lang="en-US" sz="2800" dirty="0" smtClean="0"/>
              <a:t> assumes that there is a fixed buffer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Bounded-Buffer – </a:t>
            </a:r>
            <a:br>
              <a:rPr lang="en-US" sz="4000" smtClean="0"/>
            </a:br>
            <a:r>
              <a:rPr lang="en-US" sz="4000" smtClean="0"/>
              <a:t>Shared-Memory 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sz="2400" dirty="0" smtClean="0"/>
              <a:t>Shared data</a:t>
            </a:r>
          </a:p>
          <a:p>
            <a:pPr marL="2284413" lvl="3">
              <a:buFontTx/>
              <a:buNone/>
            </a:pPr>
            <a:r>
              <a:rPr lang="en-US" sz="2400" dirty="0" smtClean="0"/>
              <a:t>#define BUFFER_SIZE 10</a:t>
            </a:r>
          </a:p>
          <a:p>
            <a:pPr marL="2284413" lvl="3">
              <a:buFontTx/>
              <a:buNone/>
            </a:pPr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{</a:t>
            </a:r>
          </a:p>
          <a:p>
            <a:pPr marL="2284413" lvl="3">
              <a:buFontTx/>
              <a:buNone/>
            </a:pPr>
            <a:r>
              <a:rPr lang="en-US" sz="2400" dirty="0" smtClean="0"/>
              <a:t>	. . .</a:t>
            </a:r>
          </a:p>
          <a:p>
            <a:pPr marL="2284413" lvl="3">
              <a:buFontTx/>
              <a:buNone/>
            </a:pPr>
            <a:r>
              <a:rPr lang="en-US" sz="2400" dirty="0" smtClean="0"/>
              <a:t>} item;</a:t>
            </a:r>
          </a:p>
          <a:p>
            <a:pPr marL="2284413" lvl="3">
              <a:buFontTx/>
              <a:buNone/>
            </a:pPr>
            <a:endParaRPr lang="en-US" sz="2400" dirty="0" smtClean="0"/>
          </a:p>
          <a:p>
            <a:pPr marL="2284413" lvl="3">
              <a:buFontTx/>
              <a:buNone/>
            </a:pPr>
            <a:r>
              <a:rPr lang="en-US" sz="2400" dirty="0" smtClean="0"/>
              <a:t>item buffer[BUFFER_SIZE];</a:t>
            </a:r>
          </a:p>
          <a:p>
            <a:pPr marL="2284413" lvl="3"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in = 0;</a:t>
            </a:r>
          </a:p>
          <a:p>
            <a:pPr marL="2284413" lvl="3"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out = 0;</a:t>
            </a:r>
          </a:p>
          <a:p>
            <a:pPr marL="2284413" lvl="3"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Solution is correct, but can only use BUFFER_SIZE elements</a:t>
            </a:r>
          </a:p>
          <a:p>
            <a:pPr marL="2284413" lvl="3">
              <a:buFontTx/>
              <a:buNone/>
            </a:pPr>
            <a:endParaRPr lang="en-US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5279</TotalTime>
  <Words>1371</Words>
  <Application>Microsoft Office PowerPoint</Application>
  <PresentationFormat>Custom</PresentationFormat>
  <Paragraphs>343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Arial</vt:lpstr>
      <vt:lpstr>Courier New</vt:lpstr>
      <vt:lpstr>Helvetica</vt:lpstr>
      <vt:lpstr>Monaco</vt:lpstr>
      <vt:lpstr>Monotype Sorts</vt:lpstr>
      <vt:lpstr>Times New Roman</vt:lpstr>
      <vt:lpstr>Verdana</vt:lpstr>
      <vt:lpstr>Webdings</vt:lpstr>
      <vt:lpstr>1_os-8</vt:lpstr>
      <vt:lpstr>Chapter 3:  Processes(continue)</vt:lpstr>
      <vt:lpstr>Chapter 3:  Processes</vt:lpstr>
      <vt:lpstr>Objectives</vt:lpstr>
      <vt:lpstr>Interprocess Communication</vt:lpstr>
      <vt:lpstr>Communications Models </vt:lpstr>
      <vt:lpstr>Interprocess Communication (IPC) (Shared Memory)</vt:lpstr>
      <vt:lpstr>Shared-Memory Systems</vt:lpstr>
      <vt:lpstr>Producer-Consumer Problem</vt:lpstr>
      <vt:lpstr>Bounded-Buffer –  Shared-Memory Solution</vt:lpstr>
      <vt:lpstr>Bounded-Buffer – Producer</vt:lpstr>
      <vt:lpstr>Bounded Buffer – Consumer</vt:lpstr>
      <vt:lpstr>Interprocess Communication –  Message Passing</vt:lpstr>
      <vt:lpstr>Interprocess Communication (IPC) (Message Passing)</vt:lpstr>
      <vt:lpstr>Implementation Questions</vt:lpstr>
      <vt:lpstr>Logically implementing a link</vt:lpstr>
      <vt:lpstr>Direct Communication</vt:lpstr>
      <vt:lpstr>Interprocess Communication (IPC) (Message Passing)</vt:lpstr>
      <vt:lpstr>Indirect Communication</vt:lpstr>
      <vt:lpstr>Indirect Communication</vt:lpstr>
      <vt:lpstr>Indirect Communication</vt:lpstr>
      <vt:lpstr>Synchronization</vt:lpstr>
      <vt:lpstr>Send and Receive</vt:lpstr>
      <vt:lpstr>Send and Receive</vt:lpstr>
      <vt:lpstr>Buffering</vt:lpstr>
      <vt:lpstr>Examples of IPC Systems - POSIX</vt:lpstr>
      <vt:lpstr>Server</vt:lpstr>
      <vt:lpstr>Client</vt:lpstr>
      <vt:lpstr>Examples of IPC Systems - Mach</vt:lpstr>
      <vt:lpstr>Examples of IPC Systems – Windows XP</vt:lpstr>
      <vt:lpstr>Local Procedure Calls in Windows XP</vt:lpstr>
      <vt:lpstr>Client-Server Communication</vt:lpstr>
      <vt:lpstr>Sockets</vt:lpstr>
      <vt:lpstr>Sockets</vt:lpstr>
      <vt:lpstr>Socket Communication</vt:lpstr>
      <vt:lpstr>Sockets</vt:lpstr>
      <vt:lpstr>Sockets</vt:lpstr>
      <vt:lpstr>Remote Procedure Calls</vt:lpstr>
      <vt:lpstr>Remote Procedure Calls</vt:lpstr>
      <vt:lpstr>Pipes</vt:lpstr>
      <vt:lpstr>Ordinary 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Valentina Korzhova</cp:lastModifiedBy>
  <cp:revision>203</cp:revision>
  <cp:lastPrinted>2011-01-14T21:21:29Z</cp:lastPrinted>
  <dcterms:created xsi:type="dcterms:W3CDTF">2011-01-14T20:24:54Z</dcterms:created>
  <dcterms:modified xsi:type="dcterms:W3CDTF">2015-01-15T20:25:56Z</dcterms:modified>
</cp:coreProperties>
</file>