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39"/>
  </p:notesMasterIdLst>
  <p:handoutMasterIdLst>
    <p:handoutMasterId r:id="rId40"/>
  </p:handoutMasterIdLst>
  <p:sldIdLst>
    <p:sldId id="325" r:id="rId2"/>
    <p:sldId id="256" r:id="rId3"/>
    <p:sldId id="335" r:id="rId4"/>
    <p:sldId id="257" r:id="rId5"/>
    <p:sldId id="346" r:id="rId6"/>
    <p:sldId id="327" r:id="rId7"/>
    <p:sldId id="361" r:id="rId8"/>
    <p:sldId id="258" r:id="rId9"/>
    <p:sldId id="278" r:id="rId10"/>
    <p:sldId id="259" r:id="rId11"/>
    <p:sldId id="365" r:id="rId12"/>
    <p:sldId id="279" r:id="rId13"/>
    <p:sldId id="363" r:id="rId14"/>
    <p:sldId id="364" r:id="rId15"/>
    <p:sldId id="260" r:id="rId16"/>
    <p:sldId id="282" r:id="rId17"/>
    <p:sldId id="348" r:id="rId18"/>
    <p:sldId id="261" r:id="rId19"/>
    <p:sldId id="262" r:id="rId20"/>
    <p:sldId id="359" r:id="rId21"/>
    <p:sldId id="283" r:id="rId22"/>
    <p:sldId id="263" r:id="rId23"/>
    <p:sldId id="349" r:id="rId24"/>
    <p:sldId id="264" r:id="rId25"/>
    <p:sldId id="371" r:id="rId26"/>
    <p:sldId id="265" r:id="rId27"/>
    <p:sldId id="329" r:id="rId28"/>
    <p:sldId id="309" r:id="rId29"/>
    <p:sldId id="369" r:id="rId30"/>
    <p:sldId id="328" r:id="rId31"/>
    <p:sldId id="366" r:id="rId32"/>
    <p:sldId id="370" r:id="rId33"/>
    <p:sldId id="367" r:id="rId34"/>
    <p:sldId id="368" r:id="rId35"/>
    <p:sldId id="351" r:id="rId36"/>
    <p:sldId id="362" r:id="rId37"/>
    <p:sldId id="334" r:id="rId38"/>
  </p:sldIdLst>
  <p:sldSz cx="13716000" cy="9144000"/>
  <p:notesSz cx="6881813" cy="9296400"/>
  <p:defaultTex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652463" indent="-195263"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1304925" indent="-390525"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958975" indent="-587375"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2611438" indent="-782638"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p:defaultTextStyle>
  <p:extLst>
    <p:ext uri="{EFAFB233-063F-42B5-8137-9DF3F51BA10A}">
      <p15:sldGuideLst xmlns:p15="http://schemas.microsoft.com/office/powerpoint/2012/main">
        <p15:guide id="1" orient="horz" pos="1536">
          <p15:clr>
            <a:srgbClr val="A4A3A4"/>
          </p15:clr>
        </p15:guide>
        <p15:guide id="2" pos="1961">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19" autoAdjust="0"/>
    <p:restoredTop sz="94660"/>
  </p:normalViewPr>
  <p:slideViewPr>
    <p:cSldViewPr snapToGrid="0">
      <p:cViewPr varScale="1">
        <p:scale>
          <a:sx n="36" d="100"/>
          <a:sy n="36" d="100"/>
        </p:scale>
        <p:origin x="68" y="272"/>
      </p:cViewPr>
      <p:guideLst>
        <p:guide orient="horz" pos="1536"/>
        <p:guide pos="1961"/>
      </p:guideLst>
    </p:cSldViewPr>
  </p:slideViewPr>
  <p:outlineViewPr>
    <p:cViewPr>
      <p:scale>
        <a:sx n="33" d="100"/>
        <a:sy n="33" d="100"/>
      </p:scale>
      <p:origin x="0" y="34552"/>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4" d="100"/>
          <a:sy n="64" d="100"/>
        </p:scale>
        <p:origin x="-1914" y="-8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98788" cy="458788"/>
          </a:xfrm>
          <a:prstGeom prst="rect">
            <a:avLst/>
          </a:prstGeom>
          <a:noFill/>
          <a:ln w="9525">
            <a:noFill/>
            <a:miter lim="800000"/>
            <a:headEnd/>
            <a:tailEnd/>
          </a:ln>
        </p:spPr>
        <p:txBody>
          <a:bodyPr vert="horz" wrap="none" lIns="90892" tIns="45445" rIns="90892" bIns="45445" numCol="1" anchor="ctr" anchorCtr="0" compatLnSpc="1">
            <a:prstTxWarp prst="textNoShape">
              <a:avLst/>
            </a:prstTxWarp>
          </a:bodyPr>
          <a:lstStyle>
            <a:lvl1pPr defTabSz="908050">
              <a:defRPr sz="1200">
                <a:latin typeface="Helvetica" charset="0"/>
                <a:cs typeface="ＭＳ Ｐゴシック" charset="-128"/>
              </a:defRPr>
            </a:lvl1pPr>
          </a:lstStyle>
          <a:p>
            <a:pPr>
              <a:defRPr/>
            </a:pPr>
            <a:endParaRPr lang="en-US"/>
          </a:p>
        </p:txBody>
      </p:sp>
      <p:sp>
        <p:nvSpPr>
          <p:cNvPr id="62467" name="Rectangle 3"/>
          <p:cNvSpPr>
            <a:spLocks noGrp="1" noChangeArrowheads="1"/>
          </p:cNvSpPr>
          <p:nvPr>
            <p:ph type="dt" sz="quarter" idx="1"/>
          </p:nvPr>
        </p:nvSpPr>
        <p:spPr bwMode="auto">
          <a:xfrm>
            <a:off x="3900488" y="0"/>
            <a:ext cx="3000375" cy="458788"/>
          </a:xfrm>
          <a:prstGeom prst="rect">
            <a:avLst/>
          </a:prstGeom>
          <a:noFill/>
          <a:ln w="9525">
            <a:noFill/>
            <a:miter lim="800000"/>
            <a:headEnd/>
            <a:tailEnd/>
          </a:ln>
        </p:spPr>
        <p:txBody>
          <a:bodyPr vert="horz" wrap="none" lIns="90892" tIns="45445" rIns="90892" bIns="45445" numCol="1" anchor="ctr" anchorCtr="0" compatLnSpc="1">
            <a:prstTxWarp prst="textNoShape">
              <a:avLst/>
            </a:prstTxWarp>
          </a:bodyPr>
          <a:lstStyle>
            <a:lvl1pPr algn="r" defTabSz="908050">
              <a:defRPr sz="1200">
                <a:latin typeface="Helvetica" charset="0"/>
                <a:cs typeface="ＭＳ Ｐゴシック" charset="-128"/>
              </a:defRPr>
            </a:lvl1pPr>
          </a:lstStyle>
          <a:p>
            <a:pPr>
              <a:defRPr/>
            </a:pPr>
            <a:endParaRPr lang="en-US"/>
          </a:p>
        </p:txBody>
      </p:sp>
      <p:sp>
        <p:nvSpPr>
          <p:cNvPr id="62468" name="Rectangle 4"/>
          <p:cNvSpPr>
            <a:spLocks noGrp="1" noChangeArrowheads="1"/>
          </p:cNvSpPr>
          <p:nvPr>
            <p:ph type="ftr" sz="quarter" idx="2"/>
          </p:nvPr>
        </p:nvSpPr>
        <p:spPr bwMode="auto">
          <a:xfrm>
            <a:off x="0" y="8853488"/>
            <a:ext cx="2998788" cy="457200"/>
          </a:xfrm>
          <a:prstGeom prst="rect">
            <a:avLst/>
          </a:prstGeom>
          <a:noFill/>
          <a:ln w="9525">
            <a:noFill/>
            <a:miter lim="800000"/>
            <a:headEnd/>
            <a:tailEnd/>
          </a:ln>
        </p:spPr>
        <p:txBody>
          <a:bodyPr vert="horz" wrap="none" lIns="90892" tIns="45445" rIns="90892" bIns="45445" numCol="1" anchor="b" anchorCtr="0" compatLnSpc="1">
            <a:prstTxWarp prst="textNoShape">
              <a:avLst/>
            </a:prstTxWarp>
          </a:bodyPr>
          <a:lstStyle>
            <a:lvl1pPr defTabSz="908050">
              <a:defRPr sz="1200">
                <a:latin typeface="Helvetica" charset="0"/>
                <a:cs typeface="ＭＳ Ｐゴシック" charset="-128"/>
              </a:defRPr>
            </a:lvl1pPr>
          </a:lstStyle>
          <a:p>
            <a:pPr>
              <a:defRPr/>
            </a:pPr>
            <a:endParaRPr lang="en-US"/>
          </a:p>
        </p:txBody>
      </p:sp>
      <p:sp>
        <p:nvSpPr>
          <p:cNvPr id="62469" name="Rectangle 5"/>
          <p:cNvSpPr>
            <a:spLocks noGrp="1" noChangeArrowheads="1"/>
          </p:cNvSpPr>
          <p:nvPr>
            <p:ph type="sldNum" sz="quarter" idx="3"/>
          </p:nvPr>
        </p:nvSpPr>
        <p:spPr bwMode="auto">
          <a:xfrm>
            <a:off x="3900488" y="8853488"/>
            <a:ext cx="3000375" cy="457200"/>
          </a:xfrm>
          <a:prstGeom prst="rect">
            <a:avLst/>
          </a:prstGeom>
          <a:noFill/>
          <a:ln w="9525">
            <a:noFill/>
            <a:miter lim="800000"/>
            <a:headEnd/>
            <a:tailEnd/>
          </a:ln>
        </p:spPr>
        <p:txBody>
          <a:bodyPr vert="horz" wrap="none" lIns="90892" tIns="45445" rIns="90892" bIns="45445" numCol="1" anchor="b" anchorCtr="0" compatLnSpc="1">
            <a:prstTxWarp prst="textNoShape">
              <a:avLst/>
            </a:prstTxWarp>
          </a:bodyPr>
          <a:lstStyle>
            <a:lvl1pPr algn="r" defTabSz="908050">
              <a:defRPr sz="1200" smtClean="0">
                <a:latin typeface="Helvetica" charset="0"/>
              </a:defRPr>
            </a:lvl1pPr>
          </a:lstStyle>
          <a:p>
            <a:pPr>
              <a:defRPr/>
            </a:pPr>
            <a:fld id="{35B0396E-E6BF-44A3-9DF0-E40ABF937216}" type="slidenum">
              <a:rPr lang="en-US"/>
              <a:pPr>
                <a:defRPr/>
              </a:pPr>
              <a:t>‹#›</a:t>
            </a:fld>
            <a:endParaRPr lang="en-US"/>
          </a:p>
        </p:txBody>
      </p:sp>
    </p:spTree>
    <p:extLst>
      <p:ext uri="{BB962C8B-B14F-4D97-AF65-F5344CB8AC3E}">
        <p14:creationId xmlns:p14="http://schemas.microsoft.com/office/powerpoint/2010/main" val="18482619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2998788" cy="458788"/>
          </a:xfrm>
          <a:prstGeom prst="rect">
            <a:avLst/>
          </a:prstGeom>
          <a:noFill/>
          <a:ln w="9525">
            <a:noFill/>
            <a:miter lim="800000"/>
            <a:headEnd/>
            <a:tailEnd/>
          </a:ln>
        </p:spPr>
        <p:txBody>
          <a:bodyPr vert="horz" wrap="none" lIns="90892" tIns="45445" rIns="90892" bIns="45445" numCol="1" anchor="ctr" anchorCtr="0" compatLnSpc="1">
            <a:prstTxWarp prst="textNoShape">
              <a:avLst/>
            </a:prstTxWarp>
          </a:bodyPr>
          <a:lstStyle>
            <a:lvl1pPr defTabSz="908050">
              <a:defRPr sz="1200">
                <a:latin typeface="Helvetica" charset="0"/>
                <a:cs typeface="ＭＳ Ｐゴシック" charset="-128"/>
              </a:defRPr>
            </a:lvl1pPr>
          </a:lstStyle>
          <a:p>
            <a:pPr>
              <a:defRPr/>
            </a:pPr>
            <a:endParaRPr lang="en-US"/>
          </a:p>
        </p:txBody>
      </p:sp>
      <p:sp>
        <p:nvSpPr>
          <p:cNvPr id="74755" name="Rectangle 3"/>
          <p:cNvSpPr>
            <a:spLocks noGrp="1" noChangeArrowheads="1"/>
          </p:cNvSpPr>
          <p:nvPr>
            <p:ph type="dt" idx="1"/>
          </p:nvPr>
        </p:nvSpPr>
        <p:spPr bwMode="auto">
          <a:xfrm>
            <a:off x="3900488" y="0"/>
            <a:ext cx="3000375" cy="458788"/>
          </a:xfrm>
          <a:prstGeom prst="rect">
            <a:avLst/>
          </a:prstGeom>
          <a:noFill/>
          <a:ln w="9525">
            <a:noFill/>
            <a:miter lim="800000"/>
            <a:headEnd/>
            <a:tailEnd/>
          </a:ln>
        </p:spPr>
        <p:txBody>
          <a:bodyPr vert="horz" wrap="none" lIns="90892" tIns="45445" rIns="90892" bIns="45445" numCol="1" anchor="ctr" anchorCtr="0" compatLnSpc="1">
            <a:prstTxWarp prst="textNoShape">
              <a:avLst/>
            </a:prstTxWarp>
          </a:bodyPr>
          <a:lstStyle>
            <a:lvl1pPr algn="r" defTabSz="908050">
              <a:defRPr sz="1200">
                <a:latin typeface="Helvetica" charset="0"/>
                <a:cs typeface="ＭＳ Ｐゴシック" charset="-128"/>
              </a:defRPr>
            </a:lvl1pPr>
          </a:lstStyle>
          <a:p>
            <a:pPr>
              <a:defRPr/>
            </a:pPr>
            <a:endParaRPr lang="en-US"/>
          </a:p>
        </p:txBody>
      </p:sp>
      <p:sp>
        <p:nvSpPr>
          <p:cNvPr id="58372" name="Rectangle 4"/>
          <p:cNvSpPr>
            <a:spLocks noGrp="1" noRot="1" noChangeAspect="1" noChangeArrowheads="1" noTextEdit="1"/>
          </p:cNvSpPr>
          <p:nvPr>
            <p:ph type="sldImg" idx="2"/>
          </p:nvPr>
        </p:nvSpPr>
        <p:spPr bwMode="auto">
          <a:xfrm>
            <a:off x="781050" y="688975"/>
            <a:ext cx="5262563" cy="3508375"/>
          </a:xfrm>
          <a:prstGeom prst="rect">
            <a:avLst/>
          </a:prstGeom>
          <a:noFill/>
          <a:ln w="9525">
            <a:solidFill>
              <a:srgbClr val="000000"/>
            </a:solidFill>
            <a:miter lim="800000"/>
            <a:headEnd/>
            <a:tailEnd/>
          </a:ln>
        </p:spPr>
      </p:sp>
      <p:sp>
        <p:nvSpPr>
          <p:cNvPr id="74757" name="Rectangle 5"/>
          <p:cNvSpPr>
            <a:spLocks noGrp="1" noChangeArrowheads="1"/>
          </p:cNvSpPr>
          <p:nvPr>
            <p:ph type="body" sz="quarter" idx="3"/>
          </p:nvPr>
        </p:nvSpPr>
        <p:spPr bwMode="auto">
          <a:xfrm>
            <a:off x="900113" y="4427538"/>
            <a:ext cx="5100637" cy="4195762"/>
          </a:xfrm>
          <a:prstGeom prst="rect">
            <a:avLst/>
          </a:prstGeom>
          <a:noFill/>
          <a:ln w="9525">
            <a:noFill/>
            <a:miter lim="800000"/>
            <a:headEnd/>
            <a:tailEnd/>
          </a:ln>
        </p:spPr>
        <p:txBody>
          <a:bodyPr vert="horz" wrap="none" lIns="90892" tIns="45445" rIns="90892" bIns="45445"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4758" name="Rectangle 6"/>
          <p:cNvSpPr>
            <a:spLocks noGrp="1" noChangeArrowheads="1"/>
          </p:cNvSpPr>
          <p:nvPr>
            <p:ph type="ftr" sz="quarter" idx="4"/>
          </p:nvPr>
        </p:nvSpPr>
        <p:spPr bwMode="auto">
          <a:xfrm>
            <a:off x="0" y="8853488"/>
            <a:ext cx="2998788" cy="457200"/>
          </a:xfrm>
          <a:prstGeom prst="rect">
            <a:avLst/>
          </a:prstGeom>
          <a:noFill/>
          <a:ln w="9525">
            <a:noFill/>
            <a:miter lim="800000"/>
            <a:headEnd/>
            <a:tailEnd/>
          </a:ln>
        </p:spPr>
        <p:txBody>
          <a:bodyPr vert="horz" wrap="none" lIns="90892" tIns="45445" rIns="90892" bIns="45445" numCol="1" anchor="b" anchorCtr="0" compatLnSpc="1">
            <a:prstTxWarp prst="textNoShape">
              <a:avLst/>
            </a:prstTxWarp>
          </a:bodyPr>
          <a:lstStyle>
            <a:lvl1pPr defTabSz="908050">
              <a:defRPr sz="1200">
                <a:latin typeface="Helvetica" charset="0"/>
                <a:cs typeface="ＭＳ Ｐゴシック" charset="-128"/>
              </a:defRPr>
            </a:lvl1pPr>
          </a:lstStyle>
          <a:p>
            <a:pPr>
              <a:defRPr/>
            </a:pPr>
            <a:endParaRPr lang="en-US"/>
          </a:p>
        </p:txBody>
      </p:sp>
      <p:sp>
        <p:nvSpPr>
          <p:cNvPr id="74759" name="Rectangle 7"/>
          <p:cNvSpPr>
            <a:spLocks noGrp="1" noChangeArrowheads="1"/>
          </p:cNvSpPr>
          <p:nvPr>
            <p:ph type="sldNum" sz="quarter" idx="5"/>
          </p:nvPr>
        </p:nvSpPr>
        <p:spPr bwMode="auto">
          <a:xfrm>
            <a:off x="3900488" y="8853488"/>
            <a:ext cx="3000375" cy="457200"/>
          </a:xfrm>
          <a:prstGeom prst="rect">
            <a:avLst/>
          </a:prstGeom>
          <a:noFill/>
          <a:ln w="9525">
            <a:noFill/>
            <a:miter lim="800000"/>
            <a:headEnd/>
            <a:tailEnd/>
          </a:ln>
        </p:spPr>
        <p:txBody>
          <a:bodyPr vert="horz" wrap="none" lIns="90892" tIns="45445" rIns="90892" bIns="45445" numCol="1" anchor="b" anchorCtr="0" compatLnSpc="1">
            <a:prstTxWarp prst="textNoShape">
              <a:avLst/>
            </a:prstTxWarp>
          </a:bodyPr>
          <a:lstStyle>
            <a:lvl1pPr algn="r" defTabSz="908050">
              <a:defRPr sz="1200" smtClean="0">
                <a:latin typeface="Helvetica" charset="0"/>
              </a:defRPr>
            </a:lvl1pPr>
          </a:lstStyle>
          <a:p>
            <a:pPr>
              <a:defRPr/>
            </a:pPr>
            <a:fld id="{5B611C12-4FA3-4011-8556-D47589BE614A}" type="slidenum">
              <a:rPr lang="en-US"/>
              <a:pPr>
                <a:defRPr/>
              </a:pPr>
              <a:t>‹#›</a:t>
            </a:fld>
            <a:endParaRPr lang="en-US"/>
          </a:p>
        </p:txBody>
      </p:sp>
    </p:spTree>
    <p:extLst>
      <p:ext uri="{BB962C8B-B14F-4D97-AF65-F5344CB8AC3E}">
        <p14:creationId xmlns:p14="http://schemas.microsoft.com/office/powerpoint/2010/main" val="30964661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Times New Roman" charset="0"/>
        <a:ea typeface="ＭＳ Ｐゴシック" charset="-128"/>
        <a:cs typeface="ＭＳ Ｐゴシック" charset="-128"/>
      </a:defRPr>
    </a:lvl1pPr>
    <a:lvl2pPr marL="652463"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2pPr>
    <a:lvl3pPr marL="1304925"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3pPr>
    <a:lvl4pPr marL="1958975"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4pPr>
    <a:lvl5pPr marL="2611438"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5pPr>
    <a:lvl6pPr marL="3265551" algn="l" defTabSz="653110" rtl="0" eaLnBrk="1" latinLnBrk="0" hangingPunct="1">
      <a:defRPr sz="1700" kern="1200">
        <a:solidFill>
          <a:schemeClr val="tx1"/>
        </a:solidFill>
        <a:latin typeface="+mn-lt"/>
        <a:ea typeface="+mn-ea"/>
        <a:cs typeface="+mn-cs"/>
      </a:defRPr>
    </a:lvl6pPr>
    <a:lvl7pPr marL="3918661" algn="l" defTabSz="653110" rtl="0" eaLnBrk="1" latinLnBrk="0" hangingPunct="1">
      <a:defRPr sz="1700" kern="1200">
        <a:solidFill>
          <a:schemeClr val="tx1"/>
        </a:solidFill>
        <a:latin typeface="+mn-lt"/>
        <a:ea typeface="+mn-ea"/>
        <a:cs typeface="+mn-cs"/>
      </a:defRPr>
    </a:lvl7pPr>
    <a:lvl8pPr marL="4571771" algn="l" defTabSz="653110" rtl="0" eaLnBrk="1" latinLnBrk="0" hangingPunct="1">
      <a:defRPr sz="1700" kern="1200">
        <a:solidFill>
          <a:schemeClr val="tx1"/>
        </a:solidFill>
        <a:latin typeface="+mn-lt"/>
        <a:ea typeface="+mn-ea"/>
        <a:cs typeface="+mn-cs"/>
      </a:defRPr>
    </a:lvl8pPr>
    <a:lvl9pPr marL="5224882" algn="l" defTabSz="65311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3054184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986783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876814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798756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662971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376877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9079589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722268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90992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6613651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235250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5874001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6806823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442570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3180596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6088512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2456105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9079304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1127817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463560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316802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571872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235346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89897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625571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206860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797735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589007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298450" y="3948113"/>
            <a:ext cx="12915900" cy="268287"/>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a:effectLst/>
          </p:spPr>
          <p:txBody>
            <a:bodyPr wrap="none" anchor="ctr"/>
            <a:lstStyle/>
            <a:p>
              <a:pPr>
                <a:defRPr/>
              </a:pPr>
              <a:endParaRPr lang="en-US">
                <a:cs typeface="ＭＳ Ｐゴシック" charset="-128"/>
              </a:endParaRPr>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a:effectLst/>
          </p:spPr>
          <p:txBody>
            <a:bodyPr wrap="none" anchor="ctr"/>
            <a:lstStyle/>
            <a:p>
              <a:pPr>
                <a:defRPr/>
              </a:pPr>
              <a:endParaRPr lang="en-US">
                <a:cs typeface="ＭＳ Ｐゴシック" charset="-128"/>
              </a:endParaRPr>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a:effectLst/>
          </p:spPr>
          <p:txBody>
            <a:bodyPr wrap="none" anchor="ctr"/>
            <a:lstStyle/>
            <a:p>
              <a:pPr>
                <a:defRPr/>
              </a:pPr>
              <a:endParaRPr lang="en-US">
                <a:cs typeface="ＭＳ Ｐゴシック" charset="-128"/>
              </a:endParaRPr>
            </a:p>
          </p:txBody>
        </p:sp>
      </p:grpSp>
      <p:sp>
        <p:nvSpPr>
          <p:cNvPr id="7" name="Text Box 7"/>
          <p:cNvSpPr txBox="1">
            <a:spLocks noChangeArrowheads="1"/>
          </p:cNvSpPr>
          <p:nvPr/>
        </p:nvSpPr>
        <p:spPr bwMode="auto">
          <a:xfrm>
            <a:off x="9734550" y="8783638"/>
            <a:ext cx="4070350" cy="342900"/>
          </a:xfrm>
          <a:prstGeom prst="rect">
            <a:avLst/>
          </a:prstGeom>
          <a:noFill/>
          <a:ln w="9525">
            <a:noFill/>
            <a:miter lim="800000"/>
            <a:headEnd/>
            <a:tailEnd/>
          </a:ln>
          <a:effectLst/>
        </p:spPr>
        <p:txBody>
          <a:bodyPr lIns="130622" tIns="65311" rIns="130622" bIns="65311">
            <a:spAutoFit/>
          </a:bodyPr>
          <a:lstStyle/>
          <a:p>
            <a:pPr algn="ctr">
              <a:spcBef>
                <a:spcPct val="50000"/>
              </a:spcBef>
              <a:defRPr/>
            </a:pPr>
            <a:r>
              <a:rPr lang="en-US" sz="1400" b="1">
                <a:solidFill>
                  <a:srgbClr val="336699"/>
                </a:solidFill>
                <a:latin typeface="Helvetica" charset="0"/>
              </a:rPr>
              <a:t>Silberschatz, Galvin and Gagne ©2009</a:t>
            </a:r>
          </a:p>
        </p:txBody>
      </p:sp>
      <p:sp>
        <p:nvSpPr>
          <p:cNvPr id="8" name="Text Box 8"/>
          <p:cNvSpPr txBox="1">
            <a:spLocks noChangeArrowheads="1"/>
          </p:cNvSpPr>
          <p:nvPr/>
        </p:nvSpPr>
        <p:spPr bwMode="auto">
          <a:xfrm>
            <a:off x="41275" y="8818563"/>
            <a:ext cx="3735388" cy="342900"/>
          </a:xfrm>
          <a:prstGeom prst="rect">
            <a:avLst/>
          </a:prstGeom>
          <a:noFill/>
          <a:ln w="9525">
            <a:noFill/>
            <a:miter lim="800000"/>
            <a:headEnd/>
            <a:tailEnd/>
          </a:ln>
          <a:effectLst/>
        </p:spPr>
        <p:txBody>
          <a:bodyPr wrap="none" lIns="130622" tIns="65311" rIns="130622" bIns="65311">
            <a:spAutoFit/>
          </a:bodyPr>
          <a:lstStyle/>
          <a:p>
            <a:pPr>
              <a:spcBef>
                <a:spcPct val="50000"/>
              </a:spcBef>
              <a:defRPr/>
            </a:pPr>
            <a:r>
              <a:rPr lang="en-US" sz="1400" b="1">
                <a:solidFill>
                  <a:srgbClr val="336699"/>
                </a:solidFill>
                <a:latin typeface="Helvetica" charset="0"/>
              </a:rPr>
              <a:t>Operating System Concepts  – 8</a:t>
            </a:r>
            <a:r>
              <a:rPr lang="en-US" sz="1400" b="1" baseline="30000">
                <a:solidFill>
                  <a:srgbClr val="336699"/>
                </a:solidFill>
                <a:latin typeface="Helvetica" charset="0"/>
              </a:rPr>
              <a:t>th</a:t>
            </a:r>
            <a:r>
              <a:rPr lang="en-US" sz="1400" b="1">
                <a:solidFill>
                  <a:srgbClr val="336699"/>
                </a:solidFill>
                <a:latin typeface="Helvetica" charset="0"/>
              </a:rPr>
              <a:t> Edition</a:t>
            </a:r>
          </a:p>
        </p:txBody>
      </p:sp>
      <p:pic>
        <p:nvPicPr>
          <p:cNvPr id="9" name="Picture 9" descr="dino_4"/>
          <p:cNvPicPr>
            <a:picLocks noChangeAspect="1" noChangeArrowheads="1"/>
          </p:cNvPicPr>
          <p:nvPr/>
        </p:nvPicPr>
        <p:blipFill>
          <a:blip r:embed="rId2"/>
          <a:srcRect/>
          <a:stretch>
            <a:fillRect/>
          </a:stretch>
        </p:blipFill>
        <p:spPr bwMode="auto">
          <a:xfrm>
            <a:off x="5041900" y="5543550"/>
            <a:ext cx="3092450" cy="2125663"/>
          </a:xfrm>
          <a:prstGeom prst="rect">
            <a:avLst/>
          </a:prstGeom>
          <a:noFill/>
          <a:ln w="76200">
            <a:solidFill>
              <a:srgbClr val="336699"/>
            </a:solidFill>
            <a:miter lim="800000"/>
            <a:headEnd/>
            <a:tailEnd/>
          </a:ln>
        </p:spPr>
      </p:pic>
      <p:sp>
        <p:nvSpPr>
          <p:cNvPr id="10" name="Rectangle 10"/>
          <p:cNvSpPr>
            <a:spLocks noChangeArrowheads="1"/>
          </p:cNvSpPr>
          <p:nvPr/>
        </p:nvSpPr>
        <p:spPr bwMode="auto">
          <a:xfrm>
            <a:off x="4837113" y="5391150"/>
            <a:ext cx="3505200" cy="2455863"/>
          </a:xfrm>
          <a:prstGeom prst="rect">
            <a:avLst/>
          </a:prstGeom>
          <a:noFill/>
          <a:ln w="57150" cmpd="thinThick">
            <a:solidFill>
              <a:srgbClr val="66CCFF"/>
            </a:solidFill>
            <a:miter lim="800000"/>
            <a:headEnd/>
            <a:tailEnd/>
          </a:ln>
          <a:effectLst/>
        </p:spPr>
        <p:txBody>
          <a:bodyPr wrap="none" lIns="130622" tIns="65311" rIns="130622" bIns="65311" anchor="ctr"/>
          <a:lstStyle/>
          <a:p>
            <a:pPr>
              <a:defRPr/>
            </a:pPr>
            <a:endParaRPr lang="en-US">
              <a:cs typeface="ＭＳ Ｐゴシック" charset="-128"/>
            </a:endParaRPr>
          </a:p>
        </p:txBody>
      </p:sp>
      <p:sp>
        <p:nvSpPr>
          <p:cNvPr id="147458" name="Rectangle 2"/>
          <p:cNvSpPr>
            <a:spLocks noGrp="1" noChangeArrowheads="1"/>
          </p:cNvSpPr>
          <p:nvPr>
            <p:ph type="ctrTitle"/>
          </p:nvPr>
        </p:nvSpPr>
        <p:spPr>
          <a:xfrm>
            <a:off x="1028700" y="914400"/>
            <a:ext cx="11658600" cy="2836333"/>
          </a:xfrm>
        </p:spPr>
        <p:txBody>
          <a:bodyPr/>
          <a:lstStyle>
            <a:lvl1pPr>
              <a:defRPr sz="61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37007" y="370417"/>
            <a:ext cx="3217068" cy="7315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70417"/>
            <a:ext cx="9422607" cy="7315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5875867"/>
            <a:ext cx="11658600" cy="1816100"/>
          </a:xfrm>
        </p:spPr>
        <p:txBody>
          <a:bodyPr anchor="t"/>
          <a:lstStyle>
            <a:lvl1pPr algn="l">
              <a:defRPr sz="5700" b="1" cap="all"/>
            </a:lvl1pPr>
          </a:lstStyle>
          <a:p>
            <a:r>
              <a:rPr lang="en-US" smtClean="0"/>
              <a:t>Click to edit Master title style</a:t>
            </a:r>
            <a:endParaRPr lang="en-US"/>
          </a:p>
        </p:txBody>
      </p:sp>
      <p:sp>
        <p:nvSpPr>
          <p:cNvPr id="3" name="Text Placeholder 2"/>
          <p:cNvSpPr>
            <a:spLocks noGrp="1"/>
          </p:cNvSpPr>
          <p:nvPr>
            <p:ph type="body" idx="1"/>
          </p:nvPr>
        </p:nvSpPr>
        <p:spPr>
          <a:xfrm>
            <a:off x="1083470" y="3875618"/>
            <a:ext cx="11658600" cy="2000249"/>
          </a:xfrm>
        </p:spPr>
        <p:txBody>
          <a:bodyPr anchor="b"/>
          <a:lstStyle>
            <a:lvl1pPr marL="0" indent="0">
              <a:buNone/>
              <a:defRPr sz="2900"/>
            </a:lvl1pPr>
            <a:lvl2pPr marL="653110" indent="0">
              <a:buNone/>
              <a:defRPr sz="2600"/>
            </a:lvl2pPr>
            <a:lvl3pPr marL="1306220" indent="0">
              <a:buNone/>
              <a:defRPr sz="2300"/>
            </a:lvl3pPr>
            <a:lvl4pPr marL="1959331" indent="0">
              <a:buNone/>
              <a:defRPr sz="2000"/>
            </a:lvl4pPr>
            <a:lvl5pPr marL="2612441" indent="0">
              <a:buNone/>
              <a:defRPr sz="2000"/>
            </a:lvl5pPr>
            <a:lvl6pPr marL="3265551" indent="0">
              <a:buNone/>
              <a:defRPr sz="2000"/>
            </a:lvl6pPr>
            <a:lvl7pPr marL="3918661" indent="0">
              <a:buNone/>
              <a:defRPr sz="2000"/>
            </a:lvl7pPr>
            <a:lvl8pPr marL="4571771" indent="0">
              <a:buNone/>
              <a:defRPr sz="2000"/>
            </a:lvl8pPr>
            <a:lvl9pPr marL="5224882" indent="0">
              <a:buNone/>
              <a:defRPr sz="20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09675" y="1644651"/>
            <a:ext cx="6057900" cy="604096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96175" y="1644651"/>
            <a:ext cx="6057900" cy="604096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366184"/>
            <a:ext cx="12344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2046817"/>
            <a:ext cx="6060282" cy="853016"/>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685800" y="2899833"/>
            <a:ext cx="6060282"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967538" y="2046817"/>
            <a:ext cx="6062663" cy="853016"/>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6967538" y="2899833"/>
            <a:ext cx="6062663"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364067"/>
            <a:ext cx="4512470" cy="1549400"/>
          </a:xfrm>
        </p:spPr>
        <p:txBody>
          <a:bodyPr/>
          <a:lstStyle>
            <a:lvl1pPr algn="l">
              <a:defRPr sz="2900" b="1"/>
            </a:lvl1pPr>
          </a:lstStyle>
          <a:p>
            <a:r>
              <a:rPr lang="en-US" smtClean="0"/>
              <a:t>Click to edit Master title style</a:t>
            </a:r>
            <a:endParaRPr lang="en-US"/>
          </a:p>
        </p:txBody>
      </p:sp>
      <p:sp>
        <p:nvSpPr>
          <p:cNvPr id="3" name="Content Placeholder 2"/>
          <p:cNvSpPr>
            <a:spLocks noGrp="1"/>
          </p:cNvSpPr>
          <p:nvPr>
            <p:ph idx="1"/>
          </p:nvPr>
        </p:nvSpPr>
        <p:spPr>
          <a:xfrm>
            <a:off x="5362575" y="364067"/>
            <a:ext cx="7667625" cy="7804151"/>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1" y="1913467"/>
            <a:ext cx="4512470" cy="6254751"/>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6400800"/>
            <a:ext cx="8229600" cy="755651"/>
          </a:xfrm>
        </p:spPr>
        <p:txBody>
          <a:bodyPr/>
          <a:lstStyle>
            <a:lvl1pPr algn="l">
              <a:defRPr sz="2900" b="1"/>
            </a:lvl1pPr>
          </a:lstStyle>
          <a:p>
            <a:r>
              <a:rPr lang="en-US" smtClean="0"/>
              <a:t>Click to edit Master title style</a:t>
            </a:r>
            <a:endParaRPr lang="en-US"/>
          </a:p>
        </p:txBody>
      </p:sp>
      <p:sp>
        <p:nvSpPr>
          <p:cNvPr id="3" name="Picture Placeholder 2"/>
          <p:cNvSpPr>
            <a:spLocks noGrp="1"/>
          </p:cNvSpPr>
          <p:nvPr>
            <p:ph type="pic" idx="1"/>
          </p:nvPr>
        </p:nvSpPr>
        <p:spPr>
          <a:xfrm>
            <a:off x="2688432" y="817033"/>
            <a:ext cx="8229600" cy="548640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pPr lvl="0"/>
            <a:endParaRPr lang="en-US" noProof="0" smtClean="0"/>
          </a:p>
        </p:txBody>
      </p:sp>
      <p:sp>
        <p:nvSpPr>
          <p:cNvPr id="4" name="Text Placeholder 3"/>
          <p:cNvSpPr>
            <a:spLocks noGrp="1"/>
          </p:cNvSpPr>
          <p:nvPr>
            <p:ph type="body" sz="half" idx="2"/>
          </p:nvPr>
        </p:nvSpPr>
        <p:spPr>
          <a:xfrm>
            <a:off x="2688432" y="7156451"/>
            <a:ext cx="8229600" cy="1073149"/>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a:srcRect/>
          <a:stretch>
            <a:fillRect/>
          </a:stretch>
        </p:blipFill>
        <p:spPr bwMode="auto">
          <a:xfrm>
            <a:off x="428625" y="0"/>
            <a:ext cx="1793875" cy="1211263"/>
          </a:xfrm>
          <a:prstGeom prst="rect">
            <a:avLst/>
          </a:prstGeom>
          <a:noFill/>
          <a:ln w="9525">
            <a:noFill/>
            <a:miter lim="800000"/>
            <a:headEnd/>
            <a:tailEnd/>
          </a:ln>
        </p:spPr>
      </p:pic>
      <p:sp>
        <p:nvSpPr>
          <p:cNvPr id="1027" name="Rectangle 3"/>
          <p:cNvSpPr>
            <a:spLocks noGrp="1" noChangeArrowheads="1"/>
          </p:cNvSpPr>
          <p:nvPr>
            <p:ph type="title"/>
          </p:nvPr>
        </p:nvSpPr>
        <p:spPr bwMode="auto">
          <a:xfrm>
            <a:off x="685800" y="369888"/>
            <a:ext cx="12344400" cy="768350"/>
          </a:xfrm>
          <a:prstGeom prst="rect">
            <a:avLst/>
          </a:prstGeom>
          <a:noFill/>
          <a:ln w="9525">
            <a:noFill/>
            <a:miter lim="800000"/>
            <a:headEnd/>
            <a:tailEnd/>
          </a:ln>
        </p:spPr>
        <p:txBody>
          <a:bodyPr vert="horz" wrap="square" lIns="130622" tIns="65311" rIns="130622" bIns="65311" numCol="1" anchor="b"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1209675" y="1644650"/>
            <a:ext cx="12344400" cy="6040438"/>
          </a:xfrm>
          <a:prstGeom prst="rect">
            <a:avLst/>
          </a:prstGeom>
          <a:noFill/>
          <a:ln w="9525">
            <a:noFill/>
            <a:miter lim="800000"/>
            <a:headEnd/>
            <a:tailEnd/>
          </a:ln>
        </p:spPr>
        <p:txBody>
          <a:bodyPr vert="horz" wrap="square" lIns="130622" tIns="65311" rIns="130622" bIns="6531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6437" name="Rectangle 5"/>
          <p:cNvSpPr>
            <a:spLocks noChangeArrowheads="1"/>
          </p:cNvSpPr>
          <p:nvPr/>
        </p:nvSpPr>
        <p:spPr bwMode="auto">
          <a:xfrm>
            <a:off x="0" y="0"/>
            <a:ext cx="342900" cy="3048000"/>
          </a:xfrm>
          <a:prstGeom prst="rect">
            <a:avLst/>
          </a:prstGeom>
          <a:solidFill>
            <a:srgbClr val="336699"/>
          </a:solidFill>
          <a:ln w="9525">
            <a:noFill/>
            <a:miter lim="800000"/>
            <a:headEnd/>
            <a:tailEnd/>
          </a:ln>
          <a:effectLst/>
        </p:spPr>
        <p:txBody>
          <a:bodyPr wrap="none" lIns="130622" tIns="65311" rIns="130622" bIns="65311" anchor="ctr"/>
          <a:lstStyle/>
          <a:p>
            <a:pPr algn="ctr" eaLnBrk="1" hangingPunct="1">
              <a:defRPr/>
            </a:pPr>
            <a:endParaRPr lang="en-US" sz="3400" dirty="0">
              <a:latin typeface="Times New Roman" charset="0"/>
              <a:cs typeface="ＭＳ Ｐゴシック" charset="-128"/>
            </a:endParaRPr>
          </a:p>
        </p:txBody>
      </p:sp>
      <p:sp>
        <p:nvSpPr>
          <p:cNvPr id="146438" name="Line 6"/>
          <p:cNvSpPr>
            <a:spLocks noChangeShapeType="1"/>
          </p:cNvSpPr>
          <p:nvPr/>
        </p:nvSpPr>
        <p:spPr bwMode="auto">
          <a:xfrm>
            <a:off x="685800" y="1147763"/>
            <a:ext cx="12115800" cy="0"/>
          </a:xfrm>
          <a:prstGeom prst="line">
            <a:avLst/>
          </a:prstGeom>
          <a:noFill/>
          <a:ln w="19050">
            <a:solidFill>
              <a:srgbClr val="336699"/>
            </a:solidFill>
            <a:round/>
            <a:headEnd/>
            <a:tailEnd/>
          </a:ln>
          <a:effectLst/>
        </p:spPr>
        <p:txBody>
          <a:bodyPr lIns="130622" tIns="65311" rIns="130622" bIns="65311"/>
          <a:lstStyle/>
          <a:p>
            <a:pPr>
              <a:defRPr/>
            </a:pPr>
            <a:endParaRPr lang="en-US">
              <a:ea typeface="+mn-ea"/>
            </a:endParaRPr>
          </a:p>
        </p:txBody>
      </p:sp>
      <p:sp>
        <p:nvSpPr>
          <p:cNvPr id="146439" name="Rectangle 7"/>
          <p:cNvSpPr>
            <a:spLocks noChangeArrowheads="1"/>
          </p:cNvSpPr>
          <p:nvPr/>
        </p:nvSpPr>
        <p:spPr bwMode="auto">
          <a:xfrm>
            <a:off x="0" y="3048000"/>
            <a:ext cx="342900" cy="3048000"/>
          </a:xfrm>
          <a:prstGeom prst="rect">
            <a:avLst/>
          </a:prstGeom>
          <a:solidFill>
            <a:srgbClr val="99CCFF"/>
          </a:solidFill>
          <a:ln w="9525">
            <a:noFill/>
            <a:miter lim="800000"/>
            <a:headEnd/>
            <a:tailEnd/>
          </a:ln>
          <a:effectLst/>
        </p:spPr>
        <p:txBody>
          <a:bodyPr wrap="none" lIns="130622" tIns="65311" rIns="130622" bIns="65311" anchor="ctr"/>
          <a:lstStyle/>
          <a:p>
            <a:pPr algn="ctr" eaLnBrk="1" hangingPunct="1">
              <a:defRPr/>
            </a:pPr>
            <a:endParaRPr lang="en-US" sz="3400" dirty="0">
              <a:latin typeface="Times New Roman" charset="0"/>
              <a:cs typeface="ＭＳ Ｐゴシック" charset="-128"/>
            </a:endParaRPr>
          </a:p>
        </p:txBody>
      </p:sp>
      <p:sp>
        <p:nvSpPr>
          <p:cNvPr id="146440" name="Rectangle 8"/>
          <p:cNvSpPr>
            <a:spLocks noChangeArrowheads="1"/>
          </p:cNvSpPr>
          <p:nvPr/>
        </p:nvSpPr>
        <p:spPr bwMode="auto">
          <a:xfrm>
            <a:off x="0" y="6096000"/>
            <a:ext cx="342900" cy="3048000"/>
          </a:xfrm>
          <a:prstGeom prst="rect">
            <a:avLst/>
          </a:prstGeom>
          <a:solidFill>
            <a:srgbClr val="336699"/>
          </a:solidFill>
          <a:ln w="9525">
            <a:noFill/>
            <a:miter lim="800000"/>
            <a:headEnd/>
            <a:tailEnd/>
          </a:ln>
          <a:effectLst/>
        </p:spPr>
        <p:txBody>
          <a:bodyPr wrap="none" lIns="130622" tIns="65311" rIns="130622" bIns="65311" anchor="ctr"/>
          <a:lstStyle/>
          <a:p>
            <a:pPr algn="ctr" eaLnBrk="1" hangingPunct="1">
              <a:defRPr/>
            </a:pPr>
            <a:endParaRPr lang="en-US" sz="3400" dirty="0">
              <a:latin typeface="Times New Roman" charset="0"/>
              <a:cs typeface="ＭＳ Ｐゴシック" charset="-128"/>
            </a:endParaRPr>
          </a:p>
        </p:txBody>
      </p:sp>
      <p:sp>
        <p:nvSpPr>
          <p:cNvPr id="146441" name="Text Box 9"/>
          <p:cNvSpPr txBox="1">
            <a:spLocks noChangeArrowheads="1"/>
          </p:cNvSpPr>
          <p:nvPr/>
        </p:nvSpPr>
        <p:spPr bwMode="auto">
          <a:xfrm>
            <a:off x="6403975" y="8818563"/>
            <a:ext cx="631825" cy="346075"/>
          </a:xfrm>
          <a:prstGeom prst="rect">
            <a:avLst/>
          </a:prstGeom>
          <a:noFill/>
          <a:ln w="9525">
            <a:noFill/>
            <a:miter lim="800000"/>
            <a:headEnd/>
            <a:tailEnd/>
          </a:ln>
          <a:effectLst/>
        </p:spPr>
        <p:txBody>
          <a:bodyPr wrap="none" lIns="130622" tIns="65311" rIns="130622" bIns="65311">
            <a:spAutoFit/>
          </a:bodyPr>
          <a:lstStyle/>
          <a:p>
            <a:pPr algn="ctr">
              <a:spcBef>
                <a:spcPct val="50000"/>
              </a:spcBef>
              <a:defRPr/>
            </a:pPr>
            <a:r>
              <a:rPr lang="en-US" sz="1400" b="1">
                <a:solidFill>
                  <a:srgbClr val="006699"/>
                </a:solidFill>
                <a:latin typeface="Helvetica" charset="0"/>
              </a:rPr>
              <a:t>3.</a:t>
            </a:r>
            <a:fld id="{25F28B70-F020-414F-8093-2BDE0F5B023D}" type="slidenum">
              <a:rPr lang="en-US" sz="1400" b="1">
                <a:solidFill>
                  <a:srgbClr val="006699"/>
                </a:solidFill>
                <a:latin typeface="Helvetica" charset="0"/>
              </a:rPr>
              <a:pPr algn="ctr">
                <a:spcBef>
                  <a:spcPct val="50000"/>
                </a:spcBef>
                <a:defRPr/>
              </a:pPr>
              <a:t>‹#›</a:t>
            </a:fld>
            <a:endParaRPr lang="en-US" sz="1400" b="1">
              <a:solidFill>
                <a:srgbClr val="006699"/>
              </a:solidFill>
              <a:latin typeface="Helvetica" charset="0"/>
            </a:endParaRPr>
          </a:p>
        </p:txBody>
      </p:sp>
      <p:sp>
        <p:nvSpPr>
          <p:cNvPr id="146442" name="Text Box 10"/>
          <p:cNvSpPr txBox="1">
            <a:spLocks noChangeArrowheads="1"/>
          </p:cNvSpPr>
          <p:nvPr/>
        </p:nvSpPr>
        <p:spPr bwMode="auto">
          <a:xfrm>
            <a:off x="9734550" y="8783638"/>
            <a:ext cx="4070350" cy="342900"/>
          </a:xfrm>
          <a:prstGeom prst="rect">
            <a:avLst/>
          </a:prstGeom>
          <a:noFill/>
          <a:ln w="9525">
            <a:noFill/>
            <a:miter lim="800000"/>
            <a:headEnd/>
            <a:tailEnd/>
          </a:ln>
          <a:effectLst/>
        </p:spPr>
        <p:txBody>
          <a:bodyPr lIns="130622" tIns="65311" rIns="130622" bIns="65311">
            <a:spAutoFit/>
          </a:bodyPr>
          <a:lstStyle/>
          <a:p>
            <a:pPr algn="ctr">
              <a:spcBef>
                <a:spcPct val="50000"/>
              </a:spcBef>
              <a:defRPr/>
            </a:pPr>
            <a:r>
              <a:rPr lang="en-US" sz="1400" b="1">
                <a:solidFill>
                  <a:srgbClr val="006699"/>
                </a:solidFill>
                <a:latin typeface="Helvetica" charset="0"/>
              </a:rPr>
              <a:t>Silberschatz, Galvin and Gagne ©2009</a:t>
            </a:r>
          </a:p>
        </p:txBody>
      </p:sp>
      <p:sp>
        <p:nvSpPr>
          <p:cNvPr id="146443" name="Text Box 11"/>
          <p:cNvSpPr txBox="1">
            <a:spLocks noChangeArrowheads="1"/>
          </p:cNvSpPr>
          <p:nvPr/>
        </p:nvSpPr>
        <p:spPr bwMode="auto">
          <a:xfrm>
            <a:off x="279400" y="8802688"/>
            <a:ext cx="3686175" cy="342900"/>
          </a:xfrm>
          <a:prstGeom prst="rect">
            <a:avLst/>
          </a:prstGeom>
          <a:noFill/>
          <a:ln w="9525">
            <a:noFill/>
            <a:miter lim="800000"/>
            <a:headEnd/>
            <a:tailEnd/>
          </a:ln>
          <a:effectLst/>
        </p:spPr>
        <p:txBody>
          <a:bodyPr wrap="none" lIns="130622" tIns="65311" rIns="130622" bIns="65311">
            <a:spAutoFit/>
          </a:bodyPr>
          <a:lstStyle/>
          <a:p>
            <a:pPr>
              <a:spcBef>
                <a:spcPct val="50000"/>
              </a:spcBef>
              <a:defRPr/>
            </a:pPr>
            <a:r>
              <a:rPr lang="en-US" sz="1400" b="1">
                <a:solidFill>
                  <a:srgbClr val="006699"/>
                </a:solidFill>
                <a:latin typeface="Helvetica" charset="0"/>
              </a:rPr>
              <a:t>Operating System Concepts – 8</a:t>
            </a:r>
            <a:r>
              <a:rPr lang="en-US" sz="1400" b="1" baseline="30000">
                <a:solidFill>
                  <a:srgbClr val="006699"/>
                </a:solidFill>
                <a:latin typeface="Helvetica" charset="0"/>
              </a:rPr>
              <a:t>th</a:t>
            </a:r>
            <a:r>
              <a:rPr lang="en-US" sz="1400" b="1">
                <a:solidFill>
                  <a:srgbClr val="006699"/>
                </a:solidFill>
                <a:latin typeface="Helvetica" charset="0"/>
              </a:rPr>
              <a:t> Edition</a:t>
            </a:r>
          </a:p>
        </p:txBody>
      </p:sp>
      <p:pic>
        <p:nvPicPr>
          <p:cNvPr id="1036" name="Picture 12" descr="dino_6"/>
          <p:cNvPicPr>
            <a:picLocks noChangeAspect="1" noChangeArrowheads="1"/>
          </p:cNvPicPr>
          <p:nvPr/>
        </p:nvPicPr>
        <p:blipFill>
          <a:blip r:embed="rId14"/>
          <a:srcRect/>
          <a:stretch>
            <a:fillRect/>
          </a:stretch>
        </p:blipFill>
        <p:spPr bwMode="auto">
          <a:xfrm>
            <a:off x="11661775" y="7799388"/>
            <a:ext cx="1925638" cy="10572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33"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iming>
    <p:tnLst>
      <p:par>
        <p:cTn id="1" dur="indefinite" restart="never" nodeType="tmRoot"/>
      </p:par>
    </p:tnLst>
  </p:timing>
  <p:txStyles>
    <p:titleStyle>
      <a:lvl1pPr algn="ctr" rtl="0" eaLnBrk="0" fontAlgn="base" hangingPunct="0">
        <a:spcBef>
          <a:spcPct val="0"/>
        </a:spcBef>
        <a:spcAft>
          <a:spcPct val="0"/>
        </a:spcAft>
        <a:defRPr sz="4600" b="1">
          <a:solidFill>
            <a:srgbClr val="006699"/>
          </a:solidFill>
          <a:latin typeface="+mj-lt"/>
          <a:ea typeface="ＭＳ Ｐゴシック" charset="-128"/>
          <a:cs typeface="ＭＳ Ｐゴシック" charset="-128"/>
        </a:defRPr>
      </a:lvl1pPr>
      <a:lvl2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2pPr>
      <a:lvl3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3pPr>
      <a:lvl4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4pPr>
      <a:lvl5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5pPr>
      <a:lvl6pPr marL="653110" algn="ctr" rtl="0" fontAlgn="base">
        <a:spcBef>
          <a:spcPct val="0"/>
        </a:spcBef>
        <a:spcAft>
          <a:spcPct val="0"/>
        </a:spcAft>
        <a:defRPr sz="4600" b="1">
          <a:solidFill>
            <a:srgbClr val="006699"/>
          </a:solidFill>
          <a:latin typeface="Arial" charset="0"/>
        </a:defRPr>
      </a:lvl6pPr>
      <a:lvl7pPr marL="1306220" algn="ctr" rtl="0" fontAlgn="base">
        <a:spcBef>
          <a:spcPct val="0"/>
        </a:spcBef>
        <a:spcAft>
          <a:spcPct val="0"/>
        </a:spcAft>
        <a:defRPr sz="4600" b="1">
          <a:solidFill>
            <a:srgbClr val="006699"/>
          </a:solidFill>
          <a:latin typeface="Arial" charset="0"/>
        </a:defRPr>
      </a:lvl7pPr>
      <a:lvl8pPr marL="1959331" algn="ctr" rtl="0" fontAlgn="base">
        <a:spcBef>
          <a:spcPct val="0"/>
        </a:spcBef>
        <a:spcAft>
          <a:spcPct val="0"/>
        </a:spcAft>
        <a:defRPr sz="4600" b="1">
          <a:solidFill>
            <a:srgbClr val="006699"/>
          </a:solidFill>
          <a:latin typeface="Arial" charset="0"/>
        </a:defRPr>
      </a:lvl8pPr>
      <a:lvl9pPr marL="2612441" algn="ctr" rtl="0" fontAlgn="base">
        <a:spcBef>
          <a:spcPct val="0"/>
        </a:spcBef>
        <a:spcAft>
          <a:spcPct val="0"/>
        </a:spcAft>
        <a:defRPr sz="4600" b="1">
          <a:solidFill>
            <a:srgbClr val="006699"/>
          </a:solidFill>
          <a:latin typeface="Arial" charset="0"/>
        </a:defRPr>
      </a:lvl9pPr>
    </p:titleStyle>
    <p:bodyStyle>
      <a:lvl1pPr marL="488950" indent="-488950" algn="l" rtl="0" eaLnBrk="0" fontAlgn="base" hangingPunct="0">
        <a:spcBef>
          <a:spcPct val="35000"/>
        </a:spcBef>
        <a:spcAft>
          <a:spcPct val="0"/>
        </a:spcAft>
        <a:buClr>
          <a:srgbClr val="993300"/>
        </a:buClr>
        <a:buSzPct val="90000"/>
        <a:buFont typeface="Monotype Sorts" charset="2"/>
        <a:buChar char="n"/>
        <a:defRPr kumimoji="1">
          <a:solidFill>
            <a:schemeClr val="tx1"/>
          </a:solidFill>
          <a:latin typeface="+mn-lt"/>
          <a:ea typeface="ＭＳ Ｐゴシック" charset="-128"/>
          <a:cs typeface="ＭＳ Ｐゴシック" charset="-128"/>
        </a:defRPr>
      </a:lvl1pPr>
      <a:lvl2pPr marL="1060450" indent="-407988" algn="l" rtl="0" eaLnBrk="0" fontAlgn="base" hangingPunct="0">
        <a:spcBef>
          <a:spcPct val="35000"/>
        </a:spcBef>
        <a:spcAft>
          <a:spcPct val="0"/>
        </a:spcAft>
        <a:buClr>
          <a:srgbClr val="CC6600"/>
        </a:buClr>
        <a:buSzPct val="80000"/>
        <a:buFont typeface="Monotype Sorts" charset="2"/>
        <a:buChar char="l"/>
        <a:defRPr kumimoji="1">
          <a:solidFill>
            <a:schemeClr val="tx1"/>
          </a:solidFill>
          <a:latin typeface="+mn-lt"/>
          <a:ea typeface="ＭＳ Ｐゴシック" charset="-128"/>
        </a:defRPr>
      </a:lvl2pPr>
      <a:lvl3pPr marL="1550988" indent="-325438" algn="l" rtl="0" eaLnBrk="0" fontAlgn="base" hangingPunct="0">
        <a:spcBef>
          <a:spcPct val="35000"/>
        </a:spcBef>
        <a:spcAft>
          <a:spcPct val="0"/>
        </a:spcAft>
        <a:buClr>
          <a:srgbClr val="009900"/>
        </a:buClr>
        <a:buSzPct val="75000"/>
        <a:buFont typeface="Webdings" charset="2"/>
        <a:buChar char="4"/>
        <a:defRPr kumimoji="1">
          <a:solidFill>
            <a:schemeClr val="tx1"/>
          </a:solidFill>
          <a:latin typeface="+mn-lt"/>
          <a:ea typeface="ＭＳ Ｐゴシック" charset="-128"/>
        </a:defRPr>
      </a:lvl3pPr>
      <a:lvl4pPr marL="2039938" indent="-325438"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2530475" indent="-325438"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318391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383702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449013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514324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653110" rtl="0" eaLnBrk="1" latinLnBrk="0" hangingPunct="1">
        <a:defRPr sz="2600" kern="1200">
          <a:solidFill>
            <a:schemeClr val="tx1"/>
          </a:solidFill>
          <a:latin typeface="+mn-lt"/>
          <a:ea typeface="+mn-ea"/>
          <a:cs typeface="+mn-cs"/>
        </a:defRPr>
      </a:lvl1pPr>
      <a:lvl2pPr marL="653110" algn="l" defTabSz="653110" rtl="0" eaLnBrk="1" latinLnBrk="0" hangingPunct="1">
        <a:defRPr sz="2600" kern="1200">
          <a:solidFill>
            <a:schemeClr val="tx1"/>
          </a:solidFill>
          <a:latin typeface="+mn-lt"/>
          <a:ea typeface="+mn-ea"/>
          <a:cs typeface="+mn-cs"/>
        </a:defRPr>
      </a:lvl2pPr>
      <a:lvl3pPr marL="1306220" algn="l" defTabSz="653110" rtl="0" eaLnBrk="1" latinLnBrk="0" hangingPunct="1">
        <a:defRPr sz="2600" kern="1200">
          <a:solidFill>
            <a:schemeClr val="tx1"/>
          </a:solidFill>
          <a:latin typeface="+mn-lt"/>
          <a:ea typeface="+mn-ea"/>
          <a:cs typeface="+mn-cs"/>
        </a:defRPr>
      </a:lvl3pPr>
      <a:lvl4pPr marL="1959331" algn="l" defTabSz="653110" rtl="0" eaLnBrk="1" latinLnBrk="0" hangingPunct="1">
        <a:defRPr sz="2600" kern="1200">
          <a:solidFill>
            <a:schemeClr val="tx1"/>
          </a:solidFill>
          <a:latin typeface="+mn-lt"/>
          <a:ea typeface="+mn-ea"/>
          <a:cs typeface="+mn-cs"/>
        </a:defRPr>
      </a:lvl4pPr>
      <a:lvl5pPr marL="2612441" algn="l" defTabSz="653110" rtl="0" eaLnBrk="1" latinLnBrk="0" hangingPunct="1">
        <a:defRPr sz="2600" kern="1200">
          <a:solidFill>
            <a:schemeClr val="tx1"/>
          </a:solidFill>
          <a:latin typeface="+mn-lt"/>
          <a:ea typeface="+mn-ea"/>
          <a:cs typeface="+mn-cs"/>
        </a:defRPr>
      </a:lvl5pPr>
      <a:lvl6pPr marL="3265551" algn="l" defTabSz="653110" rtl="0" eaLnBrk="1" latinLnBrk="0" hangingPunct="1">
        <a:defRPr sz="2600" kern="1200">
          <a:solidFill>
            <a:schemeClr val="tx1"/>
          </a:solidFill>
          <a:latin typeface="+mn-lt"/>
          <a:ea typeface="+mn-ea"/>
          <a:cs typeface="+mn-cs"/>
        </a:defRPr>
      </a:lvl6pPr>
      <a:lvl7pPr marL="3918661" algn="l" defTabSz="653110" rtl="0" eaLnBrk="1" latinLnBrk="0" hangingPunct="1">
        <a:defRPr sz="2600" kern="1200">
          <a:solidFill>
            <a:schemeClr val="tx1"/>
          </a:solidFill>
          <a:latin typeface="+mn-lt"/>
          <a:ea typeface="+mn-ea"/>
          <a:cs typeface="+mn-cs"/>
        </a:defRPr>
      </a:lvl7pPr>
      <a:lvl8pPr marL="4571771" algn="l" defTabSz="653110" rtl="0" eaLnBrk="1" latinLnBrk="0" hangingPunct="1">
        <a:defRPr sz="2600" kern="1200">
          <a:solidFill>
            <a:schemeClr val="tx1"/>
          </a:solidFill>
          <a:latin typeface="+mn-lt"/>
          <a:ea typeface="+mn-ea"/>
          <a:cs typeface="+mn-cs"/>
        </a:defRPr>
      </a:lvl8pPr>
      <a:lvl9pPr marL="5224882" algn="l" defTabSz="65311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028700" y="914400"/>
            <a:ext cx="11658600" cy="2836863"/>
          </a:xfrm>
        </p:spPr>
        <p:txBody>
          <a:bodyPr/>
          <a:lstStyle/>
          <a:p>
            <a:pPr eaLnBrk="1" hangingPunct="1"/>
            <a:r>
              <a:rPr lang="en-US" smtClean="0"/>
              <a:t>Chapter 3:  Processes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751013" y="369888"/>
            <a:ext cx="11279187" cy="768350"/>
          </a:xfrm>
        </p:spPr>
        <p:txBody>
          <a:bodyPr/>
          <a:lstStyle/>
          <a:p>
            <a:pPr eaLnBrk="1" hangingPunct="1"/>
            <a:r>
              <a:rPr lang="en-US" smtClean="0"/>
              <a:t>Process Control Block (PCB)</a:t>
            </a:r>
          </a:p>
        </p:txBody>
      </p:sp>
      <p:sp>
        <p:nvSpPr>
          <p:cNvPr id="11267" name="Rectangle 3"/>
          <p:cNvSpPr>
            <a:spLocks noGrp="1" noChangeArrowheads="1"/>
          </p:cNvSpPr>
          <p:nvPr>
            <p:ph type="body" idx="1"/>
          </p:nvPr>
        </p:nvSpPr>
        <p:spPr>
          <a:xfrm>
            <a:off x="1209675" y="1662113"/>
            <a:ext cx="11053763" cy="5470207"/>
          </a:xfrm>
        </p:spPr>
        <p:txBody>
          <a:bodyPr/>
          <a:lstStyle/>
          <a:p>
            <a:r>
              <a:rPr lang="en-US" sz="2800" dirty="0"/>
              <a:t>The Operating System at all times has a table called the </a:t>
            </a:r>
            <a:r>
              <a:rPr lang="en-US" sz="2800" b="1" dirty="0"/>
              <a:t>process </a:t>
            </a:r>
            <a:r>
              <a:rPr lang="en-US" sz="2800" b="1" dirty="0" smtClean="0"/>
              <a:t>table</a:t>
            </a:r>
            <a:endParaRPr lang="en-US" sz="2800" dirty="0" smtClean="0"/>
          </a:p>
          <a:p>
            <a:r>
              <a:rPr lang="en-US" sz="2800" dirty="0" smtClean="0"/>
              <a:t>Information associated with each process</a:t>
            </a:r>
          </a:p>
          <a:p>
            <a:pPr lvl="1"/>
            <a:r>
              <a:rPr lang="en-US" sz="2400" dirty="0" smtClean="0"/>
              <a:t>Process ID</a:t>
            </a:r>
          </a:p>
          <a:p>
            <a:pPr lvl="1"/>
            <a:r>
              <a:rPr lang="en-US" sz="2400" dirty="0" smtClean="0"/>
              <a:t>Process state</a:t>
            </a:r>
          </a:p>
          <a:p>
            <a:pPr lvl="1"/>
            <a:r>
              <a:rPr lang="en-US" sz="2400" dirty="0" smtClean="0"/>
              <a:t>Program counter</a:t>
            </a:r>
          </a:p>
          <a:p>
            <a:pPr lvl="1"/>
            <a:r>
              <a:rPr lang="en-US" sz="2400" dirty="0" smtClean="0"/>
              <a:t>CPU registers</a:t>
            </a:r>
          </a:p>
          <a:p>
            <a:pPr lvl="1"/>
            <a:r>
              <a:rPr lang="en-US" sz="2400" dirty="0" smtClean="0"/>
              <a:t>CPU scheduling information</a:t>
            </a:r>
          </a:p>
          <a:p>
            <a:pPr lvl="1"/>
            <a:r>
              <a:rPr lang="en-US" sz="2400" dirty="0" smtClean="0"/>
              <a:t>Memory-management information</a:t>
            </a:r>
          </a:p>
          <a:p>
            <a:pPr lvl="1"/>
            <a:r>
              <a:rPr lang="en-US" sz="2400" dirty="0" smtClean="0"/>
              <a:t>Accounting information</a:t>
            </a:r>
          </a:p>
          <a:p>
            <a:pPr lvl="1"/>
            <a:r>
              <a:rPr lang="en-US" sz="2400" dirty="0" smtClean="0"/>
              <a:t>I/O status information</a:t>
            </a:r>
          </a:p>
          <a:p>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Process Representation in Linux</a:t>
            </a:r>
          </a:p>
        </p:txBody>
      </p:sp>
      <p:sp>
        <p:nvSpPr>
          <p:cNvPr id="15363" name="Content Placeholder 2"/>
          <p:cNvSpPr>
            <a:spLocks noGrp="1"/>
          </p:cNvSpPr>
          <p:nvPr>
            <p:ph idx="1"/>
          </p:nvPr>
        </p:nvSpPr>
        <p:spPr>
          <a:xfrm>
            <a:off x="1209675" y="1186249"/>
            <a:ext cx="12344400" cy="6969208"/>
          </a:xfrm>
        </p:spPr>
        <p:txBody>
          <a:bodyPr/>
          <a:lstStyle/>
          <a:p>
            <a:r>
              <a:rPr lang="en-US" sz="2400" dirty="0" smtClean="0"/>
              <a:t>Represented by the C structure </a:t>
            </a:r>
            <a:r>
              <a:rPr lang="en-US" sz="2400" dirty="0" err="1" smtClean="0">
                <a:latin typeface="Courier New" charset="0"/>
                <a:cs typeface="Courier New" charset="0"/>
              </a:rPr>
              <a:t>task_struct</a:t>
            </a:r>
            <a:endParaRPr lang="en-US" sz="2400" dirty="0" smtClean="0">
              <a:latin typeface="Courier New" charset="0"/>
              <a:cs typeface="Courier New" charset="0"/>
            </a:endParaRPr>
          </a:p>
          <a:p>
            <a:pPr lvl="1"/>
            <a:r>
              <a:rPr lang="en-US" sz="2400" dirty="0" err="1" smtClean="0">
                <a:latin typeface="Courier New" charset="0"/>
                <a:cs typeface="Courier New" charset="0"/>
              </a:rPr>
              <a:t>pid</a:t>
            </a:r>
            <a:r>
              <a:rPr lang="en-US" sz="2400" dirty="0" smtClean="0">
                <a:latin typeface="Courier New" charset="0"/>
                <a:cs typeface="Courier New" charset="0"/>
              </a:rPr>
              <a:t> </a:t>
            </a:r>
            <a:r>
              <a:rPr lang="en-US" sz="2400" dirty="0" err="1" smtClean="0">
                <a:latin typeface="Courier New" charset="0"/>
                <a:cs typeface="Courier New" charset="0"/>
              </a:rPr>
              <a:t>t_pid</a:t>
            </a:r>
            <a:r>
              <a:rPr lang="en-US" sz="2400" dirty="0" smtClean="0">
                <a:latin typeface="Courier New" charset="0"/>
                <a:cs typeface="Courier New" charset="0"/>
              </a:rPr>
              <a:t>; /* process identifier */ </a:t>
            </a:r>
          </a:p>
          <a:p>
            <a:pPr lvl="1"/>
            <a:r>
              <a:rPr lang="en-US" sz="2400" dirty="0" smtClean="0">
                <a:latin typeface="Courier New" charset="0"/>
                <a:cs typeface="Courier New" charset="0"/>
              </a:rPr>
              <a:t>long state; /* state of the process */</a:t>
            </a:r>
          </a:p>
          <a:p>
            <a:pPr lvl="1"/>
            <a:r>
              <a:rPr lang="en-US" sz="2400" dirty="0" smtClean="0">
                <a:latin typeface="Courier New" charset="0"/>
                <a:cs typeface="Courier New" charset="0"/>
              </a:rPr>
              <a:t>unsigned </a:t>
            </a:r>
            <a:r>
              <a:rPr lang="en-US" sz="2400" dirty="0" err="1" smtClean="0">
                <a:latin typeface="Courier New" charset="0"/>
                <a:cs typeface="Courier New" charset="0"/>
              </a:rPr>
              <a:t>int</a:t>
            </a:r>
            <a:r>
              <a:rPr lang="en-US" sz="2400" dirty="0" smtClean="0">
                <a:latin typeface="Courier New" charset="0"/>
                <a:cs typeface="Courier New" charset="0"/>
              </a:rPr>
              <a:t> </a:t>
            </a:r>
            <a:r>
              <a:rPr lang="en-US" sz="2400" dirty="0" err="1" smtClean="0">
                <a:latin typeface="Courier New" charset="0"/>
                <a:cs typeface="Courier New" charset="0"/>
              </a:rPr>
              <a:t>time_slice</a:t>
            </a:r>
            <a:r>
              <a:rPr lang="en-US" sz="2400" dirty="0" smtClean="0">
                <a:latin typeface="Courier New" charset="0"/>
                <a:cs typeface="Courier New" charset="0"/>
              </a:rPr>
              <a:t> /* scheduling information */ </a:t>
            </a:r>
          </a:p>
          <a:p>
            <a:pPr lvl="1"/>
            <a:r>
              <a:rPr lang="en-US" sz="2400" dirty="0" err="1" smtClean="0">
                <a:latin typeface="Courier New" charset="0"/>
                <a:cs typeface="Courier New" charset="0"/>
              </a:rPr>
              <a:t>struct</a:t>
            </a:r>
            <a:r>
              <a:rPr lang="en-US" sz="2400" dirty="0" smtClean="0">
                <a:latin typeface="Courier New" charset="0"/>
                <a:cs typeface="Courier New" charset="0"/>
              </a:rPr>
              <a:t> </a:t>
            </a:r>
            <a:r>
              <a:rPr lang="en-US" sz="2400" dirty="0" err="1" smtClean="0">
                <a:latin typeface="Courier New" charset="0"/>
                <a:cs typeface="Courier New" charset="0"/>
              </a:rPr>
              <a:t>task_struct</a:t>
            </a:r>
            <a:r>
              <a:rPr lang="en-US" sz="2400" dirty="0" smtClean="0">
                <a:latin typeface="Courier New" charset="0"/>
                <a:cs typeface="Courier New" charset="0"/>
              </a:rPr>
              <a:t> *parent; /* this process’s parent */ </a:t>
            </a:r>
          </a:p>
          <a:p>
            <a:pPr lvl="1"/>
            <a:r>
              <a:rPr lang="en-US" sz="2400" dirty="0" err="1" smtClean="0">
                <a:latin typeface="Courier New" charset="0"/>
                <a:cs typeface="Courier New" charset="0"/>
              </a:rPr>
              <a:t>struct</a:t>
            </a:r>
            <a:r>
              <a:rPr lang="en-US" sz="2400" dirty="0" smtClean="0">
                <a:latin typeface="Courier New" charset="0"/>
                <a:cs typeface="Courier New" charset="0"/>
              </a:rPr>
              <a:t> </a:t>
            </a:r>
            <a:r>
              <a:rPr lang="en-US" sz="2400" dirty="0" err="1" smtClean="0">
                <a:latin typeface="Courier New" charset="0"/>
                <a:cs typeface="Courier New" charset="0"/>
              </a:rPr>
              <a:t>list_head</a:t>
            </a:r>
            <a:r>
              <a:rPr lang="en-US" sz="2400" dirty="0" smtClean="0">
                <a:latin typeface="Courier New" charset="0"/>
                <a:cs typeface="Courier New" charset="0"/>
              </a:rPr>
              <a:t> children; /* this process’s children */ </a:t>
            </a:r>
          </a:p>
          <a:p>
            <a:pPr lvl="1"/>
            <a:r>
              <a:rPr lang="en-US" sz="2400" dirty="0" err="1" smtClean="0">
                <a:latin typeface="Courier New" charset="0"/>
                <a:cs typeface="Courier New" charset="0"/>
              </a:rPr>
              <a:t>struct</a:t>
            </a:r>
            <a:r>
              <a:rPr lang="en-US" sz="2400" dirty="0" smtClean="0">
                <a:latin typeface="Courier New" charset="0"/>
                <a:cs typeface="Courier New" charset="0"/>
              </a:rPr>
              <a:t> </a:t>
            </a:r>
            <a:r>
              <a:rPr lang="en-US" sz="2400" dirty="0" err="1" smtClean="0">
                <a:latin typeface="Courier New" charset="0"/>
                <a:cs typeface="Courier New" charset="0"/>
              </a:rPr>
              <a:t>file_struct</a:t>
            </a:r>
            <a:r>
              <a:rPr lang="en-US" sz="2400" dirty="0" smtClean="0">
                <a:latin typeface="Courier New" charset="0"/>
                <a:cs typeface="Courier New" charset="0"/>
              </a:rPr>
              <a:t> *files; /* list of open files */ </a:t>
            </a:r>
          </a:p>
          <a:p>
            <a:pPr lvl="1"/>
            <a:r>
              <a:rPr lang="en-US" sz="2400" dirty="0" err="1" smtClean="0">
                <a:latin typeface="Courier New" charset="0"/>
                <a:cs typeface="Courier New" charset="0"/>
              </a:rPr>
              <a:t>struct</a:t>
            </a:r>
            <a:r>
              <a:rPr lang="en-US" sz="2400" dirty="0" smtClean="0">
                <a:latin typeface="Courier New" charset="0"/>
                <a:cs typeface="Courier New" charset="0"/>
              </a:rPr>
              <a:t> </a:t>
            </a:r>
            <a:r>
              <a:rPr lang="en-US" sz="2400" dirty="0" err="1" smtClean="0">
                <a:latin typeface="Courier New" charset="0"/>
                <a:cs typeface="Courier New" charset="0"/>
              </a:rPr>
              <a:t>mm_struct</a:t>
            </a:r>
            <a:r>
              <a:rPr lang="en-US" sz="2400" dirty="0" smtClean="0">
                <a:latin typeface="Courier New" charset="0"/>
                <a:cs typeface="Courier New" charset="0"/>
              </a:rPr>
              <a:t> *mm; /* address space of this process */</a:t>
            </a:r>
          </a:p>
        </p:txBody>
      </p:sp>
      <p:pic>
        <p:nvPicPr>
          <p:cNvPr id="15364" name="Picture 3"/>
          <p:cNvPicPr>
            <a:picLocks noChangeAspect="1"/>
          </p:cNvPicPr>
          <p:nvPr/>
        </p:nvPicPr>
        <p:blipFill>
          <a:blip r:embed="rId2"/>
          <a:srcRect/>
          <a:stretch>
            <a:fillRect/>
          </a:stretch>
        </p:blipFill>
        <p:spPr bwMode="auto">
          <a:xfrm>
            <a:off x="2511425" y="5189835"/>
            <a:ext cx="9150350" cy="2965622"/>
          </a:xfrm>
          <a:prstGeom prst="rect">
            <a:avLst/>
          </a:prstGeom>
          <a:noFill/>
          <a:ln w="9525">
            <a:noFill/>
            <a:miter lim="800000"/>
            <a:headEnd/>
            <a:tailEnd/>
          </a:ln>
        </p:spPr>
      </p:pic>
    </p:spTree>
    <p:extLst>
      <p:ext uri="{BB962C8B-B14F-4D97-AF65-F5344CB8AC3E}">
        <p14:creationId xmlns:p14="http://schemas.microsoft.com/office/powerpoint/2010/main" val="2537227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400175" y="369888"/>
            <a:ext cx="11630025" cy="768350"/>
          </a:xfrm>
        </p:spPr>
        <p:txBody>
          <a:bodyPr/>
          <a:lstStyle/>
          <a:p>
            <a:pPr eaLnBrk="1" hangingPunct="1"/>
            <a:r>
              <a:rPr lang="en-US" smtClean="0"/>
              <a:t>Process Control Block (PCB)</a:t>
            </a:r>
          </a:p>
        </p:txBody>
      </p:sp>
      <p:pic>
        <p:nvPicPr>
          <p:cNvPr id="12291" name="Picture 9"/>
          <p:cNvPicPr>
            <a:picLocks noChangeAspect="1" noChangeArrowheads="1"/>
          </p:cNvPicPr>
          <p:nvPr/>
        </p:nvPicPr>
        <p:blipFill>
          <a:blip r:embed="rId3"/>
          <a:srcRect/>
          <a:stretch>
            <a:fillRect/>
          </a:stretch>
        </p:blipFill>
        <p:spPr bwMode="auto">
          <a:xfrm>
            <a:off x="4657725" y="1652588"/>
            <a:ext cx="4614863" cy="6588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350963" y="369888"/>
            <a:ext cx="12344400" cy="768350"/>
          </a:xfrm>
        </p:spPr>
        <p:txBody>
          <a:bodyPr/>
          <a:lstStyle/>
          <a:p>
            <a:pPr eaLnBrk="1" hangingPunct="1"/>
            <a:r>
              <a:rPr lang="en-US" smtClean="0"/>
              <a:t>CPU Switch From Process to Process</a:t>
            </a:r>
          </a:p>
        </p:txBody>
      </p:sp>
      <p:pic>
        <p:nvPicPr>
          <p:cNvPr id="13315" name="Picture 9"/>
          <p:cNvPicPr>
            <a:picLocks noChangeAspect="1" noChangeArrowheads="1"/>
          </p:cNvPicPr>
          <p:nvPr/>
        </p:nvPicPr>
        <p:blipFill>
          <a:blip r:embed="rId3"/>
          <a:srcRect/>
          <a:stretch>
            <a:fillRect/>
          </a:stretch>
        </p:blipFill>
        <p:spPr bwMode="auto">
          <a:xfrm>
            <a:off x="1186249" y="1260389"/>
            <a:ext cx="11862485" cy="6810461"/>
          </a:xfrm>
          <a:prstGeom prst="rect">
            <a:avLst/>
          </a:prstGeom>
          <a:noFill/>
          <a:ln w="9525">
            <a:noFill/>
            <a:miter lim="800000"/>
            <a:headEnd/>
            <a:tailEnd/>
          </a:ln>
        </p:spPr>
      </p:pic>
    </p:spTree>
    <p:extLst>
      <p:ext uri="{BB962C8B-B14F-4D97-AF65-F5344CB8AC3E}">
        <p14:creationId xmlns:p14="http://schemas.microsoft.com/office/powerpoint/2010/main" val="26663732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462088" y="609600"/>
            <a:ext cx="11976100" cy="609600"/>
          </a:xfrm>
        </p:spPr>
        <p:txBody>
          <a:bodyPr/>
          <a:lstStyle/>
          <a:p>
            <a:pPr eaLnBrk="1" hangingPunct="1"/>
            <a:r>
              <a:rPr lang="en-US" sz="4000" smtClean="0"/>
              <a:t>Ready Queue And Various </a:t>
            </a:r>
            <a:br>
              <a:rPr lang="en-US" sz="4000" smtClean="0"/>
            </a:br>
            <a:r>
              <a:rPr lang="en-US" sz="4000" smtClean="0"/>
              <a:t>I/O Device Queues</a:t>
            </a:r>
          </a:p>
        </p:txBody>
      </p:sp>
      <p:pic>
        <p:nvPicPr>
          <p:cNvPr id="16387" name="Picture 7"/>
          <p:cNvPicPr>
            <a:picLocks noChangeAspect="1" noChangeArrowheads="1"/>
          </p:cNvPicPr>
          <p:nvPr/>
        </p:nvPicPr>
        <p:blipFill>
          <a:blip r:embed="rId3"/>
          <a:srcRect/>
          <a:stretch>
            <a:fillRect/>
          </a:stretch>
        </p:blipFill>
        <p:spPr bwMode="auto">
          <a:xfrm>
            <a:off x="2652713" y="1619250"/>
            <a:ext cx="8734425" cy="6694488"/>
          </a:xfrm>
          <a:prstGeom prst="rect">
            <a:avLst/>
          </a:prstGeom>
          <a:noFill/>
          <a:ln w="9525">
            <a:noFill/>
            <a:miter lim="800000"/>
            <a:headEnd/>
            <a:tailEnd/>
          </a:ln>
        </p:spPr>
      </p:pic>
    </p:spTree>
    <p:extLst>
      <p:ext uri="{BB962C8B-B14F-4D97-AF65-F5344CB8AC3E}">
        <p14:creationId xmlns:p14="http://schemas.microsoft.com/office/powerpoint/2010/main" val="37988111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562100" y="369888"/>
            <a:ext cx="11468100" cy="768350"/>
          </a:xfrm>
        </p:spPr>
        <p:txBody>
          <a:bodyPr/>
          <a:lstStyle/>
          <a:p>
            <a:pPr eaLnBrk="1" hangingPunct="1"/>
            <a:r>
              <a:rPr lang="en-US" dirty="0" smtClean="0"/>
              <a:t>Process Scheduling</a:t>
            </a:r>
          </a:p>
        </p:txBody>
      </p:sp>
      <p:sp>
        <p:nvSpPr>
          <p:cNvPr id="14339" name="Rectangle 3"/>
          <p:cNvSpPr>
            <a:spLocks noGrp="1" noChangeArrowheads="1"/>
          </p:cNvSpPr>
          <p:nvPr>
            <p:ph type="body" idx="1"/>
          </p:nvPr>
        </p:nvSpPr>
        <p:spPr>
          <a:xfrm>
            <a:off x="1212850" y="2000250"/>
            <a:ext cx="10463213" cy="5710366"/>
          </a:xfrm>
        </p:spPr>
        <p:txBody>
          <a:bodyPr/>
          <a:lstStyle/>
          <a:p>
            <a:r>
              <a:rPr lang="en-US" sz="2800" dirty="0" smtClean="0"/>
              <a:t>Maximize CPU use, quickly switch processes onto CPU for time sharing</a:t>
            </a:r>
          </a:p>
          <a:p>
            <a:r>
              <a:rPr lang="en-US" sz="2800" b="1" dirty="0" smtClean="0"/>
              <a:t>Process scheduler </a:t>
            </a:r>
            <a:r>
              <a:rPr lang="en-US" sz="2800" dirty="0" smtClean="0"/>
              <a:t>selects among available processes for next execution on CPU</a:t>
            </a:r>
          </a:p>
          <a:p>
            <a:r>
              <a:rPr lang="en-US" sz="2800" dirty="0" smtClean="0"/>
              <a:t>Maintains </a:t>
            </a:r>
            <a:r>
              <a:rPr lang="en-US" sz="2800" b="1" dirty="0" smtClean="0"/>
              <a:t>scheduling queues </a:t>
            </a:r>
            <a:r>
              <a:rPr lang="en-US" sz="2800" dirty="0" smtClean="0"/>
              <a:t>of processes</a:t>
            </a:r>
          </a:p>
          <a:p>
            <a:pPr lvl="1"/>
            <a:r>
              <a:rPr lang="en-US" sz="2800" b="1" dirty="0" smtClean="0"/>
              <a:t>Job queue</a:t>
            </a:r>
            <a:r>
              <a:rPr lang="en-US" sz="2800" dirty="0" smtClean="0"/>
              <a:t> – set of all processes in the system</a:t>
            </a:r>
          </a:p>
          <a:p>
            <a:pPr lvl="1"/>
            <a:r>
              <a:rPr lang="en-US" sz="2800" b="1" dirty="0" smtClean="0"/>
              <a:t>Ready queue </a:t>
            </a:r>
            <a:r>
              <a:rPr lang="en-US" sz="2800" dirty="0" smtClean="0"/>
              <a:t>– set of all processes residing in main memory, ready and waiting to execute</a:t>
            </a:r>
          </a:p>
          <a:p>
            <a:pPr lvl="1"/>
            <a:r>
              <a:rPr lang="en-US" sz="2800" b="1" dirty="0" smtClean="0"/>
              <a:t>Device queues </a:t>
            </a:r>
            <a:r>
              <a:rPr lang="en-US" sz="2800" dirty="0" smtClean="0"/>
              <a:t>– set of processes waiting for an I/O device</a:t>
            </a:r>
          </a:p>
          <a:p>
            <a:pPr lvl="1"/>
            <a:r>
              <a:rPr lang="en-US" sz="2800" dirty="0" smtClean="0"/>
              <a:t>Processes migrate among the various queues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457325" y="0"/>
            <a:ext cx="12344400" cy="1138238"/>
          </a:xfrm>
        </p:spPr>
        <p:txBody>
          <a:bodyPr/>
          <a:lstStyle/>
          <a:p>
            <a:pPr eaLnBrk="1" hangingPunct="1"/>
            <a:r>
              <a:rPr lang="en-US" dirty="0" smtClean="0"/>
              <a:t>Representation of Process Scheduling</a:t>
            </a:r>
          </a:p>
        </p:txBody>
      </p:sp>
      <p:pic>
        <p:nvPicPr>
          <p:cNvPr id="17411" name="Picture 4" descr="3"/>
          <p:cNvPicPr>
            <a:picLocks noChangeAspect="1" noChangeArrowheads="1"/>
          </p:cNvPicPr>
          <p:nvPr/>
        </p:nvPicPr>
        <p:blipFill>
          <a:blip r:embed="rId3"/>
          <a:srcRect/>
          <a:stretch>
            <a:fillRect/>
          </a:stretch>
        </p:blipFill>
        <p:spPr bwMode="auto">
          <a:xfrm>
            <a:off x="1246187" y="1476461"/>
            <a:ext cx="10853737" cy="5570538"/>
          </a:xfrm>
          <a:prstGeom prst="rect">
            <a:avLst/>
          </a:prstGeom>
          <a:noFill/>
          <a:ln w="9525">
            <a:noFill/>
            <a:miter lim="800000"/>
            <a:headEnd/>
            <a:tailEnd/>
          </a:ln>
        </p:spPr>
      </p:pic>
      <p:sp>
        <p:nvSpPr>
          <p:cNvPr id="2" name="Rectangle 1"/>
          <p:cNvSpPr/>
          <p:nvPr/>
        </p:nvSpPr>
        <p:spPr bwMode="auto">
          <a:xfrm>
            <a:off x="4201297" y="7488195"/>
            <a:ext cx="6326660" cy="617837"/>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Verdana" charset="0"/>
              </a:rPr>
              <a:t>Queuing diagram</a:t>
            </a:r>
            <a:endParaRPr kumimoji="0" lang="en-US" sz="2400" b="0" i="0" u="none" strike="noStrike" cap="none" normalizeH="0" baseline="0" dirty="0">
              <a:ln>
                <a:noFill/>
              </a:ln>
              <a:solidFill>
                <a:schemeClr val="tx1"/>
              </a:solidFill>
              <a:effectLst/>
              <a:latin typeface="Verdana"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new process scheduling</a:t>
            </a:r>
            <a:endParaRPr lang="en-US" dirty="0"/>
          </a:p>
        </p:txBody>
      </p:sp>
      <p:sp>
        <p:nvSpPr>
          <p:cNvPr id="3" name="Content Placeholder 2"/>
          <p:cNvSpPr>
            <a:spLocks noGrp="1"/>
          </p:cNvSpPr>
          <p:nvPr>
            <p:ph idx="1"/>
          </p:nvPr>
        </p:nvSpPr>
        <p:spPr/>
        <p:txBody>
          <a:bodyPr/>
          <a:lstStyle/>
          <a:p>
            <a:r>
              <a:rPr lang="en-US" sz="2800" dirty="0" smtClean="0"/>
              <a:t>A new process is initially put in ready queue</a:t>
            </a:r>
          </a:p>
          <a:p>
            <a:r>
              <a:rPr lang="en-US" sz="2800" dirty="0" smtClean="0"/>
              <a:t>Once the process is allocated the CPU and is executing, one of the following events could occur</a:t>
            </a:r>
          </a:p>
          <a:p>
            <a:pPr lvl="1"/>
            <a:r>
              <a:rPr lang="en-US" sz="2800" dirty="0" smtClean="0"/>
              <a:t>The process could issue an I/O requests </a:t>
            </a:r>
          </a:p>
          <a:p>
            <a:pPr lvl="2"/>
            <a:r>
              <a:rPr lang="en-US" sz="2800" dirty="0" smtClean="0"/>
              <a:t>Placed in I/O queue</a:t>
            </a:r>
          </a:p>
          <a:p>
            <a:pPr lvl="1"/>
            <a:r>
              <a:rPr lang="en-US" sz="2800" dirty="0" smtClean="0"/>
              <a:t>The process could create a new </a:t>
            </a:r>
            <a:r>
              <a:rPr lang="en-US" sz="2800" dirty="0" err="1" smtClean="0"/>
              <a:t>subprocess</a:t>
            </a:r>
            <a:r>
              <a:rPr lang="en-US" sz="2800" dirty="0" smtClean="0"/>
              <a:t> and wait for the </a:t>
            </a:r>
            <a:r>
              <a:rPr lang="en-US" sz="2800" dirty="0" err="1" smtClean="0"/>
              <a:t>subprocess’s</a:t>
            </a:r>
            <a:r>
              <a:rPr lang="en-US" sz="2800" dirty="0" smtClean="0"/>
              <a:t> termination</a:t>
            </a:r>
          </a:p>
          <a:p>
            <a:pPr lvl="1"/>
            <a:r>
              <a:rPr lang="en-US" sz="2800" dirty="0" smtClean="0"/>
              <a:t>The process could be removed forcibly from the CPU and be put back in ready queue</a:t>
            </a:r>
            <a:endParaRPr lang="en-US" sz="2800" dirty="0"/>
          </a:p>
        </p:txBody>
      </p:sp>
    </p:spTree>
    <p:extLst>
      <p:ext uri="{BB962C8B-B14F-4D97-AF65-F5344CB8AC3E}">
        <p14:creationId xmlns:p14="http://schemas.microsoft.com/office/powerpoint/2010/main" val="29815271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Schedulers</a:t>
            </a:r>
          </a:p>
        </p:txBody>
      </p:sp>
      <p:sp>
        <p:nvSpPr>
          <p:cNvPr id="18435" name="Rectangle 3"/>
          <p:cNvSpPr>
            <a:spLocks noGrp="1" noChangeArrowheads="1"/>
          </p:cNvSpPr>
          <p:nvPr>
            <p:ph type="body" idx="1"/>
          </p:nvPr>
        </p:nvSpPr>
        <p:spPr>
          <a:xfrm>
            <a:off x="1209675" y="1930400"/>
            <a:ext cx="10801350" cy="3452813"/>
          </a:xfrm>
        </p:spPr>
        <p:txBody>
          <a:bodyPr/>
          <a:lstStyle/>
          <a:p>
            <a:r>
              <a:rPr lang="en-US" sz="2800" b="1" dirty="0" smtClean="0">
                <a:solidFill>
                  <a:srgbClr val="000000"/>
                </a:solidFill>
              </a:rPr>
              <a:t>Long-term scheduler</a:t>
            </a:r>
            <a:r>
              <a:rPr lang="en-US" sz="2800" dirty="0" smtClean="0">
                <a:solidFill>
                  <a:srgbClr val="000000"/>
                </a:solidFill>
              </a:rPr>
              <a:t>  </a:t>
            </a:r>
            <a:r>
              <a:rPr lang="en-US" sz="2800" dirty="0" smtClean="0"/>
              <a:t>(or job scheduler) – selects which processes should be brought into the ready queue</a:t>
            </a:r>
          </a:p>
          <a:p>
            <a:r>
              <a:rPr lang="en-US" sz="2800" b="1" dirty="0" smtClean="0">
                <a:solidFill>
                  <a:srgbClr val="000000"/>
                </a:solidFill>
              </a:rPr>
              <a:t>Short-term scheduler</a:t>
            </a:r>
            <a:r>
              <a:rPr lang="en-US" sz="2800" dirty="0" smtClean="0">
                <a:solidFill>
                  <a:srgbClr val="000000"/>
                </a:solidFill>
              </a:rPr>
              <a:t>  </a:t>
            </a:r>
            <a:r>
              <a:rPr lang="en-US" sz="2800" dirty="0" smtClean="0"/>
              <a:t>(or CPU scheduler) – selects which process should be executed next and allocates CPU</a:t>
            </a:r>
          </a:p>
          <a:p>
            <a:pPr lvl="1"/>
            <a:r>
              <a:rPr lang="en-US" sz="2800" dirty="0" smtClean="0"/>
              <a:t>Sometimes the only scheduler in a system</a:t>
            </a:r>
          </a:p>
          <a:p>
            <a:endParaRPr lang="en-US" sz="28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Schedulers (Cont.)</a:t>
            </a:r>
          </a:p>
        </p:txBody>
      </p:sp>
      <p:sp>
        <p:nvSpPr>
          <p:cNvPr id="19459" name="Rectangle 3"/>
          <p:cNvSpPr>
            <a:spLocks noGrp="1" noChangeArrowheads="1"/>
          </p:cNvSpPr>
          <p:nvPr>
            <p:ph type="body" idx="1"/>
          </p:nvPr>
        </p:nvSpPr>
        <p:spPr>
          <a:xfrm>
            <a:off x="1209675" y="1644650"/>
            <a:ext cx="11077575" cy="6040438"/>
          </a:xfrm>
        </p:spPr>
        <p:txBody>
          <a:bodyPr/>
          <a:lstStyle/>
          <a:p>
            <a:r>
              <a:rPr lang="en-US" sz="2800" dirty="0" smtClean="0"/>
              <a:t>Short-term scheduler is invoked very frequently (milliseconds) </a:t>
            </a:r>
            <a:r>
              <a:rPr lang="en-US" sz="2800" dirty="0" smtClean="0">
                <a:sym typeface="Symbol" charset="2"/>
              </a:rPr>
              <a:t> (must be fast)</a:t>
            </a:r>
          </a:p>
          <a:p>
            <a:r>
              <a:rPr lang="en-US" sz="2800" dirty="0" smtClean="0">
                <a:sym typeface="Symbol" charset="2"/>
              </a:rPr>
              <a:t>Long-term scheduler is invoked very infrequently (seconds, minutes)  (may be slow)</a:t>
            </a:r>
          </a:p>
          <a:p>
            <a:r>
              <a:rPr lang="en-US" sz="2800" dirty="0" smtClean="0">
                <a:sym typeface="Symbol" charset="2"/>
              </a:rPr>
              <a:t>The long-term scheduler controls the </a:t>
            </a:r>
            <a:r>
              <a:rPr lang="en-US" sz="2800" i="1" dirty="0" smtClean="0">
                <a:sym typeface="Symbol" charset="2"/>
              </a:rPr>
              <a:t>degree of multiprogramming</a:t>
            </a:r>
          </a:p>
          <a:p>
            <a:endParaRPr lang="en-US" sz="2800" i="1" dirty="0" smtClean="0">
              <a:sym typeface="Symbol" charset="2"/>
            </a:endParaRPr>
          </a:p>
          <a:p>
            <a:r>
              <a:rPr lang="en-US" sz="2800" dirty="0" smtClean="0">
                <a:sym typeface="Symbol" charset="2"/>
              </a:rPr>
              <a:t>Processes can be described as either:</a:t>
            </a:r>
          </a:p>
          <a:p>
            <a:pPr lvl="1"/>
            <a:r>
              <a:rPr lang="en-US" sz="2800" b="1" dirty="0" smtClean="0">
                <a:solidFill>
                  <a:srgbClr val="000000"/>
                </a:solidFill>
                <a:sym typeface="Symbol" charset="2"/>
              </a:rPr>
              <a:t>I/O-bound process</a:t>
            </a:r>
            <a:r>
              <a:rPr lang="en-US" sz="2800" dirty="0" smtClean="0">
                <a:solidFill>
                  <a:srgbClr val="000000"/>
                </a:solidFill>
                <a:sym typeface="Symbol" charset="2"/>
              </a:rPr>
              <a:t> </a:t>
            </a:r>
            <a:r>
              <a:rPr lang="en-US" sz="2800" dirty="0" smtClean="0">
                <a:sym typeface="Symbol" charset="2"/>
              </a:rPr>
              <a:t>– spends more time doing I/O than computations, many short CPU bursts</a:t>
            </a:r>
          </a:p>
          <a:p>
            <a:pPr lvl="1"/>
            <a:r>
              <a:rPr lang="en-US" sz="2800" b="1" dirty="0" smtClean="0">
                <a:solidFill>
                  <a:srgbClr val="000000"/>
                </a:solidFill>
                <a:sym typeface="Symbol" charset="2"/>
              </a:rPr>
              <a:t>CPU-bound process</a:t>
            </a:r>
            <a:r>
              <a:rPr lang="en-US" sz="2800" dirty="0" smtClean="0">
                <a:solidFill>
                  <a:srgbClr val="000000"/>
                </a:solidFill>
                <a:sym typeface="Symbol" charset="2"/>
              </a:rPr>
              <a:t> </a:t>
            </a:r>
            <a:r>
              <a:rPr lang="en-US" sz="2800" dirty="0" smtClean="0">
                <a:sym typeface="Symbol" charset="2"/>
              </a:rPr>
              <a:t>– spends more time doing computations; few very long CPU bursts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466975" y="369888"/>
            <a:ext cx="9571038" cy="768350"/>
          </a:xfrm>
        </p:spPr>
        <p:txBody>
          <a:bodyPr/>
          <a:lstStyle/>
          <a:p>
            <a:pPr eaLnBrk="1" hangingPunct="1"/>
            <a:r>
              <a:rPr lang="en-US" smtClean="0"/>
              <a:t>Chapter 3:  Processes</a:t>
            </a:r>
          </a:p>
        </p:txBody>
      </p:sp>
      <p:sp>
        <p:nvSpPr>
          <p:cNvPr id="4099" name="Rectangle 3"/>
          <p:cNvSpPr>
            <a:spLocks noGrp="1" noChangeArrowheads="1"/>
          </p:cNvSpPr>
          <p:nvPr>
            <p:ph type="body" idx="1"/>
          </p:nvPr>
        </p:nvSpPr>
        <p:spPr>
          <a:xfrm>
            <a:off x="1209675" y="1662113"/>
            <a:ext cx="11056938" cy="5095875"/>
          </a:xfrm>
        </p:spPr>
        <p:txBody>
          <a:bodyPr/>
          <a:lstStyle/>
          <a:p>
            <a:r>
              <a:rPr lang="en-US" sz="2800" dirty="0" smtClean="0"/>
              <a:t>Process Concept</a:t>
            </a:r>
          </a:p>
          <a:p>
            <a:r>
              <a:rPr lang="en-US" sz="2800" dirty="0" smtClean="0"/>
              <a:t>Process Scheduling</a:t>
            </a:r>
          </a:p>
          <a:p>
            <a:r>
              <a:rPr lang="en-US" sz="2800" dirty="0" smtClean="0"/>
              <a:t>Operations on Processes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Schedulers (Cont.)</a:t>
            </a:r>
          </a:p>
        </p:txBody>
      </p:sp>
      <p:sp>
        <p:nvSpPr>
          <p:cNvPr id="19459" name="Rectangle 3"/>
          <p:cNvSpPr>
            <a:spLocks noGrp="1" noChangeArrowheads="1"/>
          </p:cNvSpPr>
          <p:nvPr>
            <p:ph type="body" idx="1"/>
          </p:nvPr>
        </p:nvSpPr>
        <p:spPr>
          <a:xfrm>
            <a:off x="1209675" y="1644650"/>
            <a:ext cx="11077575" cy="6040438"/>
          </a:xfrm>
        </p:spPr>
        <p:txBody>
          <a:bodyPr/>
          <a:lstStyle/>
          <a:p>
            <a:r>
              <a:rPr lang="en-US" sz="2800" dirty="0" smtClean="0"/>
              <a:t>Criteria for CPU scheduling</a:t>
            </a:r>
          </a:p>
          <a:p>
            <a:pPr lvl="1"/>
            <a:r>
              <a:rPr lang="en-US" sz="2800" dirty="0" smtClean="0">
                <a:sym typeface="Symbol" charset="2"/>
              </a:rPr>
              <a:t>Maximization</a:t>
            </a:r>
          </a:p>
          <a:p>
            <a:pPr lvl="2"/>
            <a:r>
              <a:rPr lang="en-US" sz="2800" dirty="0" smtClean="0">
                <a:sym typeface="Symbol" charset="2"/>
              </a:rPr>
              <a:t>CPU utilization</a:t>
            </a:r>
          </a:p>
          <a:p>
            <a:pPr lvl="2"/>
            <a:r>
              <a:rPr lang="en-US" sz="2800" dirty="0" smtClean="0">
                <a:sym typeface="Symbol" charset="2"/>
              </a:rPr>
              <a:t>Throughput</a:t>
            </a:r>
          </a:p>
          <a:p>
            <a:pPr lvl="3"/>
            <a:r>
              <a:rPr lang="en-US" sz="2800" dirty="0" smtClean="0">
                <a:sym typeface="Symbol" charset="2"/>
              </a:rPr>
              <a:t>Number of processes per unit time</a:t>
            </a:r>
          </a:p>
          <a:p>
            <a:pPr lvl="1"/>
            <a:r>
              <a:rPr lang="en-US" sz="2800" dirty="0" smtClean="0">
                <a:sym typeface="Symbol" charset="2"/>
              </a:rPr>
              <a:t>Minimization</a:t>
            </a:r>
          </a:p>
          <a:p>
            <a:pPr lvl="2"/>
            <a:r>
              <a:rPr lang="en-US" sz="2800" dirty="0" smtClean="0">
                <a:sym typeface="Symbol" charset="2"/>
              </a:rPr>
              <a:t>Waiting time</a:t>
            </a:r>
          </a:p>
          <a:p>
            <a:pPr lvl="3"/>
            <a:r>
              <a:rPr lang="en-US" sz="2800" dirty="0" smtClean="0">
                <a:sym typeface="Symbol" charset="2"/>
              </a:rPr>
              <a:t>Time spent waiting in the ready queue</a:t>
            </a:r>
          </a:p>
          <a:p>
            <a:pPr lvl="2"/>
            <a:r>
              <a:rPr lang="en-US" sz="2800" dirty="0" smtClean="0">
                <a:sym typeface="Symbol" charset="2"/>
              </a:rPr>
              <a:t>Response time </a:t>
            </a:r>
          </a:p>
          <a:p>
            <a:pPr lvl="3"/>
            <a:r>
              <a:rPr lang="en-US" sz="2800" dirty="0" smtClean="0">
                <a:sym typeface="Symbol" charset="2"/>
              </a:rPr>
              <a:t>For </a:t>
            </a:r>
            <a:r>
              <a:rPr lang="en-US" sz="2800" smtClean="0">
                <a:sym typeface="Symbol" charset="2"/>
              </a:rPr>
              <a:t>interactive systems</a:t>
            </a:r>
            <a:endParaRPr lang="en-US" sz="2800" dirty="0" smtClean="0">
              <a:sym typeface="Symbol" charset="2"/>
            </a:endParaRPr>
          </a:p>
          <a:p>
            <a:pPr lvl="3"/>
            <a:endParaRPr lang="en-US" sz="2800" dirty="0">
              <a:sym typeface="Symbol" charset="2"/>
            </a:endParaRPr>
          </a:p>
          <a:p>
            <a:pPr lvl="3"/>
            <a:endParaRPr lang="en-US" sz="2800" dirty="0" smtClean="0">
              <a:sym typeface="Symbol" charset="2"/>
            </a:endParaRPr>
          </a:p>
          <a:p>
            <a:pPr lvl="3"/>
            <a:endParaRPr lang="en-US" sz="2800" dirty="0">
              <a:sym typeface="Symbol" charset="2"/>
            </a:endParaRPr>
          </a:p>
          <a:p>
            <a:pPr lvl="3"/>
            <a:endParaRPr lang="en-US" sz="2800" dirty="0" smtClean="0">
              <a:sym typeface="Symbol" charset="2"/>
            </a:endParaRPr>
          </a:p>
          <a:p>
            <a:pPr lvl="3"/>
            <a:endParaRPr lang="en-US" sz="2800" dirty="0">
              <a:sym typeface="Symbol" charset="2"/>
            </a:endParaRPr>
          </a:p>
          <a:p>
            <a:pPr lvl="3"/>
            <a:endParaRPr lang="en-US" sz="2800" dirty="0" smtClean="0">
              <a:sym typeface="Symbol" charset="2"/>
            </a:endParaRPr>
          </a:p>
          <a:p>
            <a:pPr lvl="3"/>
            <a:endParaRPr lang="en-US" sz="2800" dirty="0">
              <a:sym typeface="Symbol" charset="2"/>
            </a:endParaRPr>
          </a:p>
          <a:p>
            <a:pPr lvl="3"/>
            <a:endParaRPr lang="en-US" sz="2800" dirty="0" smtClean="0">
              <a:sym typeface="Symbol" charset="2"/>
            </a:endParaRPr>
          </a:p>
          <a:p>
            <a:pPr lvl="3"/>
            <a:endParaRPr lang="en-US" sz="2800" dirty="0" smtClean="0">
              <a:sym typeface="Symbol" charset="2"/>
            </a:endParaRPr>
          </a:p>
        </p:txBody>
      </p:sp>
    </p:spTree>
    <p:extLst>
      <p:ext uri="{BB962C8B-B14F-4D97-AF65-F5344CB8AC3E}">
        <p14:creationId xmlns:p14="http://schemas.microsoft.com/office/powerpoint/2010/main" val="33526625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393825" y="369888"/>
            <a:ext cx="12344400" cy="768350"/>
          </a:xfrm>
        </p:spPr>
        <p:txBody>
          <a:bodyPr/>
          <a:lstStyle/>
          <a:p>
            <a:pPr eaLnBrk="1" hangingPunct="1"/>
            <a:r>
              <a:rPr lang="en-US" smtClean="0"/>
              <a:t>Addition of Medium Term Scheduling</a:t>
            </a:r>
          </a:p>
        </p:txBody>
      </p:sp>
      <p:pic>
        <p:nvPicPr>
          <p:cNvPr id="20483" name="Picture 11"/>
          <p:cNvPicPr>
            <a:picLocks noChangeAspect="1" noChangeArrowheads="1"/>
          </p:cNvPicPr>
          <p:nvPr/>
        </p:nvPicPr>
        <p:blipFill>
          <a:blip r:embed="rId3"/>
          <a:srcRect/>
          <a:stretch>
            <a:fillRect/>
          </a:stretch>
        </p:blipFill>
        <p:spPr bwMode="auto">
          <a:xfrm>
            <a:off x="1547813" y="2897188"/>
            <a:ext cx="10991850" cy="3552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smtClean="0"/>
              <a:t>Context Switch</a:t>
            </a:r>
          </a:p>
        </p:txBody>
      </p:sp>
      <p:sp>
        <p:nvSpPr>
          <p:cNvPr id="21507" name="Rectangle 3"/>
          <p:cNvSpPr>
            <a:spLocks noGrp="1" noChangeArrowheads="1"/>
          </p:cNvSpPr>
          <p:nvPr>
            <p:ph type="body" idx="1"/>
          </p:nvPr>
        </p:nvSpPr>
        <p:spPr>
          <a:xfrm>
            <a:off x="1209675" y="1644650"/>
            <a:ext cx="11220450" cy="5930900"/>
          </a:xfrm>
        </p:spPr>
        <p:txBody>
          <a:bodyPr/>
          <a:lstStyle/>
          <a:p>
            <a:r>
              <a:rPr lang="en-US" sz="2400" dirty="0" smtClean="0"/>
              <a:t>When CPU switches to another process, the system must save the state of the old process and load the saved state for the new process via a </a:t>
            </a:r>
            <a:r>
              <a:rPr lang="en-US" sz="2400" b="1" dirty="0" smtClean="0">
                <a:solidFill>
                  <a:srgbClr val="3366FF"/>
                </a:solidFill>
              </a:rPr>
              <a:t>context switch</a:t>
            </a:r>
            <a:r>
              <a:rPr lang="en-US" sz="2400" dirty="0" smtClean="0"/>
              <a:t>.</a:t>
            </a:r>
          </a:p>
          <a:p>
            <a:endParaRPr lang="en-US" sz="2400" dirty="0" smtClean="0"/>
          </a:p>
          <a:p>
            <a:r>
              <a:rPr lang="en-US" sz="2400" b="1" dirty="0" smtClean="0">
                <a:solidFill>
                  <a:srgbClr val="3366FF"/>
                </a:solidFill>
              </a:rPr>
              <a:t>Context  switch </a:t>
            </a:r>
            <a:r>
              <a:rPr lang="en-US" sz="2400" dirty="0" smtClean="0"/>
              <a:t>of a process represented in the PCB</a:t>
            </a:r>
          </a:p>
          <a:p>
            <a:endParaRPr lang="en-US" sz="2400" dirty="0" smtClean="0"/>
          </a:p>
          <a:p>
            <a:r>
              <a:rPr lang="en-US" sz="2400" dirty="0" smtClean="0"/>
              <a:t>Context-switch time is overhead; the system does no useful work while switching</a:t>
            </a:r>
          </a:p>
          <a:p>
            <a:pPr lvl="1"/>
            <a:r>
              <a:rPr lang="en-US" sz="2400" dirty="0" smtClean="0"/>
              <a:t>The more complex the OS and the PCB -&gt; longer the context switch</a:t>
            </a:r>
          </a:p>
          <a:p>
            <a:endParaRPr lang="en-US" sz="2400" dirty="0" smtClean="0"/>
          </a:p>
          <a:p>
            <a:r>
              <a:rPr lang="en-US" sz="2400" dirty="0" smtClean="0"/>
              <a:t>Time dependent on hardware support</a:t>
            </a:r>
          </a:p>
          <a:p>
            <a:pPr lvl="1"/>
            <a:r>
              <a:rPr lang="en-US" sz="2400" dirty="0" smtClean="0"/>
              <a:t>Some hardware provides multiple sets of registers per CPU -&gt; multiple contexts loaded at once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Switch</a:t>
            </a:r>
          </a:p>
        </p:txBody>
      </p:sp>
      <p:sp>
        <p:nvSpPr>
          <p:cNvPr id="3" name="Content Placeholder 2"/>
          <p:cNvSpPr>
            <a:spLocks noGrp="1"/>
          </p:cNvSpPr>
          <p:nvPr>
            <p:ph idx="1"/>
          </p:nvPr>
        </p:nvSpPr>
        <p:spPr>
          <a:xfrm>
            <a:off x="1209675" y="1507524"/>
            <a:ext cx="12344400" cy="6400800"/>
          </a:xfrm>
        </p:spPr>
        <p:txBody>
          <a:bodyPr/>
          <a:lstStyle/>
          <a:p>
            <a:r>
              <a:rPr lang="en-US" sz="2800" dirty="0"/>
              <a:t>When CPU switches to another process, the system must save the state of the old process and load the saved state for the new process</a:t>
            </a:r>
          </a:p>
          <a:p>
            <a:endParaRPr lang="en-US" dirty="0"/>
          </a:p>
        </p:txBody>
      </p:sp>
      <p:grpSp>
        <p:nvGrpSpPr>
          <p:cNvPr id="4" name="Group 4"/>
          <p:cNvGrpSpPr>
            <a:grpSpLocks/>
          </p:cNvGrpSpPr>
          <p:nvPr/>
        </p:nvGrpSpPr>
        <p:grpSpPr bwMode="auto">
          <a:xfrm>
            <a:off x="1757362" y="2792627"/>
            <a:ext cx="10648821" cy="4769708"/>
            <a:chOff x="1771" y="1890"/>
            <a:chExt cx="8490" cy="3765"/>
          </a:xfrm>
        </p:grpSpPr>
        <p:sp>
          <p:nvSpPr>
            <p:cNvPr id="5" name="Line 5"/>
            <p:cNvSpPr>
              <a:spLocks noChangeShapeType="1"/>
            </p:cNvSpPr>
            <p:nvPr/>
          </p:nvSpPr>
          <p:spPr bwMode="auto">
            <a:xfrm>
              <a:off x="1771" y="2536"/>
              <a:ext cx="1620"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6"/>
            <p:cNvSpPr>
              <a:spLocks noChangeShapeType="1"/>
            </p:cNvSpPr>
            <p:nvPr/>
          </p:nvSpPr>
          <p:spPr bwMode="auto">
            <a:xfrm>
              <a:off x="8641" y="2536"/>
              <a:ext cx="1620"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Rectangle 7"/>
            <p:cNvSpPr>
              <a:spLocks noChangeArrowheads="1"/>
            </p:cNvSpPr>
            <p:nvPr/>
          </p:nvSpPr>
          <p:spPr bwMode="auto">
            <a:xfrm>
              <a:off x="3390" y="2535"/>
              <a:ext cx="1320" cy="2476"/>
            </a:xfrm>
            <a:prstGeom prst="rect">
              <a:avLst/>
            </a:prstGeom>
            <a:solidFill>
              <a:srgbClr val="FFFFFF"/>
            </a:solidFill>
            <a:ln w="9525">
              <a:solidFill>
                <a:srgbClr val="000000"/>
              </a:solidFill>
              <a:miter lim="800000"/>
              <a:headEnd/>
              <a:tailEnd/>
            </a:ln>
          </p:spPr>
          <p:txBody>
            <a:bodyPr/>
            <a:lstStyle/>
            <a:p>
              <a:endParaRPr lang="en-US" sz="1200"/>
            </a:p>
            <a:p>
              <a:endParaRPr lang="en-US" sz="1200"/>
            </a:p>
            <a:p>
              <a:endParaRPr lang="en-US" sz="1200"/>
            </a:p>
            <a:p>
              <a:endParaRPr lang="en-US" sz="1200"/>
            </a:p>
            <a:p>
              <a:r>
                <a:rPr lang="en-US" sz="1200"/>
                <a:t>Save state of P1</a:t>
              </a:r>
              <a:endParaRPr lang="en-US"/>
            </a:p>
          </p:txBody>
        </p:sp>
        <p:sp>
          <p:nvSpPr>
            <p:cNvPr id="8" name="Rectangle 8"/>
            <p:cNvSpPr>
              <a:spLocks noChangeArrowheads="1"/>
            </p:cNvSpPr>
            <p:nvPr/>
          </p:nvSpPr>
          <p:spPr bwMode="auto">
            <a:xfrm>
              <a:off x="4710" y="2535"/>
              <a:ext cx="1185" cy="2476"/>
            </a:xfrm>
            <a:prstGeom prst="rect">
              <a:avLst/>
            </a:prstGeom>
            <a:solidFill>
              <a:srgbClr val="FFFFFF"/>
            </a:solidFill>
            <a:ln w="9525">
              <a:solidFill>
                <a:srgbClr val="000000"/>
              </a:solidFill>
              <a:miter lim="800000"/>
              <a:headEnd/>
              <a:tailEnd/>
            </a:ln>
          </p:spPr>
          <p:txBody>
            <a:bodyPr/>
            <a:lstStyle/>
            <a:p>
              <a:endParaRPr lang="en-US" sz="1200"/>
            </a:p>
            <a:p>
              <a:endParaRPr lang="en-US" sz="1200"/>
            </a:p>
            <a:p>
              <a:endParaRPr lang="en-US" sz="1200"/>
            </a:p>
            <a:p>
              <a:endParaRPr lang="en-US" sz="1200"/>
            </a:p>
            <a:p>
              <a:r>
                <a:rPr lang="en-US" sz="1200"/>
                <a:t>Service interrupt</a:t>
              </a:r>
              <a:endParaRPr lang="en-US"/>
            </a:p>
          </p:txBody>
        </p:sp>
        <p:sp>
          <p:nvSpPr>
            <p:cNvPr id="9" name="Rectangle 9"/>
            <p:cNvSpPr>
              <a:spLocks noChangeArrowheads="1"/>
            </p:cNvSpPr>
            <p:nvPr/>
          </p:nvSpPr>
          <p:spPr bwMode="auto">
            <a:xfrm>
              <a:off x="5895" y="2535"/>
              <a:ext cx="1455" cy="2476"/>
            </a:xfrm>
            <a:prstGeom prst="rect">
              <a:avLst/>
            </a:prstGeom>
            <a:solidFill>
              <a:srgbClr val="FFFFFF"/>
            </a:solidFill>
            <a:ln w="9525">
              <a:solidFill>
                <a:srgbClr val="000000"/>
              </a:solidFill>
              <a:miter lim="800000"/>
              <a:headEnd/>
              <a:tailEnd/>
            </a:ln>
          </p:spPr>
          <p:txBody>
            <a:bodyPr/>
            <a:lstStyle/>
            <a:p>
              <a:endParaRPr lang="en-US" sz="1200"/>
            </a:p>
            <a:p>
              <a:endParaRPr lang="en-US" sz="1200"/>
            </a:p>
            <a:p>
              <a:endParaRPr lang="en-US" sz="1200"/>
            </a:p>
            <a:p>
              <a:endParaRPr lang="en-US" sz="1200"/>
            </a:p>
            <a:p>
              <a:r>
                <a:rPr lang="en-US" sz="1200"/>
                <a:t>Select next</a:t>
              </a:r>
            </a:p>
            <a:p>
              <a:r>
                <a:rPr lang="en-US" sz="1200"/>
                <a:t>user process P2</a:t>
              </a:r>
            </a:p>
            <a:p>
              <a:endParaRPr lang="en-US"/>
            </a:p>
          </p:txBody>
        </p:sp>
        <p:sp>
          <p:nvSpPr>
            <p:cNvPr id="10" name="Rectangle 10"/>
            <p:cNvSpPr>
              <a:spLocks noChangeArrowheads="1"/>
            </p:cNvSpPr>
            <p:nvPr/>
          </p:nvSpPr>
          <p:spPr bwMode="auto">
            <a:xfrm>
              <a:off x="7350" y="2535"/>
              <a:ext cx="1320" cy="2476"/>
            </a:xfrm>
            <a:prstGeom prst="rect">
              <a:avLst/>
            </a:prstGeom>
            <a:solidFill>
              <a:srgbClr val="FFFFFF"/>
            </a:solidFill>
            <a:ln w="9525">
              <a:solidFill>
                <a:srgbClr val="000000"/>
              </a:solidFill>
              <a:miter lim="800000"/>
              <a:headEnd/>
              <a:tailEnd/>
            </a:ln>
          </p:spPr>
          <p:txBody>
            <a:bodyPr/>
            <a:lstStyle/>
            <a:p>
              <a:endParaRPr lang="en-US" sz="1200"/>
            </a:p>
            <a:p>
              <a:endParaRPr lang="en-US" sz="1200"/>
            </a:p>
            <a:p>
              <a:endParaRPr lang="en-US" sz="1200"/>
            </a:p>
            <a:p>
              <a:endParaRPr lang="en-US" sz="1200"/>
            </a:p>
            <a:p>
              <a:r>
                <a:rPr lang="en-US" sz="1200"/>
                <a:t>Restore state of P2 and restart CPU</a:t>
              </a:r>
            </a:p>
            <a:p>
              <a:endParaRPr lang="en-US"/>
            </a:p>
          </p:txBody>
        </p:sp>
        <p:sp>
          <p:nvSpPr>
            <p:cNvPr id="11" name="Rectangle 11"/>
            <p:cNvSpPr>
              <a:spLocks noChangeArrowheads="1"/>
            </p:cNvSpPr>
            <p:nvPr/>
          </p:nvSpPr>
          <p:spPr bwMode="auto">
            <a:xfrm>
              <a:off x="1846" y="1890"/>
              <a:ext cx="1530" cy="510"/>
            </a:xfrm>
            <a:prstGeom prst="rect">
              <a:avLst/>
            </a:prstGeom>
            <a:solidFill>
              <a:srgbClr val="FFFFFF"/>
            </a:solidFill>
            <a:ln w="9525">
              <a:solidFill>
                <a:srgbClr val="FFFFFF"/>
              </a:solidFill>
              <a:miter lim="800000"/>
              <a:headEnd/>
              <a:tailEnd/>
            </a:ln>
          </p:spPr>
          <p:txBody>
            <a:bodyPr/>
            <a:lstStyle/>
            <a:p>
              <a:r>
                <a:rPr lang="en-US" sz="1200"/>
                <a:t>P1 has CPU</a:t>
              </a:r>
              <a:endParaRPr lang="en-US"/>
            </a:p>
          </p:txBody>
        </p:sp>
        <p:sp>
          <p:nvSpPr>
            <p:cNvPr id="12" name="Rectangle 12"/>
            <p:cNvSpPr>
              <a:spLocks noChangeArrowheads="1"/>
            </p:cNvSpPr>
            <p:nvPr/>
          </p:nvSpPr>
          <p:spPr bwMode="auto">
            <a:xfrm>
              <a:off x="4891" y="1950"/>
              <a:ext cx="1530" cy="510"/>
            </a:xfrm>
            <a:prstGeom prst="rect">
              <a:avLst/>
            </a:prstGeom>
            <a:solidFill>
              <a:srgbClr val="FFFFFF"/>
            </a:solidFill>
            <a:ln w="9525">
              <a:solidFill>
                <a:srgbClr val="FFFFFF"/>
              </a:solidFill>
              <a:miter lim="800000"/>
              <a:headEnd/>
              <a:tailEnd/>
            </a:ln>
          </p:spPr>
          <p:txBody>
            <a:bodyPr/>
            <a:lstStyle/>
            <a:p>
              <a:r>
                <a:rPr lang="en-US" sz="1200"/>
                <a:t>OS has CPU</a:t>
              </a:r>
              <a:endParaRPr lang="en-US"/>
            </a:p>
          </p:txBody>
        </p:sp>
        <p:sp>
          <p:nvSpPr>
            <p:cNvPr id="13" name="Rectangle 13"/>
            <p:cNvSpPr>
              <a:spLocks noChangeArrowheads="1"/>
            </p:cNvSpPr>
            <p:nvPr/>
          </p:nvSpPr>
          <p:spPr bwMode="auto">
            <a:xfrm>
              <a:off x="8716" y="1890"/>
              <a:ext cx="1530" cy="510"/>
            </a:xfrm>
            <a:prstGeom prst="rect">
              <a:avLst/>
            </a:prstGeom>
            <a:solidFill>
              <a:srgbClr val="FFFFFF"/>
            </a:solidFill>
            <a:ln w="9525">
              <a:solidFill>
                <a:srgbClr val="FFFFFF"/>
              </a:solidFill>
              <a:miter lim="800000"/>
              <a:headEnd/>
              <a:tailEnd/>
            </a:ln>
          </p:spPr>
          <p:txBody>
            <a:bodyPr/>
            <a:lstStyle/>
            <a:p>
              <a:r>
                <a:rPr lang="en-US" sz="1200"/>
                <a:t>P2 has CPU</a:t>
              </a:r>
              <a:endParaRPr lang="en-US"/>
            </a:p>
          </p:txBody>
        </p:sp>
        <p:sp>
          <p:nvSpPr>
            <p:cNvPr id="14" name="Rectangle 14"/>
            <p:cNvSpPr>
              <a:spLocks noChangeArrowheads="1"/>
            </p:cNvSpPr>
            <p:nvPr/>
          </p:nvSpPr>
          <p:spPr bwMode="auto">
            <a:xfrm>
              <a:off x="3421" y="5145"/>
              <a:ext cx="5130" cy="510"/>
            </a:xfrm>
            <a:prstGeom prst="rect">
              <a:avLst/>
            </a:prstGeom>
            <a:solidFill>
              <a:srgbClr val="FFFFFF"/>
            </a:solidFill>
            <a:ln w="9525">
              <a:solidFill>
                <a:srgbClr val="FFFFFF"/>
              </a:solidFill>
              <a:miter lim="800000"/>
              <a:headEnd/>
              <a:tailEnd/>
            </a:ln>
          </p:spPr>
          <p:txBody>
            <a:bodyPr/>
            <a:lstStyle/>
            <a:p>
              <a:pPr algn="ctr"/>
              <a:r>
                <a:rPr lang="en-US" sz="1200"/>
                <a:t>Context switch</a:t>
              </a:r>
              <a:endParaRPr lang="en-US"/>
            </a:p>
          </p:txBody>
        </p:sp>
      </p:grpSp>
    </p:spTree>
    <p:extLst>
      <p:ext uri="{BB962C8B-B14F-4D97-AF65-F5344CB8AC3E}">
        <p14:creationId xmlns:p14="http://schemas.microsoft.com/office/powerpoint/2010/main" val="7792601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Process Creation</a:t>
            </a:r>
          </a:p>
        </p:txBody>
      </p:sp>
      <p:sp>
        <p:nvSpPr>
          <p:cNvPr id="22531" name="Rectangle 3"/>
          <p:cNvSpPr>
            <a:spLocks noGrp="1" noChangeArrowheads="1"/>
          </p:cNvSpPr>
          <p:nvPr>
            <p:ph type="body" idx="1"/>
          </p:nvPr>
        </p:nvSpPr>
        <p:spPr>
          <a:xfrm>
            <a:off x="1209675" y="1644650"/>
            <a:ext cx="11410950" cy="6769100"/>
          </a:xfrm>
        </p:spPr>
        <p:txBody>
          <a:bodyPr/>
          <a:lstStyle/>
          <a:p>
            <a:r>
              <a:rPr lang="en-US" sz="2400" b="1" dirty="0"/>
              <a:t>When are processes </a:t>
            </a:r>
            <a:r>
              <a:rPr lang="en-US" sz="2400" b="1" dirty="0" smtClean="0"/>
              <a:t>created?</a:t>
            </a:r>
            <a:r>
              <a:rPr lang="en-US" sz="2400" dirty="0" smtClean="0"/>
              <a:t> </a:t>
            </a:r>
          </a:p>
          <a:p>
            <a:pPr lvl="1">
              <a:buFont typeface="+mj-lt"/>
              <a:buAutoNum type="arabicPeriod"/>
            </a:pPr>
            <a:r>
              <a:rPr lang="en-US" sz="2400" dirty="0" smtClean="0"/>
              <a:t>On </a:t>
            </a:r>
            <a:r>
              <a:rPr lang="en-US" sz="2400" dirty="0"/>
              <a:t>system startup.  Daemons, or background processes, are automatically started by the Operating System when the system is initialized and they work in the background either listening for events to occur or maintaining some part of the </a:t>
            </a:r>
            <a:r>
              <a:rPr lang="en-US" sz="2400" dirty="0" smtClean="0"/>
              <a:t>system. </a:t>
            </a:r>
          </a:p>
          <a:p>
            <a:pPr lvl="1">
              <a:buFont typeface="+mj-lt"/>
              <a:buAutoNum type="arabicPeriod"/>
            </a:pPr>
            <a:r>
              <a:rPr lang="en-US" sz="2400" dirty="0" smtClean="0"/>
              <a:t>On </a:t>
            </a:r>
            <a:r>
              <a:rPr lang="en-US" sz="2400" dirty="0"/>
              <a:t>system calls.  A process that is already running may wish to give birth to additional processes to help it in a particular task.  The latter processes are known as </a:t>
            </a:r>
            <a:r>
              <a:rPr lang="en-US" sz="2400" b="1" dirty="0"/>
              <a:t>child</a:t>
            </a:r>
            <a:r>
              <a:rPr lang="en-US" sz="2400" dirty="0"/>
              <a:t> processes and the former is the </a:t>
            </a:r>
            <a:r>
              <a:rPr lang="en-US" sz="2400" b="1" dirty="0"/>
              <a:t>parent</a:t>
            </a:r>
            <a:r>
              <a:rPr lang="en-US" sz="2400" dirty="0"/>
              <a:t>.  It is common to have such a hierarchy of </a:t>
            </a:r>
            <a:r>
              <a:rPr lang="en-US" sz="2400" dirty="0" smtClean="0"/>
              <a:t>processes.</a:t>
            </a:r>
          </a:p>
          <a:p>
            <a:pPr lvl="1">
              <a:buFont typeface="+mj-lt"/>
              <a:buAutoNum type="arabicPeriod"/>
            </a:pPr>
            <a:r>
              <a:rPr lang="en-US" sz="2400" dirty="0" smtClean="0"/>
              <a:t>On </a:t>
            </a:r>
            <a:r>
              <a:rPr lang="en-US" sz="2400" dirty="0"/>
              <a:t>user requests.  Double clicking on a program icon or executing it via the command line automatically creates a process for that program.  It is more than likely that it will then generate child processes to perform separate tasks.</a:t>
            </a:r>
          </a:p>
          <a:p>
            <a:pPr>
              <a:buFont typeface="Monotype Sorts" charset="2"/>
              <a:buNone/>
            </a:pPr>
            <a:endParaRPr lang="en-US" sz="24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Process Creation</a:t>
            </a:r>
          </a:p>
        </p:txBody>
      </p:sp>
      <p:sp>
        <p:nvSpPr>
          <p:cNvPr id="22531" name="Rectangle 3"/>
          <p:cNvSpPr>
            <a:spLocks noGrp="1" noChangeArrowheads="1"/>
          </p:cNvSpPr>
          <p:nvPr>
            <p:ph type="body" idx="1"/>
          </p:nvPr>
        </p:nvSpPr>
        <p:spPr>
          <a:xfrm>
            <a:off x="1209675" y="1644650"/>
            <a:ext cx="11410950" cy="6769100"/>
          </a:xfrm>
        </p:spPr>
        <p:txBody>
          <a:bodyPr/>
          <a:lstStyle/>
          <a:p>
            <a:r>
              <a:rPr lang="en-US" sz="2400" b="1" dirty="0" smtClean="0"/>
              <a:t>Parent </a:t>
            </a:r>
            <a:r>
              <a:rPr lang="en-US" sz="2400" dirty="0" smtClean="0"/>
              <a:t>process create </a:t>
            </a:r>
            <a:r>
              <a:rPr lang="en-US" sz="2400" b="1" dirty="0" smtClean="0"/>
              <a:t>children </a:t>
            </a:r>
            <a:r>
              <a:rPr lang="en-US" sz="2400" dirty="0" smtClean="0"/>
              <a:t>processes, which, in turn create other processes, forming a tree of processes</a:t>
            </a:r>
          </a:p>
          <a:p>
            <a:endParaRPr lang="en-US" sz="2400" dirty="0" smtClean="0"/>
          </a:p>
          <a:p>
            <a:r>
              <a:rPr lang="en-US" sz="2400" dirty="0" smtClean="0"/>
              <a:t>Generally, process identified and managed via </a:t>
            </a:r>
            <a:r>
              <a:rPr lang="en-US" sz="2400" b="1" dirty="0" smtClean="0"/>
              <a:t>a process identifier </a:t>
            </a:r>
            <a:r>
              <a:rPr lang="en-US" sz="2400" dirty="0" smtClean="0"/>
              <a:t>(</a:t>
            </a:r>
            <a:r>
              <a:rPr lang="en-US" sz="2400" b="1" dirty="0" err="1" smtClean="0"/>
              <a:t>pid</a:t>
            </a:r>
            <a:r>
              <a:rPr lang="en-US" sz="2400" dirty="0" smtClean="0"/>
              <a:t>)</a:t>
            </a:r>
          </a:p>
          <a:p>
            <a:endParaRPr lang="en-US" sz="2400" dirty="0" smtClean="0"/>
          </a:p>
          <a:p>
            <a:r>
              <a:rPr lang="en-US" sz="2400" dirty="0" smtClean="0"/>
              <a:t>Resource sharing</a:t>
            </a:r>
          </a:p>
          <a:p>
            <a:pPr lvl="1"/>
            <a:r>
              <a:rPr lang="en-US" sz="2400" dirty="0" smtClean="0"/>
              <a:t>Parent and children share all resources</a:t>
            </a:r>
          </a:p>
          <a:p>
            <a:pPr lvl="1"/>
            <a:r>
              <a:rPr lang="en-US" sz="2400" dirty="0" smtClean="0"/>
              <a:t>Children share subset of parent’s resources</a:t>
            </a:r>
          </a:p>
          <a:p>
            <a:pPr lvl="1"/>
            <a:r>
              <a:rPr lang="en-US" sz="2400" dirty="0" smtClean="0"/>
              <a:t>Parent and child share no resources</a:t>
            </a:r>
          </a:p>
          <a:p>
            <a:pPr lvl="1"/>
            <a:endParaRPr lang="en-US" sz="2400" dirty="0" smtClean="0"/>
          </a:p>
          <a:p>
            <a:r>
              <a:rPr lang="en-US" sz="2400" dirty="0" smtClean="0"/>
              <a:t>Execution</a:t>
            </a:r>
          </a:p>
          <a:p>
            <a:pPr lvl="1"/>
            <a:r>
              <a:rPr lang="en-US" sz="2400" dirty="0" smtClean="0"/>
              <a:t>Parent and children execute concurrently</a:t>
            </a:r>
          </a:p>
          <a:p>
            <a:pPr lvl="1"/>
            <a:r>
              <a:rPr lang="en-US" sz="2400" dirty="0" smtClean="0"/>
              <a:t>Parent waits until children terminate</a:t>
            </a:r>
          </a:p>
          <a:p>
            <a:pPr>
              <a:buFont typeface="Monotype Sorts" charset="2"/>
              <a:buNone/>
            </a:pPr>
            <a:endParaRPr lang="en-US" sz="2400" dirty="0" smtClean="0"/>
          </a:p>
        </p:txBody>
      </p:sp>
    </p:spTree>
    <p:extLst>
      <p:ext uri="{BB962C8B-B14F-4D97-AF65-F5344CB8AC3E}">
        <p14:creationId xmlns:p14="http://schemas.microsoft.com/office/powerpoint/2010/main" val="7498571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604963" y="369888"/>
            <a:ext cx="11425237" cy="768350"/>
          </a:xfrm>
        </p:spPr>
        <p:txBody>
          <a:bodyPr/>
          <a:lstStyle/>
          <a:p>
            <a:pPr eaLnBrk="1" hangingPunct="1"/>
            <a:r>
              <a:rPr lang="en-US" smtClean="0"/>
              <a:t>Process Creation (Cont.)</a:t>
            </a:r>
          </a:p>
        </p:txBody>
      </p:sp>
      <p:sp>
        <p:nvSpPr>
          <p:cNvPr id="23555" name="Rectangle 3"/>
          <p:cNvSpPr>
            <a:spLocks noGrp="1" noChangeArrowheads="1"/>
          </p:cNvSpPr>
          <p:nvPr>
            <p:ph type="body" idx="1"/>
          </p:nvPr>
        </p:nvSpPr>
        <p:spPr/>
        <p:txBody>
          <a:bodyPr/>
          <a:lstStyle/>
          <a:p>
            <a:r>
              <a:rPr lang="en-US" sz="2800" dirty="0" smtClean="0"/>
              <a:t>Address space</a:t>
            </a:r>
          </a:p>
          <a:p>
            <a:pPr lvl="1"/>
            <a:r>
              <a:rPr lang="en-US" sz="2800" dirty="0" smtClean="0"/>
              <a:t>Child duplicate of parent</a:t>
            </a:r>
          </a:p>
          <a:p>
            <a:pPr lvl="1"/>
            <a:r>
              <a:rPr lang="en-US" sz="2800" dirty="0" smtClean="0"/>
              <a:t>Child has a program loaded into it</a:t>
            </a:r>
          </a:p>
          <a:p>
            <a:pPr lvl="1"/>
            <a:endParaRPr lang="en-US" sz="2800" dirty="0" smtClean="0"/>
          </a:p>
          <a:p>
            <a:r>
              <a:rPr lang="en-US" sz="2800" dirty="0" smtClean="0"/>
              <a:t>UNIX examples</a:t>
            </a:r>
          </a:p>
          <a:p>
            <a:pPr lvl="1"/>
            <a:r>
              <a:rPr lang="en-US" sz="2800" b="1" dirty="0" smtClean="0"/>
              <a:t>fork</a:t>
            </a:r>
            <a:r>
              <a:rPr lang="en-US" sz="2800" dirty="0" smtClean="0"/>
              <a:t> system call creates new process</a:t>
            </a:r>
          </a:p>
          <a:p>
            <a:pPr lvl="1"/>
            <a:r>
              <a:rPr lang="en-US" sz="2800" b="1" dirty="0" smtClean="0"/>
              <a:t>exec</a:t>
            </a:r>
            <a:r>
              <a:rPr lang="en-US" sz="2800" dirty="0" smtClean="0"/>
              <a:t> system call used after a </a:t>
            </a:r>
            <a:r>
              <a:rPr lang="en-US" sz="2800" b="1" dirty="0" smtClean="0"/>
              <a:t>fork</a:t>
            </a:r>
            <a:r>
              <a:rPr lang="en-US" sz="2800" dirty="0" smtClean="0"/>
              <a:t> to replace the process’ memory space with a new program</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Process Creation</a:t>
            </a:r>
          </a:p>
        </p:txBody>
      </p:sp>
      <p:pic>
        <p:nvPicPr>
          <p:cNvPr id="24579" name="Picture 4" descr="3"/>
          <p:cNvPicPr>
            <a:picLocks noChangeAspect="1" noChangeArrowheads="1"/>
          </p:cNvPicPr>
          <p:nvPr/>
        </p:nvPicPr>
        <p:blipFill>
          <a:blip r:embed="rId3"/>
          <a:srcRect/>
          <a:stretch>
            <a:fillRect/>
          </a:stretch>
        </p:blipFill>
        <p:spPr bwMode="auto">
          <a:xfrm>
            <a:off x="1255713" y="2840038"/>
            <a:ext cx="11253787" cy="25193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328738" y="369888"/>
            <a:ext cx="12344400" cy="768350"/>
          </a:xfrm>
        </p:spPr>
        <p:txBody>
          <a:bodyPr/>
          <a:lstStyle/>
          <a:p>
            <a:pPr eaLnBrk="1" hangingPunct="1"/>
            <a:r>
              <a:rPr lang="en-US" smtClean="0"/>
              <a:t>C Program Forking Separate Process</a:t>
            </a:r>
          </a:p>
        </p:txBody>
      </p:sp>
      <p:sp>
        <p:nvSpPr>
          <p:cNvPr id="25603" name="Rectangle 3"/>
          <p:cNvSpPr>
            <a:spLocks noGrp="1" noChangeArrowheads="1"/>
          </p:cNvSpPr>
          <p:nvPr>
            <p:ph type="body" idx="1"/>
          </p:nvPr>
        </p:nvSpPr>
        <p:spPr>
          <a:xfrm>
            <a:off x="3410466" y="1136822"/>
            <a:ext cx="6895069" cy="7809469"/>
          </a:xfrm>
        </p:spPr>
        <p:txBody>
          <a:bodyPr/>
          <a:lstStyle/>
          <a:p>
            <a:pPr>
              <a:lnSpc>
                <a:spcPct val="80000"/>
              </a:lnSpc>
              <a:buFont typeface="Monotype Sorts" charset="2"/>
              <a:buNone/>
            </a:pPr>
            <a:r>
              <a:rPr kumimoji="0" lang="en-US" sz="2000" dirty="0" smtClean="0">
                <a:latin typeface="Monaco" charset="0"/>
              </a:rPr>
              <a:t>#include &lt;sys/</a:t>
            </a:r>
            <a:r>
              <a:rPr kumimoji="0" lang="en-US" sz="2000" dirty="0" err="1" smtClean="0">
                <a:latin typeface="Monaco" charset="0"/>
              </a:rPr>
              <a:t>types.h</a:t>
            </a:r>
            <a:r>
              <a:rPr kumimoji="0" lang="en-US" sz="2000" dirty="0" smtClean="0">
                <a:latin typeface="Monaco" charset="0"/>
              </a:rPr>
              <a:t>&gt;</a:t>
            </a:r>
          </a:p>
          <a:p>
            <a:pPr>
              <a:lnSpc>
                <a:spcPct val="80000"/>
              </a:lnSpc>
              <a:buFont typeface="Monotype Sorts" charset="2"/>
              <a:buNone/>
            </a:pPr>
            <a:r>
              <a:rPr kumimoji="0" lang="en-US" sz="2000" dirty="0" smtClean="0">
                <a:latin typeface="Monaco" charset="0"/>
              </a:rPr>
              <a:t>#include &lt;</a:t>
            </a:r>
            <a:r>
              <a:rPr kumimoji="0" lang="en-US" sz="2000" dirty="0" err="1" smtClean="0">
                <a:latin typeface="Monaco" charset="0"/>
              </a:rPr>
              <a:t>stdio.h</a:t>
            </a:r>
            <a:r>
              <a:rPr kumimoji="0" lang="en-US" sz="2000" dirty="0" smtClean="0">
                <a:latin typeface="Monaco" charset="0"/>
              </a:rPr>
              <a:t>&gt;</a:t>
            </a:r>
          </a:p>
          <a:p>
            <a:pPr>
              <a:lnSpc>
                <a:spcPct val="80000"/>
              </a:lnSpc>
              <a:buFont typeface="Monotype Sorts" charset="2"/>
              <a:buNone/>
            </a:pPr>
            <a:r>
              <a:rPr kumimoji="0" lang="en-US" sz="2000" dirty="0" smtClean="0">
                <a:latin typeface="Monaco" charset="0"/>
              </a:rPr>
              <a:t>#include &lt;</a:t>
            </a:r>
            <a:r>
              <a:rPr kumimoji="0" lang="en-US" sz="2000" dirty="0" err="1" smtClean="0">
                <a:latin typeface="Monaco" charset="0"/>
              </a:rPr>
              <a:t>unistd.h</a:t>
            </a:r>
            <a:r>
              <a:rPr kumimoji="0" lang="en-US" sz="2000" dirty="0" smtClean="0">
                <a:latin typeface="Monaco" charset="0"/>
              </a:rPr>
              <a:t>&gt;</a:t>
            </a:r>
          </a:p>
          <a:p>
            <a:pPr>
              <a:lnSpc>
                <a:spcPct val="80000"/>
              </a:lnSpc>
              <a:buFont typeface="Monotype Sorts" charset="2"/>
              <a:buNone/>
            </a:pPr>
            <a:r>
              <a:rPr kumimoji="0" lang="en-US" sz="2000" dirty="0" err="1" smtClean="0">
                <a:latin typeface="Monaco" charset="0"/>
              </a:rPr>
              <a:t>int</a:t>
            </a:r>
            <a:r>
              <a:rPr kumimoji="0" lang="en-US" sz="2000" dirty="0" smtClean="0">
                <a:latin typeface="Monaco" charset="0"/>
              </a:rPr>
              <a:t> main()</a:t>
            </a:r>
          </a:p>
          <a:p>
            <a:pPr>
              <a:lnSpc>
                <a:spcPct val="80000"/>
              </a:lnSpc>
              <a:buFont typeface="Monotype Sorts" charset="2"/>
              <a:buNone/>
            </a:pPr>
            <a:r>
              <a:rPr kumimoji="0" lang="en-US" sz="2000" dirty="0" smtClean="0">
                <a:latin typeface="Monaco" charset="0"/>
              </a:rPr>
              <a:t>{</a:t>
            </a:r>
          </a:p>
          <a:p>
            <a:pPr>
              <a:lnSpc>
                <a:spcPct val="80000"/>
              </a:lnSpc>
              <a:buFont typeface="Monotype Sorts" charset="2"/>
              <a:buNone/>
            </a:pPr>
            <a:r>
              <a:rPr kumimoji="0" lang="en-US" sz="2000" dirty="0" err="1" smtClean="0">
                <a:latin typeface="Monaco" charset="0"/>
              </a:rPr>
              <a:t>pid_t</a:t>
            </a:r>
            <a:r>
              <a:rPr kumimoji="0" lang="en-US" sz="2000" dirty="0" smtClean="0">
                <a:latin typeface="Monaco" charset="0"/>
              </a:rPr>
              <a:t>  </a:t>
            </a:r>
            <a:r>
              <a:rPr kumimoji="0" lang="en-US" sz="2000" dirty="0" err="1" smtClean="0">
                <a:latin typeface="Monaco" charset="0"/>
              </a:rPr>
              <a:t>pid</a:t>
            </a:r>
            <a:r>
              <a:rPr kumimoji="0" lang="en-US" sz="2000" dirty="0" smtClean="0">
                <a:latin typeface="Monaco" charset="0"/>
              </a:rPr>
              <a:t>;</a:t>
            </a:r>
          </a:p>
          <a:p>
            <a:pPr>
              <a:lnSpc>
                <a:spcPct val="80000"/>
              </a:lnSpc>
              <a:buFont typeface="Monotype Sorts" charset="2"/>
              <a:buNone/>
            </a:pPr>
            <a:r>
              <a:rPr kumimoji="0" lang="en-US" sz="2000" dirty="0" smtClean="0">
                <a:latin typeface="Monaco" charset="0"/>
              </a:rPr>
              <a:t>	/* fork another process */</a:t>
            </a:r>
          </a:p>
          <a:p>
            <a:pPr>
              <a:lnSpc>
                <a:spcPct val="80000"/>
              </a:lnSpc>
              <a:buFont typeface="Monotype Sorts" charset="2"/>
              <a:buNone/>
            </a:pPr>
            <a:r>
              <a:rPr kumimoji="0" lang="en-US" sz="2000" dirty="0" smtClean="0">
                <a:latin typeface="Monaco" charset="0"/>
              </a:rPr>
              <a:t>	</a:t>
            </a:r>
            <a:r>
              <a:rPr kumimoji="0" lang="en-US" sz="2000" dirty="0" err="1" smtClean="0">
                <a:latin typeface="Monaco" charset="0"/>
              </a:rPr>
              <a:t>pid</a:t>
            </a:r>
            <a:r>
              <a:rPr kumimoji="0" lang="en-US" sz="2000" dirty="0" smtClean="0">
                <a:latin typeface="Monaco" charset="0"/>
              </a:rPr>
              <a:t> = fork();</a:t>
            </a:r>
          </a:p>
          <a:p>
            <a:pPr>
              <a:lnSpc>
                <a:spcPct val="80000"/>
              </a:lnSpc>
              <a:buFont typeface="Monotype Sorts" charset="2"/>
              <a:buNone/>
            </a:pPr>
            <a:r>
              <a:rPr kumimoji="0" lang="en-US" sz="2000" dirty="0" smtClean="0">
                <a:latin typeface="Monaco" charset="0"/>
              </a:rPr>
              <a:t>	if (</a:t>
            </a:r>
            <a:r>
              <a:rPr kumimoji="0" lang="en-US" sz="2000" dirty="0" err="1" smtClean="0">
                <a:latin typeface="Monaco" charset="0"/>
              </a:rPr>
              <a:t>pid</a:t>
            </a:r>
            <a:r>
              <a:rPr kumimoji="0" lang="en-US" sz="2000" dirty="0" smtClean="0">
                <a:latin typeface="Monaco" charset="0"/>
              </a:rPr>
              <a:t> &lt; 0) { /* error occurred */</a:t>
            </a:r>
          </a:p>
          <a:p>
            <a:pPr>
              <a:lnSpc>
                <a:spcPct val="80000"/>
              </a:lnSpc>
              <a:buFont typeface="Monotype Sorts" charset="2"/>
              <a:buNone/>
            </a:pPr>
            <a:r>
              <a:rPr kumimoji="0" lang="en-US" sz="2000" dirty="0" smtClean="0">
                <a:latin typeface="Monaco" charset="0"/>
              </a:rPr>
              <a:t>		</a:t>
            </a:r>
            <a:r>
              <a:rPr kumimoji="0" lang="en-US" sz="2000" dirty="0" err="1" smtClean="0">
                <a:latin typeface="Monaco" charset="0"/>
              </a:rPr>
              <a:t>fprintf</a:t>
            </a:r>
            <a:r>
              <a:rPr kumimoji="0" lang="en-US" sz="2000" dirty="0" smtClean="0">
                <a:latin typeface="Monaco" charset="0"/>
              </a:rPr>
              <a:t>(</a:t>
            </a:r>
            <a:r>
              <a:rPr kumimoji="0" lang="en-US" sz="2000" dirty="0" err="1" smtClean="0">
                <a:latin typeface="Monaco" charset="0"/>
              </a:rPr>
              <a:t>stderr</a:t>
            </a:r>
            <a:r>
              <a:rPr kumimoji="0" lang="en-US" sz="2000" dirty="0" smtClean="0">
                <a:latin typeface="Monaco" charset="0"/>
              </a:rPr>
              <a:t>, "Fork Failed");</a:t>
            </a:r>
          </a:p>
          <a:p>
            <a:pPr>
              <a:lnSpc>
                <a:spcPct val="80000"/>
              </a:lnSpc>
              <a:buFont typeface="Monotype Sorts" charset="2"/>
              <a:buNone/>
            </a:pPr>
            <a:r>
              <a:rPr kumimoji="0" lang="en-US" sz="2000" dirty="0" smtClean="0">
                <a:latin typeface="Monaco" charset="0"/>
              </a:rPr>
              <a:t>		return 1;</a:t>
            </a:r>
          </a:p>
          <a:p>
            <a:pPr>
              <a:lnSpc>
                <a:spcPct val="80000"/>
              </a:lnSpc>
              <a:buFont typeface="Monotype Sorts" charset="2"/>
              <a:buNone/>
            </a:pPr>
            <a:r>
              <a:rPr kumimoji="0" lang="en-US" sz="2000" dirty="0" smtClean="0">
                <a:latin typeface="Monaco" charset="0"/>
              </a:rPr>
              <a:t>	}</a:t>
            </a:r>
          </a:p>
          <a:p>
            <a:pPr>
              <a:lnSpc>
                <a:spcPct val="80000"/>
              </a:lnSpc>
              <a:buFont typeface="Monotype Sorts" charset="2"/>
              <a:buNone/>
            </a:pPr>
            <a:r>
              <a:rPr kumimoji="0" lang="en-US" sz="2000" dirty="0" smtClean="0">
                <a:latin typeface="Monaco" charset="0"/>
              </a:rPr>
              <a:t>	else if (</a:t>
            </a:r>
            <a:r>
              <a:rPr kumimoji="0" lang="en-US" sz="2000" dirty="0" err="1" smtClean="0">
                <a:latin typeface="Monaco" charset="0"/>
              </a:rPr>
              <a:t>pid</a:t>
            </a:r>
            <a:r>
              <a:rPr kumimoji="0" lang="en-US" sz="2000" dirty="0" smtClean="0">
                <a:latin typeface="Monaco" charset="0"/>
              </a:rPr>
              <a:t> == 0) { /* child process */</a:t>
            </a:r>
          </a:p>
          <a:p>
            <a:pPr>
              <a:lnSpc>
                <a:spcPct val="80000"/>
              </a:lnSpc>
              <a:buFont typeface="Monotype Sorts" charset="2"/>
              <a:buNone/>
            </a:pPr>
            <a:r>
              <a:rPr kumimoji="0" lang="en-US" sz="2000" dirty="0" smtClean="0">
                <a:latin typeface="Monaco" charset="0"/>
              </a:rPr>
              <a:t>		</a:t>
            </a:r>
            <a:r>
              <a:rPr kumimoji="0" lang="en-US" sz="2000" dirty="0" err="1" smtClean="0">
                <a:latin typeface="Monaco" charset="0"/>
              </a:rPr>
              <a:t>execlp</a:t>
            </a:r>
            <a:r>
              <a:rPr kumimoji="0" lang="en-US" sz="2000" dirty="0" smtClean="0">
                <a:latin typeface="Monaco" charset="0"/>
              </a:rPr>
              <a:t>("/bin/</a:t>
            </a:r>
            <a:r>
              <a:rPr kumimoji="0" lang="en-US" sz="2000" dirty="0" err="1" smtClean="0">
                <a:latin typeface="Monaco" charset="0"/>
              </a:rPr>
              <a:t>ls</a:t>
            </a:r>
            <a:r>
              <a:rPr kumimoji="0" lang="en-US" sz="2000" dirty="0" smtClean="0">
                <a:latin typeface="Monaco" charset="0"/>
              </a:rPr>
              <a:t>", "</a:t>
            </a:r>
            <a:r>
              <a:rPr kumimoji="0" lang="en-US" sz="2000" dirty="0" err="1" smtClean="0">
                <a:latin typeface="Monaco" charset="0"/>
              </a:rPr>
              <a:t>ls</a:t>
            </a:r>
            <a:r>
              <a:rPr kumimoji="0" lang="en-US" sz="2000" dirty="0" smtClean="0">
                <a:latin typeface="Monaco" charset="0"/>
              </a:rPr>
              <a:t>", NULL);</a:t>
            </a:r>
          </a:p>
          <a:p>
            <a:pPr>
              <a:lnSpc>
                <a:spcPct val="80000"/>
              </a:lnSpc>
              <a:buFont typeface="Monotype Sorts" charset="2"/>
              <a:buNone/>
            </a:pPr>
            <a:r>
              <a:rPr kumimoji="0" lang="en-US" sz="2000" dirty="0" smtClean="0">
                <a:latin typeface="Monaco" charset="0"/>
              </a:rPr>
              <a:t>	}</a:t>
            </a:r>
          </a:p>
          <a:p>
            <a:pPr>
              <a:lnSpc>
                <a:spcPct val="80000"/>
              </a:lnSpc>
              <a:buFont typeface="Monotype Sorts" charset="2"/>
              <a:buNone/>
            </a:pPr>
            <a:r>
              <a:rPr kumimoji="0" lang="en-US" sz="2000" dirty="0" smtClean="0">
                <a:latin typeface="Monaco" charset="0"/>
              </a:rPr>
              <a:t>	else { /* parent process */</a:t>
            </a:r>
          </a:p>
          <a:p>
            <a:pPr>
              <a:lnSpc>
                <a:spcPct val="80000"/>
              </a:lnSpc>
              <a:buFont typeface="Monotype Sorts" charset="2"/>
              <a:buNone/>
            </a:pPr>
            <a:r>
              <a:rPr kumimoji="0" lang="en-US" sz="2000" dirty="0" smtClean="0">
                <a:latin typeface="Monaco" charset="0"/>
              </a:rPr>
              <a:t>		/* parent will wait for the child */</a:t>
            </a:r>
          </a:p>
          <a:p>
            <a:pPr>
              <a:lnSpc>
                <a:spcPct val="80000"/>
              </a:lnSpc>
              <a:buFont typeface="Monotype Sorts" charset="2"/>
              <a:buNone/>
            </a:pPr>
            <a:r>
              <a:rPr kumimoji="0" lang="en-US" sz="2000" dirty="0" smtClean="0">
                <a:latin typeface="Monaco" charset="0"/>
              </a:rPr>
              <a:t>		wait (NULL);</a:t>
            </a:r>
          </a:p>
          <a:p>
            <a:pPr>
              <a:lnSpc>
                <a:spcPct val="80000"/>
              </a:lnSpc>
              <a:buFont typeface="Monotype Sorts" charset="2"/>
              <a:buNone/>
            </a:pPr>
            <a:r>
              <a:rPr kumimoji="0" lang="en-US" sz="2000" dirty="0" smtClean="0">
                <a:latin typeface="Monaco" charset="0"/>
              </a:rPr>
              <a:t>		</a:t>
            </a:r>
            <a:r>
              <a:rPr kumimoji="0" lang="en-US" sz="2000" dirty="0" err="1" smtClean="0">
                <a:latin typeface="Monaco" charset="0"/>
              </a:rPr>
              <a:t>printf</a:t>
            </a:r>
            <a:r>
              <a:rPr kumimoji="0" lang="en-US" sz="2000" dirty="0" smtClean="0">
                <a:latin typeface="Monaco" charset="0"/>
              </a:rPr>
              <a:t> ("Child Complete");</a:t>
            </a:r>
          </a:p>
          <a:p>
            <a:pPr>
              <a:lnSpc>
                <a:spcPct val="80000"/>
              </a:lnSpc>
              <a:buFont typeface="Monotype Sorts" charset="2"/>
              <a:buNone/>
            </a:pPr>
            <a:r>
              <a:rPr kumimoji="0" lang="en-US" sz="2000" dirty="0" smtClean="0">
                <a:latin typeface="Monaco" charset="0"/>
              </a:rPr>
              <a:t>	}</a:t>
            </a:r>
          </a:p>
          <a:p>
            <a:pPr>
              <a:lnSpc>
                <a:spcPct val="80000"/>
              </a:lnSpc>
              <a:buFont typeface="Monotype Sorts" charset="2"/>
              <a:buNone/>
            </a:pPr>
            <a:r>
              <a:rPr kumimoji="0" lang="en-US" sz="2000" dirty="0" smtClean="0">
                <a:latin typeface="Monaco" charset="0"/>
              </a:rPr>
              <a:t>	return 0;</a:t>
            </a:r>
          </a:p>
          <a:p>
            <a:pPr>
              <a:lnSpc>
                <a:spcPct val="80000"/>
              </a:lnSpc>
              <a:buFont typeface="Monotype Sorts" charset="2"/>
              <a:buNone/>
            </a:pPr>
            <a:r>
              <a:rPr kumimoji="0" lang="en-US" sz="2000" dirty="0" smtClean="0">
                <a:latin typeface="Monaco" charset="0"/>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Creating Processes using UNIX and C</a:t>
            </a:r>
            <a:endParaRPr lang="en-US" dirty="0"/>
          </a:p>
        </p:txBody>
      </p:sp>
      <p:sp>
        <p:nvSpPr>
          <p:cNvPr id="3" name="Content Placeholder 2"/>
          <p:cNvSpPr>
            <a:spLocks noGrp="1"/>
          </p:cNvSpPr>
          <p:nvPr>
            <p:ph idx="1"/>
          </p:nvPr>
        </p:nvSpPr>
        <p:spPr/>
        <p:txBody>
          <a:bodyPr/>
          <a:lstStyle/>
          <a:p>
            <a:pPr>
              <a:lnSpc>
                <a:spcPct val="90000"/>
              </a:lnSpc>
            </a:pPr>
            <a:r>
              <a:rPr lang="en-US" sz="3200" dirty="0"/>
              <a:t>With the statement </a:t>
            </a:r>
            <a:r>
              <a:rPr lang="en-US" sz="3200" i="1" dirty="0" err="1" smtClean="0">
                <a:solidFill>
                  <a:srgbClr val="FF0000"/>
                </a:solidFill>
              </a:rPr>
              <a:t>pid</a:t>
            </a:r>
            <a:r>
              <a:rPr lang="en-US" sz="3200" i="1" dirty="0" smtClean="0">
                <a:solidFill>
                  <a:srgbClr val="FF0000"/>
                </a:solidFill>
              </a:rPr>
              <a:t>= </a:t>
            </a:r>
            <a:r>
              <a:rPr lang="en-US" sz="3200" i="1" dirty="0">
                <a:solidFill>
                  <a:srgbClr val="FF0000"/>
                </a:solidFill>
              </a:rPr>
              <a:t>fork()</a:t>
            </a:r>
            <a:r>
              <a:rPr lang="en-US" sz="3200" dirty="0"/>
              <a:t> </a:t>
            </a:r>
            <a:r>
              <a:rPr lang="en-US" sz="3200" dirty="0" smtClean="0"/>
              <a:t>a </a:t>
            </a:r>
            <a:r>
              <a:rPr lang="en-US" sz="3200" dirty="0"/>
              <a:t>child </a:t>
            </a:r>
            <a:r>
              <a:rPr lang="en-US" sz="3200" dirty="0" smtClean="0"/>
              <a:t>process is created. </a:t>
            </a:r>
            <a:r>
              <a:rPr lang="en-US" sz="3200" dirty="0"/>
              <a:t>The function fork returns an integer equal to 0 to the child process and one different from 0 to the parent process</a:t>
            </a:r>
            <a:r>
              <a:rPr lang="en-US" sz="3200" dirty="0" smtClean="0"/>
              <a:t>.</a:t>
            </a:r>
          </a:p>
          <a:p>
            <a:pPr>
              <a:lnSpc>
                <a:spcPct val="90000"/>
              </a:lnSpc>
            </a:pPr>
            <a:r>
              <a:rPr lang="en-US" sz="3200" dirty="0" smtClean="0"/>
              <a:t>The </a:t>
            </a:r>
            <a:r>
              <a:rPr lang="en-US" sz="3200" i="1" dirty="0" err="1" smtClean="0">
                <a:solidFill>
                  <a:srgbClr val="FF0000"/>
                </a:solidFill>
              </a:rPr>
              <a:t>execlp</a:t>
            </a:r>
            <a:r>
              <a:rPr lang="en-US" sz="3200" dirty="0" smtClean="0"/>
              <a:t> system calls is used after a fork system call by one of processes to replace the process’ memory space with a new program</a:t>
            </a:r>
          </a:p>
          <a:p>
            <a:pPr>
              <a:lnSpc>
                <a:spcPct val="90000"/>
              </a:lnSpc>
            </a:pPr>
            <a:r>
              <a:rPr lang="en-US" sz="3200" dirty="0" smtClean="0"/>
              <a:t>The parent waits for the child process to complete with the wait system call</a:t>
            </a:r>
            <a:endParaRPr lang="en-US" sz="3200" dirty="0"/>
          </a:p>
          <a:p>
            <a:endParaRPr lang="en-US" dirty="0"/>
          </a:p>
        </p:txBody>
      </p:sp>
    </p:spTree>
    <p:extLst>
      <p:ext uri="{BB962C8B-B14F-4D97-AF65-F5344CB8AC3E}">
        <p14:creationId xmlns:p14="http://schemas.microsoft.com/office/powerpoint/2010/main" val="11223956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smtClean="0"/>
              <a:t>Objectives</a:t>
            </a:r>
          </a:p>
        </p:txBody>
      </p:sp>
      <p:sp>
        <p:nvSpPr>
          <p:cNvPr id="5123" name="Content Placeholder 2"/>
          <p:cNvSpPr>
            <a:spLocks noGrp="1"/>
          </p:cNvSpPr>
          <p:nvPr>
            <p:ph idx="1"/>
          </p:nvPr>
        </p:nvSpPr>
        <p:spPr>
          <a:xfrm>
            <a:off x="1209675" y="1644650"/>
            <a:ext cx="10234613" cy="6040438"/>
          </a:xfrm>
        </p:spPr>
        <p:txBody>
          <a:bodyPr/>
          <a:lstStyle/>
          <a:p>
            <a:r>
              <a:rPr lang="en-US" sz="2800" dirty="0" smtClean="0"/>
              <a:t>To introduce the notion of a process -- a program in execution, which forms the basis of all computation</a:t>
            </a:r>
          </a:p>
          <a:p>
            <a:endParaRPr lang="en-US" sz="2800" dirty="0" smtClean="0"/>
          </a:p>
          <a:p>
            <a:r>
              <a:rPr lang="en-US" sz="2800" dirty="0" smtClean="0"/>
              <a:t>To describe the various features of processes, including scheduling, creation and termination, and communication</a:t>
            </a:r>
          </a:p>
          <a:p>
            <a:endParaRPr lang="en-US" sz="28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565275" y="369888"/>
            <a:ext cx="12344400" cy="768350"/>
          </a:xfrm>
        </p:spPr>
        <p:txBody>
          <a:bodyPr/>
          <a:lstStyle/>
          <a:p>
            <a:pPr eaLnBrk="1" hangingPunct="1"/>
            <a:r>
              <a:rPr lang="en-US" smtClean="0"/>
              <a:t>A Tree of Processes on Solaris</a:t>
            </a:r>
          </a:p>
        </p:txBody>
      </p:sp>
      <p:pic>
        <p:nvPicPr>
          <p:cNvPr id="26627" name="Picture 6" descr="3"/>
          <p:cNvPicPr>
            <a:picLocks noChangeAspect="1" noChangeArrowheads="1"/>
          </p:cNvPicPr>
          <p:nvPr/>
        </p:nvPicPr>
        <p:blipFill>
          <a:blip r:embed="rId3"/>
          <a:srcRect/>
          <a:stretch>
            <a:fillRect/>
          </a:stretch>
        </p:blipFill>
        <p:spPr bwMode="auto">
          <a:xfrm>
            <a:off x="7858896" y="1223147"/>
            <a:ext cx="5857103" cy="6726238"/>
          </a:xfrm>
          <a:prstGeom prst="rect">
            <a:avLst/>
          </a:prstGeom>
          <a:noFill/>
          <a:ln w="9525">
            <a:noFill/>
            <a:miter lim="800000"/>
            <a:headEnd/>
            <a:tailEnd/>
          </a:ln>
        </p:spPr>
      </p:pic>
      <p:sp>
        <p:nvSpPr>
          <p:cNvPr id="2" name="TextBox 1"/>
          <p:cNvSpPr txBox="1"/>
          <p:nvPr/>
        </p:nvSpPr>
        <p:spPr>
          <a:xfrm>
            <a:off x="914399" y="1037955"/>
            <a:ext cx="6944497" cy="6863417"/>
          </a:xfrm>
          <a:prstGeom prst="rect">
            <a:avLst/>
          </a:prstGeom>
          <a:noFill/>
        </p:spPr>
        <p:txBody>
          <a:bodyPr wrap="square" rtlCol="0">
            <a:spAutoFit/>
          </a:bodyPr>
          <a:lstStyle/>
          <a:p>
            <a:pPr marL="342900" indent="-342900">
              <a:buFont typeface="Arial" pitchFamily="34" charset="0"/>
              <a:buChar char="•"/>
            </a:pPr>
            <a:r>
              <a:rPr lang="en-US" sz="2800" dirty="0">
                <a:latin typeface="Times New Roman" pitchFamily="18" charset="0"/>
                <a:cs typeface="Times New Roman" pitchFamily="18" charset="0"/>
              </a:rPr>
              <a:t>Unique </a:t>
            </a:r>
            <a:r>
              <a:rPr lang="en-US" sz="2800" dirty="0" err="1" smtClean="0">
                <a:latin typeface="Times New Roman" pitchFamily="18" charset="0"/>
                <a:cs typeface="Times New Roman" pitchFamily="18" charset="0"/>
              </a:rPr>
              <a:t>pid’s</a:t>
            </a:r>
            <a:endParaRPr lang="en-US" sz="2800" dirty="0" smtClean="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 Parent-child relationships are </a:t>
            </a:r>
            <a:r>
              <a:rPr lang="en-US" sz="2800" dirty="0" smtClean="0">
                <a:latin typeface="Times New Roman" pitchFamily="18" charset="0"/>
                <a:cs typeface="Times New Roman" pitchFamily="18" charset="0"/>
              </a:rPr>
              <a:t>recorded</a:t>
            </a:r>
          </a:p>
          <a:p>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 </a:t>
            </a:r>
            <a:r>
              <a:rPr lang="en-US" sz="2800" smtClean="0">
                <a:latin typeface="Times New Roman" pitchFamily="18" charset="0"/>
                <a:cs typeface="Times New Roman" pitchFamily="18" charset="0"/>
              </a:rPr>
              <a:t>Orphants</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are attached to the </a:t>
            </a:r>
            <a:r>
              <a:rPr lang="en-US" sz="2800" dirty="0" smtClean="0">
                <a:latin typeface="Times New Roman" pitchFamily="18" charset="0"/>
                <a:cs typeface="Times New Roman" pitchFamily="18" charset="0"/>
              </a:rPr>
              <a:t>system ‘</a:t>
            </a:r>
            <a:r>
              <a:rPr lang="en-US" sz="2800" dirty="0">
                <a:latin typeface="Times New Roman" pitchFamily="18" charset="0"/>
                <a:cs typeface="Times New Roman" pitchFamily="18" charset="0"/>
              </a:rPr>
              <a:t>grandfather’ called </a:t>
            </a:r>
            <a:r>
              <a:rPr lang="en-US" sz="2800" i="1" dirty="0" err="1">
                <a:latin typeface="Times New Roman" pitchFamily="18" charset="0"/>
                <a:cs typeface="Times New Roman" pitchFamily="18" charset="0"/>
              </a:rPr>
              <a:t>init</a:t>
            </a:r>
            <a:r>
              <a:rPr lang="en-US" sz="2800" i="1" dirty="0">
                <a:latin typeface="Times New Roman" pitchFamily="18" charset="0"/>
                <a:cs typeface="Times New Roman" pitchFamily="18" charset="0"/>
              </a:rPr>
              <a:t> </a:t>
            </a:r>
            <a:r>
              <a:rPr lang="en-US" sz="2800" dirty="0">
                <a:latin typeface="Times New Roman" pitchFamily="18" charset="0"/>
                <a:cs typeface="Times New Roman" pitchFamily="18" charset="0"/>
              </a:rPr>
              <a:t>(process # 1</a:t>
            </a:r>
            <a:r>
              <a:rPr lang="en-US" sz="2800" dirty="0" smtClean="0">
                <a:latin typeface="Times New Roman" pitchFamily="18" charset="0"/>
                <a:cs typeface="Times New Roman" pitchFamily="18" charset="0"/>
              </a:rPr>
              <a:t>)</a:t>
            </a:r>
          </a:p>
          <a:p>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 </a:t>
            </a:r>
            <a:r>
              <a:rPr lang="en-US" sz="2800" i="1" dirty="0" err="1">
                <a:latin typeface="Times New Roman" pitchFamily="18" charset="0"/>
                <a:cs typeface="Times New Roman" pitchFamily="18" charset="0"/>
              </a:rPr>
              <a:t>init</a:t>
            </a:r>
            <a:r>
              <a:rPr lang="en-US" sz="2800" i="1" dirty="0">
                <a:latin typeface="Times New Roman" pitchFamily="18" charset="0"/>
                <a:cs typeface="Times New Roman" pitchFamily="18" charset="0"/>
              </a:rPr>
              <a:t> </a:t>
            </a:r>
            <a:r>
              <a:rPr lang="en-US" sz="2800" dirty="0">
                <a:latin typeface="Times New Roman" pitchFamily="18" charset="0"/>
                <a:cs typeface="Times New Roman" pitchFamily="18" charset="0"/>
              </a:rPr>
              <a:t>is also the process that initiates </a:t>
            </a:r>
            <a:r>
              <a:rPr lang="en-US" sz="2800" dirty="0" smtClean="0">
                <a:latin typeface="Times New Roman" pitchFamily="18" charset="0"/>
                <a:cs typeface="Times New Roman" pitchFamily="18" charset="0"/>
              </a:rPr>
              <a:t>the login </a:t>
            </a:r>
            <a:r>
              <a:rPr lang="en-US" sz="2800" dirty="0">
                <a:latin typeface="Times New Roman" pitchFamily="18" charset="0"/>
                <a:cs typeface="Times New Roman" pitchFamily="18" charset="0"/>
              </a:rPr>
              <a:t>of new </a:t>
            </a:r>
            <a:r>
              <a:rPr lang="en-US" sz="2800" dirty="0" smtClean="0">
                <a:latin typeface="Times New Roman" pitchFamily="18" charset="0"/>
                <a:cs typeface="Times New Roman" pitchFamily="18" charset="0"/>
              </a:rPr>
              <a:t>users</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System services are processes </a:t>
            </a:r>
            <a:r>
              <a:rPr lang="en-US" sz="2800" dirty="0" smtClean="0">
                <a:latin typeface="Times New Roman" pitchFamily="18" charset="0"/>
                <a:cs typeface="Times New Roman" pitchFamily="18" charset="0"/>
              </a:rPr>
              <a:t>started by </a:t>
            </a:r>
            <a:r>
              <a:rPr lang="en-US" sz="2800" i="1" dirty="0" err="1">
                <a:latin typeface="Times New Roman" pitchFamily="18" charset="0"/>
                <a:cs typeface="Times New Roman" pitchFamily="18" charset="0"/>
              </a:rPr>
              <a:t>init</a:t>
            </a:r>
            <a:r>
              <a:rPr lang="en-US" sz="2800" dirty="0">
                <a:latin typeface="Times New Roman" pitchFamily="18" charset="0"/>
                <a:cs typeface="Times New Roman" pitchFamily="18" charset="0"/>
              </a:rPr>
              <a:t>, by themselves capable </a:t>
            </a:r>
            <a:r>
              <a:rPr lang="en-US" sz="2800" dirty="0" smtClean="0">
                <a:latin typeface="Times New Roman" pitchFamily="18" charset="0"/>
                <a:cs typeface="Times New Roman" pitchFamily="18" charset="0"/>
              </a:rPr>
              <a:t>of starting </a:t>
            </a:r>
            <a:r>
              <a:rPr lang="en-US" sz="2800" dirty="0">
                <a:latin typeface="Times New Roman" pitchFamily="18" charset="0"/>
                <a:cs typeface="Times New Roman" pitchFamily="18" charset="0"/>
              </a:rPr>
              <a:t>new </a:t>
            </a:r>
            <a:r>
              <a:rPr lang="en-US" sz="2800" dirty="0" smtClean="0">
                <a:latin typeface="Times New Roman" pitchFamily="18" charset="0"/>
                <a:cs typeface="Times New Roman" pitchFamily="18" charset="0"/>
              </a:rPr>
              <a:t>ones</a:t>
            </a:r>
          </a:p>
          <a:p>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 Network services are executed </a:t>
            </a:r>
            <a:r>
              <a:rPr lang="en-US" sz="2800" dirty="0" smtClean="0">
                <a:latin typeface="Times New Roman" pitchFamily="18" charset="0"/>
                <a:cs typeface="Times New Roman" pitchFamily="18" charset="0"/>
              </a:rPr>
              <a:t>under control </a:t>
            </a:r>
            <a:r>
              <a:rPr lang="en-US" sz="2800" dirty="0">
                <a:latin typeface="Times New Roman" pitchFamily="18" charset="0"/>
                <a:cs typeface="Times New Roman" pitchFamily="18" charset="0"/>
              </a:rPr>
              <a:t>of </a:t>
            </a:r>
            <a:r>
              <a:rPr lang="en-US" sz="2800" i="1" dirty="0" err="1">
                <a:latin typeface="Times New Roman" pitchFamily="18" charset="0"/>
                <a:cs typeface="Times New Roman" pitchFamily="18" charset="0"/>
              </a:rPr>
              <a:t>inetd</a:t>
            </a:r>
            <a:r>
              <a:rPr lang="en-US" sz="2800" i="1" dirty="0">
                <a:latin typeface="Times New Roman" pitchFamily="18" charset="0"/>
                <a:cs typeface="Times New Roman" pitchFamily="18" charset="0"/>
              </a:rPr>
              <a:t> </a:t>
            </a:r>
            <a:r>
              <a:rPr lang="en-US" sz="2800" dirty="0">
                <a:latin typeface="Times New Roman" pitchFamily="18" charset="0"/>
                <a:cs typeface="Times New Roman" pitchFamily="18" charset="0"/>
              </a:rPr>
              <a:t>(the internet daemon)</a:t>
            </a:r>
          </a:p>
          <a:p>
            <a:pPr lvl="1"/>
            <a:r>
              <a:rPr lang="en-US" sz="2000" dirty="0"/>
              <a:t>– e.g. RPC support, ftp, telnet, rlogin etc.</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dirty="0" smtClean="0"/>
              <a:t>Process Termination</a:t>
            </a:r>
          </a:p>
        </p:txBody>
      </p:sp>
      <p:sp>
        <p:nvSpPr>
          <p:cNvPr id="27651" name="Rectangle 3"/>
          <p:cNvSpPr>
            <a:spLocks noGrp="1" noChangeArrowheads="1"/>
          </p:cNvSpPr>
          <p:nvPr>
            <p:ph type="body" idx="1"/>
          </p:nvPr>
        </p:nvSpPr>
        <p:spPr>
          <a:xfrm>
            <a:off x="1209675" y="1644649"/>
            <a:ext cx="11395075" cy="6535523"/>
          </a:xfrm>
        </p:spPr>
        <p:txBody>
          <a:bodyPr/>
          <a:lstStyle/>
          <a:p>
            <a:r>
              <a:rPr lang="en-US" sz="2800" b="1" dirty="0">
                <a:latin typeface="+mj-lt"/>
              </a:rPr>
              <a:t>When are processes terminated?</a:t>
            </a:r>
            <a:endParaRPr lang="en-US" sz="2800" dirty="0">
              <a:latin typeface="+mj-lt"/>
            </a:endParaRPr>
          </a:p>
          <a:p>
            <a:pPr marL="1085850" lvl="1" indent="-514350">
              <a:buAutoNum type="arabicPeriod"/>
            </a:pPr>
            <a:r>
              <a:rPr lang="en-US" sz="2800" dirty="0" smtClean="0">
                <a:latin typeface="+mj-lt"/>
              </a:rPr>
              <a:t>When </a:t>
            </a:r>
            <a:r>
              <a:rPr lang="en-US" sz="2800" dirty="0">
                <a:latin typeface="+mj-lt"/>
              </a:rPr>
              <a:t>they're done.  After it completes its tasks, a process voluntarily exits</a:t>
            </a:r>
            <a:r>
              <a:rPr lang="en-US" sz="2800" dirty="0" smtClean="0">
                <a:latin typeface="+mj-lt"/>
              </a:rPr>
              <a:t>.</a:t>
            </a:r>
          </a:p>
          <a:p>
            <a:pPr marL="1085850" lvl="1" indent="-514350">
              <a:buAutoNum type="arabicPeriod"/>
            </a:pPr>
            <a:r>
              <a:rPr lang="en-US" sz="2800" dirty="0" smtClean="0">
                <a:latin typeface="+mj-lt"/>
              </a:rPr>
              <a:t>When </a:t>
            </a:r>
            <a:r>
              <a:rPr lang="en-US" sz="2800" dirty="0">
                <a:latin typeface="+mj-lt"/>
              </a:rPr>
              <a:t>an error occurs.  If an error occurs that the process cannot ignore or avoid, it voluntarily </a:t>
            </a:r>
            <a:r>
              <a:rPr lang="en-US" sz="2800" dirty="0" smtClean="0">
                <a:latin typeface="+mj-lt"/>
              </a:rPr>
              <a:t>exits.</a:t>
            </a:r>
          </a:p>
          <a:p>
            <a:pPr marL="1085850" lvl="1" indent="-514350">
              <a:buAutoNum type="arabicPeriod"/>
            </a:pPr>
            <a:r>
              <a:rPr lang="en-US" sz="2800" b="1" dirty="0" smtClean="0">
                <a:latin typeface="+mj-lt"/>
              </a:rPr>
              <a:t> </a:t>
            </a:r>
            <a:r>
              <a:rPr lang="en-US" sz="2800" dirty="0" smtClean="0">
                <a:latin typeface="+mj-lt"/>
              </a:rPr>
              <a:t>When </a:t>
            </a:r>
            <a:r>
              <a:rPr lang="en-US" sz="2800" dirty="0">
                <a:latin typeface="+mj-lt"/>
              </a:rPr>
              <a:t>a fatal error occurs.  A program directly referencing memory (in a language such as C, which allows this) may be referring to data that is nonexistent.  In such a case, the system has no option but to kill the process to prevent it from corrupting other processes' </a:t>
            </a:r>
            <a:r>
              <a:rPr lang="en-US" sz="2800" dirty="0" smtClean="0">
                <a:latin typeface="+mj-lt"/>
              </a:rPr>
              <a:t>data. </a:t>
            </a:r>
          </a:p>
          <a:p>
            <a:pPr marL="1085850" lvl="1" indent="-514350">
              <a:buAutoNum type="arabicPeriod"/>
            </a:pPr>
            <a:r>
              <a:rPr lang="en-US" sz="2800" dirty="0" smtClean="0">
                <a:latin typeface="+mj-lt"/>
              </a:rPr>
              <a:t>When </a:t>
            </a:r>
            <a:r>
              <a:rPr lang="en-US" sz="2800" dirty="0">
                <a:latin typeface="+mj-lt"/>
              </a:rPr>
              <a:t>killed by another process.</a:t>
            </a:r>
          </a:p>
        </p:txBody>
      </p:sp>
    </p:spTree>
    <p:extLst>
      <p:ext uri="{BB962C8B-B14F-4D97-AF65-F5344CB8AC3E}">
        <p14:creationId xmlns:p14="http://schemas.microsoft.com/office/powerpoint/2010/main" val="6064246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Process Termination</a:t>
            </a:r>
          </a:p>
        </p:txBody>
      </p:sp>
      <p:sp>
        <p:nvSpPr>
          <p:cNvPr id="27651" name="Rectangle 3"/>
          <p:cNvSpPr>
            <a:spLocks noGrp="1" noChangeArrowheads="1"/>
          </p:cNvSpPr>
          <p:nvPr>
            <p:ph type="body" idx="1"/>
          </p:nvPr>
        </p:nvSpPr>
        <p:spPr>
          <a:xfrm>
            <a:off x="1209675" y="1644649"/>
            <a:ext cx="11395075" cy="6535523"/>
          </a:xfrm>
        </p:spPr>
        <p:txBody>
          <a:bodyPr/>
          <a:lstStyle/>
          <a:p>
            <a:r>
              <a:rPr lang="en-US" sz="2800" dirty="0" smtClean="0"/>
              <a:t>Process executes last statement and asks the operating system to delete it (</a:t>
            </a:r>
            <a:r>
              <a:rPr lang="en-US" sz="2800" b="1" dirty="0" smtClean="0"/>
              <a:t>exit</a:t>
            </a:r>
            <a:r>
              <a:rPr lang="en-US" sz="2800" dirty="0" smtClean="0"/>
              <a:t>)</a:t>
            </a:r>
          </a:p>
          <a:p>
            <a:pPr lvl="1"/>
            <a:r>
              <a:rPr lang="en-US" sz="2800" dirty="0" smtClean="0"/>
              <a:t>Output data from child to parent (via </a:t>
            </a:r>
            <a:r>
              <a:rPr lang="en-US" sz="2800" b="1" dirty="0" smtClean="0"/>
              <a:t>wait</a:t>
            </a:r>
            <a:r>
              <a:rPr lang="en-US" sz="2800" dirty="0" smtClean="0"/>
              <a:t>)</a:t>
            </a:r>
          </a:p>
          <a:p>
            <a:pPr lvl="1"/>
            <a:r>
              <a:rPr lang="en-US" sz="2800" dirty="0" smtClean="0"/>
              <a:t>Process’ resources are </a:t>
            </a:r>
            <a:r>
              <a:rPr lang="en-US" sz="2800" dirty="0" err="1" smtClean="0"/>
              <a:t>deallocated</a:t>
            </a:r>
            <a:r>
              <a:rPr lang="en-US" sz="2800" dirty="0" smtClean="0"/>
              <a:t> by operating system</a:t>
            </a:r>
          </a:p>
          <a:p>
            <a:r>
              <a:rPr lang="en-US" sz="2800" dirty="0" smtClean="0"/>
              <a:t>Parent may terminate execution of children processes (</a:t>
            </a:r>
            <a:r>
              <a:rPr lang="en-US" sz="2800" b="1" dirty="0" smtClean="0"/>
              <a:t>abort</a:t>
            </a:r>
            <a:r>
              <a:rPr lang="en-US" sz="2800" dirty="0" smtClean="0"/>
              <a:t>)</a:t>
            </a:r>
          </a:p>
          <a:p>
            <a:pPr lvl="1"/>
            <a:r>
              <a:rPr lang="en-US" sz="2800" dirty="0" smtClean="0"/>
              <a:t>Child has exceeded allocated resources</a:t>
            </a:r>
          </a:p>
          <a:p>
            <a:pPr lvl="1"/>
            <a:r>
              <a:rPr lang="en-US" sz="2800" dirty="0" smtClean="0"/>
              <a:t>Task assigned to child is no longer required</a:t>
            </a:r>
          </a:p>
          <a:p>
            <a:pPr lvl="1"/>
            <a:r>
              <a:rPr lang="en-US" sz="2800" dirty="0" smtClean="0"/>
              <a:t>If parent is exiting</a:t>
            </a:r>
          </a:p>
          <a:p>
            <a:pPr lvl="2"/>
            <a:r>
              <a:rPr lang="en-US" sz="2000" dirty="0" smtClean="0"/>
              <a:t>Some operating systems do not allow child to continue if its parent terminates</a:t>
            </a:r>
          </a:p>
          <a:p>
            <a:pPr lvl="3"/>
            <a:r>
              <a:rPr lang="en-US" sz="2000" dirty="0" smtClean="0"/>
              <a:t>All children terminated - </a:t>
            </a:r>
            <a:r>
              <a:rPr lang="en-US" sz="2000" b="1" dirty="0" smtClean="0"/>
              <a:t>cascading termination</a:t>
            </a:r>
          </a:p>
        </p:txBody>
      </p:sp>
    </p:spTree>
    <p:extLst>
      <p:ext uri="{BB962C8B-B14F-4D97-AF65-F5344CB8AC3E}">
        <p14:creationId xmlns:p14="http://schemas.microsoft.com/office/powerpoint/2010/main" val="38112497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t>Creating Processes using UNIX and C</a:t>
            </a:r>
          </a:p>
        </p:txBody>
      </p:sp>
      <p:sp>
        <p:nvSpPr>
          <p:cNvPr id="100355" name="Rectangle 3"/>
          <p:cNvSpPr>
            <a:spLocks noGrp="1" noChangeArrowheads="1"/>
          </p:cNvSpPr>
          <p:nvPr>
            <p:ph type="body" idx="1"/>
          </p:nvPr>
        </p:nvSpPr>
        <p:spPr>
          <a:xfrm>
            <a:off x="1850423" y="1478604"/>
            <a:ext cx="6534150" cy="7193381"/>
          </a:xfrm>
        </p:spPr>
        <p:txBody>
          <a:bodyPr/>
          <a:lstStyle/>
          <a:p>
            <a:pPr>
              <a:lnSpc>
                <a:spcPct val="80000"/>
              </a:lnSpc>
              <a:buFont typeface="Wingdings" pitchFamily="2" charset="2"/>
              <a:buNone/>
            </a:pPr>
            <a:r>
              <a:rPr lang="en-US" sz="2300" dirty="0">
                <a:latin typeface="Monaco" charset="0"/>
              </a:rPr>
              <a:t>#include&lt;</a:t>
            </a:r>
            <a:r>
              <a:rPr lang="en-US" sz="2300" dirty="0" err="1">
                <a:latin typeface="Monaco" charset="0"/>
              </a:rPr>
              <a:t>stdio</a:t>
            </a:r>
            <a:r>
              <a:rPr lang="en-US" sz="2300" dirty="0">
                <a:latin typeface="Monaco" charset="0"/>
              </a:rPr>
              <a:t>&gt;</a:t>
            </a:r>
          </a:p>
          <a:p>
            <a:pPr>
              <a:lnSpc>
                <a:spcPct val="80000"/>
              </a:lnSpc>
              <a:buFont typeface="Wingdings" pitchFamily="2" charset="2"/>
              <a:buNone/>
            </a:pPr>
            <a:r>
              <a:rPr lang="en-US" sz="2300" dirty="0" err="1" smtClean="0">
                <a:latin typeface="Monaco" charset="0"/>
              </a:rPr>
              <a:t>int</a:t>
            </a:r>
            <a:r>
              <a:rPr lang="en-US" sz="2300" dirty="0" smtClean="0">
                <a:latin typeface="Monaco" charset="0"/>
              </a:rPr>
              <a:t> </a:t>
            </a:r>
            <a:r>
              <a:rPr lang="en-US" sz="2300" dirty="0">
                <a:latin typeface="Monaco" charset="0"/>
              </a:rPr>
              <a:t>main()</a:t>
            </a:r>
          </a:p>
          <a:p>
            <a:pPr>
              <a:lnSpc>
                <a:spcPct val="80000"/>
              </a:lnSpc>
              <a:buFont typeface="Wingdings" pitchFamily="2" charset="2"/>
              <a:buNone/>
            </a:pPr>
            <a:r>
              <a:rPr lang="en-US" sz="2300" dirty="0">
                <a:latin typeface="Monaco" charset="0"/>
              </a:rPr>
              <a:t>{</a:t>
            </a:r>
          </a:p>
          <a:p>
            <a:pPr>
              <a:lnSpc>
                <a:spcPct val="80000"/>
              </a:lnSpc>
              <a:buFont typeface="Wingdings" pitchFamily="2" charset="2"/>
              <a:buNone/>
            </a:pPr>
            <a:r>
              <a:rPr lang="en-US" sz="2300" dirty="0" err="1">
                <a:latin typeface="Monaco" charset="0"/>
              </a:rPr>
              <a:t>int</a:t>
            </a:r>
            <a:r>
              <a:rPr lang="en-US" sz="2300" dirty="0">
                <a:latin typeface="Monaco" charset="0"/>
              </a:rPr>
              <a:t>  </a:t>
            </a:r>
            <a:r>
              <a:rPr lang="en-US" sz="2300" dirty="0" err="1">
                <a:latin typeface="Monaco" charset="0"/>
              </a:rPr>
              <a:t>pid</a:t>
            </a:r>
            <a:r>
              <a:rPr lang="en-US" sz="2300" dirty="0">
                <a:latin typeface="Monaco" charset="0"/>
              </a:rPr>
              <a:t>;</a:t>
            </a:r>
          </a:p>
          <a:p>
            <a:pPr>
              <a:lnSpc>
                <a:spcPct val="80000"/>
              </a:lnSpc>
              <a:buFont typeface="Wingdings" pitchFamily="2" charset="2"/>
              <a:buNone/>
            </a:pPr>
            <a:r>
              <a:rPr lang="en-US" sz="2300" dirty="0">
                <a:latin typeface="Monaco" charset="0"/>
              </a:rPr>
              <a:t>	/* fork another process */</a:t>
            </a:r>
          </a:p>
          <a:p>
            <a:pPr>
              <a:lnSpc>
                <a:spcPct val="80000"/>
              </a:lnSpc>
              <a:buFont typeface="Wingdings" pitchFamily="2" charset="2"/>
              <a:buNone/>
            </a:pPr>
            <a:r>
              <a:rPr lang="en-US" sz="2300" dirty="0">
                <a:latin typeface="Monaco" charset="0"/>
              </a:rPr>
              <a:t>	</a:t>
            </a:r>
            <a:r>
              <a:rPr lang="en-US" sz="2300" dirty="0" err="1">
                <a:latin typeface="Monaco" charset="0"/>
              </a:rPr>
              <a:t>pid</a:t>
            </a:r>
            <a:r>
              <a:rPr lang="en-US" sz="2300" dirty="0">
                <a:latin typeface="Monaco" charset="0"/>
              </a:rPr>
              <a:t> = fork();</a:t>
            </a:r>
          </a:p>
          <a:p>
            <a:pPr>
              <a:lnSpc>
                <a:spcPct val="80000"/>
              </a:lnSpc>
              <a:buFont typeface="Wingdings" pitchFamily="2" charset="2"/>
              <a:buNone/>
            </a:pPr>
            <a:r>
              <a:rPr lang="en-US" sz="2300" dirty="0">
                <a:latin typeface="Monaco" charset="0"/>
              </a:rPr>
              <a:t>	if (</a:t>
            </a:r>
            <a:r>
              <a:rPr lang="en-US" sz="2300" dirty="0" err="1">
                <a:latin typeface="Monaco" charset="0"/>
              </a:rPr>
              <a:t>pid</a:t>
            </a:r>
            <a:r>
              <a:rPr lang="en-US" sz="2300" dirty="0">
                <a:latin typeface="Monaco" charset="0"/>
              </a:rPr>
              <a:t> &lt; 0) { /* error occurred */</a:t>
            </a:r>
          </a:p>
          <a:p>
            <a:pPr>
              <a:lnSpc>
                <a:spcPct val="80000"/>
              </a:lnSpc>
              <a:buFont typeface="Wingdings" pitchFamily="2" charset="2"/>
              <a:buNone/>
            </a:pPr>
            <a:r>
              <a:rPr lang="en-US" sz="2300" dirty="0">
                <a:latin typeface="Monaco" charset="0"/>
              </a:rPr>
              <a:t>		</a:t>
            </a:r>
            <a:r>
              <a:rPr lang="en-US" sz="2300" dirty="0" err="1">
                <a:latin typeface="Monaco" charset="0"/>
              </a:rPr>
              <a:t>fprintf</a:t>
            </a:r>
            <a:r>
              <a:rPr lang="en-US" sz="2300" dirty="0">
                <a:latin typeface="Monaco" charset="0"/>
              </a:rPr>
              <a:t>(</a:t>
            </a:r>
            <a:r>
              <a:rPr lang="en-US" sz="2300" dirty="0" err="1">
                <a:latin typeface="Monaco" charset="0"/>
              </a:rPr>
              <a:t>stderr</a:t>
            </a:r>
            <a:r>
              <a:rPr lang="en-US" sz="2300" dirty="0">
                <a:latin typeface="Monaco" charset="0"/>
              </a:rPr>
              <a:t>, "Fork Failed");</a:t>
            </a:r>
          </a:p>
          <a:p>
            <a:pPr>
              <a:lnSpc>
                <a:spcPct val="80000"/>
              </a:lnSpc>
              <a:buFont typeface="Wingdings" pitchFamily="2" charset="2"/>
              <a:buNone/>
            </a:pPr>
            <a:r>
              <a:rPr lang="en-US" sz="2300" dirty="0">
                <a:latin typeface="Monaco" charset="0"/>
              </a:rPr>
              <a:t>		exit(-1);</a:t>
            </a:r>
          </a:p>
          <a:p>
            <a:pPr>
              <a:lnSpc>
                <a:spcPct val="80000"/>
              </a:lnSpc>
              <a:buFont typeface="Wingdings" pitchFamily="2" charset="2"/>
              <a:buNone/>
            </a:pPr>
            <a:r>
              <a:rPr lang="en-US" sz="2300" dirty="0">
                <a:latin typeface="Monaco" charset="0"/>
              </a:rPr>
              <a:t>	}</a:t>
            </a:r>
          </a:p>
          <a:p>
            <a:pPr>
              <a:lnSpc>
                <a:spcPct val="80000"/>
              </a:lnSpc>
              <a:buFont typeface="Wingdings" pitchFamily="2" charset="2"/>
              <a:buNone/>
            </a:pPr>
            <a:r>
              <a:rPr lang="en-US" sz="2300" dirty="0">
                <a:latin typeface="Monaco" charset="0"/>
              </a:rPr>
              <a:t>	else if (</a:t>
            </a:r>
            <a:r>
              <a:rPr lang="en-US" sz="2300" dirty="0" err="1">
                <a:latin typeface="Monaco" charset="0"/>
              </a:rPr>
              <a:t>pid</a:t>
            </a:r>
            <a:r>
              <a:rPr lang="en-US" sz="2300" dirty="0">
                <a:latin typeface="Monaco" charset="0"/>
              </a:rPr>
              <a:t> == 0)  /* child process */</a:t>
            </a:r>
          </a:p>
          <a:p>
            <a:pPr>
              <a:lnSpc>
                <a:spcPct val="80000"/>
              </a:lnSpc>
              <a:buFont typeface="Wingdings" pitchFamily="2" charset="2"/>
              <a:buNone/>
            </a:pPr>
            <a:r>
              <a:rPr lang="en-US" sz="2300" dirty="0">
                <a:latin typeface="Monaco" charset="0"/>
              </a:rPr>
              <a:t>             {</a:t>
            </a:r>
          </a:p>
          <a:p>
            <a:pPr>
              <a:lnSpc>
                <a:spcPct val="80000"/>
              </a:lnSpc>
              <a:buFont typeface="Wingdings" pitchFamily="2" charset="2"/>
              <a:buNone/>
            </a:pPr>
            <a:r>
              <a:rPr lang="en-US" sz="2300" dirty="0">
                <a:latin typeface="Monaco" charset="0"/>
              </a:rPr>
              <a:t>               </a:t>
            </a:r>
            <a:r>
              <a:rPr lang="en-US" sz="2300" dirty="0" err="1" smtClean="0">
                <a:latin typeface="Monaco" charset="0"/>
              </a:rPr>
              <a:t>fprintf</a:t>
            </a:r>
            <a:r>
              <a:rPr lang="en-US" sz="2300" dirty="0">
                <a:latin typeface="Monaco" charset="0"/>
              </a:rPr>
              <a:t>(“Hello from child 1\n”);</a:t>
            </a:r>
          </a:p>
          <a:p>
            <a:pPr>
              <a:lnSpc>
                <a:spcPct val="80000"/>
              </a:lnSpc>
              <a:buFont typeface="Wingdings" pitchFamily="2" charset="2"/>
              <a:buNone/>
            </a:pPr>
            <a:r>
              <a:rPr lang="en-US" sz="2300" dirty="0">
                <a:latin typeface="Monaco" charset="0"/>
              </a:rPr>
              <a:t>               exit (0);  </a:t>
            </a:r>
          </a:p>
          <a:p>
            <a:pPr>
              <a:lnSpc>
                <a:spcPct val="80000"/>
              </a:lnSpc>
              <a:buFont typeface="Wingdings" pitchFamily="2" charset="2"/>
              <a:buNone/>
            </a:pPr>
            <a:r>
              <a:rPr lang="en-US" sz="2300" dirty="0">
                <a:latin typeface="Monaco" charset="0"/>
              </a:rPr>
              <a:t>		}</a:t>
            </a:r>
          </a:p>
          <a:p>
            <a:pPr>
              <a:lnSpc>
                <a:spcPct val="80000"/>
              </a:lnSpc>
              <a:buFont typeface="Wingdings" pitchFamily="2" charset="2"/>
              <a:buNone/>
            </a:pPr>
            <a:r>
              <a:rPr lang="en-US" sz="2300" dirty="0">
                <a:latin typeface="Monaco" charset="0"/>
              </a:rPr>
              <a:t>              else</a:t>
            </a:r>
          </a:p>
          <a:p>
            <a:pPr>
              <a:lnSpc>
                <a:spcPct val="80000"/>
              </a:lnSpc>
              <a:buFont typeface="Wingdings" pitchFamily="2" charset="2"/>
              <a:buNone/>
            </a:pPr>
            <a:r>
              <a:rPr lang="en-US" sz="2300" dirty="0">
                <a:latin typeface="Monaco" charset="0"/>
              </a:rPr>
              <a:t>		</a:t>
            </a:r>
            <a:r>
              <a:rPr lang="en-US" sz="2300" dirty="0" err="1">
                <a:latin typeface="Monaco" charset="0"/>
              </a:rPr>
              <a:t>printf</a:t>
            </a:r>
            <a:r>
              <a:rPr lang="en-US" sz="2300" dirty="0">
                <a:latin typeface="Monaco" charset="0"/>
              </a:rPr>
              <a:t>(“Hello from parent\n”);</a:t>
            </a:r>
          </a:p>
          <a:p>
            <a:pPr>
              <a:lnSpc>
                <a:spcPct val="80000"/>
              </a:lnSpc>
              <a:buFont typeface="Wingdings" pitchFamily="2" charset="2"/>
              <a:buNone/>
            </a:pPr>
            <a:r>
              <a:rPr lang="en-US" sz="2300" dirty="0">
                <a:latin typeface="Monaco" charset="0"/>
              </a:rPr>
              <a:t>}</a:t>
            </a:r>
          </a:p>
          <a:p>
            <a:pPr>
              <a:lnSpc>
                <a:spcPct val="80000"/>
              </a:lnSpc>
              <a:buFont typeface="Wingdings" pitchFamily="2" charset="2"/>
              <a:buNone/>
            </a:pPr>
            <a:r>
              <a:rPr lang="en-US" sz="2000" dirty="0">
                <a:latin typeface="Monaco" charset="0"/>
              </a:rPr>
              <a:t>                   </a:t>
            </a:r>
          </a:p>
        </p:txBody>
      </p:sp>
      <p:sp>
        <p:nvSpPr>
          <p:cNvPr id="2" name="Rectangle 1"/>
          <p:cNvSpPr/>
          <p:nvPr/>
        </p:nvSpPr>
        <p:spPr bwMode="auto">
          <a:xfrm>
            <a:off x="8929991" y="1439694"/>
            <a:ext cx="4494179" cy="632297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sp>
        <p:nvSpPr>
          <p:cNvPr id="3" name="Rectangle 2"/>
          <p:cNvSpPr/>
          <p:nvPr/>
        </p:nvSpPr>
        <p:spPr bwMode="auto">
          <a:xfrm>
            <a:off x="10058400" y="2023353"/>
            <a:ext cx="2178996" cy="73930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Verdana"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charset="0"/>
              </a:rPr>
              <a:t>100</a:t>
            </a:r>
            <a:endParaRPr kumimoji="0" lang="en-US" sz="1800" b="0" i="0" u="none" strike="noStrike" cap="none" normalizeH="0" baseline="0" dirty="0">
              <a:ln>
                <a:noFill/>
              </a:ln>
              <a:solidFill>
                <a:schemeClr val="tx1"/>
              </a:solidFill>
              <a:effectLst/>
              <a:latin typeface="Verdana" charset="0"/>
            </a:endParaRPr>
          </a:p>
        </p:txBody>
      </p:sp>
      <p:sp>
        <p:nvSpPr>
          <p:cNvPr id="6" name="Rectangle 5"/>
          <p:cNvSpPr/>
          <p:nvPr/>
        </p:nvSpPr>
        <p:spPr bwMode="auto">
          <a:xfrm>
            <a:off x="10058400" y="3861881"/>
            <a:ext cx="2178996" cy="73930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Verdana"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charset="0"/>
              </a:rPr>
              <a:t>0</a:t>
            </a:r>
            <a:endParaRPr kumimoji="0" lang="en-US" sz="1800" b="0" i="0" u="none" strike="noStrike" cap="none" normalizeH="0" baseline="0" dirty="0">
              <a:ln>
                <a:noFill/>
              </a:ln>
              <a:solidFill>
                <a:schemeClr val="tx1"/>
              </a:solidFill>
              <a:effectLst/>
              <a:latin typeface="Verdana" charset="0"/>
            </a:endParaRPr>
          </a:p>
        </p:txBody>
      </p:sp>
      <p:cxnSp>
        <p:nvCxnSpPr>
          <p:cNvPr id="5" name="Straight Arrow Connector 4"/>
          <p:cNvCxnSpPr/>
          <p:nvPr/>
        </p:nvCxnSpPr>
        <p:spPr bwMode="auto">
          <a:xfrm>
            <a:off x="11177080" y="2762655"/>
            <a:ext cx="0" cy="109922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3126703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Creating Processes using UNIX and C</a:t>
            </a:r>
            <a:endParaRPr lang="en-US" dirty="0"/>
          </a:p>
        </p:txBody>
      </p:sp>
      <p:sp>
        <p:nvSpPr>
          <p:cNvPr id="3" name="Content Placeholder 2"/>
          <p:cNvSpPr>
            <a:spLocks noGrp="1"/>
          </p:cNvSpPr>
          <p:nvPr>
            <p:ph idx="1"/>
          </p:nvPr>
        </p:nvSpPr>
        <p:spPr/>
        <p:txBody>
          <a:bodyPr/>
          <a:lstStyle/>
          <a:p>
            <a:pPr>
              <a:lnSpc>
                <a:spcPct val="90000"/>
              </a:lnSpc>
            </a:pPr>
            <a:r>
              <a:rPr lang="en-US" sz="3200" dirty="0"/>
              <a:t>With the statement </a:t>
            </a:r>
            <a:r>
              <a:rPr lang="en-US" sz="3200" i="1" dirty="0" err="1" smtClean="0">
                <a:solidFill>
                  <a:srgbClr val="FF0000"/>
                </a:solidFill>
              </a:rPr>
              <a:t>pid</a:t>
            </a:r>
            <a:r>
              <a:rPr lang="en-US" sz="3200" i="1" dirty="0" smtClean="0">
                <a:solidFill>
                  <a:srgbClr val="FF0000"/>
                </a:solidFill>
              </a:rPr>
              <a:t>= </a:t>
            </a:r>
            <a:r>
              <a:rPr lang="en-US" sz="3200" i="1" dirty="0">
                <a:solidFill>
                  <a:srgbClr val="FF0000"/>
                </a:solidFill>
              </a:rPr>
              <a:t>fork()</a:t>
            </a:r>
            <a:r>
              <a:rPr lang="en-US" sz="3200" dirty="0"/>
              <a:t> this program creates a child process. The function fork returns an integer equal to 0 to the child process and one different from 0 to the parent process.</a:t>
            </a:r>
          </a:p>
          <a:p>
            <a:pPr>
              <a:lnSpc>
                <a:spcPct val="90000"/>
              </a:lnSpc>
            </a:pPr>
            <a:r>
              <a:rPr lang="en-US" sz="3200" dirty="0"/>
              <a:t>The if statement prevents the parent process from executing the print “Hello from child 1” statement since to the parent process </a:t>
            </a:r>
            <a:r>
              <a:rPr lang="en-US" sz="3200" i="1" dirty="0" err="1">
                <a:solidFill>
                  <a:srgbClr val="FF0000"/>
                </a:solidFill>
              </a:rPr>
              <a:t>pid</a:t>
            </a:r>
            <a:r>
              <a:rPr lang="en-US" sz="3200" dirty="0"/>
              <a:t> is not 0. The parent process only executes the print “Hello from parent” statement. </a:t>
            </a:r>
          </a:p>
          <a:p>
            <a:pPr>
              <a:lnSpc>
                <a:spcPct val="90000"/>
              </a:lnSpc>
            </a:pPr>
            <a:r>
              <a:rPr lang="en-US" sz="3200" dirty="0"/>
              <a:t>The child process only executes the print “Hello from child 1” statement.</a:t>
            </a:r>
          </a:p>
          <a:p>
            <a:endParaRPr lang="en-US" dirty="0"/>
          </a:p>
        </p:txBody>
      </p:sp>
    </p:spTree>
    <p:extLst>
      <p:ext uri="{BB962C8B-B14F-4D97-AF65-F5344CB8AC3E}">
        <p14:creationId xmlns:p14="http://schemas.microsoft.com/office/powerpoint/2010/main" val="18823270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Creating Processes using UNIX and C</a:t>
            </a:r>
            <a:endParaRPr lang="en-US" dirty="0"/>
          </a:p>
        </p:txBody>
      </p:sp>
      <p:sp>
        <p:nvSpPr>
          <p:cNvPr id="3" name="Content Placeholder 2"/>
          <p:cNvSpPr>
            <a:spLocks noGrp="1"/>
          </p:cNvSpPr>
          <p:nvPr>
            <p:ph idx="1"/>
          </p:nvPr>
        </p:nvSpPr>
        <p:spPr/>
        <p:txBody>
          <a:bodyPr/>
          <a:lstStyle/>
          <a:p>
            <a:r>
              <a:rPr lang="en-US" sz="2800" dirty="0" smtClean="0"/>
              <a:t>Assume the </a:t>
            </a:r>
            <a:r>
              <a:rPr lang="en-US" sz="2800" dirty="0"/>
              <a:t>following program contains no syntax errors. As it executes it will create one or more processes. Simulate the execution of this program and show how processes are created </a:t>
            </a:r>
          </a:p>
          <a:p>
            <a:endParaRPr lang="en-US" dirty="0"/>
          </a:p>
        </p:txBody>
      </p:sp>
      <p:sp>
        <p:nvSpPr>
          <p:cNvPr id="4" name="Rectangle 4"/>
          <p:cNvSpPr>
            <a:spLocks noChangeArrowheads="1"/>
          </p:cNvSpPr>
          <p:nvPr/>
        </p:nvSpPr>
        <p:spPr bwMode="auto">
          <a:xfrm>
            <a:off x="1556951" y="3052859"/>
            <a:ext cx="5680428" cy="5646298"/>
          </a:xfrm>
          <a:prstGeom prst="rect">
            <a:avLst/>
          </a:prstGeom>
          <a:solidFill>
            <a:srgbClr val="FFFFFF"/>
          </a:solidFill>
          <a:ln w="9525">
            <a:solidFill>
              <a:srgbClr val="000000"/>
            </a:solidFill>
            <a:miter lim="800000"/>
            <a:headEnd/>
            <a:tailEnd/>
          </a:ln>
        </p:spPr>
        <p:txBody>
          <a:bodyPr/>
          <a:lstStyle/>
          <a:p>
            <a:r>
              <a:rPr lang="en-US" sz="2000" dirty="0">
                <a:latin typeface="Monaco" charset="0"/>
              </a:rPr>
              <a:t>#include&lt;</a:t>
            </a:r>
            <a:r>
              <a:rPr lang="en-US" sz="2000" dirty="0" err="1">
                <a:latin typeface="Monaco" charset="0"/>
              </a:rPr>
              <a:t>stdio.h</a:t>
            </a:r>
            <a:r>
              <a:rPr lang="en-US" sz="2000" dirty="0">
                <a:latin typeface="Monaco" charset="0"/>
              </a:rPr>
              <a:t>&gt;</a:t>
            </a:r>
          </a:p>
          <a:p>
            <a:r>
              <a:rPr lang="en-US" sz="2000" dirty="0">
                <a:latin typeface="Monaco" charset="0"/>
              </a:rPr>
              <a:t>main()</a:t>
            </a:r>
          </a:p>
          <a:p>
            <a:r>
              <a:rPr lang="en-US" sz="2000" dirty="0" smtClean="0">
                <a:latin typeface="Monaco" charset="0"/>
              </a:rPr>
              <a:t>{</a:t>
            </a:r>
          </a:p>
          <a:p>
            <a:endParaRPr lang="en-US" sz="2000" dirty="0">
              <a:latin typeface="Monaco" charset="0"/>
            </a:endParaRPr>
          </a:p>
          <a:p>
            <a:pPr lvl="1"/>
            <a:r>
              <a:rPr lang="en-US" sz="2000" dirty="0" err="1">
                <a:latin typeface="Monaco" charset="0"/>
              </a:rPr>
              <a:t>int</a:t>
            </a:r>
            <a:r>
              <a:rPr lang="en-US" sz="2000" dirty="0">
                <a:latin typeface="Monaco" charset="0"/>
              </a:rPr>
              <a:t> p1=1, p2=2, p3=3;</a:t>
            </a:r>
          </a:p>
          <a:p>
            <a:pPr lvl="1"/>
            <a:r>
              <a:rPr lang="en-US" sz="2000" dirty="0">
                <a:latin typeface="Monaco" charset="0"/>
              </a:rPr>
              <a:t>p1 = fork();</a:t>
            </a:r>
          </a:p>
          <a:p>
            <a:pPr lvl="1"/>
            <a:r>
              <a:rPr lang="en-US" sz="2000" dirty="0">
                <a:latin typeface="Monaco" charset="0"/>
              </a:rPr>
              <a:t>if(p2&gt;0) p2 = fork();</a:t>
            </a:r>
          </a:p>
          <a:p>
            <a:pPr lvl="1"/>
            <a:r>
              <a:rPr lang="en-US" sz="2000" dirty="0">
                <a:latin typeface="Monaco" charset="0"/>
              </a:rPr>
              <a:t>if(p1&gt;0) p3 =fork();</a:t>
            </a:r>
          </a:p>
          <a:p>
            <a:pPr lvl="1"/>
            <a:r>
              <a:rPr lang="en-US" sz="2000" dirty="0">
                <a:latin typeface="Monaco" charset="0"/>
              </a:rPr>
              <a:t>if(p1==0) </a:t>
            </a:r>
            <a:r>
              <a:rPr lang="en-US" sz="2000" dirty="0" err="1">
                <a:latin typeface="Monaco" charset="0"/>
              </a:rPr>
              <a:t>printf</a:t>
            </a:r>
            <a:r>
              <a:rPr lang="en-US" sz="2000" dirty="0">
                <a:latin typeface="Monaco" charset="0"/>
              </a:rPr>
              <a:t>(“type </a:t>
            </a:r>
            <a:r>
              <a:rPr lang="en-US" sz="2000" dirty="0" smtClean="0">
                <a:latin typeface="Monaco" charset="0"/>
              </a:rPr>
              <a:t>1”);</a:t>
            </a:r>
            <a:endParaRPr lang="en-US" sz="2000" dirty="0">
              <a:latin typeface="Monaco" charset="0"/>
            </a:endParaRPr>
          </a:p>
          <a:p>
            <a:pPr lvl="1"/>
            <a:r>
              <a:rPr lang="en-US" sz="2000" dirty="0">
                <a:latin typeface="Monaco" charset="0"/>
              </a:rPr>
              <a:t>if(p3!=0) </a:t>
            </a:r>
            <a:r>
              <a:rPr lang="en-US" sz="2000" dirty="0" err="1">
                <a:latin typeface="Monaco" charset="0"/>
              </a:rPr>
              <a:t>printf</a:t>
            </a:r>
            <a:r>
              <a:rPr lang="en-US" sz="2000" dirty="0">
                <a:latin typeface="Monaco" charset="0"/>
              </a:rPr>
              <a:t>(“type </a:t>
            </a:r>
            <a:r>
              <a:rPr lang="en-US" sz="2000" dirty="0" smtClean="0">
                <a:latin typeface="Monaco" charset="0"/>
              </a:rPr>
              <a:t>2”);</a:t>
            </a:r>
            <a:endParaRPr lang="en-US" sz="2000" dirty="0">
              <a:latin typeface="Monaco" charset="0"/>
            </a:endParaRPr>
          </a:p>
          <a:p>
            <a:pPr lvl="1"/>
            <a:r>
              <a:rPr lang="en-US" sz="2000" dirty="0">
                <a:latin typeface="Monaco" charset="0"/>
              </a:rPr>
              <a:t>if(p2!=0) </a:t>
            </a:r>
            <a:r>
              <a:rPr lang="en-US" sz="2000" dirty="0" err="1">
                <a:latin typeface="Monaco" charset="0"/>
              </a:rPr>
              <a:t>printf</a:t>
            </a:r>
            <a:r>
              <a:rPr lang="en-US" sz="2000" dirty="0">
                <a:latin typeface="Monaco" charset="0"/>
              </a:rPr>
              <a:t>(“type </a:t>
            </a:r>
            <a:r>
              <a:rPr lang="en-US" sz="2000" dirty="0" smtClean="0">
                <a:latin typeface="Monaco" charset="0"/>
              </a:rPr>
              <a:t>3”);</a:t>
            </a:r>
            <a:endParaRPr lang="en-US" sz="2000" dirty="0">
              <a:latin typeface="Monaco" charset="0"/>
            </a:endParaRPr>
          </a:p>
          <a:p>
            <a:pPr lvl="1"/>
            <a:r>
              <a:rPr lang="en-US" sz="2000" dirty="0">
                <a:latin typeface="Monaco" charset="0"/>
              </a:rPr>
              <a:t>if((p1&gt;0)||(p2&gt;0) || p3&gt;0)) </a:t>
            </a:r>
            <a:r>
              <a:rPr lang="en-US" sz="2000" dirty="0" err="1">
                <a:latin typeface="Monaco" charset="0"/>
              </a:rPr>
              <a:t>printf</a:t>
            </a:r>
            <a:r>
              <a:rPr lang="en-US" sz="2000" dirty="0">
                <a:latin typeface="Monaco" charset="0"/>
              </a:rPr>
              <a:t>(“type </a:t>
            </a:r>
            <a:r>
              <a:rPr lang="en-US" sz="2000" dirty="0" smtClean="0">
                <a:latin typeface="Monaco" charset="0"/>
              </a:rPr>
              <a:t>4”);</a:t>
            </a:r>
            <a:endParaRPr lang="en-US" sz="2000" dirty="0">
              <a:latin typeface="Monaco" charset="0"/>
            </a:endParaRPr>
          </a:p>
          <a:p>
            <a:pPr lvl="1"/>
            <a:r>
              <a:rPr lang="en-US" sz="2000" dirty="0">
                <a:latin typeface="Monaco" charset="0"/>
              </a:rPr>
              <a:t>if((p2==0) &amp;&amp; (p3==0)) </a:t>
            </a:r>
            <a:r>
              <a:rPr lang="en-US" sz="2000" dirty="0" err="1">
                <a:latin typeface="Monaco" charset="0"/>
              </a:rPr>
              <a:t>printf</a:t>
            </a:r>
            <a:r>
              <a:rPr lang="en-US" sz="2000" dirty="0">
                <a:latin typeface="Monaco" charset="0"/>
              </a:rPr>
              <a:t>(“type </a:t>
            </a:r>
            <a:r>
              <a:rPr lang="en-US" sz="2000" dirty="0" smtClean="0">
                <a:latin typeface="Monaco" charset="0"/>
              </a:rPr>
              <a:t>5”);</a:t>
            </a:r>
            <a:endParaRPr lang="en-US" sz="2000" dirty="0">
              <a:latin typeface="Monaco" charset="0"/>
            </a:endParaRPr>
          </a:p>
          <a:p>
            <a:r>
              <a:rPr lang="en-US" sz="2000" dirty="0">
                <a:latin typeface="Monaco" charset="0"/>
              </a:rPr>
              <a:t>}</a:t>
            </a:r>
            <a:endParaRPr lang="en-US" sz="2000" dirty="0"/>
          </a:p>
        </p:txBody>
      </p:sp>
      <p:sp>
        <p:nvSpPr>
          <p:cNvPr id="5" name="Rectangle 5"/>
          <p:cNvSpPr>
            <a:spLocks noChangeArrowheads="1"/>
          </p:cNvSpPr>
          <p:nvPr/>
        </p:nvSpPr>
        <p:spPr bwMode="auto">
          <a:xfrm>
            <a:off x="7562335" y="3052859"/>
            <a:ext cx="4473146" cy="5646298"/>
          </a:xfrm>
          <a:prstGeom prst="rect">
            <a:avLst/>
          </a:prstGeom>
          <a:solidFill>
            <a:srgbClr val="FFFFFF"/>
          </a:solidFill>
          <a:ln w="9525">
            <a:solidFill>
              <a:srgbClr val="000000"/>
            </a:solidFill>
            <a:miter lim="800000"/>
            <a:headEnd/>
            <a:tailEnd/>
          </a:ln>
        </p:spPr>
        <p:txBody>
          <a:bodyPr/>
          <a:lstStyle/>
          <a:p>
            <a:r>
              <a:rPr lang="en-US" sz="2000" dirty="0"/>
              <a:t>Also answer the following question</a:t>
            </a:r>
          </a:p>
          <a:p>
            <a:r>
              <a:rPr lang="en-US" sz="2000" dirty="0" smtClean="0"/>
              <a:t>How </a:t>
            </a:r>
            <a:r>
              <a:rPr lang="en-US" sz="2000" dirty="0"/>
              <a:t>many times will this program print the following?</a:t>
            </a:r>
          </a:p>
          <a:p>
            <a:endParaRPr lang="en-US" sz="2000" dirty="0"/>
          </a:p>
          <a:p>
            <a:r>
              <a:rPr lang="en-US" sz="2000" dirty="0"/>
              <a:t>“Type 1” </a:t>
            </a:r>
            <a:r>
              <a:rPr lang="en-US" sz="2000" dirty="0" smtClean="0"/>
              <a:t>______3__________</a:t>
            </a:r>
            <a:endParaRPr lang="en-US" sz="2000" dirty="0"/>
          </a:p>
          <a:p>
            <a:r>
              <a:rPr lang="en-US" sz="2000" dirty="0"/>
              <a:t>“Type 2” </a:t>
            </a:r>
            <a:r>
              <a:rPr lang="en-US" sz="2000" dirty="0" smtClean="0"/>
              <a:t>______9_________</a:t>
            </a:r>
            <a:endParaRPr lang="en-US" sz="2000" dirty="0"/>
          </a:p>
          <a:p>
            <a:r>
              <a:rPr lang="en-US" sz="2000" dirty="0"/>
              <a:t>“Type 3” </a:t>
            </a:r>
            <a:r>
              <a:rPr lang="en-US" sz="2000" dirty="0" smtClean="0"/>
              <a:t>______7__________</a:t>
            </a:r>
            <a:endParaRPr lang="en-US" sz="2000" dirty="0"/>
          </a:p>
          <a:p>
            <a:r>
              <a:rPr lang="en-US" sz="2000" dirty="0"/>
              <a:t>“Type 4” </a:t>
            </a:r>
            <a:r>
              <a:rPr lang="en-US" sz="2000" dirty="0" smtClean="0"/>
              <a:t>______11__________</a:t>
            </a:r>
            <a:endParaRPr lang="en-US" sz="2000" dirty="0"/>
          </a:p>
          <a:p>
            <a:r>
              <a:rPr lang="en-US" sz="2000" dirty="0"/>
              <a:t>“Type 5” </a:t>
            </a:r>
            <a:r>
              <a:rPr lang="en-US" sz="2000" dirty="0" smtClean="0"/>
              <a:t>______1_________</a:t>
            </a:r>
            <a:endParaRPr lang="en-US" sz="2000" dirty="0"/>
          </a:p>
          <a:p>
            <a:endParaRPr lang="en-US" sz="1200" dirty="0"/>
          </a:p>
          <a:p>
            <a:endParaRPr lang="en-US" sz="1200" dirty="0"/>
          </a:p>
          <a:p>
            <a:endParaRPr lang="en-US" sz="1200" dirty="0"/>
          </a:p>
          <a:p>
            <a:endParaRPr lang="en-US" dirty="0"/>
          </a:p>
        </p:txBody>
      </p:sp>
    </p:spTree>
    <p:extLst>
      <p:ext uri="{BB962C8B-B14F-4D97-AF65-F5344CB8AC3E}">
        <p14:creationId xmlns:p14="http://schemas.microsoft.com/office/powerpoint/2010/main" val="26946275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Creating Processes using UNIX and C</a:t>
            </a:r>
            <a:endParaRPr lang="en-US" dirty="0"/>
          </a:p>
        </p:txBody>
      </p:sp>
      <p:sp>
        <p:nvSpPr>
          <p:cNvPr id="3" name="Content Placeholder 2"/>
          <p:cNvSpPr>
            <a:spLocks noGrp="1"/>
          </p:cNvSpPr>
          <p:nvPr>
            <p:ph idx="1"/>
          </p:nvPr>
        </p:nvSpPr>
        <p:spPr/>
        <p:txBody>
          <a:bodyPr/>
          <a:lstStyle/>
          <a:p>
            <a:r>
              <a:rPr lang="en-US" sz="2800" dirty="0"/>
              <a:t>The following program contains no syntax errors. As it executes it will create one or more processes. Simulate the execution of this program and show how processes are created </a:t>
            </a:r>
          </a:p>
          <a:p>
            <a:endParaRPr lang="en-US" dirty="0"/>
          </a:p>
        </p:txBody>
      </p:sp>
      <p:sp>
        <p:nvSpPr>
          <p:cNvPr id="4" name="Rectangle 4"/>
          <p:cNvSpPr>
            <a:spLocks noChangeArrowheads="1"/>
          </p:cNvSpPr>
          <p:nvPr/>
        </p:nvSpPr>
        <p:spPr bwMode="auto">
          <a:xfrm>
            <a:off x="1556951" y="3052859"/>
            <a:ext cx="5313405" cy="5646298"/>
          </a:xfrm>
          <a:prstGeom prst="rect">
            <a:avLst/>
          </a:prstGeom>
          <a:solidFill>
            <a:srgbClr val="FFFFFF"/>
          </a:solidFill>
          <a:ln w="9525">
            <a:solidFill>
              <a:srgbClr val="000000"/>
            </a:solidFill>
            <a:miter lim="800000"/>
            <a:headEnd/>
            <a:tailEnd/>
          </a:ln>
        </p:spPr>
        <p:txBody>
          <a:bodyPr/>
          <a:lstStyle/>
          <a:p>
            <a:r>
              <a:rPr lang="en-US" dirty="0">
                <a:latin typeface="Monaco" charset="0"/>
              </a:rPr>
              <a:t>#include&lt;</a:t>
            </a:r>
            <a:r>
              <a:rPr lang="en-US" dirty="0" err="1">
                <a:latin typeface="Monaco" charset="0"/>
              </a:rPr>
              <a:t>stdio.h</a:t>
            </a:r>
            <a:r>
              <a:rPr lang="en-US" dirty="0">
                <a:latin typeface="Monaco" charset="0"/>
              </a:rPr>
              <a:t>&gt;</a:t>
            </a:r>
          </a:p>
          <a:p>
            <a:r>
              <a:rPr lang="en-US" dirty="0">
                <a:latin typeface="Monaco" charset="0"/>
              </a:rPr>
              <a:t>main()</a:t>
            </a:r>
          </a:p>
          <a:p>
            <a:r>
              <a:rPr lang="en-US" dirty="0">
                <a:latin typeface="Monaco" charset="0"/>
              </a:rPr>
              <a:t>{</a:t>
            </a:r>
          </a:p>
          <a:p>
            <a:r>
              <a:rPr lang="en-US" dirty="0" err="1">
                <a:latin typeface="Monaco" charset="0"/>
              </a:rPr>
              <a:t>int</a:t>
            </a:r>
            <a:r>
              <a:rPr lang="en-US" dirty="0">
                <a:latin typeface="Monaco" charset="0"/>
              </a:rPr>
              <a:t> </a:t>
            </a:r>
            <a:r>
              <a:rPr lang="en-US" dirty="0" smtClean="0">
                <a:latin typeface="Monaco" charset="0"/>
              </a:rPr>
              <a:t>x, y, count;</a:t>
            </a:r>
          </a:p>
          <a:p>
            <a:r>
              <a:rPr lang="en-US" dirty="0">
                <a:latin typeface="Monaco" charset="0"/>
              </a:rPr>
              <a:t>c</a:t>
            </a:r>
            <a:r>
              <a:rPr lang="en-US" dirty="0" smtClean="0">
                <a:latin typeface="Monaco" charset="0"/>
              </a:rPr>
              <a:t>ount =1;  x=10; y=10;</a:t>
            </a:r>
            <a:endParaRPr lang="en-US" dirty="0">
              <a:latin typeface="Monaco" charset="0"/>
            </a:endParaRPr>
          </a:p>
          <a:p>
            <a:endParaRPr lang="en-US" dirty="0" smtClean="0">
              <a:latin typeface="Monaco" charset="0"/>
            </a:endParaRPr>
          </a:p>
          <a:p>
            <a:r>
              <a:rPr lang="en-US" dirty="0" smtClean="0">
                <a:latin typeface="Monaco" charset="0"/>
              </a:rPr>
              <a:t>   while (count &lt; 3)</a:t>
            </a:r>
          </a:p>
          <a:p>
            <a:r>
              <a:rPr lang="en-US" dirty="0" smtClean="0">
                <a:latin typeface="Monaco" charset="0"/>
              </a:rPr>
              <a:t>   {</a:t>
            </a:r>
          </a:p>
          <a:p>
            <a:r>
              <a:rPr lang="en-US" dirty="0">
                <a:latin typeface="Monaco" charset="0"/>
              </a:rPr>
              <a:t>	</a:t>
            </a:r>
            <a:r>
              <a:rPr lang="en-US" dirty="0" smtClean="0">
                <a:latin typeface="Monaco" charset="0"/>
              </a:rPr>
              <a:t>if(x != 0) {</a:t>
            </a:r>
          </a:p>
          <a:p>
            <a:r>
              <a:rPr lang="en-US" dirty="0">
                <a:latin typeface="Monaco" charset="0"/>
              </a:rPr>
              <a:t>	</a:t>
            </a:r>
            <a:r>
              <a:rPr lang="en-US" dirty="0" smtClean="0">
                <a:latin typeface="Monaco" charset="0"/>
              </a:rPr>
              <a:t>	x = fork(); y = y + 10;}</a:t>
            </a:r>
          </a:p>
          <a:p>
            <a:r>
              <a:rPr lang="en-US" dirty="0">
                <a:latin typeface="Monaco" charset="0"/>
              </a:rPr>
              <a:t>	</a:t>
            </a:r>
            <a:r>
              <a:rPr lang="en-US" dirty="0" smtClean="0">
                <a:latin typeface="Monaco" charset="0"/>
              </a:rPr>
              <a:t>else{</a:t>
            </a:r>
          </a:p>
          <a:p>
            <a:r>
              <a:rPr lang="en-US" dirty="0">
                <a:latin typeface="Monaco" charset="0"/>
              </a:rPr>
              <a:t>	</a:t>
            </a:r>
            <a:r>
              <a:rPr lang="en-US" dirty="0" smtClean="0">
                <a:latin typeface="Monaco" charset="0"/>
              </a:rPr>
              <a:t>	x  = fork(); y = y+50;}</a:t>
            </a:r>
          </a:p>
          <a:p>
            <a:r>
              <a:rPr lang="en-US" dirty="0">
                <a:latin typeface="Monaco" charset="0"/>
              </a:rPr>
              <a:t>	</a:t>
            </a:r>
            <a:r>
              <a:rPr lang="en-US" dirty="0" err="1" smtClean="0">
                <a:latin typeface="Monaco" charset="0"/>
              </a:rPr>
              <a:t>printf</a:t>
            </a:r>
            <a:r>
              <a:rPr lang="en-US" dirty="0" smtClean="0">
                <a:latin typeface="Monaco" charset="0"/>
              </a:rPr>
              <a:t>(“ y = %d”, y);</a:t>
            </a:r>
          </a:p>
          <a:p>
            <a:r>
              <a:rPr lang="en-US" dirty="0" smtClean="0">
                <a:latin typeface="Monaco" charset="0"/>
              </a:rPr>
              <a:t>	count = count + 1;</a:t>
            </a:r>
          </a:p>
          <a:p>
            <a:r>
              <a:rPr lang="en-US" dirty="0" smtClean="0">
                <a:latin typeface="Monaco" charset="0"/>
              </a:rPr>
              <a:t>   }</a:t>
            </a:r>
            <a:endParaRPr lang="en-US" dirty="0">
              <a:latin typeface="Monaco" charset="0"/>
            </a:endParaRPr>
          </a:p>
          <a:p>
            <a:r>
              <a:rPr lang="en-US" dirty="0" smtClean="0">
                <a:latin typeface="Monaco" charset="0"/>
              </a:rPr>
              <a:t>}</a:t>
            </a:r>
          </a:p>
        </p:txBody>
      </p:sp>
      <p:sp>
        <p:nvSpPr>
          <p:cNvPr id="5" name="Rectangle 5"/>
          <p:cNvSpPr>
            <a:spLocks noChangeArrowheads="1"/>
          </p:cNvSpPr>
          <p:nvPr/>
        </p:nvSpPr>
        <p:spPr bwMode="auto">
          <a:xfrm>
            <a:off x="7562335" y="3052859"/>
            <a:ext cx="4473146" cy="5646298"/>
          </a:xfrm>
          <a:prstGeom prst="rect">
            <a:avLst/>
          </a:prstGeom>
          <a:solidFill>
            <a:srgbClr val="FFFFFF"/>
          </a:solidFill>
          <a:ln w="9525">
            <a:solidFill>
              <a:srgbClr val="000000"/>
            </a:solidFill>
            <a:miter lim="800000"/>
            <a:headEnd/>
            <a:tailEnd/>
          </a:ln>
        </p:spPr>
        <p:txBody>
          <a:bodyPr/>
          <a:lstStyle/>
          <a:p>
            <a:r>
              <a:rPr lang="en-US" sz="2000" dirty="0" smtClean="0"/>
              <a:t>The total number of created processes including the parent process is ___________</a:t>
            </a:r>
            <a:endParaRPr lang="en-US" sz="2000" dirty="0"/>
          </a:p>
          <a:p>
            <a:endParaRPr lang="en-US" sz="2000" dirty="0" smtClean="0"/>
          </a:p>
          <a:p>
            <a:r>
              <a:rPr lang="en-US" sz="2000" dirty="0" smtClean="0"/>
              <a:t>What will this program print on screen when it is executed?</a:t>
            </a:r>
            <a:endParaRPr lang="en-US" sz="2000" dirty="0"/>
          </a:p>
          <a:p>
            <a:r>
              <a:rPr lang="en-US" sz="2000" dirty="0" smtClean="0"/>
              <a:t> </a:t>
            </a:r>
            <a:r>
              <a:rPr lang="en-US" sz="2000" dirty="0"/>
              <a:t>________________</a:t>
            </a:r>
          </a:p>
          <a:p>
            <a:r>
              <a:rPr lang="en-US" sz="2000" dirty="0" smtClean="0"/>
              <a:t> ________________</a:t>
            </a:r>
            <a:endParaRPr lang="en-US" sz="2000" dirty="0"/>
          </a:p>
          <a:p>
            <a:r>
              <a:rPr lang="en-US" sz="2000" dirty="0" smtClean="0"/>
              <a:t> </a:t>
            </a:r>
            <a:r>
              <a:rPr lang="en-US" sz="2000" dirty="0"/>
              <a:t>________________</a:t>
            </a:r>
          </a:p>
          <a:p>
            <a:r>
              <a:rPr lang="en-US" sz="2000" dirty="0" smtClean="0"/>
              <a:t> ________________</a:t>
            </a:r>
            <a:endParaRPr lang="en-US" sz="2000" dirty="0"/>
          </a:p>
          <a:p>
            <a:r>
              <a:rPr lang="en-US" sz="2000" dirty="0" smtClean="0"/>
              <a:t> ________________</a:t>
            </a:r>
          </a:p>
          <a:p>
            <a:r>
              <a:rPr lang="en-US" sz="2000" dirty="0" smtClean="0"/>
              <a:t> ________________</a:t>
            </a:r>
            <a:endParaRPr lang="en-US" sz="2000" dirty="0"/>
          </a:p>
          <a:p>
            <a:endParaRPr lang="en-US" sz="1200" dirty="0"/>
          </a:p>
          <a:p>
            <a:endParaRPr lang="en-US" sz="1200" dirty="0"/>
          </a:p>
          <a:p>
            <a:endParaRPr lang="en-US" sz="1200" dirty="0"/>
          </a:p>
          <a:p>
            <a:endParaRPr lang="en-US" dirty="0"/>
          </a:p>
        </p:txBody>
      </p:sp>
    </p:spTree>
    <p:extLst>
      <p:ext uri="{BB962C8B-B14F-4D97-AF65-F5344CB8AC3E}">
        <p14:creationId xmlns:p14="http://schemas.microsoft.com/office/powerpoint/2010/main" val="5126791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ctrTitle"/>
          </p:nvPr>
        </p:nvSpPr>
        <p:spPr>
          <a:xfrm>
            <a:off x="1028700" y="914400"/>
            <a:ext cx="11658600" cy="2836863"/>
          </a:xfrm>
        </p:spPr>
        <p:txBody>
          <a:bodyPr/>
          <a:lstStyle/>
          <a:p>
            <a:pPr eaLnBrk="1" hangingPunct="1"/>
            <a:r>
              <a:rPr lang="en-US" dirty="0" smtClean="0"/>
              <a:t>End of Part 1 of Chapter 3</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365375" y="369888"/>
            <a:ext cx="9159875" cy="768350"/>
          </a:xfrm>
        </p:spPr>
        <p:txBody>
          <a:bodyPr/>
          <a:lstStyle/>
          <a:p>
            <a:pPr eaLnBrk="1" hangingPunct="1"/>
            <a:r>
              <a:rPr lang="en-US" smtClean="0"/>
              <a:t>Process Concept</a:t>
            </a:r>
          </a:p>
        </p:txBody>
      </p:sp>
      <p:sp>
        <p:nvSpPr>
          <p:cNvPr id="6147" name="Rectangle 3"/>
          <p:cNvSpPr>
            <a:spLocks noGrp="1" noChangeArrowheads="1"/>
          </p:cNvSpPr>
          <p:nvPr>
            <p:ph type="body" idx="1"/>
          </p:nvPr>
        </p:nvSpPr>
        <p:spPr>
          <a:xfrm>
            <a:off x="1209675" y="1662113"/>
            <a:ext cx="11056938" cy="6381750"/>
          </a:xfrm>
        </p:spPr>
        <p:txBody>
          <a:bodyPr/>
          <a:lstStyle/>
          <a:p>
            <a:pPr>
              <a:lnSpc>
                <a:spcPct val="90000"/>
              </a:lnSpc>
            </a:pPr>
            <a:r>
              <a:rPr lang="en-US" sz="2800" dirty="0" smtClean="0"/>
              <a:t>An operating system executes a variety of programs</a:t>
            </a:r>
            <a:r>
              <a:rPr lang="en-US" sz="2400" dirty="0" smtClean="0"/>
              <a:t>:</a:t>
            </a:r>
          </a:p>
          <a:p>
            <a:pPr lvl="1">
              <a:lnSpc>
                <a:spcPct val="90000"/>
              </a:lnSpc>
            </a:pPr>
            <a:r>
              <a:rPr lang="en-US" sz="2400" dirty="0" smtClean="0"/>
              <a:t>Batch system – jobs</a:t>
            </a:r>
          </a:p>
          <a:p>
            <a:pPr lvl="1">
              <a:lnSpc>
                <a:spcPct val="90000"/>
              </a:lnSpc>
            </a:pPr>
            <a:r>
              <a:rPr lang="en-US" sz="2400" dirty="0" smtClean="0"/>
              <a:t>Time-shared systems – user programs or tasks</a:t>
            </a:r>
          </a:p>
          <a:p>
            <a:pPr lvl="1">
              <a:lnSpc>
                <a:spcPct val="90000"/>
              </a:lnSpc>
            </a:pPr>
            <a:endParaRPr lang="en-US" sz="2400" dirty="0" smtClean="0"/>
          </a:p>
          <a:p>
            <a:pPr>
              <a:lnSpc>
                <a:spcPct val="90000"/>
              </a:lnSpc>
            </a:pPr>
            <a:r>
              <a:rPr lang="en-US" sz="2400" dirty="0" smtClean="0"/>
              <a:t>Process – a program in execution; process execution must progress in sequential fashion</a:t>
            </a:r>
          </a:p>
          <a:p>
            <a:pPr>
              <a:lnSpc>
                <a:spcPct val="90000"/>
              </a:lnSpc>
            </a:pPr>
            <a:endParaRPr lang="en-US" sz="2400" dirty="0" smtClean="0"/>
          </a:p>
          <a:p>
            <a:pPr>
              <a:lnSpc>
                <a:spcPct val="90000"/>
              </a:lnSpc>
            </a:pPr>
            <a:r>
              <a:rPr lang="en-US" sz="2400" dirty="0" smtClean="0"/>
              <a:t>A process includes:</a:t>
            </a:r>
          </a:p>
          <a:p>
            <a:pPr lvl="1">
              <a:lnSpc>
                <a:spcPct val="90000"/>
              </a:lnSpc>
            </a:pPr>
            <a:r>
              <a:rPr lang="en-US" sz="2400" dirty="0" smtClean="0"/>
              <a:t>program counter </a:t>
            </a:r>
          </a:p>
          <a:p>
            <a:pPr lvl="1">
              <a:lnSpc>
                <a:spcPct val="90000"/>
              </a:lnSpc>
            </a:pPr>
            <a:r>
              <a:rPr lang="en-US" sz="2400" dirty="0" smtClean="0"/>
              <a:t>stack</a:t>
            </a:r>
          </a:p>
          <a:p>
            <a:pPr lvl="1">
              <a:lnSpc>
                <a:spcPct val="90000"/>
              </a:lnSpc>
            </a:pPr>
            <a:r>
              <a:rPr lang="en-US" sz="2400" dirty="0" smtClean="0"/>
              <a:t>data section</a:t>
            </a:r>
          </a:p>
          <a:p>
            <a:pPr lvl="1">
              <a:lnSpc>
                <a:spcPct val="90000"/>
              </a:lnSpc>
            </a:pPr>
            <a:r>
              <a:rPr lang="en-US" sz="2400" dirty="0" smtClean="0"/>
              <a:t>heap</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The Process</a:t>
            </a:r>
          </a:p>
        </p:txBody>
      </p:sp>
      <p:sp>
        <p:nvSpPr>
          <p:cNvPr id="7171" name="Content Placeholder 2"/>
          <p:cNvSpPr>
            <a:spLocks noGrp="1"/>
          </p:cNvSpPr>
          <p:nvPr>
            <p:ph idx="1"/>
          </p:nvPr>
        </p:nvSpPr>
        <p:spPr>
          <a:xfrm>
            <a:off x="1209675" y="1235675"/>
            <a:ext cx="12344400" cy="7339913"/>
          </a:xfrm>
        </p:spPr>
        <p:txBody>
          <a:bodyPr/>
          <a:lstStyle/>
          <a:p>
            <a:r>
              <a:rPr lang="en-US" sz="2800" dirty="0" smtClean="0"/>
              <a:t>Multiple parts</a:t>
            </a:r>
          </a:p>
          <a:p>
            <a:pPr lvl="1"/>
            <a:r>
              <a:rPr lang="en-US" sz="2800" dirty="0" smtClean="0"/>
              <a:t>The program code, also called </a:t>
            </a:r>
            <a:r>
              <a:rPr lang="en-US" sz="2800" b="1" dirty="0" smtClean="0"/>
              <a:t>text section</a:t>
            </a:r>
          </a:p>
          <a:p>
            <a:pPr lvl="1"/>
            <a:r>
              <a:rPr lang="en-US" sz="2800" dirty="0" smtClean="0"/>
              <a:t>Current activity including </a:t>
            </a:r>
            <a:r>
              <a:rPr lang="en-US" sz="2800" b="1" dirty="0" smtClean="0"/>
              <a:t>program counter</a:t>
            </a:r>
            <a:r>
              <a:rPr lang="en-US" sz="2800" dirty="0" smtClean="0"/>
              <a:t>, processor registers</a:t>
            </a:r>
          </a:p>
          <a:p>
            <a:pPr lvl="1"/>
            <a:r>
              <a:rPr lang="en-US" sz="2800" b="1" dirty="0" smtClean="0"/>
              <a:t>Stack </a:t>
            </a:r>
            <a:r>
              <a:rPr lang="en-US" sz="2800" dirty="0" smtClean="0"/>
              <a:t>containing temporary data</a:t>
            </a:r>
          </a:p>
          <a:p>
            <a:pPr lvl="2"/>
            <a:r>
              <a:rPr lang="en-US" sz="2800" dirty="0" smtClean="0"/>
              <a:t>Function parameters, return addresses, local variables</a:t>
            </a:r>
          </a:p>
          <a:p>
            <a:pPr lvl="1"/>
            <a:r>
              <a:rPr lang="en-US" sz="2800" b="1" dirty="0" smtClean="0"/>
              <a:t>Data section </a:t>
            </a:r>
            <a:r>
              <a:rPr lang="en-US" sz="2800" dirty="0" smtClean="0"/>
              <a:t>containing global variables</a:t>
            </a:r>
          </a:p>
          <a:p>
            <a:pPr lvl="1"/>
            <a:r>
              <a:rPr lang="en-US" sz="2800" b="1" dirty="0" smtClean="0"/>
              <a:t>Heap </a:t>
            </a:r>
            <a:r>
              <a:rPr lang="en-US" sz="2800" dirty="0" smtClean="0"/>
              <a:t>containing memory dynamically allocated during run time</a:t>
            </a:r>
          </a:p>
          <a:p>
            <a:r>
              <a:rPr lang="en-US" sz="2800" dirty="0" smtClean="0"/>
              <a:t>Program is passive entity, process is active </a:t>
            </a:r>
          </a:p>
          <a:p>
            <a:pPr lvl="1"/>
            <a:r>
              <a:rPr lang="en-US" sz="2800" dirty="0" smtClean="0"/>
              <a:t>Program becomes process when executable file loaded into memory</a:t>
            </a:r>
          </a:p>
          <a:p>
            <a:r>
              <a:rPr lang="en-US" sz="2800" dirty="0" smtClean="0"/>
              <a:t>Execution of program started via GUI mouse clicks, command line entry of its name, </a:t>
            </a:r>
            <a:r>
              <a:rPr lang="en-US" sz="2800" dirty="0" err="1" smtClean="0"/>
              <a:t>etc</a:t>
            </a:r>
            <a:endParaRPr lang="en-US" sz="2800" dirty="0" smtClean="0"/>
          </a:p>
          <a:p>
            <a:r>
              <a:rPr lang="en-US" sz="2800" dirty="0" smtClean="0"/>
              <a:t>One program can be several processes</a:t>
            </a:r>
          </a:p>
          <a:p>
            <a:pPr lvl="1"/>
            <a:r>
              <a:rPr lang="en-US" sz="2800" dirty="0" smtClean="0"/>
              <a:t>Consider multiple users executing the same program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Process in Memory</a:t>
            </a:r>
          </a:p>
        </p:txBody>
      </p:sp>
      <p:pic>
        <p:nvPicPr>
          <p:cNvPr id="8195" name="Picture 4"/>
          <p:cNvPicPr>
            <a:picLocks noChangeAspect="1" noChangeArrowheads="1"/>
          </p:cNvPicPr>
          <p:nvPr/>
        </p:nvPicPr>
        <p:blipFill>
          <a:blip r:embed="rId3"/>
          <a:srcRect/>
          <a:stretch>
            <a:fillRect/>
          </a:stretch>
        </p:blipFill>
        <p:spPr bwMode="auto">
          <a:xfrm>
            <a:off x="4110038" y="1903413"/>
            <a:ext cx="4367212" cy="6130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lstStyle/>
          <a:p>
            <a:r>
              <a:rPr lang="en-US" sz="3200" dirty="0" smtClean="0"/>
              <a:t>The OS manages processes by:</a:t>
            </a:r>
          </a:p>
          <a:p>
            <a:pPr lvl="1"/>
            <a:r>
              <a:rPr lang="en-US" sz="2800" dirty="0" smtClean="0"/>
              <a:t>Creating and deleting processes</a:t>
            </a:r>
          </a:p>
          <a:p>
            <a:pPr lvl="1"/>
            <a:r>
              <a:rPr lang="en-US" sz="2800" dirty="0" smtClean="0"/>
              <a:t>Suspending and restarting processes</a:t>
            </a:r>
          </a:p>
          <a:p>
            <a:pPr lvl="1"/>
            <a:r>
              <a:rPr lang="en-US" sz="2800" dirty="0" smtClean="0"/>
              <a:t>Assigning resources to processes</a:t>
            </a:r>
          </a:p>
          <a:p>
            <a:pPr lvl="1"/>
            <a:r>
              <a:rPr lang="en-US" sz="2800" dirty="0" smtClean="0"/>
              <a:t>Scheduling processes</a:t>
            </a:r>
          </a:p>
          <a:p>
            <a:pPr lvl="1"/>
            <a:r>
              <a:rPr lang="en-US" sz="2800" dirty="0" smtClean="0"/>
              <a:t>Synchronizing processes</a:t>
            </a:r>
          </a:p>
          <a:p>
            <a:pPr lvl="1"/>
            <a:r>
              <a:rPr lang="en-US" sz="2800" dirty="0" smtClean="0"/>
              <a:t>Providing communication between processes</a:t>
            </a:r>
            <a:endParaRPr lang="en-US" sz="2800" dirty="0"/>
          </a:p>
        </p:txBody>
      </p:sp>
    </p:spTree>
    <p:extLst>
      <p:ext uri="{BB962C8B-B14F-4D97-AF65-F5344CB8AC3E}">
        <p14:creationId xmlns:p14="http://schemas.microsoft.com/office/powerpoint/2010/main" val="304780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041525" y="369888"/>
            <a:ext cx="9377363" cy="768350"/>
          </a:xfrm>
        </p:spPr>
        <p:txBody>
          <a:bodyPr/>
          <a:lstStyle/>
          <a:p>
            <a:pPr eaLnBrk="1" hangingPunct="1"/>
            <a:r>
              <a:rPr lang="en-US" smtClean="0"/>
              <a:t>Process State</a:t>
            </a:r>
          </a:p>
        </p:txBody>
      </p:sp>
      <p:sp>
        <p:nvSpPr>
          <p:cNvPr id="9219" name="Rectangle 3"/>
          <p:cNvSpPr>
            <a:spLocks noGrp="1" noChangeArrowheads="1"/>
          </p:cNvSpPr>
          <p:nvPr>
            <p:ph type="body" idx="1"/>
          </p:nvPr>
        </p:nvSpPr>
        <p:spPr>
          <a:xfrm>
            <a:off x="1209675" y="1662113"/>
            <a:ext cx="11056938" cy="4338637"/>
          </a:xfrm>
        </p:spPr>
        <p:txBody>
          <a:bodyPr/>
          <a:lstStyle/>
          <a:p>
            <a:r>
              <a:rPr lang="en-US" sz="2800" dirty="0" smtClean="0"/>
              <a:t>As a process executes, it changes </a:t>
            </a:r>
            <a:r>
              <a:rPr lang="en-US" sz="2800" i="1" dirty="0" smtClean="0"/>
              <a:t>state</a:t>
            </a:r>
            <a:endParaRPr lang="en-US" sz="2800" dirty="0" smtClean="0"/>
          </a:p>
          <a:p>
            <a:pPr lvl="1"/>
            <a:r>
              <a:rPr lang="en-US" sz="2800" b="1" dirty="0" smtClean="0"/>
              <a:t>new</a:t>
            </a:r>
            <a:r>
              <a:rPr lang="en-US" sz="2800" dirty="0" smtClean="0"/>
              <a:t>:  The process is being created</a:t>
            </a:r>
          </a:p>
          <a:p>
            <a:pPr lvl="1"/>
            <a:r>
              <a:rPr lang="en-US" sz="2800" b="1" dirty="0" smtClean="0"/>
              <a:t>running</a:t>
            </a:r>
            <a:r>
              <a:rPr lang="en-US" sz="2800" dirty="0" smtClean="0"/>
              <a:t>:  Instructions are being executed</a:t>
            </a:r>
          </a:p>
          <a:p>
            <a:pPr lvl="1"/>
            <a:r>
              <a:rPr lang="en-US" sz="2800" b="1" dirty="0" smtClean="0"/>
              <a:t>waiting</a:t>
            </a:r>
            <a:r>
              <a:rPr lang="en-US" sz="2800" dirty="0" smtClean="0"/>
              <a:t>:  The process is waiting for some event to occur</a:t>
            </a:r>
          </a:p>
          <a:p>
            <a:pPr lvl="1"/>
            <a:r>
              <a:rPr lang="en-US" sz="2800" b="1" dirty="0" smtClean="0"/>
              <a:t>ready</a:t>
            </a:r>
            <a:r>
              <a:rPr lang="en-US" sz="2800" dirty="0" smtClean="0"/>
              <a:t>:  The process is waiting to be assigned to a processor</a:t>
            </a:r>
          </a:p>
          <a:p>
            <a:pPr lvl="1"/>
            <a:r>
              <a:rPr lang="en-US" sz="2800" b="1" dirty="0" smtClean="0"/>
              <a:t>terminated</a:t>
            </a:r>
            <a:r>
              <a:rPr lang="en-US" sz="2800" dirty="0" smtClean="0"/>
              <a:t>:  The process has finished execution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109663" y="369888"/>
            <a:ext cx="11920537" cy="768350"/>
          </a:xfrm>
        </p:spPr>
        <p:txBody>
          <a:bodyPr/>
          <a:lstStyle/>
          <a:p>
            <a:pPr eaLnBrk="1" hangingPunct="1"/>
            <a:r>
              <a:rPr lang="en-US" smtClean="0"/>
              <a:t>Diagram of Process State</a:t>
            </a:r>
          </a:p>
        </p:txBody>
      </p:sp>
      <p:pic>
        <p:nvPicPr>
          <p:cNvPr id="10243" name="Picture 9"/>
          <p:cNvPicPr>
            <a:picLocks noChangeAspect="1" noChangeArrowheads="1"/>
          </p:cNvPicPr>
          <p:nvPr/>
        </p:nvPicPr>
        <p:blipFill>
          <a:blip r:embed="rId3"/>
          <a:srcRect/>
          <a:stretch>
            <a:fillRect/>
          </a:stretch>
        </p:blipFill>
        <p:spPr bwMode="auto">
          <a:xfrm>
            <a:off x="1412875" y="2751138"/>
            <a:ext cx="11325225" cy="401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_os-8">
  <a:themeElements>
    <a:clrScheme name="1_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1_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1_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1_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1_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1_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1_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1_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1_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1_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5597</TotalTime>
  <Words>1683</Words>
  <Application>Microsoft Office PowerPoint</Application>
  <PresentationFormat>Custom</PresentationFormat>
  <Paragraphs>326</Paragraphs>
  <Slides>37</Slides>
  <Notes>28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37</vt:i4>
      </vt:variant>
    </vt:vector>
  </HeadingPairs>
  <TitlesOfParts>
    <vt:vector size="49" baseType="lpstr">
      <vt:lpstr>ＭＳ Ｐゴシック</vt:lpstr>
      <vt:lpstr>Arial</vt:lpstr>
      <vt:lpstr>Courier New</vt:lpstr>
      <vt:lpstr>Helvetica</vt:lpstr>
      <vt:lpstr>Monaco</vt:lpstr>
      <vt:lpstr>Monotype Sorts</vt:lpstr>
      <vt:lpstr>Symbol</vt:lpstr>
      <vt:lpstr>Times New Roman</vt:lpstr>
      <vt:lpstr>Verdana</vt:lpstr>
      <vt:lpstr>Webdings</vt:lpstr>
      <vt:lpstr>Wingdings</vt:lpstr>
      <vt:lpstr>1_os-8</vt:lpstr>
      <vt:lpstr>Chapter 3:  Processes</vt:lpstr>
      <vt:lpstr>Chapter 3:  Processes</vt:lpstr>
      <vt:lpstr>Objectives</vt:lpstr>
      <vt:lpstr>Process Concept</vt:lpstr>
      <vt:lpstr>The Process</vt:lpstr>
      <vt:lpstr>Process in Memory</vt:lpstr>
      <vt:lpstr>Process management</vt:lpstr>
      <vt:lpstr>Process State</vt:lpstr>
      <vt:lpstr>Diagram of Process State</vt:lpstr>
      <vt:lpstr>Process Control Block (PCB)</vt:lpstr>
      <vt:lpstr>Process Representation in Linux</vt:lpstr>
      <vt:lpstr>Process Control Block (PCB)</vt:lpstr>
      <vt:lpstr>CPU Switch From Process to Process</vt:lpstr>
      <vt:lpstr>Ready Queue And Various  I/O Device Queues</vt:lpstr>
      <vt:lpstr>Process Scheduling</vt:lpstr>
      <vt:lpstr>Representation of Process Scheduling</vt:lpstr>
      <vt:lpstr>A new process scheduling</vt:lpstr>
      <vt:lpstr>Schedulers</vt:lpstr>
      <vt:lpstr>Schedulers (Cont.)</vt:lpstr>
      <vt:lpstr>Schedulers (Cont.)</vt:lpstr>
      <vt:lpstr>Addition of Medium Term Scheduling</vt:lpstr>
      <vt:lpstr>Context Switch</vt:lpstr>
      <vt:lpstr>Context Switch</vt:lpstr>
      <vt:lpstr>Process Creation</vt:lpstr>
      <vt:lpstr>Process Creation</vt:lpstr>
      <vt:lpstr>Process Creation (Cont.)</vt:lpstr>
      <vt:lpstr>Process Creation</vt:lpstr>
      <vt:lpstr>C Program Forking Separate Process</vt:lpstr>
      <vt:lpstr>Creating Processes using UNIX and C</vt:lpstr>
      <vt:lpstr>A Tree of Processes on Solaris</vt:lpstr>
      <vt:lpstr>Process Termination</vt:lpstr>
      <vt:lpstr>Process Termination</vt:lpstr>
      <vt:lpstr>Creating Processes using UNIX and C</vt:lpstr>
      <vt:lpstr>Creating Processes using UNIX and C</vt:lpstr>
      <vt:lpstr>Creating Processes using UNIX and C</vt:lpstr>
      <vt:lpstr>Creating Processes using UNIX and C</vt:lpstr>
      <vt:lpstr>End of Part 1 of Chapter 3</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Processes</dc:title>
  <dc:creator>Marilyn Turnamian</dc:creator>
  <cp:lastModifiedBy>Christian Rodriguez</cp:lastModifiedBy>
  <cp:revision>206</cp:revision>
  <cp:lastPrinted>2011-01-14T21:21:29Z</cp:lastPrinted>
  <dcterms:created xsi:type="dcterms:W3CDTF">2011-01-14T20:24:54Z</dcterms:created>
  <dcterms:modified xsi:type="dcterms:W3CDTF">2015-01-28T06:10:47Z</dcterms:modified>
</cp:coreProperties>
</file>