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27" r:id="rId2"/>
    <p:sldId id="263" r:id="rId3"/>
    <p:sldId id="329" r:id="rId4"/>
    <p:sldId id="339" r:id="rId5"/>
    <p:sldId id="365" r:id="rId6"/>
    <p:sldId id="348" r:id="rId7"/>
    <p:sldId id="349" r:id="rId8"/>
    <p:sldId id="350" r:id="rId9"/>
    <p:sldId id="351" r:id="rId10"/>
    <p:sldId id="264" r:id="rId11"/>
    <p:sldId id="285" r:id="rId12"/>
    <p:sldId id="352" r:id="rId13"/>
    <p:sldId id="354" r:id="rId14"/>
    <p:sldId id="355" r:id="rId15"/>
    <p:sldId id="331" r:id="rId16"/>
    <p:sldId id="362" r:id="rId17"/>
    <p:sldId id="361" r:id="rId18"/>
    <p:sldId id="363" r:id="rId19"/>
    <p:sldId id="364" r:id="rId20"/>
    <p:sldId id="356" r:id="rId21"/>
    <p:sldId id="358" r:id="rId22"/>
    <p:sldId id="359" r:id="rId23"/>
    <p:sldId id="360" r:id="rId24"/>
    <p:sldId id="281" r:id="rId25"/>
    <p:sldId id="282" r:id="rId26"/>
    <p:sldId id="283" r:id="rId27"/>
    <p:sldId id="286" r:id="rId28"/>
    <p:sldId id="304" r:id="rId29"/>
    <p:sldId id="334" r:id="rId30"/>
    <p:sldId id="288" r:id="rId31"/>
    <p:sldId id="340" r:id="rId32"/>
    <p:sldId id="341" r:id="rId33"/>
    <p:sldId id="342" r:id="rId34"/>
    <p:sldId id="343" r:id="rId35"/>
    <p:sldId id="265" r:id="rId36"/>
    <p:sldId id="287" r:id="rId37"/>
    <p:sldId id="346" r:id="rId38"/>
    <p:sldId id="305" r:id="rId39"/>
    <p:sldId id="306" r:id="rId40"/>
    <p:sldId id="307" r:id="rId41"/>
    <p:sldId id="308" r:id="rId42"/>
    <p:sldId id="309" r:id="rId43"/>
    <p:sldId id="310" r:id="rId44"/>
    <p:sldId id="338" r:id="rId45"/>
    <p:sldId id="337" r:id="rId46"/>
    <p:sldId id="289" r:id="rId47"/>
    <p:sldId id="290" r:id="rId48"/>
    <p:sldId id="335" r:id="rId49"/>
    <p:sldId id="328" r:id="rId50"/>
  </p:sldIdLst>
  <p:sldSz cx="13716000" cy="9144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" y="192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82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369" y="0"/>
            <a:ext cx="30564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48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369" y="8853488"/>
            <a:ext cx="3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0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82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369" y="0"/>
            <a:ext cx="30564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32" y="4427538"/>
            <a:ext cx="5195943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48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369" y="8853488"/>
            <a:ext cx="3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3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975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12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254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5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026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3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068439-E519-4F41-AA30-7112D10AC2A3}" type="slidenum">
              <a:rPr lang="en-US" altLang="en-US" sz="1200">
                <a:latin typeface="Helvetica" panose="020B0604020202020204" pitchFamily="34" charset="0"/>
              </a:rPr>
              <a:pPr/>
              <a:t>18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42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C4289E6-5787-48C1-B64B-73281CFA8818}" type="slidenum">
              <a:rPr lang="en-US" altLang="en-US" sz="1200">
                <a:latin typeface="Helvetica" panose="020B0604020202020204" pitchFamily="34" charset="0"/>
              </a:rPr>
              <a:pPr/>
              <a:t>19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6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363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7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9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937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25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45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26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05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27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5757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9165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525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51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5692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B580E-B110-4641-B402-F8410777DC9C}" type="slidenum">
              <a:rPr lang="en-US"/>
              <a:pPr/>
              <a:t>35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4485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36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7670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D5DC-9506-4F27-87C5-88F8866DFF1F}" type="slidenum">
              <a:rPr lang="en-US"/>
              <a:pPr/>
              <a:t>37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4426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873-2DB3-4B5C-AD7C-C4B66F91A951}" type="slidenum">
              <a:rPr lang="en-US"/>
              <a:pPr/>
              <a:t>38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8548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82C99-3457-413E-AF0D-4286997C47E7}" type="slidenum">
              <a:rPr lang="en-US"/>
              <a:pPr/>
              <a:t>39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6505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05FD-7322-4987-97A4-46A1E5B2690F}" type="slidenum">
              <a:rPr lang="en-US"/>
              <a:pPr/>
              <a:t>40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0029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09994-1BDE-485B-9276-B549AB3476C8}" type="slidenum">
              <a:rPr lang="en-US"/>
              <a:pPr/>
              <a:t>41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018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26CE1-23F0-44BB-BD32-5ADAEB21D9D2}" type="slidenum">
              <a:rPr lang="en-US"/>
              <a:pPr/>
              <a:t>42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6859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D5C5-F3D0-4C78-B958-10CBC2C80709}" type="slidenum">
              <a:rPr lang="en-US"/>
              <a:pPr/>
              <a:t>43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2702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3369" y="8853488"/>
            <a:ext cx="3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5CAA3D92-F580-4216-8C04-67C3576E9B9B}" type="slidenum">
              <a:rPr lang="en-US" sz="1200">
                <a:latin typeface="Helvetica" charset="0"/>
              </a:rPr>
              <a:pPr algn="r" defTabSz="908050"/>
              <a:t>44</a:t>
            </a:fld>
            <a:endParaRPr lang="en-US" sz="1200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84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6643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9933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636B-EF08-4DB2-B6CC-0110BCB4FA14}" type="slidenum">
              <a:rPr lang="en-US"/>
              <a:pPr/>
              <a:t>46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6973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78D1-8376-4967-934C-9A7A5E911C59}" type="slidenum">
              <a:rPr lang="en-US"/>
              <a:pPr/>
              <a:t>47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6863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455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49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2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288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47238" y="8818563"/>
            <a:ext cx="40687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4: 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98638"/>
            <a:ext cx="9901237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186775"/>
            <a:ext cx="12344400" cy="6498314"/>
          </a:xfrm>
        </p:spPr>
        <p:txBody>
          <a:bodyPr/>
          <a:lstStyle/>
          <a:p>
            <a:r>
              <a:rPr lang="en-US" sz="2800" dirty="0" smtClean="0"/>
              <a:t>Responsiveness</a:t>
            </a:r>
          </a:p>
          <a:p>
            <a:pPr lvl="1"/>
            <a:r>
              <a:rPr lang="en-US" sz="2000" dirty="0" smtClean="0"/>
              <a:t>May allow  a program to continue running if part of it is blocked</a:t>
            </a:r>
          </a:p>
          <a:p>
            <a:r>
              <a:rPr lang="en-US" sz="2800" dirty="0" smtClean="0"/>
              <a:t>Resource Sharing</a:t>
            </a:r>
          </a:p>
          <a:p>
            <a:pPr lvl="1"/>
            <a:r>
              <a:rPr lang="en-US" sz="2000" dirty="0" smtClean="0"/>
              <a:t>Sharing code, data, memory, and the resources of process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/>
              <a:t>Economy</a:t>
            </a:r>
          </a:p>
          <a:p>
            <a:pPr lvl="1"/>
            <a:r>
              <a:rPr lang="en-US" sz="2000" dirty="0" smtClean="0"/>
              <a:t>Allocating memory and resources for process creation is costly</a:t>
            </a:r>
          </a:p>
          <a:p>
            <a:pPr lvl="1"/>
            <a:r>
              <a:rPr lang="en-US" sz="2000" dirty="0" smtClean="0"/>
              <a:t>Context switching is faster</a:t>
            </a:r>
          </a:p>
          <a:p>
            <a:pPr lvl="1"/>
            <a:r>
              <a:rPr lang="en-US" sz="2000" dirty="0"/>
              <a:t>More efficient use of multiple </a:t>
            </a:r>
            <a:r>
              <a:rPr lang="en-US" sz="2000" dirty="0" smtClean="0"/>
              <a:t>CPUs</a:t>
            </a:r>
          </a:p>
          <a:p>
            <a:pPr lvl="1"/>
            <a:r>
              <a:rPr lang="en-US" sz="2000" dirty="0"/>
              <a:t>Automatic speedup as more processors are added in the future</a:t>
            </a:r>
          </a:p>
          <a:p>
            <a:pPr lvl="1"/>
            <a:r>
              <a:rPr lang="en-US" sz="2000" dirty="0" smtClean="0"/>
              <a:t>Easier </a:t>
            </a:r>
            <a:r>
              <a:rPr lang="en-US" sz="2000" dirty="0"/>
              <a:t>cooperation among threads</a:t>
            </a:r>
          </a:p>
          <a:p>
            <a:r>
              <a:rPr lang="en-US" sz="2800" dirty="0" smtClean="0"/>
              <a:t>Scalability</a:t>
            </a:r>
          </a:p>
          <a:p>
            <a:pPr lvl="1"/>
            <a:r>
              <a:rPr lang="en-US" sz="2000" dirty="0" smtClean="0"/>
              <a:t>Threads may be running in parallel on different processors</a:t>
            </a:r>
          </a:p>
          <a:p>
            <a:pPr lvl="1"/>
            <a:r>
              <a:rPr lang="en-US" sz="2000" dirty="0" smtClean="0"/>
              <a:t>A single-threaded process can only run on one processor, regardless how many are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389106"/>
            <a:ext cx="10426700" cy="639594"/>
          </a:xfrm>
        </p:spPr>
        <p:txBody>
          <a:bodyPr/>
          <a:lstStyle/>
          <a:p>
            <a:pPr eaLnBrk="1" hangingPunct="1"/>
            <a:r>
              <a:rPr lang="en-US" dirty="0" smtClean="0"/>
              <a:t>Threads    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Threads of the same process share the entire process </a:t>
            </a:r>
            <a:r>
              <a:rPr lang="en-US" sz="3200" dirty="0">
                <a:solidFill>
                  <a:srgbClr val="FF0000"/>
                </a:solidFill>
              </a:rPr>
              <a:t>address space</a:t>
            </a:r>
            <a:r>
              <a:rPr lang="en-US" sz="3200" dirty="0"/>
              <a:t> as well as all </a:t>
            </a:r>
            <a:r>
              <a:rPr lang="en-US" sz="3200" dirty="0">
                <a:solidFill>
                  <a:srgbClr val="FF0000"/>
                </a:solidFill>
              </a:rPr>
              <a:t>open files</a:t>
            </a:r>
            <a:r>
              <a:rPr lang="en-US" sz="32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Each thread has its own </a:t>
            </a:r>
            <a:r>
              <a:rPr lang="en-US" sz="3200" dirty="0">
                <a:solidFill>
                  <a:srgbClr val="FF0000"/>
                </a:solidFill>
              </a:rPr>
              <a:t>program counter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CPU register set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Cooperation among threads is much easier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Also context switching among the threads of the </a:t>
            </a:r>
            <a:r>
              <a:rPr lang="en-US" sz="3200" i="1" dirty="0"/>
              <a:t>same process </a:t>
            </a:r>
            <a:r>
              <a:rPr lang="en-US" sz="3200" dirty="0"/>
              <a:t>is faster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Notice the need to protect critical sections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Programmer defines the threads in a process</a:t>
            </a:r>
          </a:p>
        </p:txBody>
      </p:sp>
    </p:spTree>
    <p:extLst>
      <p:ext uri="{BB962C8B-B14F-4D97-AF65-F5344CB8AC3E}">
        <p14:creationId xmlns:p14="http://schemas.microsoft.com/office/powerpoint/2010/main" val="16665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>Thread example</a:t>
            </a:r>
            <a:endParaRPr lang="en-US" sz="5700" dirty="0"/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5" y="1725085"/>
            <a:ext cx="10177463" cy="579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9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882" y="272374"/>
            <a:ext cx="11237118" cy="836579"/>
          </a:xfrm>
        </p:spPr>
        <p:txBody>
          <a:bodyPr/>
          <a:lstStyle/>
          <a:p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>Thread example</a:t>
            </a:r>
            <a:endParaRPr lang="en-US" sz="57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62" y="1619251"/>
            <a:ext cx="11329988" cy="707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z="2800" dirty="0" smtClean="0"/>
              <a:t>Multicore systems – system with multiple computing cores that are placed on a single chip</a:t>
            </a:r>
          </a:p>
          <a:p>
            <a:r>
              <a:rPr lang="en-US" sz="2800" dirty="0" smtClean="0"/>
              <a:t>Multithreaded programming provide mechanism for more efficient use of multiple cores and improve concurrency</a:t>
            </a:r>
          </a:p>
          <a:p>
            <a:r>
              <a:rPr lang="en-US" sz="2800" dirty="0"/>
              <a:t>Multicore systems putting pressure on programmers, challenges include:</a:t>
            </a:r>
          </a:p>
          <a:p>
            <a:pPr lvl="1"/>
            <a:r>
              <a:rPr lang="en-US" sz="2400" dirty="0"/>
              <a:t>Dividing activities</a:t>
            </a:r>
          </a:p>
          <a:p>
            <a:pPr lvl="1"/>
            <a:r>
              <a:rPr lang="en-US" sz="2400" dirty="0"/>
              <a:t>Balance</a:t>
            </a:r>
          </a:p>
          <a:p>
            <a:pPr lvl="1"/>
            <a:r>
              <a:rPr lang="en-US" sz="2400" dirty="0"/>
              <a:t>Data splitting</a:t>
            </a:r>
          </a:p>
          <a:p>
            <a:pPr lvl="1"/>
            <a:r>
              <a:rPr lang="en-US" sz="2400" dirty="0"/>
              <a:t>Data dependency</a:t>
            </a:r>
          </a:p>
          <a:p>
            <a:pPr lvl="1"/>
            <a:r>
              <a:rPr lang="en-US" sz="2400" dirty="0"/>
              <a:t>Testing and debugging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63700" y="395818"/>
            <a:ext cx="10972800" cy="768349"/>
          </a:xfrm>
        </p:spPr>
        <p:txBody>
          <a:bodyPr/>
          <a:lstStyle/>
          <a:p>
            <a:pPr eaLnBrk="1" hangingPunct="1"/>
            <a:r>
              <a:rPr lang="en-US" altLang="en-US" smtClean="0"/>
              <a:t>Concurrency vs. Parallelism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/>
        </p:nvSpPr>
        <p:spPr bwMode="auto">
          <a:xfrm>
            <a:off x="1371600" y="1551518"/>
            <a:ext cx="10972800" cy="604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3" tIns="60957" rIns="121913" bIns="60957"/>
          <a:lstStyle/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b="1" dirty="0">
                <a:latin typeface="Helvetica" charset="0"/>
                <a:ea typeface="MS PGothic" charset="0"/>
                <a:cs typeface="MS PGothic" charset="0"/>
              </a:rPr>
              <a:t>Concurrent execution on single-core system</a:t>
            </a: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b="1" dirty="0">
                <a:latin typeface="Helvetica" charset="0"/>
                <a:ea typeface="MS PGothic" charset="0"/>
                <a:cs typeface="MS PGothic" charset="0"/>
              </a:rPr>
              <a:t>Parallelism on a multi-core system:</a:t>
            </a:r>
          </a:p>
          <a:p>
            <a:pPr marL="651917" indent="-651917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1" dirty="0">
              <a:latin typeface="Helvetica" charset="0"/>
              <a:ea typeface="MS PGothic" charset="0"/>
              <a:cs typeface="MS PGothic" charset="0"/>
            </a:endParaRPr>
          </a:p>
        </p:txBody>
      </p:sp>
      <p:pic>
        <p:nvPicPr>
          <p:cNvPr id="18435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526368"/>
            <a:ext cx="8346016" cy="10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41" y="5353051"/>
            <a:ext cx="5262033" cy="207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Content Placeholder 2"/>
          <p:cNvSpPr>
            <a:spLocks noGrp="1"/>
          </p:cNvSpPr>
          <p:nvPr>
            <p:ph idx="1"/>
          </p:nvPr>
        </p:nvSpPr>
        <p:spPr>
          <a:xfrm>
            <a:off x="1380067" y="1217085"/>
            <a:ext cx="11682790" cy="7236450"/>
          </a:xfrm>
        </p:spPr>
        <p:txBody>
          <a:bodyPr/>
          <a:lstStyle/>
          <a:p>
            <a:r>
              <a:rPr lang="en-US" altLang="en-US" b="1" i="1" dirty="0" smtClean="0"/>
              <a:t>Parallelism</a:t>
            </a:r>
            <a:r>
              <a:rPr lang="en-US" altLang="en-US" dirty="0" smtClean="0"/>
              <a:t> implies a system can perform more than one task simultaneously</a:t>
            </a:r>
          </a:p>
          <a:p>
            <a:r>
              <a:rPr lang="en-US" altLang="en-US" b="1" i="1" dirty="0" smtClean="0"/>
              <a:t>Concurrency</a:t>
            </a:r>
            <a:r>
              <a:rPr lang="en-US" altLang="en-US" dirty="0" smtClean="0"/>
              <a:t> supports more than one task making progress</a:t>
            </a:r>
          </a:p>
          <a:p>
            <a:pPr lvl="1"/>
            <a:r>
              <a:rPr lang="en-US" altLang="en-US" dirty="0" smtClean="0"/>
              <a:t>True parallelism or an </a:t>
            </a:r>
            <a:r>
              <a:rPr lang="en-US" altLang="en-US" dirty="0" smtClean="0">
                <a:solidFill>
                  <a:srgbClr val="3366FF"/>
                </a:solidFill>
              </a:rPr>
              <a:t>illusion of</a:t>
            </a:r>
            <a:r>
              <a:rPr lang="en-US" altLang="en-US" dirty="0" smtClean="0"/>
              <a:t> parallelism</a:t>
            </a:r>
          </a:p>
          <a:p>
            <a:pPr lvl="1"/>
            <a:r>
              <a:rPr lang="en-US" altLang="en-US" dirty="0" smtClean="0"/>
              <a:t>Single processor / core, scheduler providing concurrency</a:t>
            </a:r>
          </a:p>
          <a:p>
            <a:pPr lvl="1"/>
            <a:endParaRPr lang="en-US" altLang="en-US" b="1" dirty="0" smtClean="0"/>
          </a:p>
          <a:p>
            <a:pPr lvl="1">
              <a:buFont typeface="Monotype Sorts" charset="2"/>
              <a:buNone/>
            </a:pPr>
            <a:endParaRPr lang="en-US" altLang="en-US" dirty="0" smtClean="0"/>
          </a:p>
          <a:p>
            <a:pPr lvl="1">
              <a:buFont typeface="Monotype Sorts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097618" y="234951"/>
            <a:ext cx="10231967" cy="768349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Multicore Programming (Cont.)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443567" y="1644651"/>
            <a:ext cx="10839451" cy="6040967"/>
          </a:xfrm>
        </p:spPr>
        <p:txBody>
          <a:bodyPr/>
          <a:lstStyle/>
          <a:p>
            <a:r>
              <a:rPr lang="en-US" altLang="en-US" smtClean="0"/>
              <a:t>Types of parallelism 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Data parallelism</a:t>
            </a:r>
            <a:r>
              <a:rPr lang="en-US" altLang="en-US" smtClean="0"/>
              <a:t> – distributes subsets of the same data across multiple cores, same operation/task on each</a:t>
            </a:r>
          </a:p>
          <a:p>
            <a:pPr lvl="2"/>
            <a:r>
              <a:rPr lang="en-US" altLang="en-US" smtClean="0"/>
              <a:t>Example: the task of incrementing elements by one of an array can be split into two: incrementing its elements in the 1</a:t>
            </a:r>
            <a:r>
              <a:rPr lang="en-US" altLang="en-US" baseline="30000" smtClean="0"/>
              <a:t>st</a:t>
            </a:r>
            <a:r>
              <a:rPr lang="en-US" altLang="en-US" smtClean="0"/>
              <a:t> and 2</a:t>
            </a:r>
            <a:r>
              <a:rPr lang="en-US" altLang="en-US" baseline="30000" smtClean="0"/>
              <a:t>nd</a:t>
            </a:r>
            <a:r>
              <a:rPr lang="en-US" altLang="en-US" smtClean="0"/>
              <a:t> halfs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Task parallelism </a:t>
            </a:r>
            <a:r>
              <a:rPr lang="en-US" altLang="en-US" smtClean="0"/>
              <a:t>– distributing threads across cores, each thread performing unique operation</a:t>
            </a:r>
          </a:p>
          <a:p>
            <a:pPr lvl="1"/>
            <a:r>
              <a:rPr lang="en-US" altLang="en-US" smtClean="0"/>
              <a:t>In practice, people often follow a hybrid of the two </a:t>
            </a:r>
          </a:p>
          <a:p>
            <a:r>
              <a:rPr lang="en-US" altLang="en-US" smtClean="0"/>
              <a:t>Architectural support for threading grows</a:t>
            </a:r>
          </a:p>
          <a:p>
            <a:pPr lvl="1"/>
            <a:r>
              <a:rPr lang="en-US" altLang="en-US" smtClean="0"/>
              <a:t>CPUs have cores as well as </a:t>
            </a:r>
            <a:r>
              <a:rPr lang="en-US" altLang="en-US" b="1" i="1" smtClean="0"/>
              <a:t>hardware threads</a:t>
            </a:r>
          </a:p>
          <a:p>
            <a:pPr lvl="2"/>
            <a:r>
              <a:rPr lang="en-US" altLang="en-US" smtClean="0"/>
              <a:t>N hardware threads per core </a:t>
            </a:r>
          </a:p>
          <a:p>
            <a:pPr lvl="3"/>
            <a:r>
              <a:rPr lang="en-US" altLang="en-US" smtClean="0"/>
              <a:t>Means N threads can be loaded into the core </a:t>
            </a:r>
            <a:r>
              <a:rPr lang="en-US" altLang="en-US" smtClean="0">
                <a:solidFill>
                  <a:srgbClr val="3366FF"/>
                </a:solidFill>
              </a:rPr>
              <a:t>for fast switching</a:t>
            </a:r>
            <a:r>
              <a:rPr lang="en-US" altLang="en-US" smtClean="0"/>
              <a:t>. </a:t>
            </a:r>
          </a:p>
          <a:p>
            <a:pPr lvl="1"/>
            <a:r>
              <a:rPr lang="en-US" altLang="en-US" smtClean="0"/>
              <a:t>Consider Oracle SPARC T4: </a:t>
            </a:r>
          </a:p>
          <a:p>
            <a:pPr lvl="2"/>
            <a:r>
              <a:rPr lang="en-US" altLang="en-US" smtClean="0"/>
              <a:t>8 cores </a:t>
            </a:r>
          </a:p>
          <a:p>
            <a:pPr lvl="2"/>
            <a:r>
              <a:rPr lang="en-US" altLang="en-US" smtClean="0"/>
              <a:t>8 hardware threads per core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>
              <a:buFont typeface="Monotype Sorts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50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900" y="218018"/>
            <a:ext cx="10972800" cy="768349"/>
          </a:xfrm>
        </p:spPr>
        <p:txBody>
          <a:bodyPr/>
          <a:lstStyle/>
          <a:p>
            <a:pPr eaLnBrk="1" hangingPunct="1"/>
            <a:r>
              <a:rPr lang="en-US" altLang="en-US" smtClean="0"/>
              <a:t>Single and Multithreaded Processes</a:t>
            </a:r>
          </a:p>
        </p:txBody>
      </p:sp>
      <p:pic>
        <p:nvPicPr>
          <p:cNvPr id="22530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727201"/>
            <a:ext cx="9179984" cy="595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2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834" y="268818"/>
            <a:ext cx="10435167" cy="768349"/>
          </a:xfrm>
        </p:spPr>
        <p:txBody>
          <a:bodyPr/>
          <a:lstStyle/>
          <a:p>
            <a:pPr eaLnBrk="1" hangingPunct="1"/>
            <a:r>
              <a:rPr lang="en-US" altLang="en-US" smtClean="0"/>
              <a:t>User Threads and Kernel Threads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551" y="1250951"/>
            <a:ext cx="11415183" cy="6040967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400" dirty="0" smtClean="0"/>
              <a:t>Support provided at the </a:t>
            </a:r>
            <a:r>
              <a:rPr lang="en-US" altLang="en-US" sz="2400" dirty="0" smtClean="0">
                <a:solidFill>
                  <a:srgbClr val="3366FF"/>
                </a:solidFill>
              </a:rPr>
              <a:t>user-level</a:t>
            </a:r>
          </a:p>
          <a:p>
            <a:pPr lvl="1"/>
            <a:r>
              <a:rPr lang="en-US" altLang="en-US" sz="2400" dirty="0" smtClean="0"/>
              <a:t>Managed above the kernel </a:t>
            </a:r>
          </a:p>
          <a:p>
            <a:pPr lvl="2"/>
            <a:r>
              <a:rPr lang="en-US" altLang="en-US" sz="2400" dirty="0" smtClean="0">
                <a:solidFill>
                  <a:srgbClr val="3366FF"/>
                </a:solidFill>
              </a:rPr>
              <a:t>without </a:t>
            </a:r>
            <a:r>
              <a:rPr lang="en-US" altLang="en-US" sz="2400" dirty="0" smtClean="0"/>
              <a:t>kernel support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sz="2400" dirty="0" smtClean="0"/>
              <a:t>Management is done by </a:t>
            </a:r>
            <a:r>
              <a:rPr lang="en-US" altLang="en-US" sz="2400" dirty="0" smtClean="0">
                <a:solidFill>
                  <a:srgbClr val="3366FF"/>
                </a:solidFill>
              </a:rPr>
              <a:t>thread library</a:t>
            </a:r>
          </a:p>
          <a:p>
            <a:pPr lvl="2"/>
            <a:r>
              <a:rPr lang="en-US" altLang="en-US" sz="2400" dirty="0" smtClean="0"/>
              <a:t>Three primary thread libraries: </a:t>
            </a:r>
          </a:p>
          <a:p>
            <a:pPr lvl="2"/>
            <a:r>
              <a:rPr lang="en-US" altLang="en-US" sz="2400" dirty="0" smtClean="0"/>
              <a:t>POSIX </a:t>
            </a:r>
            <a:r>
              <a:rPr lang="en-US" altLang="en-US" sz="2400" b="1" dirty="0" err="1" smtClean="0">
                <a:solidFill>
                  <a:srgbClr val="3366FF"/>
                </a:solidFill>
              </a:rPr>
              <a:t>Pthreads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, </a:t>
            </a:r>
            <a:r>
              <a:rPr lang="en-US" altLang="en-US" sz="2400" dirty="0" smtClean="0"/>
              <a:t>Windows threads, Java threads</a:t>
            </a:r>
          </a:p>
          <a:p>
            <a:pPr lvl="1"/>
            <a:r>
              <a:rPr lang="en-US" sz="2400" dirty="0"/>
              <a:t>Does not take advantage of multiprocessors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Kernel threads 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Supported and managed by OS </a:t>
            </a:r>
          </a:p>
          <a:p>
            <a:pPr lvl="1"/>
            <a:r>
              <a:rPr lang="en-US" altLang="en-US" sz="2400" dirty="0" smtClean="0"/>
              <a:t>Virtually all modern general-purpose operating systems support them</a:t>
            </a:r>
          </a:p>
        </p:txBody>
      </p:sp>
    </p:spTree>
    <p:extLst>
      <p:ext uri="{BB962C8B-B14F-4D97-AF65-F5344CB8AC3E}">
        <p14:creationId xmlns:p14="http://schemas.microsoft.com/office/powerpoint/2010/main" val="40103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Overview</a:t>
            </a:r>
          </a:p>
          <a:p>
            <a:r>
              <a:rPr lang="en-US" sz="2800" dirty="0" smtClean="0"/>
              <a:t>Multithreading Models</a:t>
            </a:r>
          </a:p>
          <a:p>
            <a:r>
              <a:rPr lang="en-US" sz="2800" dirty="0" smtClean="0"/>
              <a:t>Threading Issues</a:t>
            </a:r>
          </a:p>
          <a:p>
            <a:r>
              <a:rPr lang="en-US" sz="2800" dirty="0" smtClean="0"/>
              <a:t>Operating System Examples</a:t>
            </a:r>
          </a:p>
          <a:p>
            <a:r>
              <a:rPr lang="en-US" sz="2800" dirty="0" smtClean="0"/>
              <a:t>Linux Threads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 smtClean="0"/>
              <a:t>User-level Treads</a:t>
            </a:r>
            <a:endParaRPr lang="en-US" sz="5700" dirty="0"/>
          </a:p>
        </p:txBody>
      </p:sp>
      <p:pic>
        <p:nvPicPr>
          <p:cNvPr id="2426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0282" y="2076451"/>
            <a:ext cx="11237118" cy="5772149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7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 smtClean="0"/>
              <a:t>Kernel-level Threads</a:t>
            </a:r>
            <a:endParaRPr lang="en-US" sz="5700" dirty="0"/>
          </a:p>
        </p:txBody>
      </p:sp>
      <p:pic>
        <p:nvPicPr>
          <p:cNvPr id="2447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20" y="1420284"/>
            <a:ext cx="11258550" cy="604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2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 smtClean="0"/>
              <a:t>Kernel-level Threads</a:t>
            </a:r>
            <a:endParaRPr lang="en-US" sz="5700" dirty="0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83546" y="1530036"/>
            <a:ext cx="11237118" cy="667173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Kernel sees every thread of every process. If a thread makes a system call, other threads within that process can run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Switching among threads of a process is done via interrupts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 Context switching is slower than for user-level threads but faster than process context switching.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Takes advantage of multiprocessors</a:t>
            </a:r>
          </a:p>
          <a:p>
            <a:r>
              <a:rPr lang="en-US" sz="2800" dirty="0" smtClean="0"/>
              <a:t>Examples</a:t>
            </a:r>
            <a:endParaRPr lang="en-US" sz="2800" dirty="0"/>
          </a:p>
          <a:p>
            <a:pPr lvl="1"/>
            <a:r>
              <a:rPr lang="en-US" sz="2800" dirty="0"/>
              <a:t>Windows XP/2000</a:t>
            </a:r>
          </a:p>
          <a:p>
            <a:pPr lvl="1"/>
            <a:r>
              <a:rPr lang="en-US" sz="2800" dirty="0"/>
              <a:t>Solaris</a:t>
            </a:r>
          </a:p>
          <a:p>
            <a:pPr lvl="1"/>
            <a:r>
              <a:rPr lang="en-US" sz="2800" dirty="0"/>
              <a:t>Linux</a:t>
            </a:r>
          </a:p>
          <a:p>
            <a:pPr lvl="1"/>
            <a:r>
              <a:rPr lang="en-US" sz="2800" dirty="0"/>
              <a:t>Tru64 UNIX</a:t>
            </a:r>
          </a:p>
          <a:p>
            <a:pPr lvl="1"/>
            <a:r>
              <a:rPr lang="en-US" sz="2800" dirty="0"/>
              <a:t>Mac OS X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283" y="1"/>
            <a:ext cx="11063288" cy="1186774"/>
          </a:xfrm>
        </p:spPr>
        <p:txBody>
          <a:bodyPr/>
          <a:lstStyle/>
          <a:p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4000" dirty="0" smtClean="0"/>
              <a:t>Usage of user-level and kernel-level threads</a:t>
            </a:r>
            <a:endParaRPr lang="en-US" sz="4000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8882" y="1646767"/>
            <a:ext cx="11237118" cy="6671733"/>
          </a:xfrm>
          <a:noFill/>
          <a:ln/>
        </p:spPr>
        <p:txBody>
          <a:bodyPr/>
          <a:lstStyle/>
          <a:p>
            <a:endParaRPr lang="en-US" b="0"/>
          </a:p>
          <a:p>
            <a:endParaRPr lang="en-US" sz="5100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972766" y="1809751"/>
            <a:ext cx="12362234" cy="667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1529" tIns="65765" rIns="131529" bIns="65765"/>
          <a:lstStyle/>
          <a:p>
            <a:pPr marL="571500" indent="-571500">
              <a:spcBef>
                <a:spcPct val="20000"/>
              </a:spcBef>
              <a:buClr>
                <a:srgbClr val="CC6600"/>
              </a:buClr>
              <a:buFont typeface="Wingdings" pitchFamily="2" charset="2"/>
              <a:buChar char="§"/>
            </a:pPr>
            <a:r>
              <a:rPr lang="en-US" sz="3600" dirty="0">
                <a:latin typeface="Arial" charset="0"/>
              </a:rPr>
              <a:t>If a process has a group of threads that don’t need system calls then use user-level threads because they are </a:t>
            </a:r>
            <a:r>
              <a:rPr lang="en-US" sz="3600" dirty="0" smtClean="0">
                <a:latin typeface="Arial" charset="0"/>
              </a:rPr>
              <a:t>faster</a:t>
            </a:r>
          </a:p>
          <a:p>
            <a:pPr marL="571500" indent="-571500">
              <a:spcBef>
                <a:spcPct val="20000"/>
              </a:spcBef>
              <a:buClr>
                <a:srgbClr val="CC6600"/>
              </a:buClr>
              <a:buFont typeface="Wingdings" pitchFamily="2" charset="2"/>
              <a:buChar char="§"/>
            </a:pPr>
            <a:r>
              <a:rPr lang="en-US" sz="3600" dirty="0" smtClean="0">
                <a:latin typeface="Arial" charset="0"/>
              </a:rPr>
              <a:t>If </a:t>
            </a:r>
            <a:r>
              <a:rPr lang="en-US" sz="3600" dirty="0">
                <a:latin typeface="Arial" charset="0"/>
              </a:rPr>
              <a:t>the threads need system calls then kernel-level threads are better</a:t>
            </a:r>
          </a:p>
          <a:p>
            <a:pPr marL="489833" indent="-489833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sz="4000" b="1" dirty="0">
              <a:latin typeface="Arial" charset="0"/>
            </a:endParaRPr>
          </a:p>
          <a:p>
            <a:pPr marL="489833" indent="-489833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sz="4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Three common ways of establishing a relationship between user threads and kernel threads are:</a:t>
            </a:r>
          </a:p>
          <a:p>
            <a:r>
              <a:rPr lang="en-US" sz="2800" dirty="0" smtClean="0"/>
              <a:t>Many-to-One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One-to-One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Many-to-Many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6377899" cy="6040438"/>
          </a:xfrm>
        </p:spPr>
        <p:txBody>
          <a:bodyPr/>
          <a:lstStyle/>
          <a:p>
            <a:r>
              <a:rPr lang="en-US" sz="2400" dirty="0" smtClean="0"/>
              <a:t>Many user-level threads mapped to single kernel thread</a:t>
            </a:r>
          </a:p>
          <a:p>
            <a:r>
              <a:rPr lang="en-US" sz="2400" dirty="0" smtClean="0"/>
              <a:t>Thread management is done by the thread library in user space</a:t>
            </a:r>
          </a:p>
          <a:p>
            <a:pPr lvl="1"/>
            <a:r>
              <a:rPr lang="en-US" sz="2400" dirty="0" smtClean="0"/>
              <a:t>Efficient but</a:t>
            </a:r>
          </a:p>
          <a:p>
            <a:pPr lvl="1"/>
            <a:r>
              <a:rPr lang="en-US" sz="2400" dirty="0" smtClean="0"/>
              <a:t>The entire process will block if a one thread make blocking system call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Solaris Green Threads</a:t>
            </a:r>
          </a:p>
        </p:txBody>
      </p:sp>
      <p:pic>
        <p:nvPicPr>
          <p:cNvPr id="4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128" y="1322963"/>
            <a:ext cx="5536319" cy="663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749" y="1619937"/>
            <a:ext cx="6517533" cy="6706940"/>
          </a:xfrm>
        </p:spPr>
        <p:txBody>
          <a:bodyPr/>
          <a:lstStyle/>
          <a:p>
            <a:r>
              <a:rPr lang="en-US" sz="2800" dirty="0" smtClean="0"/>
              <a:t>Each user-level thread maps to kernel thread</a:t>
            </a:r>
          </a:p>
          <a:p>
            <a:pPr lvl="1"/>
            <a:r>
              <a:rPr lang="en-US" sz="2800" dirty="0" smtClean="0"/>
              <a:t>A blocking system call from thread does not block other threads</a:t>
            </a:r>
          </a:p>
          <a:p>
            <a:pPr lvl="1"/>
            <a:r>
              <a:rPr lang="en-US" sz="2800" dirty="0" smtClean="0"/>
              <a:t>Multiple threads to run in parallel on multiprocessors</a:t>
            </a:r>
          </a:p>
          <a:p>
            <a:pPr lvl="1"/>
            <a:r>
              <a:rPr lang="en-US" sz="2800" dirty="0" smtClean="0"/>
              <a:t>Disadvantage: overhead of creating kernel threads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Windows NT/XP/2000</a:t>
            </a:r>
          </a:p>
          <a:p>
            <a:pPr lvl="1"/>
            <a:r>
              <a:rPr lang="en-US" sz="2800" dirty="0" smtClean="0"/>
              <a:t>Linux</a:t>
            </a:r>
          </a:p>
          <a:p>
            <a:pPr lvl="1"/>
            <a:r>
              <a:rPr lang="en-US" sz="2800" dirty="0" smtClean="0"/>
              <a:t>Solaris 9 and later</a:t>
            </a:r>
          </a:p>
        </p:txBody>
      </p:sp>
      <p:pic>
        <p:nvPicPr>
          <p:cNvPr id="4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5743" y="3320201"/>
            <a:ext cx="6420257" cy="26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840" y="1459149"/>
            <a:ext cx="7431930" cy="6567251"/>
          </a:xfrm>
        </p:spPr>
        <p:txBody>
          <a:bodyPr/>
          <a:lstStyle/>
          <a:p>
            <a:r>
              <a:rPr lang="en-US" sz="2800" dirty="0" smtClean="0"/>
              <a:t>Allows many user level threads to be mapped to many kernel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Allows the  operating system to create a sufficient number of kernel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Solaris prior to version 9</a:t>
            </a:r>
          </a:p>
          <a:p>
            <a:endParaRPr lang="en-US" sz="2800" dirty="0" smtClean="0"/>
          </a:p>
          <a:p>
            <a:r>
              <a:rPr lang="en-US" sz="2800" dirty="0" smtClean="0"/>
              <a:t>Windows NT/2000 with the </a:t>
            </a:r>
            <a:r>
              <a:rPr lang="en-US" sz="2800" i="1" dirty="0" err="1" smtClean="0"/>
              <a:t>ThreadFiber</a:t>
            </a:r>
            <a:r>
              <a:rPr lang="en-US" sz="2800" dirty="0" smtClean="0"/>
              <a:t> package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9055" y="1697410"/>
            <a:ext cx="546694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10" y="1658025"/>
            <a:ext cx="6358039" cy="5942013"/>
          </a:xfrm>
        </p:spPr>
        <p:txBody>
          <a:bodyPr/>
          <a:lstStyle/>
          <a:p>
            <a:r>
              <a:rPr lang="en-US" sz="2800" dirty="0" smtClean="0"/>
              <a:t>Similar to M:M, except that it allows a user thread to be </a:t>
            </a:r>
            <a:r>
              <a:rPr lang="en-US" sz="2800" b="1" dirty="0" smtClean="0"/>
              <a:t>bound</a:t>
            </a:r>
            <a:r>
              <a:rPr lang="en-US" sz="2800" dirty="0" smtClean="0"/>
              <a:t> to kernel thread</a:t>
            </a:r>
          </a:p>
          <a:p>
            <a:endParaRPr lang="en-US" sz="2800" dirty="0" smtClean="0"/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IRIX</a:t>
            </a:r>
          </a:p>
          <a:p>
            <a:pPr lvl="1"/>
            <a:r>
              <a:rPr lang="en-US" sz="2800" dirty="0" smtClean="0"/>
              <a:t>HP-UX</a:t>
            </a:r>
          </a:p>
          <a:p>
            <a:pPr lvl="1"/>
            <a:r>
              <a:rPr lang="en-US" sz="2800" dirty="0" smtClean="0"/>
              <a:t>Tru64 UNIX</a:t>
            </a:r>
          </a:p>
          <a:p>
            <a:pPr lvl="1"/>
            <a:r>
              <a:rPr lang="en-US" sz="2800" dirty="0" smtClean="0"/>
              <a:t>Solaris 8 and earlier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8468" y="1793672"/>
            <a:ext cx="6245157" cy="515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Thread library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provides programmer with API for creating and managing threads</a:t>
            </a:r>
          </a:p>
          <a:p>
            <a:endParaRPr lang="en-US" sz="3200" dirty="0" smtClean="0"/>
          </a:p>
          <a:p>
            <a:r>
              <a:rPr lang="en-US" sz="3200" dirty="0" smtClean="0"/>
              <a:t>Two primary ways of implementing</a:t>
            </a:r>
          </a:p>
          <a:p>
            <a:pPr lvl="1"/>
            <a:r>
              <a:rPr lang="en-US" sz="2800" dirty="0" smtClean="0"/>
              <a:t>Library entirely in user space</a:t>
            </a:r>
          </a:p>
          <a:p>
            <a:pPr lvl="1"/>
            <a:r>
              <a:rPr lang="en-US" sz="2800" dirty="0" smtClean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400" dirty="0" smtClean="0"/>
              <a:t>To introduce the notion of a thread — a fundamental unit of CPU utilization that forms the basis of multithreaded computer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To discuss the APIs for the </a:t>
            </a:r>
            <a:r>
              <a:rPr lang="en-US" sz="2400" dirty="0" err="1" smtClean="0"/>
              <a:t>Pthreads</a:t>
            </a:r>
            <a:endParaRPr lang="en-US" sz="2400" dirty="0" smtClean="0"/>
          </a:p>
          <a:p>
            <a:r>
              <a:rPr lang="en-US" sz="2400" dirty="0" smtClean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39513" cy="5954713"/>
          </a:xfrm>
        </p:spPr>
        <p:txBody>
          <a:bodyPr/>
          <a:lstStyle/>
          <a:p>
            <a:r>
              <a:rPr lang="en-US" sz="2800" dirty="0" smtClean="0"/>
              <a:t>May be provided either as user-level or kernel-level</a:t>
            </a:r>
          </a:p>
          <a:p>
            <a:endParaRPr lang="en-US" sz="2800" dirty="0" smtClean="0"/>
          </a:p>
          <a:p>
            <a:r>
              <a:rPr lang="en-US" sz="2800" dirty="0" smtClean="0"/>
              <a:t>A POSIX standard (IEEE 1003.1c) API for thread creation and synchronization</a:t>
            </a:r>
          </a:p>
          <a:p>
            <a:endParaRPr lang="en-US" sz="2800" dirty="0" smtClean="0"/>
          </a:p>
          <a:p>
            <a:r>
              <a:rPr lang="en-US" sz="2800" dirty="0" smtClean="0"/>
              <a:t>API specifies behavior of the thread library, implementation is up to development of the library</a:t>
            </a:r>
          </a:p>
          <a:p>
            <a:endParaRPr lang="en-US" sz="2800" dirty="0" smtClean="0"/>
          </a:p>
          <a:p>
            <a:r>
              <a:rPr lang="en-US" sz="2800" dirty="0" smtClean="0"/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1771650"/>
            <a:ext cx="104235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675" y="1566863"/>
            <a:ext cx="9631363" cy="62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1152525"/>
            <a:ext cx="8456613" cy="72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82613" y="369888"/>
            <a:ext cx="12344400" cy="768350"/>
          </a:xfrm>
        </p:spPr>
        <p:txBody>
          <a:bodyPr/>
          <a:lstStyle/>
          <a:p>
            <a:r>
              <a:rPr lang="en-US" sz="4000" smtClean="0"/>
              <a:t>Win32 API  Multithreaded C Program (Cont.)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84300"/>
            <a:ext cx="9263062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7613" y="1643063"/>
            <a:ext cx="10545762" cy="5079013"/>
          </a:xfrm>
        </p:spPr>
        <p:txBody>
          <a:bodyPr/>
          <a:lstStyle/>
          <a:p>
            <a:r>
              <a:rPr lang="en-US" sz="2800" dirty="0" smtClean="0"/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/>
              <a:t>Typically implemented using the threads model provided by underlying OS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/>
              <a:t>Java threads may be created by: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Extending Thread class</a:t>
            </a:r>
          </a:p>
          <a:p>
            <a:pPr lvl="1"/>
            <a:r>
              <a:rPr lang="en-US" sz="2800" dirty="0" smtClean="0"/>
              <a:t>Implementing the Runnable interface</a:t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r>
              <a:rPr lang="en-US" sz="2800" dirty="0" smtClean="0"/>
              <a:t>Semantics of </a:t>
            </a:r>
            <a:r>
              <a:rPr lang="en-US" sz="2800" b="1" dirty="0" smtClean="0"/>
              <a:t>fork()</a:t>
            </a:r>
            <a:r>
              <a:rPr lang="en-US" sz="2800" dirty="0" smtClean="0"/>
              <a:t> and </a:t>
            </a:r>
            <a:r>
              <a:rPr lang="en-US" sz="2800" b="1" dirty="0" smtClean="0"/>
              <a:t>exec()</a:t>
            </a:r>
            <a:r>
              <a:rPr lang="en-US" sz="2800" dirty="0" smtClean="0"/>
              <a:t> system calls</a:t>
            </a:r>
          </a:p>
          <a:p>
            <a:r>
              <a:rPr lang="en-US" sz="2800" b="1" dirty="0" smtClean="0">
                <a:solidFill>
                  <a:srgbClr val="3366FF"/>
                </a:solidFill>
              </a:rPr>
              <a:t>Thread cancellation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of </a:t>
            </a:r>
            <a:r>
              <a:rPr lang="en-US" sz="2800" b="1" dirty="0" smtClean="0">
                <a:solidFill>
                  <a:srgbClr val="3366FF"/>
                </a:solidFill>
              </a:rPr>
              <a:t>target thread</a:t>
            </a:r>
          </a:p>
          <a:p>
            <a:pPr lvl="1"/>
            <a:r>
              <a:rPr lang="en-US" sz="2800" dirty="0" smtClean="0"/>
              <a:t>Asynchronous or deferred</a:t>
            </a:r>
          </a:p>
          <a:p>
            <a:r>
              <a:rPr lang="en-US" sz="2800" b="1" dirty="0" smtClean="0">
                <a:solidFill>
                  <a:srgbClr val="3366FF"/>
                </a:solidFill>
              </a:rPr>
              <a:t>Signal </a:t>
            </a:r>
            <a:r>
              <a:rPr lang="en-US" sz="2800" dirty="0" smtClean="0"/>
              <a:t>handling-may be handled by one of two possible handlers:</a:t>
            </a:r>
          </a:p>
          <a:p>
            <a:pPr lvl="1"/>
            <a:r>
              <a:rPr lang="en-US" sz="2800" dirty="0" smtClean="0"/>
              <a:t>A default signal handler</a:t>
            </a:r>
          </a:p>
          <a:p>
            <a:pPr lvl="1"/>
            <a:r>
              <a:rPr lang="en-US" sz="2800" dirty="0" smtClean="0"/>
              <a:t>A user-defined signal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088" y="1958975"/>
            <a:ext cx="11028362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11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Thread pools</a:t>
            </a:r>
          </a:p>
          <a:p>
            <a:r>
              <a:rPr lang="en-US" sz="2800" b="1" dirty="0" smtClean="0">
                <a:solidFill>
                  <a:srgbClr val="3366FF"/>
                </a:solidFill>
              </a:rPr>
              <a:t>Thread-specific data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800" dirty="0" smtClean="0"/>
              <a:t>Create Facility needed for data private to thread</a:t>
            </a:r>
            <a:endParaRPr lang="en-US" sz="2800" b="1" dirty="0" smtClean="0">
              <a:solidFill>
                <a:srgbClr val="3366FF"/>
              </a:solidFill>
            </a:endParaRPr>
          </a:p>
          <a:p>
            <a:r>
              <a:rPr lang="en-US" sz="2800" b="1" dirty="0" smtClean="0">
                <a:solidFill>
                  <a:srgbClr val="3366FF"/>
                </a:solidFill>
              </a:rPr>
              <a:t>Scheduler activations</a:t>
            </a:r>
          </a:p>
          <a:p>
            <a:pPr>
              <a:buFont typeface="Monotype Sorts" charset="2"/>
              <a:buNone/>
            </a:pPr>
            <a:endParaRPr lang="en-US" sz="28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Does </a:t>
            </a:r>
            <a:r>
              <a:rPr lang="en-US" sz="2800" b="1" dirty="0" smtClean="0"/>
              <a:t>fork()</a:t>
            </a:r>
            <a:r>
              <a:rPr lang="en-US" sz="2800" dirty="0" smtClean="0"/>
              <a:t> duplicate only the calling thread or all threads?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r>
              <a:rPr lang="en-US" sz="2800" dirty="0" smtClean="0"/>
              <a:t>Terminating a thread before it has finished</a:t>
            </a:r>
          </a:p>
          <a:p>
            <a:endParaRPr lang="en-US" sz="2800" dirty="0" smtClean="0"/>
          </a:p>
          <a:p>
            <a:r>
              <a:rPr lang="en-US" sz="2800" dirty="0" smtClean="0"/>
              <a:t>Two general approaches:</a:t>
            </a:r>
          </a:p>
          <a:p>
            <a:pPr lvl="1"/>
            <a:r>
              <a:rPr lang="en-US" sz="2800" b="1" dirty="0" smtClean="0"/>
              <a:t>Asynchronous cancellation</a:t>
            </a:r>
            <a:r>
              <a:rPr lang="en-US" sz="2800" dirty="0" smtClean="0"/>
              <a:t> terminates the target thread immediately.</a:t>
            </a:r>
          </a:p>
          <a:p>
            <a:pPr lvl="1"/>
            <a:r>
              <a:rPr lang="en-US" sz="2800" b="1" dirty="0" smtClean="0"/>
              <a:t>Deferred cancellation</a:t>
            </a:r>
            <a:r>
              <a:rPr lang="en-US" sz="2800" dirty="0" smtClean="0"/>
              <a:t> allows the target thread to periodically check if it should be cancelled.</a:t>
            </a:r>
          </a:p>
          <a:p>
            <a:pPr lvl="1">
              <a:buFont typeface="Monotype Sorts" charset="2"/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application is implemented as a separate process with several threads of control</a:t>
            </a:r>
          </a:p>
          <a:p>
            <a:r>
              <a:rPr lang="en-US" sz="2400" dirty="0" smtClean="0"/>
              <a:t>Multiple tasks within the application can be implemented by separate threads</a:t>
            </a:r>
          </a:p>
          <a:p>
            <a:pPr lvl="1"/>
            <a:r>
              <a:rPr lang="en-US" sz="2400" dirty="0" smtClean="0"/>
              <a:t>Update display</a:t>
            </a:r>
          </a:p>
          <a:p>
            <a:pPr lvl="1"/>
            <a:r>
              <a:rPr lang="en-US" sz="2400" dirty="0" smtClean="0"/>
              <a:t>Fetch data</a:t>
            </a:r>
          </a:p>
          <a:p>
            <a:pPr lvl="1"/>
            <a:r>
              <a:rPr lang="en-US" sz="2400" dirty="0" smtClean="0"/>
              <a:t>Spell checking</a:t>
            </a:r>
          </a:p>
          <a:p>
            <a:pPr lvl="1"/>
            <a:r>
              <a:rPr lang="en-US" sz="2400" dirty="0" smtClean="0"/>
              <a:t>Answer a network request</a:t>
            </a:r>
          </a:p>
          <a:p>
            <a:r>
              <a:rPr lang="en-US" sz="2400" dirty="0" smtClean="0"/>
              <a:t>Process creation is heavy-weight while thread creation is light-weight</a:t>
            </a:r>
          </a:p>
          <a:p>
            <a:r>
              <a:rPr lang="en-US" sz="2400" dirty="0" smtClean="0"/>
              <a:t>Can simplify code, increase efficiency</a:t>
            </a:r>
          </a:p>
          <a:p>
            <a:r>
              <a:rPr lang="en-US" sz="2400" dirty="0" smtClean="0"/>
              <a:t>Kernels are generally multithreaded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482811"/>
            <a:ext cx="11441113" cy="6919827"/>
          </a:xfrm>
        </p:spPr>
        <p:txBody>
          <a:bodyPr/>
          <a:lstStyle/>
          <a:p>
            <a:pPr marL="542925" indent="-542925"/>
            <a:r>
              <a:rPr lang="en-US" sz="2800" dirty="0" smtClean="0"/>
              <a:t>Signals are used in UNIX systems to notify a process that a particular event has occurred.</a:t>
            </a:r>
          </a:p>
          <a:p>
            <a:pPr marL="542925" indent="-542925"/>
            <a:endParaRPr lang="en-US" sz="2800" dirty="0" smtClean="0"/>
          </a:p>
          <a:p>
            <a:pPr marL="542925" indent="-542925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3366FF"/>
                </a:solidFill>
              </a:rPr>
              <a:t>signal handler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is used to process signals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400" dirty="0" smtClean="0"/>
              <a:t>Signal is generated by particular event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400" dirty="0" smtClean="0"/>
              <a:t>Signal is delivered to a process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400" dirty="0" smtClean="0"/>
              <a:t>Signal is handled</a:t>
            </a:r>
          </a:p>
          <a:p>
            <a:pPr marL="1141413" lvl="1" indent="-488950">
              <a:buFont typeface="Webdings" charset="2"/>
              <a:buAutoNum type="arabicPeriod"/>
            </a:pPr>
            <a:endParaRPr lang="en-US" sz="2800" dirty="0" smtClean="0"/>
          </a:p>
          <a:p>
            <a:pPr marL="542925" indent="-542925"/>
            <a:r>
              <a:rPr lang="en-US" sz="2800" dirty="0" smtClean="0"/>
              <a:t>Options:</a:t>
            </a:r>
          </a:p>
          <a:p>
            <a:pPr marL="1141413" lvl="1" indent="-488950"/>
            <a:r>
              <a:rPr lang="en-US" sz="2400" dirty="0" smtClean="0"/>
              <a:t>Deliver the signal to the thread to which the signal applies</a:t>
            </a:r>
          </a:p>
          <a:p>
            <a:pPr marL="1141413" lvl="1" indent="-488950"/>
            <a:r>
              <a:rPr lang="en-US" sz="2400" dirty="0" smtClean="0"/>
              <a:t>Deliver the signal to every thread in the process</a:t>
            </a:r>
          </a:p>
          <a:p>
            <a:pPr marL="1141413" lvl="1" indent="-488950"/>
            <a:r>
              <a:rPr lang="en-US" sz="2400" dirty="0" smtClean="0"/>
              <a:t>Deliver the signal to certain threads in the process</a:t>
            </a:r>
          </a:p>
          <a:p>
            <a:pPr marL="1141413" lvl="1" indent="-488950"/>
            <a:r>
              <a:rPr lang="en-US" sz="2400" dirty="0" smtClean="0"/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sz="2800" dirty="0" smtClean="0"/>
              <a:t>Create a number of threads in a pool where they wait for work</a:t>
            </a:r>
          </a:p>
          <a:p>
            <a:endParaRPr lang="en-US" sz="2800" dirty="0" smtClean="0"/>
          </a:p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400" dirty="0" smtClean="0"/>
              <a:t>Usually slightly faster to service a request with an existing thread than create a new thread</a:t>
            </a:r>
          </a:p>
          <a:p>
            <a:pPr lvl="1"/>
            <a:r>
              <a:rPr lang="en-US" sz="2400" dirty="0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0813" cy="5970588"/>
          </a:xfrm>
        </p:spPr>
        <p:txBody>
          <a:bodyPr/>
          <a:lstStyle/>
          <a:p>
            <a:r>
              <a:rPr lang="en-US" sz="2800" dirty="0" smtClean="0"/>
              <a:t>Allows each thread to have its own copy of data</a:t>
            </a:r>
          </a:p>
          <a:p>
            <a:endParaRPr lang="en-US" sz="2800" dirty="0" smtClean="0"/>
          </a:p>
          <a:p>
            <a:r>
              <a:rPr lang="en-US" sz="2800" dirty="0" smtClean="0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z="2800" dirty="0" smtClean="0"/>
              <a:t>Both many-to-many and Two-level models require communication to maintain the appropriate number of kernel threads allocated to the application</a:t>
            </a:r>
          </a:p>
          <a:p>
            <a:endParaRPr lang="en-US" sz="2800" dirty="0" smtClean="0"/>
          </a:p>
          <a:p>
            <a:r>
              <a:rPr lang="en-US" sz="2800" dirty="0" smtClean="0"/>
              <a:t>Scheduler activations provide </a:t>
            </a:r>
            <a:r>
              <a:rPr lang="en-US" sz="2800" b="1" dirty="0" err="1" smtClean="0">
                <a:solidFill>
                  <a:srgbClr val="3366FF"/>
                </a:solidFill>
              </a:rPr>
              <a:t>upcalls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- a communication mechanism from the kernel to the thread library</a:t>
            </a:r>
          </a:p>
          <a:p>
            <a:endParaRPr lang="en-US" sz="2800" dirty="0" smtClean="0"/>
          </a:p>
          <a:p>
            <a:r>
              <a:rPr lang="en-US" sz="2800" dirty="0" smtClean="0"/>
              <a:t>This communication allows an application to maintain the correct number 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z="2800" dirty="0" smtClean="0"/>
              <a:t>Windows XP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Linux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890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5" y="1458913"/>
            <a:ext cx="75628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Threads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112108"/>
            <a:ext cx="11463338" cy="7454042"/>
          </a:xfrm>
        </p:spPr>
        <p:txBody>
          <a:bodyPr/>
          <a:lstStyle/>
          <a:p>
            <a:r>
              <a:rPr lang="en-US" sz="2800" dirty="0" smtClean="0"/>
              <a:t>Implements the one-to-one mapping, kernel-level</a:t>
            </a:r>
          </a:p>
          <a:p>
            <a:endParaRPr lang="en-US" sz="2800" dirty="0" smtClean="0"/>
          </a:p>
          <a:p>
            <a:r>
              <a:rPr lang="en-US" sz="2800" dirty="0" smtClean="0"/>
              <a:t>Each thread contains</a:t>
            </a:r>
          </a:p>
          <a:p>
            <a:pPr lvl="1"/>
            <a:r>
              <a:rPr lang="en-US" sz="2400" dirty="0" smtClean="0"/>
              <a:t>A thread id</a:t>
            </a:r>
          </a:p>
          <a:p>
            <a:pPr lvl="1"/>
            <a:r>
              <a:rPr lang="en-US" sz="2400" dirty="0" smtClean="0"/>
              <a:t>Register set</a:t>
            </a:r>
          </a:p>
          <a:p>
            <a:pPr lvl="1"/>
            <a:r>
              <a:rPr lang="en-US" sz="2400" dirty="0" smtClean="0"/>
              <a:t>Separate user and kernel stacks</a:t>
            </a:r>
          </a:p>
          <a:p>
            <a:pPr lvl="1"/>
            <a:r>
              <a:rPr lang="en-US" sz="2400" dirty="0" smtClean="0"/>
              <a:t>Private data storage area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The register set, stacks, and private storage area are known as the </a:t>
            </a:r>
            <a:r>
              <a:rPr lang="en-US" sz="2800" b="1" dirty="0" smtClean="0">
                <a:solidFill>
                  <a:srgbClr val="3366FF"/>
                </a:solidFill>
              </a:rPr>
              <a:t>context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of the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The primary data structures of a thread include:</a:t>
            </a:r>
          </a:p>
          <a:p>
            <a:pPr lvl="1"/>
            <a:r>
              <a:rPr lang="en-US" sz="2400" dirty="0" smtClean="0"/>
              <a:t>ETHREAD (executive thread block)</a:t>
            </a:r>
          </a:p>
          <a:p>
            <a:pPr lvl="1"/>
            <a:r>
              <a:rPr lang="en-US" sz="2400" dirty="0" smtClean="0"/>
              <a:t>KTHREAD (kernel thread block)</a:t>
            </a:r>
          </a:p>
          <a:p>
            <a:pPr lvl="1"/>
            <a:r>
              <a:rPr lang="en-US" sz="2400" dirty="0" smtClean="0"/>
              <a:t>TEB (thread environment block)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47863"/>
            <a:ext cx="11345863" cy="5994400"/>
          </a:xfrm>
        </p:spPr>
        <p:txBody>
          <a:bodyPr/>
          <a:lstStyle/>
          <a:p>
            <a:r>
              <a:rPr lang="en-US" sz="2800" dirty="0" smtClean="0"/>
              <a:t>Linux refers to them as </a:t>
            </a:r>
            <a:r>
              <a:rPr lang="en-US" sz="2800" i="1" dirty="0" smtClean="0"/>
              <a:t>tasks</a:t>
            </a:r>
            <a:r>
              <a:rPr lang="en-US" sz="2800" dirty="0" smtClean="0"/>
              <a:t> rather than </a:t>
            </a:r>
            <a:r>
              <a:rPr lang="en-US" sz="2800" i="1" dirty="0" smtClean="0"/>
              <a:t>threads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/>
              <a:t>Thread creation is done through </a:t>
            </a:r>
            <a:r>
              <a:rPr lang="en-US" sz="2800" dirty="0" smtClean="0">
                <a:latin typeface="Courier New" charset="0"/>
                <a:cs typeface="Courier New" charset="0"/>
              </a:rPr>
              <a:t>clone() </a:t>
            </a:r>
            <a:r>
              <a:rPr lang="en-US" sz="2800" dirty="0" smtClean="0"/>
              <a:t>system call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>
                <a:latin typeface="Courier New" charset="0"/>
                <a:cs typeface="Courier New" charset="0"/>
              </a:rPr>
              <a:t>clone() </a:t>
            </a:r>
            <a:r>
              <a:rPr lang="en-US" sz="2800" dirty="0" smtClean="0"/>
              <a:t>allows a child task to share the address space of the parent task (process)</a:t>
            </a:r>
          </a:p>
          <a:p>
            <a:endParaRPr lang="en-US" sz="2800" dirty="0" smtClean="0">
              <a:latin typeface="Courier New" charset="0"/>
              <a:cs typeface="Courier New" charset="0"/>
            </a:endParaRPr>
          </a:p>
          <a:p>
            <a:r>
              <a:rPr lang="en-US" sz="28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800" dirty="0" smtClean="0">
                <a:latin typeface="Courier New" charset="0"/>
                <a:cs typeface="Courier New" charset="0"/>
              </a:rPr>
              <a:t>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800" dirty="0" smtClean="0">
                <a:latin typeface="Courier New" charset="0"/>
                <a:cs typeface="Courier New" charset="0"/>
              </a:rPr>
              <a:t> </a:t>
            </a:r>
            <a:r>
              <a:rPr lang="en-US" sz="2800" dirty="0" smtClean="0">
                <a:cs typeface="Courier New" charset="0"/>
              </a:rPr>
              <a:t>points to process data structures (shared or unique)</a:t>
            </a:r>
            <a:endParaRPr lang="en-US" sz="2800" dirty="0" smtClean="0">
              <a:latin typeface="Courier New" charset="0"/>
              <a:cs typeface="Courier New" charset="0"/>
            </a:endParaRP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pic>
        <p:nvPicPr>
          <p:cNvPr id="95235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5364044"/>
            <a:ext cx="910748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98625" y="1362075"/>
            <a:ext cx="10515600" cy="3751350"/>
          </a:xfrm>
          <a:prstGeom prst="rect">
            <a:avLst/>
          </a:prstGeom>
          <a:noFill/>
        </p:spPr>
        <p:txBody>
          <a:bodyPr lIns="130622" tIns="65311" rIns="130622" bIns="65311">
            <a:spAutoFit/>
          </a:bodyPr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Courier New" charset="0"/>
                <a:cs typeface="Courier New" charset="0"/>
              </a:rPr>
              <a:t>fork() </a:t>
            </a:r>
            <a:r>
              <a:rPr kumimoji="1" lang="en-US" sz="2800" dirty="0">
                <a:latin typeface="Helvetica" charset="0"/>
              </a:rPr>
              <a:t>and </a:t>
            </a:r>
            <a:r>
              <a:rPr kumimoji="1" lang="en-US" sz="2800" dirty="0">
                <a:latin typeface="Courier New" charset="0"/>
                <a:cs typeface="Courier New" charset="0"/>
              </a:rPr>
              <a:t>clone()</a:t>
            </a:r>
            <a:r>
              <a:rPr kumimoji="1" lang="en-US" sz="2800" dirty="0">
                <a:latin typeface="Helvetica" charset="0"/>
              </a:rPr>
              <a:t> system calls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Helvetica" charset="0"/>
              </a:rPr>
              <a:t>Doesn’t distinguish between process and thread</a:t>
            </a:r>
          </a:p>
          <a:p>
            <a:pPr marL="1141413" lvl="1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Helvetica" charset="0"/>
              </a:rPr>
              <a:t>Uses term </a:t>
            </a:r>
            <a:r>
              <a:rPr kumimoji="1" lang="en-US" sz="2800" i="1" dirty="0">
                <a:latin typeface="Helvetica" charset="0"/>
              </a:rPr>
              <a:t>task </a:t>
            </a:r>
            <a:r>
              <a:rPr kumimoji="1" lang="en-US" sz="2800" dirty="0">
                <a:latin typeface="Helvetica" charset="0"/>
              </a:rPr>
              <a:t>rather than thread</a:t>
            </a:r>
            <a:r>
              <a:rPr lang="en-US" sz="2800" dirty="0"/>
              <a:t> 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Courier New" charset="0"/>
                <a:cs typeface="Courier New" charset="0"/>
              </a:rPr>
              <a:t>clone() </a:t>
            </a:r>
            <a:r>
              <a:rPr kumimoji="1" lang="en-US" sz="2800" dirty="0">
                <a:latin typeface="Helvetica" charset="0"/>
                <a:cs typeface="Courier New" charset="0"/>
              </a:rPr>
              <a:t>takes options to determine sharing on process create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 err="1">
                <a:latin typeface="Courier New" charset="0"/>
                <a:cs typeface="Courier New" charset="0"/>
              </a:rPr>
              <a:t>struct</a:t>
            </a:r>
            <a:r>
              <a:rPr kumimoji="1" lang="en-US" sz="2800" dirty="0">
                <a:latin typeface="Courier New" charset="0"/>
                <a:cs typeface="Courier New" charset="0"/>
              </a:rPr>
              <a:t> </a:t>
            </a:r>
            <a:r>
              <a:rPr kumimoji="1" lang="en-US" sz="2800" dirty="0" err="1">
                <a:latin typeface="Courier New" charset="0"/>
                <a:cs typeface="Courier New" charset="0"/>
              </a:rPr>
              <a:t>task_struct</a:t>
            </a:r>
            <a:r>
              <a:rPr kumimoji="1" lang="en-US" sz="2800" dirty="0">
                <a:latin typeface="Courier New" charset="0"/>
                <a:cs typeface="Courier New" charset="0"/>
              </a:rPr>
              <a:t> </a:t>
            </a:r>
            <a:r>
              <a:rPr kumimoji="1" lang="en-US" sz="2800" dirty="0">
                <a:latin typeface="Helvetica" charset="0"/>
                <a:cs typeface="Courier New" charset="0"/>
              </a:rPr>
              <a:t>points to process data structures (shared or unique)</a:t>
            </a:r>
            <a:endParaRPr kumimoji="1" lang="en-US" sz="280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538" y="2946400"/>
            <a:ext cx="1066323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38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process </a:t>
            </a:r>
            <a:r>
              <a:rPr lang="en-US" sz="2400" dirty="0" smtClean="0"/>
              <a:t>with only one  thread </a:t>
            </a:r>
            <a:r>
              <a:rPr lang="en-US" sz="2400" dirty="0"/>
              <a:t>can use only one CPU at a time</a:t>
            </a:r>
          </a:p>
          <a:p>
            <a:endParaRPr lang="en-US" dirty="0"/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30" y="3021610"/>
            <a:ext cx="985837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5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process with several threads can use several CPUs at a time</a:t>
            </a:r>
          </a:p>
        </p:txBody>
      </p:sp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57" y="2923253"/>
            <a:ext cx="9760745" cy="40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and One CPU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4104"/>
            <a:ext cx="12344400" cy="6126015"/>
          </a:xfrm>
        </p:spPr>
        <p:txBody>
          <a:bodyPr/>
          <a:lstStyle/>
          <a:p>
            <a:r>
              <a:rPr lang="en-US" sz="2400" dirty="0"/>
              <a:t>A process with several threads can use one CPU more effectively</a:t>
            </a:r>
          </a:p>
          <a:p>
            <a:endParaRPr lang="en-US" dirty="0"/>
          </a:p>
        </p:txBody>
      </p:sp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20" y="3604685"/>
            <a:ext cx="9710738" cy="31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088357" y="7361768"/>
            <a:ext cx="11322843" cy="40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/>
          <a:p>
            <a:r>
              <a:rPr lang="en-US"/>
              <a:t>If thread2 blocks for I/O, thread1 or thread3 can be assigned the CPU</a:t>
            </a:r>
          </a:p>
        </p:txBody>
      </p:sp>
    </p:spTree>
    <p:extLst>
      <p:ext uri="{BB962C8B-B14F-4D97-AF65-F5344CB8AC3E}">
        <p14:creationId xmlns:p14="http://schemas.microsoft.com/office/powerpoint/2010/main" val="19236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1830"/>
            <a:ext cx="12344400" cy="1614792"/>
          </a:xfrm>
        </p:spPr>
        <p:txBody>
          <a:bodyPr/>
          <a:lstStyle/>
          <a:p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5700" dirty="0"/>
              <a:t/>
            </a:r>
            <a:br>
              <a:rPr lang="en-US" sz="5700" dirty="0"/>
            </a:br>
            <a:r>
              <a:rPr lang="en-US" sz="5700" dirty="0" smtClean="0"/>
              <a:t/>
            </a:r>
            <a:br>
              <a:rPr lang="en-US" sz="5700" dirty="0" smtClean="0"/>
            </a:br>
            <a:r>
              <a:rPr lang="en-US" sz="4000" dirty="0" smtClean="0"/>
              <a:t>Threads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A thread is a group of instructions that, as a unit, can be assigned to the CPU for execution.</a:t>
            </a:r>
          </a:p>
          <a:p>
            <a:r>
              <a:rPr lang="en-US" sz="4000" dirty="0"/>
              <a:t>Threads are sometimes called Lightweight Processes</a:t>
            </a:r>
          </a:p>
          <a:p>
            <a:r>
              <a:rPr lang="en-US" sz="4000" dirty="0"/>
              <a:t>A process ( or task) can have one or several threads.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2365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07" y="6443133"/>
            <a:ext cx="10782300" cy="244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5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2711</TotalTime>
  <Words>1517</Words>
  <Application>Microsoft Office PowerPoint</Application>
  <PresentationFormat>Custom</PresentationFormat>
  <Paragraphs>300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MS PGothic</vt:lpstr>
      <vt:lpstr>MS PGothic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</vt:lpstr>
      <vt:lpstr>Chapter 4: Threads</vt:lpstr>
      <vt:lpstr>Objectives</vt:lpstr>
      <vt:lpstr>Motivation</vt:lpstr>
      <vt:lpstr>Multithreaded Server Architecture</vt:lpstr>
      <vt:lpstr>Threads</vt:lpstr>
      <vt:lpstr>Threads</vt:lpstr>
      <vt:lpstr>Threads and One CPU</vt:lpstr>
      <vt:lpstr>         Threads </vt:lpstr>
      <vt:lpstr>Single and Multithreaded Processes</vt:lpstr>
      <vt:lpstr>Benefits</vt:lpstr>
      <vt:lpstr>Threads     </vt:lpstr>
      <vt:lpstr>   Thread example</vt:lpstr>
      <vt:lpstr>   Thread example</vt:lpstr>
      <vt:lpstr>Multicore Programming</vt:lpstr>
      <vt:lpstr>Concurrency vs. Parallelism</vt:lpstr>
      <vt:lpstr>Multicore Programming (Cont.)</vt:lpstr>
      <vt:lpstr>Single and Multithreaded Processes</vt:lpstr>
      <vt:lpstr>User Threads and Kernel Threads</vt:lpstr>
      <vt:lpstr>User-level Treads</vt:lpstr>
      <vt:lpstr>Kernel-level Threads</vt:lpstr>
      <vt:lpstr>Kernel-level Threads</vt:lpstr>
      <vt:lpstr>  Usage of user-level and kernel-level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(Cont.)</vt:lpstr>
      <vt:lpstr>Win32 API  Multithreaded C Program</vt:lpstr>
      <vt:lpstr>Win32 API  Multithreaded C Program (Cont.)</vt:lpstr>
      <vt:lpstr>Java Threads</vt:lpstr>
      <vt:lpstr>Threading Issues</vt:lpstr>
      <vt:lpstr>Threading Issues (Cont.)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Operating System Examples</vt:lpstr>
      <vt:lpstr>Windows XP Threads Data Structures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Valentina Korzhova</cp:lastModifiedBy>
  <cp:revision>230</cp:revision>
  <cp:lastPrinted>2012-09-12T18:20:08Z</cp:lastPrinted>
  <dcterms:created xsi:type="dcterms:W3CDTF">2011-01-26T16:51:35Z</dcterms:created>
  <dcterms:modified xsi:type="dcterms:W3CDTF">2015-01-20T21:52:57Z</dcterms:modified>
</cp:coreProperties>
</file>