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318" r:id="rId2"/>
    <p:sldId id="256" r:id="rId3"/>
    <p:sldId id="353" r:id="rId4"/>
    <p:sldId id="257" r:id="rId5"/>
    <p:sldId id="278" r:id="rId6"/>
    <p:sldId id="374" r:id="rId7"/>
    <p:sldId id="258" r:id="rId8"/>
    <p:sldId id="372" r:id="rId9"/>
    <p:sldId id="259" r:id="rId10"/>
    <p:sldId id="260" r:id="rId11"/>
    <p:sldId id="261" r:id="rId12"/>
    <p:sldId id="375" r:id="rId13"/>
    <p:sldId id="262" r:id="rId14"/>
    <p:sldId id="373" r:id="rId15"/>
    <p:sldId id="376" r:id="rId16"/>
    <p:sldId id="264" r:id="rId17"/>
    <p:sldId id="266" r:id="rId18"/>
    <p:sldId id="379" r:id="rId19"/>
    <p:sldId id="352" r:id="rId20"/>
    <p:sldId id="291" r:id="rId21"/>
    <p:sldId id="343" r:id="rId22"/>
    <p:sldId id="377" r:id="rId23"/>
    <p:sldId id="380" r:id="rId24"/>
    <p:sldId id="360" r:id="rId25"/>
    <p:sldId id="269" r:id="rId26"/>
    <p:sldId id="361" r:id="rId27"/>
    <p:sldId id="270" r:id="rId28"/>
    <p:sldId id="381" r:id="rId29"/>
    <p:sldId id="271" r:id="rId30"/>
    <p:sldId id="382" r:id="rId31"/>
    <p:sldId id="383" r:id="rId32"/>
    <p:sldId id="282" r:id="rId33"/>
    <p:sldId id="272" r:id="rId34"/>
    <p:sldId id="283" r:id="rId35"/>
    <p:sldId id="273" r:id="rId36"/>
    <p:sldId id="274" r:id="rId37"/>
    <p:sldId id="292" r:id="rId38"/>
    <p:sldId id="384" r:id="rId39"/>
    <p:sldId id="385" r:id="rId40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20" y="192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54492EB3-0312-4C94-ACA2-C5355F3C7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8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0C9E32B4-B3B1-4225-B1EE-1A9B01E99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34060-CEFA-42F5-8F8B-10AE1E493BE7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7018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7B7A3-AC53-43E5-B643-2C51BEB2A4FF}" type="slidenum">
              <a:rPr lang="en-US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75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CDA14-3197-4095-A0D3-F47D3DA01A1E}" type="slidenum">
              <a:rPr lang="en-US"/>
              <a:pPr/>
              <a:t>13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388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9BC-F572-4BA9-AB89-A03A584F0857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956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85B22-6B66-48BC-8AE6-1E478A3CAB3A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4369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8355F-3906-4B8A-A13C-4D51DD85A2A4}" type="slidenum">
              <a:rPr lang="en-US"/>
              <a:pPr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2950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6D090-FC18-45D7-9F21-8FB1BB41AB61}" type="slidenum">
              <a:rPr lang="en-US"/>
              <a:pPr/>
              <a:t>18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4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3EF80-E9B9-4B6E-9929-A6CBF4649B08}" type="slidenum">
              <a:rPr lang="en-US"/>
              <a:pPr/>
              <a:t>19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1365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2FA15-1B10-4CF1-A2E6-E223568F8713}" type="slidenum">
              <a:rPr lang="en-US"/>
              <a:pPr/>
              <a:t>20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919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07683-E227-469A-9B1A-E09CF32C7CA9}" type="slidenum">
              <a:rPr lang="en-US"/>
              <a:pPr/>
              <a:t>21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616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B83AC-8ABE-4BCB-B042-8EDE59C9C160}" type="slidenum">
              <a:rPr lang="en-US"/>
              <a:pPr/>
              <a:t>23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6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76A4-7CFC-45C3-A87F-C66B869671C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2534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B593B-0AEB-430F-A40A-ABB32B8A3B3A}" type="slidenum">
              <a:rPr lang="en-US"/>
              <a:pPr/>
              <a:t>24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102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AC77-05AD-4B47-9659-126DABED6D46}" type="slidenum">
              <a:rPr lang="en-US"/>
              <a:pPr/>
              <a:t>25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5491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4175B-759C-440D-948D-A19806604024}" type="slidenum">
              <a:rPr lang="en-US"/>
              <a:pPr/>
              <a:t>26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8813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2C7D-DD15-4840-8F87-F3C9189612C6}" type="slidenum">
              <a:rPr lang="en-US"/>
              <a:pPr/>
              <a:t>27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515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48268-3EFB-4EEA-89AB-6E93AE6809C1}" type="slidenum">
              <a:rPr lang="en-US"/>
              <a:pPr/>
              <a:t>28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51B8F-42BC-4F70-BBB4-B75117B82E89}" type="slidenum">
              <a:rPr lang="en-US"/>
              <a:pPr/>
              <a:t>29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1935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18698-95BD-4BC9-9CE3-FFC87156C12A}" type="slidenum">
              <a:rPr lang="en-US"/>
              <a:pPr/>
              <a:t>30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3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4DFA6-05A1-4BB8-BD93-0222B8FA953F}" type="slidenum">
              <a:rPr lang="en-US"/>
              <a:pPr/>
              <a:t>31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8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D9BEE-782A-4A51-B4CD-DD4202A318B3}" type="slidenum">
              <a:rPr lang="en-US"/>
              <a:pPr/>
              <a:t>32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485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D6252-9D79-45B3-A133-502007AED4E7}" type="slidenum">
              <a:rPr lang="en-US"/>
              <a:pPr/>
              <a:t>33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02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2833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285CF-9147-4C86-BFB0-5537E5985403}" type="slidenum">
              <a:rPr lang="en-US"/>
              <a:pPr/>
              <a:t>34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0983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55D52-9982-4A86-A44F-222362204651}" type="slidenum">
              <a:rPr lang="en-US"/>
              <a:pPr/>
              <a:t>35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2033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9A738-9A4B-4B70-A2E4-85751BE973DF}" type="slidenum">
              <a:rPr lang="en-US"/>
              <a:pPr/>
              <a:t>36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178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18887-75B5-408A-B8AC-5EA0ABF8D853}" type="slidenum">
              <a:rPr lang="en-US"/>
              <a:pPr/>
              <a:t>37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595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ED71-0D3F-4B0F-92B2-0A838296B59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734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04C15-BB92-480D-A600-A12CC9213F13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690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92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3159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5762D-50E3-4B49-AC35-AB41CC4A133C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4569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0FD50-1798-4884-8B81-CDFE853188F9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189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282" y="304800"/>
            <a:ext cx="11237118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50282" y="2032001"/>
            <a:ext cx="5503068" cy="628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1950" y="2032001"/>
            <a:ext cx="5505450" cy="628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8432800"/>
            <a:ext cx="2114550" cy="654051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00700" y="8432800"/>
            <a:ext cx="4343400" cy="609600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8500" y="8432800"/>
            <a:ext cx="2857500" cy="609600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/>
            </a:lvl1pPr>
          </a:lstStyle>
          <a:p>
            <a:fld id="{447F3599-1835-4ED3-9096-C1655A4B6E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397625" y="8818563"/>
            <a:ext cx="6445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5.</a:t>
            </a:r>
            <a:fld id="{2A4C16DD-49BF-48F5-8211-DA6BB90C5110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mtClean="0"/>
              <a:t>Scheduling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456988" cy="6611937"/>
          </a:xfrm>
        </p:spPr>
        <p:txBody>
          <a:bodyPr/>
          <a:lstStyle/>
          <a:p>
            <a:r>
              <a:rPr lang="en-US" sz="2400" b="1" dirty="0" smtClean="0"/>
              <a:t>CPU utilization </a:t>
            </a:r>
            <a:r>
              <a:rPr lang="en-US" sz="2400" dirty="0" smtClean="0"/>
              <a:t>– keep the CPU as busy as possible</a:t>
            </a:r>
          </a:p>
          <a:p>
            <a:endParaRPr lang="en-US" sz="2400" dirty="0" smtClean="0"/>
          </a:p>
          <a:p>
            <a:r>
              <a:rPr lang="en-US" sz="2400" b="1" dirty="0" smtClean="0"/>
              <a:t>Throughput</a:t>
            </a:r>
            <a:r>
              <a:rPr lang="en-US" sz="2400" dirty="0" smtClean="0"/>
              <a:t> – # of processes that complete their execution per time unit</a:t>
            </a:r>
          </a:p>
          <a:p>
            <a:endParaRPr lang="en-US" sz="2400" dirty="0" smtClean="0"/>
          </a:p>
          <a:p>
            <a:r>
              <a:rPr lang="en-US" sz="2400" b="1" dirty="0" smtClean="0"/>
              <a:t>Turnaround time </a:t>
            </a:r>
            <a:r>
              <a:rPr lang="en-US" sz="2400" dirty="0" smtClean="0"/>
              <a:t>– amount of time to execute a particular process</a:t>
            </a:r>
          </a:p>
          <a:p>
            <a:endParaRPr lang="en-US" sz="2400" dirty="0" smtClean="0"/>
          </a:p>
          <a:p>
            <a:r>
              <a:rPr lang="en-US" sz="2400" b="1" dirty="0" smtClean="0"/>
              <a:t>Waiting time </a:t>
            </a:r>
            <a:r>
              <a:rPr lang="en-US" sz="2400" dirty="0" smtClean="0"/>
              <a:t>– amount of time a process has been waiting in the ready queue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Response time </a:t>
            </a:r>
            <a:r>
              <a:rPr lang="en-US" sz="2400" dirty="0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z="3200" dirty="0" smtClean="0"/>
              <a:t>Max CPU utilization</a:t>
            </a:r>
          </a:p>
          <a:p>
            <a:r>
              <a:rPr lang="en-US" sz="3200" dirty="0" smtClean="0"/>
              <a:t>Max throughput</a:t>
            </a:r>
          </a:p>
          <a:p>
            <a:r>
              <a:rPr lang="en-US" sz="3200" dirty="0" smtClean="0"/>
              <a:t>Min turnaround time </a:t>
            </a:r>
          </a:p>
          <a:p>
            <a:r>
              <a:rPr lang="en-US" sz="3200" dirty="0" smtClean="0"/>
              <a:t>Min waiting time </a:t>
            </a:r>
          </a:p>
          <a:p>
            <a:r>
              <a:rPr lang="en-US" sz="3200" dirty="0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Preemptive and non-preemptive scheduling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Non-Preemptive </a:t>
            </a:r>
            <a:r>
              <a:rPr lang="en-US" sz="2800" dirty="0"/>
              <a:t>Scheduling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400" dirty="0"/>
              <a:t>A process is removed from the CPU </a:t>
            </a:r>
            <a:r>
              <a:rPr lang="en-US" sz="2400" dirty="0" smtClean="0"/>
              <a:t> by </a:t>
            </a:r>
            <a:r>
              <a:rPr lang="en-US" sz="2400" dirty="0" smtClean="0"/>
              <a:t>itself (</a:t>
            </a:r>
            <a:r>
              <a:rPr lang="en-US" sz="2400" dirty="0" smtClean="0"/>
              <a:t>system </a:t>
            </a:r>
            <a:r>
              <a:rPr lang="en-US" sz="2400" dirty="0"/>
              <a:t>call) or by an interrupt generated by some other system component. After interrupt is serviced, the CPU may be assigned to any process that is ready to run.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Preemptive </a:t>
            </a:r>
            <a:r>
              <a:rPr lang="en-US" sz="2800" dirty="0"/>
              <a:t>Scheduling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400" dirty="0"/>
              <a:t>If an interrupt causes the removal of a process from the CPU, after the interrupt is serviced the CPU is given back to the process that had the CPU.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1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0" y="1854200"/>
            <a:ext cx="11349038" cy="5811196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3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 </a:t>
            </a:r>
            <a:r>
              <a:rPr lang="en-US" sz="2400" dirty="0" smtClean="0"/>
              <a:t>3</a:t>
            </a:r>
            <a:r>
              <a:rPr lang="en-US" sz="2400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Suppose that the processes arrive in the order: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 </a:t>
            </a:r>
            <a:br>
              <a:rPr lang="en-US" sz="2400" i="1" baseline="-25000" dirty="0" smtClean="0"/>
            </a:br>
            <a:r>
              <a:rPr lang="en-US" sz="2400" dirty="0" smtClean="0"/>
              <a:t>The Gantt Chart for the schedule is: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Waiting time for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 = 0;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 = 24;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</a:t>
            </a:r>
            <a:r>
              <a:rPr lang="en-US" sz="2400" dirty="0" smtClean="0"/>
              <a:t>= 27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Average waiting time:  (0 + 24 + 27)/3 = 17</a:t>
            </a:r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1818609" y="4681304"/>
            <a:ext cx="8148637" cy="1444625"/>
            <a:chOff x="888" y="2688"/>
            <a:chExt cx="3422" cy="682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819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3307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83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973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549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125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888" y="3196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dirty="0" smtClean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381327"/>
            <a:ext cx="12344400" cy="6478621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z="2400" dirty="0" smtClean="0"/>
              <a:t>Suppose that the processes arrive in the order:</a:t>
            </a:r>
          </a:p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</a:p>
          <a:p>
            <a:pPr>
              <a:tabLst>
                <a:tab pos="5214938" algn="ctr"/>
              </a:tabLst>
            </a:pPr>
            <a:r>
              <a:rPr lang="en-US" sz="2400" dirty="0" smtClean="0"/>
              <a:t>The Gantt chart for the schedule is:</a:t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r>
              <a:rPr lang="en-US" sz="2400" dirty="0" smtClean="0"/>
              <a:t>Waiting time for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 </a:t>
            </a:r>
            <a:r>
              <a:rPr lang="en-US" sz="2400" i="1" dirty="0" smtClean="0"/>
              <a:t>=</a:t>
            </a:r>
            <a:r>
              <a:rPr lang="en-US" sz="2400" dirty="0" smtClean="0"/>
              <a:t> 6</a:t>
            </a:r>
            <a:r>
              <a:rPr lang="en-US" sz="2400" i="1" dirty="0" smtClean="0"/>
              <a:t>;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= 0</a:t>
            </a:r>
            <a:r>
              <a:rPr lang="en-US" sz="2400" i="1" baseline="-25000" dirty="0" smtClean="0"/>
              <a:t>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= </a:t>
            </a:r>
            <a:r>
              <a:rPr lang="en-US" sz="2400" dirty="0" smtClean="0"/>
              <a:t>3</a:t>
            </a:r>
            <a:endParaRPr lang="en-US" sz="2400" i="1" dirty="0" smtClean="0"/>
          </a:p>
          <a:p>
            <a:pPr>
              <a:tabLst>
                <a:tab pos="5214938" algn="ctr"/>
              </a:tabLst>
            </a:pPr>
            <a:r>
              <a:rPr lang="en-US" sz="2400" dirty="0" smtClean="0"/>
              <a:t>Average waiting time:   (6 + 0 + 3)/3 = 3</a:t>
            </a:r>
          </a:p>
          <a:p>
            <a:pPr>
              <a:tabLst>
                <a:tab pos="5214938" algn="ctr"/>
              </a:tabLst>
            </a:pPr>
            <a:r>
              <a:rPr lang="en-US" sz="2400" dirty="0" smtClean="0"/>
              <a:t>Much better than previous case</a:t>
            </a:r>
          </a:p>
          <a:p>
            <a:pPr>
              <a:tabLst>
                <a:tab pos="5214938" algn="ctr"/>
              </a:tabLst>
            </a:pPr>
            <a:r>
              <a:rPr lang="en-US" sz="2400" b="1" dirty="0" smtClean="0"/>
              <a:t>Convoy effect </a:t>
            </a:r>
            <a:r>
              <a:rPr lang="en-US" sz="2400" dirty="0" smtClean="0"/>
              <a:t>- short process behind long process</a:t>
            </a:r>
          </a:p>
          <a:p>
            <a:pPr lvl="1">
              <a:tabLst>
                <a:tab pos="5214938" algn="ctr"/>
              </a:tabLst>
            </a:pPr>
            <a:r>
              <a:rPr lang="en-US" sz="2000" dirty="0" smtClean="0"/>
              <a:t>Consider one CPU-bound and many I/O-bound processes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2917032" y="3232420"/>
            <a:ext cx="8177212" cy="1443038"/>
            <a:chOff x="884" y="1650"/>
            <a:chExt cx="3434" cy="682"/>
          </a:xfrm>
        </p:grpSpPr>
        <p:sp>
          <p:nvSpPr>
            <p:cNvPr id="37893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 flipH="1">
              <a:off x="3222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 flipH="1">
              <a:off x="1734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 flipH="1">
              <a:off x="1158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 flipH="1">
              <a:off x="2088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 flipH="1">
              <a:off x="1512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 flipH="1">
              <a:off x="4133" y="2158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 flipH="1">
              <a:off x="884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651250" algn="ctr"/>
              </a:tabLst>
            </a:pPr>
            <a:r>
              <a:rPr lang="en-US" sz="3200" dirty="0">
                <a:latin typeface="Times New Roman" pitchFamily="18" charset="0"/>
              </a:rPr>
              <a:t>Non-preemptive </a:t>
            </a:r>
          </a:p>
          <a:p>
            <a:pPr lvl="1">
              <a:tabLst>
                <a:tab pos="3651250" algn="ctr"/>
              </a:tabLst>
            </a:pPr>
            <a:r>
              <a:rPr lang="en-US" sz="2800" dirty="0">
                <a:latin typeface="Times New Roman" pitchFamily="18" charset="0"/>
              </a:rPr>
              <a:t>Processes are assigned the CPU in the same order as they arrive at the Ready Queue</a:t>
            </a:r>
          </a:p>
          <a:p>
            <a:pPr>
              <a:tabLst>
                <a:tab pos="3651250" algn="ctr"/>
              </a:tabLst>
            </a:pPr>
            <a:r>
              <a:rPr lang="en-US" sz="3200" dirty="0">
                <a:solidFill>
                  <a:srgbClr val="CC6600"/>
                </a:solidFill>
                <a:latin typeface="Times New Roman" pitchFamily="18" charset="0"/>
              </a:rPr>
              <a:t>Advantage:</a:t>
            </a:r>
            <a:r>
              <a:rPr lang="en-US" sz="3200" dirty="0">
                <a:latin typeface="Times New Roman" pitchFamily="18" charset="0"/>
              </a:rPr>
              <a:t> Easy to implement and fairness (no starvation)</a:t>
            </a:r>
          </a:p>
          <a:p>
            <a:pPr>
              <a:tabLst>
                <a:tab pos="3651250" algn="ctr"/>
              </a:tabLst>
            </a:pPr>
            <a:r>
              <a:rPr lang="en-US" sz="3200" dirty="0">
                <a:solidFill>
                  <a:srgbClr val="CC6600"/>
                </a:solidFill>
                <a:latin typeface="Times New Roman" pitchFamily="18" charset="0"/>
              </a:rPr>
              <a:t>Disadvantage:</a:t>
            </a:r>
            <a:r>
              <a:rPr lang="en-US" sz="3200" dirty="0">
                <a:latin typeface="Times New Roman" pitchFamily="18" charset="0"/>
              </a:rPr>
              <a:t> Low overall system throughput </a:t>
            </a:r>
          </a:p>
        </p:txBody>
      </p:sp>
    </p:spTree>
    <p:extLst>
      <p:ext uri="{BB962C8B-B14F-4D97-AF65-F5344CB8AC3E}">
        <p14:creationId xmlns:p14="http://schemas.microsoft.com/office/powerpoint/2010/main" val="8206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/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361872"/>
            <a:ext cx="11352213" cy="6323216"/>
          </a:xfrm>
        </p:spPr>
        <p:txBody>
          <a:bodyPr/>
          <a:lstStyle/>
          <a:p>
            <a:r>
              <a:rPr lang="en-US" sz="2800" dirty="0" smtClean="0"/>
              <a:t>Associate with each process the length of its next CPU burst</a:t>
            </a:r>
          </a:p>
          <a:p>
            <a:pPr lvl="1"/>
            <a:r>
              <a:rPr lang="en-US" sz="2400" dirty="0" smtClean="0"/>
              <a:t> Use these lengths to schedule the process with the shortest time</a:t>
            </a:r>
          </a:p>
          <a:p>
            <a:pPr lvl="1"/>
            <a:r>
              <a:rPr lang="en-US" sz="2400" dirty="0"/>
              <a:t>The earlier the I/O begins -the more work done by the system </a:t>
            </a:r>
          </a:p>
          <a:p>
            <a:pPr lvl="1"/>
            <a:endParaRPr lang="en-US" sz="2400" dirty="0" smtClean="0"/>
          </a:p>
          <a:p>
            <a:pPr marL="488950" lvl="1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2400" dirty="0" err="1"/>
              <a:t>Nonpreemptive</a:t>
            </a:r>
            <a:r>
              <a:rPr lang="en-US" sz="2400" dirty="0"/>
              <a:t> – once CPU given to the process it cannot be preempted until completes its CPU burst</a:t>
            </a:r>
          </a:p>
          <a:p>
            <a:r>
              <a:rPr lang="en-US" sz="2800" dirty="0" smtClean="0"/>
              <a:t>Advantage</a:t>
            </a:r>
            <a:endParaRPr lang="en-US" sz="2800" dirty="0"/>
          </a:p>
          <a:p>
            <a:pPr lvl="1"/>
            <a:r>
              <a:rPr lang="en-US" sz="2400" dirty="0"/>
              <a:t>SJF is optimal – gives minimum average waiting time for a given set of processes</a:t>
            </a:r>
          </a:p>
          <a:p>
            <a:r>
              <a:rPr lang="en-US" sz="2800" dirty="0"/>
              <a:t>Disadvantage</a:t>
            </a:r>
          </a:p>
          <a:p>
            <a:pPr lvl="1"/>
            <a:r>
              <a:rPr lang="en-US" sz="2400" dirty="0"/>
              <a:t>Non preemptive nature is not good for time sharing </a:t>
            </a:r>
          </a:p>
          <a:p>
            <a:pPr lvl="1"/>
            <a:r>
              <a:rPr lang="en-US" sz="2400" dirty="0"/>
              <a:t>The difficulty is knowing the length of the next CPU request</a:t>
            </a:r>
          </a:p>
          <a:p>
            <a:pPr lvl="1"/>
            <a:r>
              <a:rPr lang="en-US" sz="2400" dirty="0"/>
              <a:t>Could ask the user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sp>
        <p:nvSpPr>
          <p:cNvPr id="4198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09675" y="1322962"/>
            <a:ext cx="12344400" cy="6362126"/>
          </a:xfrm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      	</a:t>
            </a:r>
            <a:r>
              <a:rPr lang="en-US" sz="2400" dirty="0" smtClean="0"/>
              <a:t>                </a:t>
            </a:r>
            <a:r>
              <a:rPr lang="en-US" sz="2400" u="sng" dirty="0" err="1" smtClean="0"/>
              <a:t>Processes</a:t>
            </a:r>
            <a:r>
              <a:rPr lang="en-US" sz="2400" u="sng" dirty="0" err="1" smtClean="0">
                <a:solidFill>
                  <a:schemeClr val="bg1"/>
                </a:solidFill>
              </a:rPr>
              <a:t>Arriva</a:t>
            </a:r>
            <a:r>
              <a:rPr lang="en-US" sz="2400" u="sng" dirty="0" smtClean="0">
                <a:solidFill>
                  <a:schemeClr val="bg1"/>
                </a:solidFill>
              </a:rPr>
              <a:t>	l Time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</a:t>
            </a:r>
            <a:endParaRPr lang="en-US" sz="24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</a:t>
            </a:r>
            <a:r>
              <a:rPr lang="en-US" sz="2400" dirty="0" smtClean="0"/>
              <a:t>	6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 	</a:t>
            </a:r>
            <a:r>
              <a:rPr lang="en-US" sz="2400" dirty="0" smtClean="0">
                <a:solidFill>
                  <a:schemeClr val="bg1"/>
                </a:solidFill>
              </a:rPr>
              <a:t>2.0</a:t>
            </a:r>
            <a:r>
              <a:rPr lang="en-US" sz="2400" dirty="0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4.0</a:t>
            </a:r>
            <a:r>
              <a:rPr lang="en-US" sz="2400" dirty="0" smtClean="0"/>
              <a:t>	7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5.0</a:t>
            </a:r>
            <a:r>
              <a:rPr lang="en-US" sz="2400" dirty="0" smtClean="0"/>
              <a:t>	3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SJF scheduling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Average waiting time = (3 + 16 + 9 + 0) / 4 = 7</a:t>
            </a:r>
            <a:endParaRPr lang="en-US" sz="2400" i="1" baseline="-25000" dirty="0" smtClean="0"/>
          </a:p>
        </p:txBody>
      </p:sp>
      <p:grpSp>
        <p:nvGrpSpPr>
          <p:cNvPr id="41988" name="Group 74"/>
          <p:cNvGrpSpPr>
            <a:grpSpLocks/>
          </p:cNvGrpSpPr>
          <p:nvPr/>
        </p:nvGrpSpPr>
        <p:grpSpPr bwMode="auto">
          <a:xfrm>
            <a:off x="1927239" y="4565975"/>
            <a:ext cx="8704263" cy="1487487"/>
            <a:chOff x="896" y="2352"/>
            <a:chExt cx="3655" cy="703"/>
          </a:xfrm>
        </p:grpSpPr>
        <p:sp>
          <p:nvSpPr>
            <p:cNvPr id="41989" name="Rectangle 37"/>
            <p:cNvSpPr>
              <a:spLocks noChangeArrowheads="1"/>
            </p:cNvSpPr>
            <p:nvPr/>
          </p:nvSpPr>
          <p:spPr bwMode="auto">
            <a:xfrm flipH="1">
              <a:off x="960" y="2352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1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2" name="Text Box 40"/>
            <p:cNvSpPr txBox="1">
              <a:spLocks noChangeArrowheads="1"/>
            </p:cNvSpPr>
            <p:nvPr/>
          </p:nvSpPr>
          <p:spPr bwMode="auto">
            <a:xfrm flipH="1">
              <a:off x="2012" y="2477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3" name="Line 41"/>
            <p:cNvSpPr>
              <a:spLocks noChangeShapeType="1"/>
            </p:cNvSpPr>
            <p:nvPr/>
          </p:nvSpPr>
          <p:spPr bwMode="auto">
            <a:xfrm flipH="1">
              <a:off x="4468" y="273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48"/>
            <p:cNvSpPr txBox="1">
              <a:spLocks noChangeArrowheads="1"/>
            </p:cNvSpPr>
            <p:nvPr/>
          </p:nvSpPr>
          <p:spPr bwMode="auto">
            <a:xfrm flipH="1">
              <a:off x="1569" y="2879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Helvetica" charset="0"/>
                </a:rPr>
                <a:t>3</a:t>
              </a:r>
            </a:p>
          </p:txBody>
        </p:sp>
        <p:sp>
          <p:nvSpPr>
            <p:cNvPr id="41997" name="Text Box 49"/>
            <p:cNvSpPr txBox="1">
              <a:spLocks noChangeArrowheads="1"/>
            </p:cNvSpPr>
            <p:nvPr/>
          </p:nvSpPr>
          <p:spPr bwMode="auto">
            <a:xfrm flipH="1">
              <a:off x="3358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41998" name="Text Box 50"/>
            <p:cNvSpPr txBox="1">
              <a:spLocks noChangeArrowheads="1"/>
            </p:cNvSpPr>
            <p:nvPr/>
          </p:nvSpPr>
          <p:spPr bwMode="auto">
            <a:xfrm flipH="1">
              <a:off x="896" y="288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64"/>
            <p:cNvSpPr txBox="1">
              <a:spLocks noChangeArrowheads="1"/>
            </p:cNvSpPr>
            <p:nvPr/>
          </p:nvSpPr>
          <p:spPr bwMode="auto">
            <a:xfrm flipH="1">
              <a:off x="2625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42004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42006" name="Text Box 73"/>
            <p:cNvSpPr txBox="1">
              <a:spLocks noChangeArrowheads="1"/>
            </p:cNvSpPr>
            <p:nvPr/>
          </p:nvSpPr>
          <p:spPr bwMode="auto">
            <a:xfrm flipH="1">
              <a:off x="4366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dirty="0"/>
              <a:t>		</a:t>
            </a:r>
            <a:r>
              <a:rPr lang="en-US" sz="3400" u="sng" dirty="0">
                <a:latin typeface="Times New Roman" pitchFamily="18" charset="0"/>
              </a:rPr>
              <a:t>Process	Arrival Time</a:t>
            </a:r>
            <a:r>
              <a:rPr lang="en-US" sz="3400" dirty="0">
                <a:latin typeface="Times New Roman" pitchFamily="18" charset="0"/>
              </a:rPr>
              <a:t>	</a:t>
            </a:r>
            <a:r>
              <a:rPr lang="en-US" sz="3400" u="sng" dirty="0">
                <a:latin typeface="Times New Roman" pitchFamily="18" charset="0"/>
              </a:rPr>
              <a:t>Burst Time</a:t>
            </a:r>
            <a:endParaRPr lang="en-US" sz="3400" dirty="0">
              <a:latin typeface="Times New Roman" pitchFamily="18" charset="0"/>
            </a:endParaRP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3400" dirty="0">
                <a:latin typeface="Times New Roman" pitchFamily="18" charset="0"/>
              </a:rPr>
              <a:t>		</a:t>
            </a:r>
            <a:r>
              <a:rPr lang="en-US" sz="3400" i="1" dirty="0">
                <a:latin typeface="Times New Roman" pitchFamily="18" charset="0"/>
              </a:rPr>
              <a:t>P</a:t>
            </a:r>
            <a:r>
              <a:rPr lang="en-US" sz="3400" i="1" baseline="-25000" dirty="0">
                <a:latin typeface="Times New Roman" pitchFamily="18" charset="0"/>
              </a:rPr>
              <a:t>1</a:t>
            </a:r>
            <a:r>
              <a:rPr lang="en-US" sz="3400" dirty="0">
                <a:latin typeface="Times New Roman" pitchFamily="18" charset="0"/>
              </a:rPr>
              <a:t>	0	7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3400" dirty="0">
                <a:latin typeface="Times New Roman" pitchFamily="18" charset="0"/>
              </a:rPr>
              <a:t>		 </a:t>
            </a:r>
            <a:r>
              <a:rPr lang="en-US" sz="3400" i="1" dirty="0">
                <a:latin typeface="Times New Roman" pitchFamily="18" charset="0"/>
              </a:rPr>
              <a:t>P</a:t>
            </a:r>
            <a:r>
              <a:rPr lang="en-US" sz="3400" i="1" baseline="-25000" dirty="0">
                <a:latin typeface="Times New Roman" pitchFamily="18" charset="0"/>
              </a:rPr>
              <a:t>2	</a:t>
            </a:r>
            <a:r>
              <a:rPr lang="en-US" sz="3400" dirty="0">
                <a:latin typeface="Times New Roman" pitchFamily="18" charset="0"/>
              </a:rPr>
              <a:t>2	4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3400" dirty="0">
                <a:latin typeface="Times New Roman" pitchFamily="18" charset="0"/>
              </a:rPr>
              <a:t>		 </a:t>
            </a:r>
            <a:r>
              <a:rPr lang="en-US" sz="3400" i="1" dirty="0">
                <a:latin typeface="Times New Roman" pitchFamily="18" charset="0"/>
              </a:rPr>
              <a:t>P</a:t>
            </a:r>
            <a:r>
              <a:rPr lang="en-US" sz="3400" i="1" baseline="-25000" dirty="0">
                <a:latin typeface="Times New Roman" pitchFamily="18" charset="0"/>
              </a:rPr>
              <a:t>3</a:t>
            </a:r>
            <a:r>
              <a:rPr lang="en-US" sz="3400" dirty="0">
                <a:latin typeface="Times New Roman" pitchFamily="18" charset="0"/>
              </a:rPr>
              <a:t>	4	1</a:t>
            </a:r>
          </a:p>
          <a:p>
            <a:pPr>
              <a:buNone/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3400" dirty="0">
                <a:latin typeface="Times New Roman" pitchFamily="18" charset="0"/>
              </a:rPr>
              <a:t>		 </a:t>
            </a:r>
            <a:r>
              <a:rPr lang="en-US" sz="3400" i="1" dirty="0">
                <a:latin typeface="Times New Roman" pitchFamily="18" charset="0"/>
              </a:rPr>
              <a:t>P</a:t>
            </a:r>
            <a:r>
              <a:rPr lang="en-US" sz="3400" i="1" baseline="-25000" dirty="0">
                <a:latin typeface="Times New Roman" pitchFamily="18" charset="0"/>
              </a:rPr>
              <a:t>4</a:t>
            </a:r>
            <a:r>
              <a:rPr lang="en-US" sz="3400" dirty="0">
                <a:latin typeface="Times New Roman" pitchFamily="18" charset="0"/>
              </a:rPr>
              <a:t>	5	4</a:t>
            </a: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3400" dirty="0">
                <a:latin typeface="Times New Roman" pitchFamily="18" charset="0"/>
              </a:rPr>
              <a:t>SJF (non-preemptive)</a:t>
            </a: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3400" dirty="0">
              <a:latin typeface="Times New Roman" pitchFamily="18" charset="0"/>
            </a:endParaRP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3400" dirty="0">
              <a:latin typeface="Times New Roman" pitchFamily="18" charset="0"/>
            </a:endParaRP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3400" dirty="0">
              <a:latin typeface="Times New Roman" pitchFamily="18" charset="0"/>
            </a:endParaRP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r>
              <a:rPr lang="en-US" sz="3400" dirty="0">
                <a:latin typeface="Times New Roman" pitchFamily="18" charset="0"/>
              </a:rPr>
              <a:t>Average waiting time = (0 + 6 + 3 + 7)/4  = 4</a:t>
            </a:r>
            <a:endParaRPr lang="en-US" sz="3400" i="1" baseline="-25000" dirty="0">
              <a:latin typeface="Times New Roman" pitchFamily="18" charset="0"/>
            </a:endParaRPr>
          </a:p>
          <a:p>
            <a:pPr>
              <a:tabLst>
                <a:tab pos="2290421" algn="ctr"/>
                <a:tab pos="4648875" algn="ctr"/>
                <a:tab pos="7347490" algn="ctr"/>
              </a:tabLst>
            </a:pPr>
            <a:endParaRPr lang="en-US" sz="3400" dirty="0">
              <a:latin typeface="Times New Roman" pitchFamily="18" charset="0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/>
          <a:lstStyle/>
          <a:p>
            <a:r>
              <a:rPr lang="en-US"/>
              <a:t>Example of Non-Preemptive SJF</a:t>
            </a:r>
          </a:p>
        </p:txBody>
      </p:sp>
      <p:grpSp>
        <p:nvGrpSpPr>
          <p:cNvPr id="252932" name="Group 4"/>
          <p:cNvGrpSpPr>
            <a:grpSpLocks/>
          </p:cNvGrpSpPr>
          <p:nvPr/>
        </p:nvGrpSpPr>
        <p:grpSpPr bwMode="auto">
          <a:xfrm>
            <a:off x="3174207" y="5793319"/>
            <a:ext cx="8262938" cy="1507066"/>
            <a:chOff x="864" y="2325"/>
            <a:chExt cx="3470" cy="712"/>
          </a:xfrm>
        </p:grpSpPr>
        <p:sp>
          <p:nvSpPr>
            <p:cNvPr id="252933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34" name="Text Box 6"/>
            <p:cNvSpPr txBox="1">
              <a:spLocks noChangeArrowheads="1"/>
            </p:cNvSpPr>
            <p:nvPr/>
          </p:nvSpPr>
          <p:spPr bwMode="auto">
            <a:xfrm flipH="1">
              <a:off x="1392" y="2372"/>
              <a:ext cx="2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P</a:t>
              </a:r>
              <a:r>
                <a:rPr lang="en-US" sz="2600" baseline="-25000">
                  <a:latin typeface="Helvetica" pitchFamily="34" charset="0"/>
                </a:rPr>
                <a:t>1</a:t>
              </a:r>
              <a:endParaRPr lang="en-US" sz="2600">
                <a:latin typeface="Helvetica" pitchFamily="34" charset="0"/>
              </a:endParaRPr>
            </a:p>
          </p:txBody>
        </p:sp>
        <p:sp>
          <p:nvSpPr>
            <p:cNvPr id="252935" name="Text Box 7"/>
            <p:cNvSpPr txBox="1">
              <a:spLocks noChangeArrowheads="1"/>
            </p:cNvSpPr>
            <p:nvPr/>
          </p:nvSpPr>
          <p:spPr bwMode="auto">
            <a:xfrm flipH="1">
              <a:off x="2400" y="2372"/>
              <a:ext cx="2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P</a:t>
              </a:r>
              <a:r>
                <a:rPr lang="en-US" sz="2600" baseline="-25000">
                  <a:latin typeface="Helvetica" pitchFamily="34" charset="0"/>
                </a:rPr>
                <a:t>3</a:t>
              </a:r>
              <a:endParaRPr lang="en-US" sz="2600">
                <a:latin typeface="Helvetica" pitchFamily="34" charset="0"/>
              </a:endParaRPr>
            </a:p>
          </p:txBody>
        </p:sp>
        <p:sp>
          <p:nvSpPr>
            <p:cNvPr id="252936" name="Text Box 8"/>
            <p:cNvSpPr txBox="1">
              <a:spLocks noChangeArrowheads="1"/>
            </p:cNvSpPr>
            <p:nvPr/>
          </p:nvSpPr>
          <p:spPr bwMode="auto">
            <a:xfrm flipH="1">
              <a:off x="2976" y="2372"/>
              <a:ext cx="2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P</a:t>
              </a:r>
              <a:r>
                <a:rPr lang="en-US" sz="2600" baseline="-25000">
                  <a:latin typeface="Helvetica" pitchFamily="34" charset="0"/>
                </a:rPr>
                <a:t>2</a:t>
              </a:r>
              <a:endParaRPr lang="en-US" sz="2600">
                <a:latin typeface="Helvetica" pitchFamily="34" charset="0"/>
              </a:endParaRPr>
            </a:p>
          </p:txBody>
        </p:sp>
        <p:sp>
          <p:nvSpPr>
            <p:cNvPr id="252937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38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39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0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1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2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3" name="Text Box 15"/>
            <p:cNvSpPr txBox="1">
              <a:spLocks noChangeArrowheads="1"/>
            </p:cNvSpPr>
            <p:nvPr/>
          </p:nvSpPr>
          <p:spPr bwMode="auto">
            <a:xfrm flipH="1">
              <a:off x="2304" y="2804"/>
              <a:ext cx="1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7</a:t>
              </a:r>
            </a:p>
          </p:txBody>
        </p:sp>
        <p:sp>
          <p:nvSpPr>
            <p:cNvPr id="252944" name="Text Box 16"/>
            <p:cNvSpPr txBox="1">
              <a:spLocks noChangeArrowheads="1"/>
            </p:cNvSpPr>
            <p:nvPr/>
          </p:nvSpPr>
          <p:spPr bwMode="auto">
            <a:xfrm flipH="1">
              <a:off x="1492" y="2804"/>
              <a:ext cx="1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3</a:t>
              </a:r>
            </a:p>
          </p:txBody>
        </p:sp>
        <p:sp>
          <p:nvSpPr>
            <p:cNvPr id="252945" name="Text Box 17"/>
            <p:cNvSpPr txBox="1">
              <a:spLocks noChangeArrowheads="1"/>
            </p:cNvSpPr>
            <p:nvPr/>
          </p:nvSpPr>
          <p:spPr bwMode="auto">
            <a:xfrm flipH="1">
              <a:off x="4100" y="2804"/>
              <a:ext cx="2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16</a:t>
              </a:r>
            </a:p>
          </p:txBody>
        </p:sp>
        <p:sp>
          <p:nvSpPr>
            <p:cNvPr id="252946" name="Text Box 18"/>
            <p:cNvSpPr txBox="1">
              <a:spLocks noChangeArrowheads="1"/>
            </p:cNvSpPr>
            <p:nvPr/>
          </p:nvSpPr>
          <p:spPr bwMode="auto">
            <a:xfrm flipH="1">
              <a:off x="864" y="2804"/>
              <a:ext cx="1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0</a:t>
              </a:r>
            </a:p>
          </p:txBody>
        </p:sp>
        <p:sp>
          <p:nvSpPr>
            <p:cNvPr id="252947" name="Text Box 19"/>
            <p:cNvSpPr txBox="1">
              <a:spLocks noChangeArrowheads="1"/>
            </p:cNvSpPr>
            <p:nvPr/>
          </p:nvSpPr>
          <p:spPr bwMode="auto">
            <a:xfrm flipH="1">
              <a:off x="3696" y="2372"/>
              <a:ext cx="2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P</a:t>
              </a:r>
              <a:r>
                <a:rPr lang="en-US" sz="2600" baseline="-25000">
                  <a:latin typeface="Helvetica" pitchFamily="34" charset="0"/>
                </a:rPr>
                <a:t>4</a:t>
              </a:r>
              <a:endParaRPr lang="en-US" sz="2600">
                <a:latin typeface="Helvetica" pitchFamily="34" charset="0"/>
              </a:endParaRPr>
            </a:p>
          </p:txBody>
        </p:sp>
        <p:sp>
          <p:nvSpPr>
            <p:cNvPr id="252948" name="Line 20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9" name="Line 21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50" name="Line 22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51" name="Line 23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52" name="Line 24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53" name="Line 25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54" name="Line 26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55" name="Text Box 27"/>
            <p:cNvSpPr txBox="1">
              <a:spLocks noChangeArrowheads="1"/>
            </p:cNvSpPr>
            <p:nvPr/>
          </p:nvSpPr>
          <p:spPr bwMode="auto">
            <a:xfrm flipH="1">
              <a:off x="2592" y="2804"/>
              <a:ext cx="1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8</a:t>
              </a:r>
            </a:p>
          </p:txBody>
        </p:sp>
        <p:sp>
          <p:nvSpPr>
            <p:cNvPr id="252956" name="Line 28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57" name="Line 29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58" name="Line 30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59" name="Line 31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60" name="Text Box 32"/>
            <p:cNvSpPr txBox="1">
              <a:spLocks noChangeArrowheads="1"/>
            </p:cNvSpPr>
            <p:nvPr/>
          </p:nvSpPr>
          <p:spPr bwMode="auto">
            <a:xfrm flipH="1">
              <a:off x="3312" y="2804"/>
              <a:ext cx="2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12</a:t>
              </a:r>
            </a:p>
          </p:txBody>
        </p:sp>
        <p:sp>
          <p:nvSpPr>
            <p:cNvPr id="252961" name="Line 33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62" name="Line 34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63" name="Line 35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1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/>
          <a:lstStyle/>
          <a:p>
            <a:pPr eaLnBrk="1" hangingPunct="1"/>
            <a:r>
              <a:rPr lang="en-US" smtClean="0"/>
              <a:t>Determining Length of Next CPU Burst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303506"/>
            <a:ext cx="11453813" cy="6921332"/>
          </a:xfrm>
        </p:spPr>
        <p:txBody>
          <a:bodyPr/>
          <a:lstStyle/>
          <a:p>
            <a:r>
              <a:rPr lang="en-US" sz="2800" dirty="0" smtClean="0"/>
              <a:t>Can only estimate the length – should be similar to the previous one</a:t>
            </a:r>
          </a:p>
          <a:p>
            <a:pPr lvl="1"/>
            <a:r>
              <a:rPr lang="en-US" sz="2400" dirty="0" smtClean="0"/>
              <a:t>Then pick process with shortest predicted next CPU burst</a:t>
            </a:r>
          </a:p>
          <a:p>
            <a:endParaRPr lang="en-US" dirty="0" smtClean="0"/>
          </a:p>
          <a:p>
            <a:r>
              <a:rPr lang="en-US" sz="2800" dirty="0" smtClean="0"/>
              <a:t>Can be done by using the length of previous CPU bursts, using exponential averaging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Commonly, </a:t>
            </a:r>
            <a:r>
              <a:rPr lang="en-US" sz="2400" dirty="0" smtClean="0">
                <a:latin typeface="Lucida Grande" charset="0"/>
              </a:rPr>
              <a:t>α </a:t>
            </a:r>
            <a:r>
              <a:rPr lang="en-US" sz="2400" dirty="0" smtClean="0"/>
              <a:t>set to ½ </a:t>
            </a:r>
          </a:p>
          <a:p>
            <a:pPr lvl="1">
              <a:buFont typeface="Monotype Sorts" charset="2"/>
              <a:buNone/>
            </a:pPr>
            <a:endParaRPr lang="en-US" dirty="0" smtClean="0"/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190255"/>
              </p:ext>
            </p:extLst>
          </p:nvPr>
        </p:nvGraphicFramePr>
        <p:xfrm>
          <a:off x="1940767" y="4422710"/>
          <a:ext cx="7501813" cy="236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4" imgW="2946240" imgH="939600" progId="Equation.3">
                  <p:embed/>
                </p:oleObj>
              </mc:Choice>
              <mc:Fallback>
                <p:oleObj name="Equation" r:id="rId4" imgW="294624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767" y="4422710"/>
                        <a:ext cx="7501813" cy="2369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030787"/>
          </a:xfrm>
        </p:spPr>
        <p:txBody>
          <a:bodyPr/>
          <a:lstStyle/>
          <a:p>
            <a:r>
              <a:rPr lang="en-US" sz="2800" dirty="0" smtClean="0"/>
              <a:t>Basic Concepts</a:t>
            </a:r>
          </a:p>
          <a:p>
            <a:r>
              <a:rPr lang="en-US" sz="2800" dirty="0" smtClean="0"/>
              <a:t>Scheduling Criteria </a:t>
            </a:r>
          </a:p>
          <a:p>
            <a:r>
              <a:rPr lang="en-US" sz="2800" dirty="0" smtClean="0"/>
              <a:t>Scheduling </a:t>
            </a:r>
            <a:r>
              <a:rPr lang="en-US" sz="2800" dirty="0" smtClean="0"/>
              <a:t>Algorithms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22263"/>
            <a:ext cx="12334875" cy="904875"/>
          </a:xfrm>
        </p:spPr>
        <p:txBody>
          <a:bodyPr/>
          <a:lstStyle/>
          <a:p>
            <a:pPr eaLnBrk="1" hangingPunct="1"/>
            <a:r>
              <a:rPr lang="en-US" sz="4000" smtClean="0"/>
              <a:t>Prediction of the Length of the </a:t>
            </a:r>
            <a:br>
              <a:rPr lang="en-US" sz="4000" smtClean="0"/>
            </a:br>
            <a:r>
              <a:rPr lang="en-US" sz="4000" smtClean="0"/>
              <a:t>Next CPU Burst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9225" y="1871663"/>
            <a:ext cx="8755063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613" y="369888"/>
            <a:ext cx="11177587" cy="768350"/>
          </a:xfrm>
        </p:spPr>
        <p:txBody>
          <a:bodyPr/>
          <a:lstStyle/>
          <a:p>
            <a:pPr eaLnBrk="1" hangingPunct="1"/>
            <a:r>
              <a:rPr lang="en-US" smtClean="0"/>
              <a:t>Examples of Exponential Averaging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</a:t>
            </a:r>
            <a:r>
              <a:rPr lang="en-US" sz="2400" baseline="-25000" dirty="0" smtClean="0">
                <a:sym typeface="Symbol" charset="2"/>
              </a:rPr>
              <a:t>n+1</a:t>
            </a:r>
            <a:r>
              <a:rPr lang="en-US" sz="2400" dirty="0" smtClean="0">
                <a:sym typeface="Symbol" charset="2"/>
              </a:rPr>
              <a:t> = </a:t>
            </a:r>
            <a:r>
              <a:rPr lang="en-US" sz="2400" baseline="-25000" dirty="0" smtClean="0">
                <a:sym typeface="Symbol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 </a:t>
            </a:r>
            <a:r>
              <a:rPr lang="en-US" sz="2400" baseline="-25000" dirty="0" smtClean="0">
                <a:sym typeface="Symbol" charset="2"/>
              </a:rPr>
              <a:t>n+1</a:t>
            </a:r>
            <a:r>
              <a:rPr lang="en-US" sz="2400" dirty="0" smtClean="0">
                <a:sym typeface="Symbol" charset="2"/>
              </a:rPr>
              <a:t> =  </a:t>
            </a:r>
            <a:r>
              <a:rPr lang="en-US" sz="2400" i="1" dirty="0" err="1" smtClean="0">
                <a:sym typeface="Symbol" charset="2"/>
              </a:rPr>
              <a:t>t</a:t>
            </a:r>
            <a:r>
              <a:rPr lang="en-US" sz="2400" baseline="-25000" dirty="0" err="1" smtClean="0">
                <a:sym typeface="Symbol" charset="2"/>
              </a:rPr>
              <a:t>n</a:t>
            </a:r>
            <a:endParaRPr lang="en-US" sz="2400" baseline="-25000" dirty="0" smtClean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z="2400" dirty="0" smtClean="0">
                <a:sym typeface="Symbol" charset="2"/>
              </a:rPr>
              <a:t></a:t>
            </a:r>
            <a:r>
              <a:rPr lang="en-US" sz="2400" i="1" baseline="-25000" dirty="0" smtClean="0">
                <a:sym typeface="Symbol" charset="2"/>
              </a:rPr>
              <a:t>n</a:t>
            </a:r>
            <a:r>
              <a:rPr lang="en-US" sz="2400" baseline="-25000" dirty="0" smtClean="0">
                <a:sym typeface="Symbol" charset="2"/>
              </a:rPr>
              <a:t>+1</a:t>
            </a:r>
            <a:r>
              <a:rPr lang="en-US" sz="2400" dirty="0" smtClean="0">
                <a:sym typeface="Symbol" charset="2"/>
              </a:rPr>
              <a:t> =  </a:t>
            </a:r>
            <a:r>
              <a:rPr lang="en-US" sz="2400" dirty="0" err="1" smtClean="0">
                <a:sym typeface="Symbol" charset="2"/>
              </a:rPr>
              <a:t>t</a:t>
            </a:r>
            <a:r>
              <a:rPr lang="en-US" sz="2400" i="1" baseline="-25000" dirty="0" err="1" smtClean="0">
                <a:sym typeface="Symbol" charset="2"/>
              </a:rPr>
              <a:t>n</a:t>
            </a:r>
            <a:r>
              <a:rPr lang="en-US" sz="2400" dirty="0" smtClean="0">
                <a:sym typeface="Symbol" charset="2"/>
              </a:rPr>
              <a:t>+(1</a:t>
            </a:r>
            <a:r>
              <a:rPr lang="en-US" sz="2400" i="1" dirty="0" smtClean="0">
                <a:sym typeface="Symbol" charset="2"/>
              </a:rPr>
              <a:t> - </a:t>
            </a:r>
            <a:r>
              <a:rPr lang="en-US" sz="2400" dirty="0" smtClean="0">
                <a:sym typeface="Symbol" charset="2"/>
              </a:rPr>
              <a:t></a:t>
            </a:r>
            <a:r>
              <a:rPr lang="en-US" sz="2400" i="1" dirty="0" smtClean="0">
                <a:sym typeface="Symbol" charset="2"/>
              </a:rPr>
              <a:t>)</a:t>
            </a:r>
            <a:r>
              <a:rPr lang="en-US" sz="2400" dirty="0" smtClean="0">
                <a:sym typeface="Symbol" charset="2"/>
              </a:rPr>
              <a:t> </a:t>
            </a:r>
            <a:r>
              <a:rPr lang="en-US" sz="2400" i="1" dirty="0" err="1" smtClean="0">
                <a:sym typeface="Symbol" charset="2"/>
              </a:rPr>
              <a:t>t</a:t>
            </a:r>
            <a:r>
              <a:rPr lang="en-US" sz="2400" i="1" baseline="-25000" dirty="0" err="1" smtClean="0">
                <a:sym typeface="Symbol" charset="2"/>
              </a:rPr>
              <a:t>n</a:t>
            </a:r>
            <a:r>
              <a:rPr lang="en-US" sz="2400" i="1" dirty="0" smtClean="0">
                <a:sym typeface="Symbol" charset="2"/>
              </a:rPr>
              <a:t> </a:t>
            </a:r>
            <a:r>
              <a:rPr lang="en-US" sz="2400" baseline="-25000" dirty="0" smtClean="0">
                <a:sym typeface="Symbol" charset="2"/>
              </a:rPr>
              <a:t>-1</a:t>
            </a:r>
            <a:r>
              <a:rPr lang="en-US" sz="2400" i="1" dirty="0" smtClean="0">
                <a:sym typeface="Symbol" charset="2"/>
              </a:rPr>
              <a:t> </a:t>
            </a:r>
            <a:r>
              <a:rPr lang="en-US" sz="2400" dirty="0" smtClean="0">
                <a:sym typeface="Symbol" charset="2"/>
              </a:rPr>
              <a:t>+ …</a:t>
            </a:r>
            <a:r>
              <a:rPr lang="en-US" sz="2400" i="1" dirty="0" smtClean="0">
                <a:sym typeface="Symbol" charset="2"/>
              </a:rPr>
              <a:t>+(</a:t>
            </a:r>
            <a:r>
              <a:rPr lang="en-US" sz="2400" dirty="0" smtClean="0">
                <a:sym typeface="Symbol" charset="2"/>
              </a:rPr>
              <a:t>1 -  </a:t>
            </a:r>
            <a:r>
              <a:rPr lang="en-US" sz="2400" i="1" dirty="0" smtClean="0">
                <a:sym typeface="Symbol" charset="2"/>
              </a:rPr>
              <a:t>)</a:t>
            </a:r>
            <a:r>
              <a:rPr lang="en-US" sz="2400" i="1" baseline="30000" dirty="0" smtClean="0">
                <a:sym typeface="Symbol" charset="2"/>
              </a:rPr>
              <a:t>j</a:t>
            </a:r>
            <a:r>
              <a:rPr lang="en-US" sz="2400" baseline="30000" dirty="0" smtClean="0">
                <a:sym typeface="Symbol" charset="2"/>
              </a:rPr>
              <a:t> </a:t>
            </a:r>
            <a:r>
              <a:rPr lang="en-US" sz="2400" dirty="0" smtClean="0">
                <a:sym typeface="Symbol" charset="2"/>
              </a:rPr>
              <a:t> </a:t>
            </a:r>
            <a:r>
              <a:rPr lang="en-US" sz="2400" i="1" dirty="0" err="1" smtClean="0">
                <a:sym typeface="Symbol" charset="2"/>
              </a:rPr>
              <a:t>t</a:t>
            </a:r>
            <a:r>
              <a:rPr lang="en-US" sz="2400" i="1" baseline="-25000" dirty="0" err="1" smtClean="0">
                <a:sym typeface="Symbol" charset="2"/>
              </a:rPr>
              <a:t>n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baseline="-25000" dirty="0" smtClean="0">
                <a:sym typeface="Symbol" charset="2"/>
              </a:rPr>
              <a:t>-</a:t>
            </a:r>
            <a:r>
              <a:rPr lang="en-US" sz="2400" i="1" baseline="-25000" dirty="0" smtClean="0">
                <a:sym typeface="Symbol" charset="2"/>
              </a:rPr>
              <a:t>j</a:t>
            </a:r>
            <a:r>
              <a:rPr lang="en-US" sz="2400" i="1" dirty="0" smtClean="0">
                <a:sym typeface="Symbol" charset="2"/>
              </a:rPr>
              <a:t> </a:t>
            </a:r>
            <a:r>
              <a:rPr lang="en-US" sz="2400" dirty="0" smtClean="0">
                <a:sym typeface="Symbol" charset="2"/>
              </a:rPr>
              <a:t>+ … </a:t>
            </a:r>
            <a:r>
              <a:rPr lang="en-US" sz="2400" i="1" dirty="0" smtClean="0">
                <a:sym typeface="Symbol" charset="2"/>
              </a:rPr>
              <a:t>+(</a:t>
            </a:r>
            <a:r>
              <a:rPr lang="en-US" sz="2400" dirty="0" smtClean="0">
                <a:sym typeface="Symbol" charset="2"/>
              </a:rPr>
              <a:t>1 -  </a:t>
            </a:r>
            <a:r>
              <a:rPr lang="en-US" sz="2400" i="1" dirty="0" smtClean="0">
                <a:sym typeface="Symbol" charset="2"/>
              </a:rPr>
              <a:t>)</a:t>
            </a:r>
            <a:r>
              <a:rPr lang="en-US" sz="2400" i="1" baseline="30000" dirty="0" smtClean="0">
                <a:sym typeface="Symbol" charset="2"/>
              </a:rPr>
              <a:t>n</a:t>
            </a:r>
            <a:r>
              <a:rPr lang="en-US" sz="2400" baseline="30000" dirty="0" smtClean="0">
                <a:sym typeface="Symbol" charset="2"/>
              </a:rPr>
              <a:t> +1 </a:t>
            </a:r>
            <a:r>
              <a:rPr lang="en-US" sz="2400" dirty="0" smtClean="0">
                <a:sym typeface="Symbol" charset="2"/>
              </a:rPr>
              <a:t></a:t>
            </a:r>
            <a:r>
              <a:rPr lang="en-US" sz="2400" baseline="-25000" dirty="0" smtClean="0">
                <a:sym typeface="Symbol" charset="2"/>
              </a:rPr>
              <a:t>0</a:t>
            </a:r>
            <a:br>
              <a:rPr lang="en-US" sz="2400" baseline="-25000" dirty="0" smtClean="0">
                <a:sym typeface="Symbol" charset="2"/>
              </a:rPr>
            </a:br>
            <a:endParaRPr lang="en-US" sz="2400" baseline="-25000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2400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Shortest-remaining-time-first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2400" dirty="0">
                <a:latin typeface="Helvetica" pitchFamily="34" charset="0"/>
                <a:cs typeface="Helvetica" pitchFamily="34" charset="0"/>
              </a:rPr>
              <a:t>After every interrupt select the process with shortest next burst time</a:t>
            </a:r>
          </a:p>
          <a:p>
            <a:r>
              <a:rPr lang="en-US" sz="2800" dirty="0" smtClean="0"/>
              <a:t>Preemptive </a:t>
            </a:r>
            <a:r>
              <a:rPr lang="en-US" sz="2800" dirty="0"/>
              <a:t>– if a new process arrives with CPU burst length less than remaining time of current executing process, preempt</a:t>
            </a:r>
            <a:r>
              <a:rPr lang="en-US" sz="2800" dirty="0" smtClean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21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282" y="0"/>
            <a:ext cx="11237118" cy="1342417"/>
          </a:xfrm>
        </p:spPr>
        <p:txBody>
          <a:bodyPr/>
          <a:lstStyle/>
          <a:p>
            <a:r>
              <a:rPr lang="en-US" sz="5700" dirty="0"/>
              <a:t/>
            </a:r>
            <a:br>
              <a:rPr lang="en-US" sz="5700" dirty="0"/>
            </a:br>
            <a:r>
              <a:rPr lang="en-US" sz="4000" dirty="0">
                <a:latin typeface="Arial" charset="0"/>
              </a:rPr>
              <a:t>Shortest Remaining Time First (Preemptive)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282" y="2321985"/>
            <a:ext cx="11237118" cy="5996516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</a:rPr>
              <a:t>After every </a:t>
            </a:r>
            <a:r>
              <a:rPr lang="en-US" sz="3200" dirty="0" smtClean="0">
                <a:latin typeface="Times New Roman" pitchFamily="18" charset="0"/>
              </a:rPr>
              <a:t>interrupt, </a:t>
            </a:r>
            <a:r>
              <a:rPr lang="en-US" sz="3200" dirty="0">
                <a:latin typeface="Times New Roman" pitchFamily="18" charset="0"/>
              </a:rPr>
              <a:t>select the process with shortest next burst time</a:t>
            </a:r>
          </a:p>
          <a:p>
            <a:r>
              <a:rPr lang="en-US" sz="3200" dirty="0">
                <a:solidFill>
                  <a:srgbClr val="CC6600"/>
                </a:solidFill>
                <a:latin typeface="Times New Roman" pitchFamily="18" charset="0"/>
              </a:rPr>
              <a:t>Advantage:</a:t>
            </a:r>
          </a:p>
          <a:p>
            <a:pPr lvl="1"/>
            <a:r>
              <a:rPr lang="en-US" sz="2800" dirty="0">
                <a:latin typeface="Times New Roman" pitchFamily="18" charset="0"/>
              </a:rPr>
              <a:t>Can yield minimum average waiting time</a:t>
            </a:r>
            <a:r>
              <a:rPr lang="en-US" sz="2800" b="0" dirty="0"/>
              <a:t> </a:t>
            </a:r>
          </a:p>
          <a:p>
            <a:r>
              <a:rPr lang="en-US" sz="3200" dirty="0">
                <a:solidFill>
                  <a:srgbClr val="CC6600"/>
                </a:solidFill>
                <a:latin typeface="Times New Roman" pitchFamily="18" charset="0"/>
              </a:rPr>
              <a:t>Disadvantage:</a:t>
            </a:r>
          </a:p>
          <a:p>
            <a:pPr lvl="1"/>
            <a:r>
              <a:rPr lang="en-US" sz="3200" dirty="0">
                <a:latin typeface="Times New Roman" pitchFamily="18" charset="0"/>
              </a:rPr>
              <a:t>Increased </a:t>
            </a:r>
            <a:r>
              <a:rPr lang="en-US" sz="2800" dirty="0">
                <a:latin typeface="Times New Roman" pitchFamily="18" charset="0"/>
              </a:rPr>
              <a:t>Overhead</a:t>
            </a:r>
          </a:p>
          <a:p>
            <a:pPr lvl="1"/>
            <a:endParaRPr lang="en-US" b="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Example of Shortest-remaining-time-first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09675" y="1245139"/>
            <a:ext cx="12344400" cy="6945549"/>
          </a:xfrm>
          <a:noFill/>
        </p:spPr>
        <p:txBody>
          <a:bodyPr/>
          <a:lstStyle/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Now we add the concepts of varying arrival times and preemption to the analysis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        </a:t>
            </a:r>
            <a:r>
              <a:rPr lang="en-US" sz="2400" u="sng" dirty="0" err="1" smtClean="0"/>
              <a:t>Process</a:t>
            </a:r>
            <a:r>
              <a:rPr lang="en-US" sz="2400" u="sng" dirty="0" err="1" smtClean="0">
                <a:solidFill>
                  <a:schemeClr val="bg1"/>
                </a:solidFill>
              </a:rPr>
              <a:t>A</a:t>
            </a:r>
            <a:r>
              <a:rPr lang="en-US" sz="2400" u="sng" dirty="0" smtClean="0">
                <a:solidFill>
                  <a:schemeClr val="bg1"/>
                </a:solidFill>
              </a:rPr>
              <a:t>	</a:t>
            </a:r>
            <a:r>
              <a:rPr lang="en-US" sz="2400" u="sng" dirty="0" err="1" smtClean="0">
                <a:solidFill>
                  <a:schemeClr val="bg1"/>
                </a:solidFill>
              </a:rPr>
              <a:t>arri</a:t>
            </a:r>
            <a:r>
              <a:rPr lang="en-US" sz="2400" u="sng" dirty="0" smtClean="0">
                <a:solidFill>
                  <a:schemeClr val="bg1"/>
                </a:solidFill>
              </a:rPr>
              <a:t> </a:t>
            </a:r>
            <a:r>
              <a:rPr lang="en-US" sz="2400" i="1" u="sng" dirty="0" smtClean="0"/>
              <a:t>Arrival </a:t>
            </a:r>
            <a:r>
              <a:rPr lang="en-US" sz="2400" u="sng" dirty="0" err="1" smtClean="0"/>
              <a:t>Time</a:t>
            </a:r>
            <a:r>
              <a:rPr lang="en-US" sz="2400" u="sng" dirty="0" err="1" smtClean="0">
                <a:solidFill>
                  <a:schemeClr val="bg1"/>
                </a:solidFill>
              </a:rPr>
              <a:t>T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</a:t>
            </a:r>
            <a:endParaRPr lang="en-US" sz="24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0</a:t>
            </a:r>
            <a:r>
              <a:rPr lang="en-US" sz="2400" dirty="0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 	</a:t>
            </a:r>
            <a:r>
              <a:rPr lang="en-US" sz="24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/>
              <a:t>	9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3</a:t>
            </a:r>
            <a:r>
              <a:rPr lang="en-US" sz="2400" dirty="0" smtClean="0"/>
              <a:t>	5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i="1" dirty="0" smtClean="0"/>
              <a:t>Preemptive </a:t>
            </a:r>
            <a:r>
              <a:rPr lang="en-US" sz="2400" dirty="0" smtClean="0"/>
              <a:t>SJF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Average waiting time = [(10-1)+(1-1)+(17-2)+5-3)]/4 = 26/4 = 6.5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i="1" baseline="-250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sz="2400" i="1" baseline="-25000" dirty="0" smtClean="0"/>
          </a:p>
        </p:txBody>
      </p:sp>
      <p:grpSp>
        <p:nvGrpSpPr>
          <p:cNvPr id="50180" name="Group 74"/>
          <p:cNvGrpSpPr>
            <a:grpSpLocks/>
          </p:cNvGrpSpPr>
          <p:nvPr/>
        </p:nvGrpSpPr>
        <p:grpSpPr bwMode="auto">
          <a:xfrm>
            <a:off x="1195408" y="5566446"/>
            <a:ext cx="8702675" cy="1384300"/>
            <a:chOff x="901" y="2366"/>
            <a:chExt cx="3655" cy="654"/>
          </a:xfrm>
        </p:grpSpPr>
        <p:sp>
          <p:nvSpPr>
            <p:cNvPr id="5018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3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0187" name="Text Box 49"/>
            <p:cNvSpPr txBox="1">
              <a:spLocks noChangeArrowheads="1"/>
            </p:cNvSpPr>
            <p:nvPr/>
          </p:nvSpPr>
          <p:spPr bwMode="auto">
            <a:xfrm flipH="1">
              <a:off x="3353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018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Text Box 64"/>
            <p:cNvSpPr txBox="1">
              <a:spLocks noChangeArrowheads="1"/>
            </p:cNvSpPr>
            <p:nvPr/>
          </p:nvSpPr>
          <p:spPr bwMode="auto">
            <a:xfrm flipH="1">
              <a:off x="2597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0191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93" name="Text Box 73"/>
            <p:cNvSpPr txBox="1">
              <a:spLocks noChangeArrowheads="1"/>
            </p:cNvSpPr>
            <p:nvPr/>
          </p:nvSpPr>
          <p:spPr bwMode="auto">
            <a:xfrm flipH="1">
              <a:off x="4371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0196" name="Text Box 39"/>
            <p:cNvSpPr txBox="1">
              <a:spLocks noChangeArrowheads="1"/>
            </p:cNvSpPr>
            <p:nvPr/>
          </p:nvSpPr>
          <p:spPr bwMode="auto">
            <a:xfrm flipH="1">
              <a:off x="2185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254210"/>
          </a:xfrm>
        </p:spPr>
        <p:txBody>
          <a:bodyPr/>
          <a:lstStyle/>
          <a:p>
            <a:r>
              <a:rPr lang="en-US" sz="2400" dirty="0" smtClean="0"/>
              <a:t>A priority number (integer) is associated with each process</a:t>
            </a:r>
          </a:p>
          <a:p>
            <a:endParaRPr lang="en-US" sz="2400" dirty="0" smtClean="0"/>
          </a:p>
          <a:p>
            <a:r>
              <a:rPr lang="en-US" sz="2400" dirty="0" smtClean="0"/>
              <a:t>The CPU is allocated to the process with the highest priority (smallest integer </a:t>
            </a:r>
            <a:r>
              <a:rPr lang="en-US" sz="2400" dirty="0" smtClean="0">
                <a:sym typeface="Symbol" charset="2"/>
              </a:rPr>
              <a:t> highest priority)</a:t>
            </a:r>
          </a:p>
          <a:p>
            <a:pPr lvl="1"/>
            <a:r>
              <a:rPr lang="en-US" sz="2400" dirty="0" smtClean="0"/>
              <a:t>Preemptive</a:t>
            </a:r>
          </a:p>
          <a:p>
            <a:pPr lvl="1"/>
            <a:r>
              <a:rPr lang="en-US" sz="2400" dirty="0" err="1" smtClean="0"/>
              <a:t>Nonpreemptive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SJF is priority scheduling where priority is the inverse of predicted next CPU burst time</a:t>
            </a:r>
          </a:p>
          <a:p>
            <a:endParaRPr lang="en-US" sz="2400" dirty="0" smtClean="0"/>
          </a:p>
          <a:p>
            <a:r>
              <a:rPr lang="en-US" sz="2400" dirty="0" smtClean="0"/>
              <a:t>Problem </a:t>
            </a:r>
            <a:r>
              <a:rPr lang="en-US" sz="2400" dirty="0" smtClean="0">
                <a:sym typeface="Symbol" charset="2"/>
              </a:rPr>
              <a:t> </a:t>
            </a:r>
            <a:r>
              <a:rPr lang="en-US" sz="2400" b="1" dirty="0" smtClean="0">
                <a:sym typeface="Symbol" charset="2"/>
              </a:rPr>
              <a:t>Starvation </a:t>
            </a:r>
            <a:r>
              <a:rPr lang="en-US" sz="2400" dirty="0" smtClean="0">
                <a:sym typeface="Symbol" charset="2"/>
              </a:rPr>
              <a:t>– low priority processes may never execute</a:t>
            </a:r>
          </a:p>
          <a:p>
            <a:endParaRPr lang="en-US" sz="2400" dirty="0" smtClean="0">
              <a:sym typeface="Symbol" charset="2"/>
            </a:endParaRPr>
          </a:p>
          <a:p>
            <a:r>
              <a:rPr lang="en-US" sz="2400" dirty="0" smtClean="0">
                <a:sym typeface="Symbol" charset="2"/>
              </a:rPr>
              <a:t>Solution  </a:t>
            </a:r>
            <a:r>
              <a:rPr lang="en-US" sz="2400" b="1" dirty="0" smtClean="0">
                <a:sym typeface="Symbol" charset="2"/>
              </a:rPr>
              <a:t>Aging </a:t>
            </a:r>
            <a:r>
              <a:rPr lang="en-US" sz="2400" dirty="0" smtClean="0">
                <a:sym typeface="Symbol" charset="2"/>
              </a:rPr>
              <a:t>– as time progresses increase the priority of the process</a:t>
            </a:r>
          </a:p>
          <a:p>
            <a:pPr>
              <a:buFont typeface="Monotype Sorts" charset="2"/>
              <a:buNone/>
            </a:pPr>
            <a:endParaRPr lang="en-US" sz="2400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sp>
        <p:nvSpPr>
          <p:cNvPr id="5427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</a:t>
            </a:r>
            <a:r>
              <a:rPr lang="en-US" sz="2400" dirty="0" smtClean="0"/>
              <a:t>         </a:t>
            </a:r>
            <a:r>
              <a:rPr lang="en-US" sz="2400" u="sng" dirty="0" err="1" smtClean="0"/>
              <a:t>Process</a:t>
            </a:r>
            <a:r>
              <a:rPr lang="en-US" sz="2400" u="sng" dirty="0" err="1" smtClean="0">
                <a:solidFill>
                  <a:schemeClr val="bg1"/>
                </a:solidFill>
              </a:rPr>
              <a:t>A</a:t>
            </a:r>
            <a:r>
              <a:rPr lang="en-US" sz="2400" u="sng" dirty="0" smtClean="0">
                <a:solidFill>
                  <a:schemeClr val="bg1"/>
                </a:solidFill>
              </a:rPr>
              <a:t>	</a:t>
            </a:r>
            <a:r>
              <a:rPr lang="en-US" sz="2400" u="sng" dirty="0" err="1" smtClean="0">
                <a:solidFill>
                  <a:schemeClr val="bg1"/>
                </a:solidFill>
              </a:rPr>
              <a:t>arri</a:t>
            </a:r>
            <a:r>
              <a:rPr lang="en-US" sz="2400" u="sng" dirty="0" smtClean="0">
                <a:solidFill>
                  <a:schemeClr val="bg1"/>
                </a:solidFill>
              </a:rPr>
              <a:t> </a:t>
            </a:r>
            <a:r>
              <a:rPr lang="en-US" sz="2400" u="sng" dirty="0" smtClean="0"/>
              <a:t>Burst </a:t>
            </a:r>
            <a:r>
              <a:rPr lang="en-US" sz="2400" u="sng" dirty="0" err="1" smtClean="0"/>
              <a:t>Time</a:t>
            </a:r>
            <a:r>
              <a:rPr lang="en-US" sz="2400" u="sng" dirty="0" err="1" smtClean="0">
                <a:solidFill>
                  <a:schemeClr val="bg1"/>
                </a:solidFill>
              </a:rPr>
              <a:t>T</a:t>
            </a:r>
            <a:r>
              <a:rPr lang="en-US" sz="2400" dirty="0" smtClean="0"/>
              <a:t>	</a:t>
            </a:r>
            <a:r>
              <a:rPr lang="en-US" sz="2400" u="sng" dirty="0" smtClean="0"/>
              <a:t>Priority</a:t>
            </a:r>
            <a:endParaRPr lang="en-US" sz="24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1</a:t>
            </a:r>
            <a:r>
              <a:rPr lang="en-US" sz="2400" dirty="0" smtClean="0">
                <a:solidFill>
                  <a:srgbClr val="000000"/>
                </a:solidFill>
              </a:rPr>
              <a:t>0</a:t>
            </a:r>
            <a:r>
              <a:rPr lang="en-US" sz="2400" dirty="0" smtClean="0"/>
              <a:t>	3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 	</a:t>
            </a:r>
            <a:r>
              <a:rPr lang="en-US" sz="24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/>
              <a:t>	1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/>
              <a:t>	5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5	</a:t>
            </a:r>
            <a:r>
              <a:rPr lang="en-US" sz="2400" dirty="0" smtClean="0"/>
              <a:t>5	2</a:t>
            </a:r>
            <a:endParaRPr lang="en-US" sz="2400" baseline="-250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Priority scheduling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Average waiting time = 8.2 </a:t>
            </a:r>
            <a:r>
              <a:rPr lang="en-US" sz="2400" dirty="0" err="1" smtClean="0"/>
              <a:t>msec</a:t>
            </a:r>
            <a:endParaRPr lang="en-US" sz="2400" i="1" baseline="-25000" dirty="0" smtClean="0"/>
          </a:p>
        </p:txBody>
      </p:sp>
      <p:grpSp>
        <p:nvGrpSpPr>
          <p:cNvPr id="54276" name="Group 74"/>
          <p:cNvGrpSpPr>
            <a:grpSpLocks/>
          </p:cNvGrpSpPr>
          <p:nvPr/>
        </p:nvGrpSpPr>
        <p:grpSpPr bwMode="auto">
          <a:xfrm>
            <a:off x="1966913" y="5462638"/>
            <a:ext cx="7558087" cy="1384300"/>
            <a:chOff x="901" y="2366"/>
            <a:chExt cx="3174" cy="654"/>
          </a:xfrm>
        </p:grpSpPr>
        <p:sp>
          <p:nvSpPr>
            <p:cNvPr id="542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79" name="Text Box 39"/>
            <p:cNvSpPr txBox="1">
              <a:spLocks noChangeArrowheads="1"/>
            </p:cNvSpPr>
            <p:nvPr/>
          </p:nvSpPr>
          <p:spPr bwMode="auto">
            <a:xfrm flipH="1">
              <a:off x="3235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0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4283" name="Text Box 49"/>
            <p:cNvSpPr txBox="1">
              <a:spLocks noChangeArrowheads="1"/>
            </p:cNvSpPr>
            <p:nvPr/>
          </p:nvSpPr>
          <p:spPr bwMode="auto">
            <a:xfrm flipH="1">
              <a:off x="358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4284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42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Text Box 64"/>
            <p:cNvSpPr txBox="1">
              <a:spLocks noChangeArrowheads="1"/>
            </p:cNvSpPr>
            <p:nvPr/>
          </p:nvSpPr>
          <p:spPr bwMode="auto">
            <a:xfrm flipH="1">
              <a:off x="3089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542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70"/>
            <p:cNvSpPr txBox="1">
              <a:spLocks noChangeArrowheads="1"/>
            </p:cNvSpPr>
            <p:nvPr/>
          </p:nvSpPr>
          <p:spPr bwMode="auto">
            <a:xfrm flipH="1">
              <a:off x="3722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9" name="Text Box 73"/>
            <p:cNvSpPr txBox="1">
              <a:spLocks noChangeArrowheads="1"/>
            </p:cNvSpPr>
            <p:nvPr/>
          </p:nvSpPr>
          <p:spPr bwMode="auto">
            <a:xfrm flipH="1">
              <a:off x="389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542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4292" name="Text Box 39"/>
            <p:cNvSpPr txBox="1">
              <a:spLocks noChangeArrowheads="1"/>
            </p:cNvSpPr>
            <p:nvPr/>
          </p:nvSpPr>
          <p:spPr bwMode="auto">
            <a:xfrm flipH="1">
              <a:off x="2569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62138"/>
            <a:ext cx="11553825" cy="5978525"/>
          </a:xfrm>
        </p:spPr>
        <p:txBody>
          <a:bodyPr/>
          <a:lstStyle/>
          <a:p>
            <a:r>
              <a:rPr lang="en-US" sz="2400" dirty="0" smtClean="0"/>
              <a:t>Each process gets a small unit of CPU time (</a:t>
            </a:r>
            <a:r>
              <a:rPr lang="en-US" sz="2400" b="1" dirty="0" smtClean="0"/>
              <a:t>time quantum </a:t>
            </a:r>
            <a:r>
              <a:rPr lang="en-US" sz="2400" dirty="0" smtClean="0"/>
              <a:t>q), usually 10-100 milliseconds.  After this time has elapsed, the process is preempted and added to the end of the ready queue.</a:t>
            </a:r>
          </a:p>
          <a:p>
            <a:r>
              <a:rPr lang="en-US" sz="2400" dirty="0" smtClean="0"/>
              <a:t>If there are </a:t>
            </a:r>
            <a:r>
              <a:rPr lang="en-US" sz="2400" i="1" dirty="0" smtClean="0"/>
              <a:t>n</a:t>
            </a:r>
            <a:r>
              <a:rPr lang="en-US" sz="2400" dirty="0" smtClean="0"/>
              <a:t> processes in the ready queue and the time quantum is </a:t>
            </a:r>
            <a:r>
              <a:rPr lang="en-US" sz="2400" i="1" dirty="0" smtClean="0"/>
              <a:t>q</a:t>
            </a:r>
            <a:r>
              <a:rPr lang="en-US" sz="2400" dirty="0" smtClean="0"/>
              <a:t>, then each process gets 1/</a:t>
            </a:r>
            <a:r>
              <a:rPr lang="en-US" sz="2400" i="1" dirty="0" smtClean="0"/>
              <a:t>n</a:t>
            </a:r>
            <a:r>
              <a:rPr lang="en-US" sz="2400" dirty="0" smtClean="0"/>
              <a:t> of the CPU time in chunks of at most </a:t>
            </a:r>
            <a:r>
              <a:rPr lang="en-US" sz="2400" i="1" dirty="0" smtClean="0"/>
              <a:t>q</a:t>
            </a:r>
            <a:r>
              <a:rPr lang="en-US" sz="2400" dirty="0" smtClean="0"/>
              <a:t> time units at once.  No process waits more than (</a:t>
            </a:r>
            <a:r>
              <a:rPr lang="en-US" sz="2400" i="1" dirty="0" smtClean="0"/>
              <a:t>n</a:t>
            </a:r>
            <a:r>
              <a:rPr lang="en-US" sz="2400" dirty="0" smtClean="0"/>
              <a:t>-1)</a:t>
            </a:r>
            <a:r>
              <a:rPr lang="en-US" sz="2400" i="1" dirty="0" smtClean="0"/>
              <a:t>q </a:t>
            </a:r>
            <a:r>
              <a:rPr lang="en-US" sz="2400" dirty="0" smtClean="0"/>
              <a:t>time units.</a:t>
            </a:r>
          </a:p>
          <a:p>
            <a:r>
              <a:rPr lang="en-US" sz="2400" dirty="0" smtClean="0"/>
              <a:t>Timer interrupts every quantum to schedule next process</a:t>
            </a:r>
          </a:p>
          <a:p>
            <a:r>
              <a:rPr lang="en-US" sz="2400" dirty="0" smtClean="0"/>
              <a:t>Performance</a:t>
            </a:r>
          </a:p>
          <a:p>
            <a:pPr lvl="1"/>
            <a:r>
              <a:rPr lang="en-US" sz="2000" i="1" dirty="0" smtClean="0"/>
              <a:t>q</a:t>
            </a:r>
            <a:r>
              <a:rPr lang="en-US" sz="2000" dirty="0" smtClean="0"/>
              <a:t> large </a:t>
            </a:r>
            <a:r>
              <a:rPr lang="en-US" sz="2000" dirty="0" smtClean="0">
                <a:sym typeface="Symbol" charset="2"/>
              </a:rPr>
              <a:t> FIFO</a:t>
            </a:r>
          </a:p>
          <a:p>
            <a:pPr lvl="1"/>
            <a:r>
              <a:rPr lang="en-US" sz="2000" i="1" dirty="0" smtClean="0">
                <a:sym typeface="Symbol" charset="2"/>
              </a:rPr>
              <a:t>q </a:t>
            </a:r>
            <a:r>
              <a:rPr lang="en-US" sz="2000" dirty="0" smtClean="0">
                <a:sym typeface="Symbol" charset="2"/>
              </a:rPr>
              <a:t>small  </a:t>
            </a:r>
            <a:r>
              <a:rPr lang="en-US" sz="2000" i="1" dirty="0" smtClean="0">
                <a:sym typeface="Symbol" charset="2"/>
              </a:rPr>
              <a:t>q </a:t>
            </a:r>
            <a:r>
              <a:rPr lang="en-US" sz="2000" dirty="0" smtClean="0">
                <a:sym typeface="Symbol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282" y="304800"/>
            <a:ext cx="11237118" cy="920885"/>
          </a:xfrm>
        </p:spPr>
        <p:txBody>
          <a:bodyPr/>
          <a:lstStyle/>
          <a:p>
            <a:r>
              <a:rPr lang="en-US" sz="4400" dirty="0"/>
              <a:t>Round Robin (RR) (Preemptive</a:t>
            </a:r>
            <a:r>
              <a:rPr lang="en-US" sz="5700" dirty="0"/>
              <a:t>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0588" y="1566333"/>
            <a:ext cx="6284068" cy="7577667"/>
          </a:xfrm>
        </p:spPr>
        <p:txBody>
          <a:bodyPr/>
          <a:lstStyle/>
          <a:p>
            <a:r>
              <a:rPr lang="en-US" sz="2800" dirty="0">
                <a:latin typeface="Helvetica" pitchFamily="34" charset="0"/>
                <a:cs typeface="Helvetica" pitchFamily="34" charset="0"/>
                <a:sym typeface="Symbol" pitchFamily="18" charset="2"/>
              </a:rPr>
              <a:t>When an interrupt occurs, the process that had the CPU is placed at the tail of the ready queue</a:t>
            </a:r>
          </a:p>
          <a:p>
            <a:r>
              <a:rPr lang="en-US" sz="2800" dirty="0">
                <a:latin typeface="Helvetica" pitchFamily="34" charset="0"/>
                <a:cs typeface="Helvetica" pitchFamily="34" charset="0"/>
                <a:sym typeface="Symbol" pitchFamily="18" charset="2"/>
              </a:rPr>
              <a:t>Advantage:</a:t>
            </a:r>
          </a:p>
          <a:p>
            <a:pPr lvl="1"/>
            <a:r>
              <a:rPr lang="en-US" sz="2800" dirty="0">
                <a:latin typeface="Helvetica" pitchFamily="34" charset="0"/>
                <a:cs typeface="Helvetica" pitchFamily="34" charset="0"/>
                <a:sym typeface="Symbol" pitchFamily="18" charset="2"/>
              </a:rPr>
              <a:t>Easy to implement for time sharing environments and fairness</a:t>
            </a:r>
          </a:p>
          <a:p>
            <a:r>
              <a:rPr lang="en-US" sz="2800" dirty="0">
                <a:latin typeface="Helvetica" pitchFamily="34" charset="0"/>
                <a:cs typeface="Helvetica" pitchFamily="34" charset="0"/>
                <a:sym typeface="Symbol" pitchFamily="18" charset="2"/>
              </a:rPr>
              <a:t>Disadvantage: </a:t>
            </a:r>
          </a:p>
          <a:p>
            <a:pPr lvl="1"/>
            <a:r>
              <a:rPr lang="en-US" sz="2800" dirty="0">
                <a:latin typeface="Helvetica" pitchFamily="34" charset="0"/>
                <a:cs typeface="Helvetica" pitchFamily="34" charset="0"/>
                <a:sym typeface="Symbol" pitchFamily="18" charset="2"/>
              </a:rPr>
              <a:t>Long average waiting</a:t>
            </a:r>
            <a:r>
              <a:rPr lang="en-US" sz="3400" dirty="0">
                <a:latin typeface="Helvetica" pitchFamily="34" charset="0"/>
                <a:cs typeface="Helvetica" pitchFamily="34" charset="0"/>
                <a:sym typeface="Symbol" pitchFamily="18" charset="2"/>
              </a:rPr>
              <a:t> </a:t>
            </a:r>
            <a:r>
              <a:rPr lang="en-US" sz="2800" dirty="0">
                <a:latin typeface="Helvetica" pitchFamily="34" charset="0"/>
                <a:cs typeface="Helvetica" pitchFamily="34" charset="0"/>
                <a:sym typeface="Symbol" pitchFamily="18" charset="2"/>
              </a:rPr>
              <a:t>time</a:t>
            </a:r>
            <a:r>
              <a:rPr lang="en-US" sz="3400" dirty="0">
                <a:latin typeface="Helvetica" pitchFamily="34" charset="0"/>
                <a:cs typeface="Helvetica" pitchFamily="34" charset="0"/>
                <a:sym typeface="Symbol" pitchFamily="18" charset="2"/>
              </a:rPr>
              <a:t> </a:t>
            </a:r>
          </a:p>
          <a:p>
            <a:r>
              <a:rPr lang="en-US" sz="4000" dirty="0">
                <a:sym typeface="Symbol" pitchFamily="18" charset="2"/>
              </a:rPr>
              <a:t> </a:t>
            </a:r>
          </a:p>
          <a:p>
            <a:endParaRPr lang="en-US" sz="4000" dirty="0">
              <a:sym typeface="Symbol" pitchFamily="18" charset="2"/>
            </a:endParaRPr>
          </a:p>
          <a:p>
            <a:endParaRPr lang="en-US" sz="4000" dirty="0">
              <a:sym typeface="Symbol" pitchFamily="18" charset="2"/>
            </a:endParaRPr>
          </a:p>
          <a:p>
            <a:endParaRPr lang="en-US" sz="3400" dirty="0">
              <a:sym typeface="Symbol" pitchFamily="18" charset="2"/>
            </a:endParaRPr>
          </a:p>
        </p:txBody>
      </p:sp>
      <p:pic>
        <p:nvPicPr>
          <p:cNvPr id="24679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>
          <a:xfrm>
            <a:off x="7607030" y="1556426"/>
            <a:ext cx="6108969" cy="6894524"/>
          </a:xfr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0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400"/>
            <a:ext cx="12082463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RR with Time Quantum = 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478604"/>
            <a:ext cx="11026775" cy="6514459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400" i="1" dirty="0" smtClean="0"/>
              <a:t>		P</a:t>
            </a:r>
            <a:r>
              <a:rPr lang="en-US" sz="2400" i="1" baseline="-25000" dirty="0" smtClean="0"/>
              <a:t>1	</a:t>
            </a:r>
            <a:r>
              <a:rPr lang="en-US" sz="2400" dirty="0" smtClean="0"/>
              <a:t>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	 </a:t>
            </a:r>
            <a:r>
              <a:rPr lang="en-US" sz="2400" dirty="0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</a:t>
            </a:r>
            <a:r>
              <a:rPr lang="en-US" sz="2400" dirty="0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		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The Gantt chart is: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Typically, higher average turnaround than SJF, but better </a:t>
            </a:r>
            <a:r>
              <a:rPr lang="en-US" sz="2400" i="1" dirty="0" smtClean="0"/>
              <a:t>response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q usually 10ms to 100ms, context switch &lt; 10 </a:t>
            </a:r>
            <a:r>
              <a:rPr lang="en-US" sz="2400" dirty="0" err="1" smtClean="0"/>
              <a:t>usec</a:t>
            </a:r>
            <a:endParaRPr lang="en-US" sz="2400" dirty="0" smtClean="0"/>
          </a:p>
        </p:txBody>
      </p:sp>
      <p:grpSp>
        <p:nvGrpSpPr>
          <p:cNvPr id="58372" name="Group 27"/>
          <p:cNvGrpSpPr>
            <a:grpSpLocks/>
          </p:cNvGrpSpPr>
          <p:nvPr/>
        </p:nvGrpSpPr>
        <p:grpSpPr bwMode="auto">
          <a:xfrm>
            <a:off x="2266950" y="4298950"/>
            <a:ext cx="7027863" cy="1255713"/>
            <a:chOff x="1088" y="2640"/>
            <a:chExt cx="2951" cy="593"/>
          </a:xfrm>
        </p:grpSpPr>
        <p:grpSp>
          <p:nvGrpSpPr>
            <p:cNvPr id="5837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838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5838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5838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8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9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58374" name="Text Box 15"/>
            <p:cNvSpPr txBox="1">
              <a:spLocks noChangeArrowheads="1"/>
            </p:cNvSpPr>
            <p:nvPr/>
          </p:nvSpPr>
          <p:spPr bwMode="auto">
            <a:xfrm>
              <a:off x="1088" y="3052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8375" name="Text Box 16"/>
            <p:cNvSpPr txBox="1">
              <a:spLocks noChangeArrowheads="1"/>
            </p:cNvSpPr>
            <p:nvPr/>
          </p:nvSpPr>
          <p:spPr bwMode="auto">
            <a:xfrm>
              <a:off x="1386" y="3059"/>
              <a:ext cx="1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8376" name="Text Box 17"/>
            <p:cNvSpPr txBox="1">
              <a:spLocks noChangeArrowheads="1"/>
            </p:cNvSpPr>
            <p:nvPr/>
          </p:nvSpPr>
          <p:spPr bwMode="auto">
            <a:xfrm>
              <a:off x="1803" y="3059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58377" name="Text Box 18"/>
            <p:cNvSpPr txBox="1">
              <a:spLocks noChangeArrowheads="1"/>
            </p:cNvSpPr>
            <p:nvPr/>
          </p:nvSpPr>
          <p:spPr bwMode="auto">
            <a:xfrm>
              <a:off x="211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8378" name="Text Box 19"/>
            <p:cNvSpPr txBox="1">
              <a:spLocks noChangeArrowheads="1"/>
            </p:cNvSpPr>
            <p:nvPr/>
          </p:nvSpPr>
          <p:spPr bwMode="auto">
            <a:xfrm>
              <a:off x="2502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83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313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351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8382" name="Text Box 24"/>
            <p:cNvSpPr txBox="1">
              <a:spLocks noChangeArrowheads="1"/>
            </p:cNvSpPr>
            <p:nvPr/>
          </p:nvSpPr>
          <p:spPr bwMode="auto">
            <a:xfrm>
              <a:off x="385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1925" cy="6040438"/>
          </a:xfrm>
        </p:spPr>
        <p:txBody>
          <a:bodyPr/>
          <a:lstStyle/>
          <a:p>
            <a:r>
              <a:rPr lang="en-US" sz="2800" dirty="0" smtClean="0"/>
              <a:t>To introduce CPU scheduling, which is the basis for </a:t>
            </a:r>
            <a:r>
              <a:rPr lang="en-US" sz="2800" dirty="0" err="1" smtClean="0"/>
              <a:t>multiprogrammed</a:t>
            </a:r>
            <a:r>
              <a:rPr lang="en-US" sz="2800" dirty="0" smtClean="0"/>
              <a:t> operating systems</a:t>
            </a:r>
          </a:p>
          <a:p>
            <a:endParaRPr lang="en-US" sz="2800" dirty="0" smtClean="0"/>
          </a:p>
          <a:p>
            <a:r>
              <a:rPr lang="en-US" sz="2800" dirty="0" smtClean="0"/>
              <a:t>To describe various CPU-scheduling algorithms</a:t>
            </a:r>
          </a:p>
          <a:p>
            <a:endParaRPr lang="en-US" sz="2800" dirty="0" smtClean="0"/>
          </a:p>
          <a:p>
            <a:r>
              <a:rPr lang="en-US" sz="2800" dirty="0" smtClean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6463" y="232833"/>
            <a:ext cx="11539538" cy="973397"/>
          </a:xfrm>
        </p:spPr>
        <p:txBody>
          <a:bodyPr/>
          <a:lstStyle/>
          <a:p>
            <a:pPr>
              <a:tabLst>
                <a:tab pos="5950560" algn="l"/>
              </a:tabLst>
            </a:pPr>
            <a:r>
              <a:rPr lang="en-US" sz="4000" dirty="0"/>
              <a:t>Example of RR with Time Quantum = 20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4247" y="1575881"/>
            <a:ext cx="10633953" cy="7115153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3174841" algn="ctr"/>
                <a:tab pos="5710179" algn="ctr"/>
              </a:tabLst>
            </a:pPr>
            <a:r>
              <a:rPr lang="en-US" dirty="0"/>
              <a:t>		</a:t>
            </a:r>
            <a:r>
              <a:rPr lang="en-US" sz="2400" u="sng" dirty="0"/>
              <a:t>Process</a:t>
            </a:r>
            <a:r>
              <a:rPr lang="en-US" sz="2400" dirty="0"/>
              <a:t>	</a:t>
            </a:r>
            <a:r>
              <a:rPr lang="en-US" sz="2400" u="sng" dirty="0"/>
              <a:t>Burst Time</a:t>
            </a:r>
          </a:p>
          <a:p>
            <a:pPr>
              <a:lnSpc>
                <a:spcPct val="90000"/>
              </a:lnSpc>
              <a:buNone/>
              <a:tabLst>
                <a:tab pos="3174841" algn="ctr"/>
                <a:tab pos="5710179" algn="ctr"/>
              </a:tabLst>
            </a:pPr>
            <a:r>
              <a:rPr lang="en-US" sz="2400" i="1" dirty="0"/>
              <a:t>		P</a:t>
            </a:r>
            <a:r>
              <a:rPr lang="en-US" sz="2400" i="1" baseline="-25000" dirty="0"/>
              <a:t>1	</a:t>
            </a:r>
            <a:r>
              <a:rPr lang="en-US" sz="2400" dirty="0"/>
              <a:t>53</a:t>
            </a:r>
          </a:p>
          <a:p>
            <a:pPr>
              <a:lnSpc>
                <a:spcPct val="90000"/>
              </a:lnSpc>
              <a:buNone/>
              <a:tabLst>
                <a:tab pos="3174841" algn="ctr"/>
                <a:tab pos="5710179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2	 </a:t>
            </a:r>
            <a:r>
              <a:rPr lang="en-US" sz="2400" dirty="0"/>
              <a:t>17</a:t>
            </a:r>
          </a:p>
          <a:p>
            <a:pPr>
              <a:lnSpc>
                <a:spcPct val="90000"/>
              </a:lnSpc>
              <a:buNone/>
              <a:tabLst>
                <a:tab pos="3174841" algn="ctr"/>
                <a:tab pos="5710179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3	</a:t>
            </a:r>
            <a:r>
              <a:rPr lang="en-US" sz="2400" dirty="0"/>
              <a:t>68</a:t>
            </a:r>
          </a:p>
          <a:p>
            <a:pPr>
              <a:lnSpc>
                <a:spcPct val="90000"/>
              </a:lnSpc>
              <a:buNone/>
              <a:tabLst>
                <a:tab pos="3174841" algn="ctr"/>
                <a:tab pos="5710179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4	 </a:t>
            </a:r>
            <a:r>
              <a:rPr lang="en-US" sz="2400" dirty="0"/>
              <a:t>24</a:t>
            </a:r>
          </a:p>
          <a:p>
            <a:pPr>
              <a:lnSpc>
                <a:spcPct val="90000"/>
              </a:lnSpc>
              <a:tabLst>
                <a:tab pos="3174841" algn="ctr"/>
                <a:tab pos="5710179" algn="ctr"/>
              </a:tabLst>
            </a:pPr>
            <a:r>
              <a:rPr lang="en-US" sz="2400" dirty="0"/>
              <a:t>The Gantt chart is: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>
              <a:lnSpc>
                <a:spcPct val="90000"/>
              </a:lnSpc>
              <a:tabLst>
                <a:tab pos="3174841" algn="ctr"/>
                <a:tab pos="5710179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tabLst>
                <a:tab pos="3174841" algn="ctr"/>
                <a:tab pos="5710179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tabLst>
                <a:tab pos="3174841" algn="ctr"/>
                <a:tab pos="5710179" algn="ctr"/>
              </a:tabLst>
            </a:pPr>
            <a:r>
              <a:rPr lang="en-US" sz="2400" dirty="0" smtClean="0"/>
              <a:t>Typically</a:t>
            </a:r>
            <a:r>
              <a:rPr lang="en-US" sz="2400" dirty="0"/>
              <a:t>, higher average turnaround than SJF, but better </a:t>
            </a:r>
            <a:r>
              <a:rPr lang="en-US" sz="2400" i="1" dirty="0"/>
              <a:t>response</a:t>
            </a:r>
            <a:endParaRPr lang="en-US" sz="2400" dirty="0"/>
          </a:p>
        </p:txBody>
      </p:sp>
      <p:grpSp>
        <p:nvGrpSpPr>
          <p:cNvPr id="47131" name="Group 27"/>
          <p:cNvGrpSpPr>
            <a:grpSpLocks/>
          </p:cNvGrpSpPr>
          <p:nvPr/>
        </p:nvGrpSpPr>
        <p:grpSpPr bwMode="auto">
          <a:xfrm>
            <a:off x="2638426" y="5205108"/>
            <a:ext cx="8972550" cy="1303868"/>
            <a:chOff x="1056" y="2640"/>
            <a:chExt cx="3768" cy="616"/>
          </a:xfrm>
        </p:grpSpPr>
        <p:grpSp>
          <p:nvGrpSpPr>
            <p:cNvPr id="47118" name="Group 14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47108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sz="2600">
                    <a:latin typeface="Helvetica" pitchFamily="34" charset="0"/>
                  </a:rPr>
                  <a:t>P</a:t>
                </a:r>
                <a:r>
                  <a:rPr lang="en-US" sz="2600" baseline="-25000">
                    <a:latin typeface="Helvetica" pitchFamily="34" charset="0"/>
                  </a:rPr>
                  <a:t>1</a:t>
                </a:r>
                <a:endParaRPr lang="en-US" sz="2600">
                  <a:latin typeface="Helvetica" pitchFamily="34" charset="0"/>
                </a:endParaRPr>
              </a:p>
            </p:txBody>
          </p:sp>
          <p:sp>
            <p:nvSpPr>
              <p:cNvPr id="47109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sz="2600">
                    <a:latin typeface="Helvetica" pitchFamily="34" charset="0"/>
                  </a:rPr>
                  <a:t>P</a:t>
                </a:r>
                <a:r>
                  <a:rPr lang="en-US" sz="2600" baseline="-25000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47110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sz="2600">
                    <a:latin typeface="Helvetica" pitchFamily="34" charset="0"/>
                  </a:rPr>
                  <a:t>P</a:t>
                </a:r>
                <a:r>
                  <a:rPr lang="en-US" sz="2600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47111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sz="2600">
                    <a:latin typeface="Helvetica" pitchFamily="34" charset="0"/>
                  </a:rPr>
                  <a:t>P</a:t>
                </a:r>
                <a:r>
                  <a:rPr lang="en-US" sz="2600" baseline="-250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47112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sz="2600">
                    <a:latin typeface="Helvetica" pitchFamily="34" charset="0"/>
                  </a:rPr>
                  <a:t>P</a:t>
                </a:r>
                <a:r>
                  <a:rPr lang="en-US" sz="2600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47113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sz="2600">
                    <a:latin typeface="Helvetica" pitchFamily="34" charset="0"/>
                  </a:rPr>
                  <a:t>P</a:t>
                </a:r>
                <a:r>
                  <a:rPr lang="en-US" sz="2600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47114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sz="2600">
                    <a:latin typeface="Helvetica" pitchFamily="34" charset="0"/>
                  </a:rPr>
                  <a:t>P</a:t>
                </a:r>
                <a:r>
                  <a:rPr lang="en-US" sz="2600" baseline="-250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47115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sz="2600">
                    <a:latin typeface="Helvetica" pitchFamily="34" charset="0"/>
                  </a:rPr>
                  <a:t>P</a:t>
                </a:r>
                <a:r>
                  <a:rPr lang="en-US" sz="2600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47116" name="Rectangle 1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sz="2600">
                    <a:latin typeface="Helvetica" pitchFamily="34" charset="0"/>
                  </a:rPr>
                  <a:t>P</a:t>
                </a:r>
                <a:r>
                  <a:rPr lang="en-US" sz="2600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47117" name="Rectangle 1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sz="2600">
                    <a:latin typeface="Helvetica" pitchFamily="34" charset="0"/>
                  </a:rPr>
                  <a:t>P</a:t>
                </a:r>
                <a:r>
                  <a:rPr lang="en-US" sz="2600" baseline="-25000">
                    <a:latin typeface="Helvetica" pitchFamily="34" charset="0"/>
                  </a:rPr>
                  <a:t>3</a:t>
                </a:r>
              </a:p>
            </p:txBody>
          </p:sp>
        </p:grp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1056" y="3023"/>
              <a:ext cx="1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0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1352" y="3023"/>
              <a:ext cx="2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20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1688" y="3023"/>
              <a:ext cx="2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37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2068" y="3023"/>
              <a:ext cx="2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57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2456" y="3023"/>
              <a:ext cx="2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77</a:t>
              </a:r>
            </a:p>
          </p:txBody>
        </p:sp>
        <p:sp>
          <p:nvSpPr>
            <p:cNvPr id="47124" name="Text Box 20"/>
            <p:cNvSpPr txBox="1">
              <a:spLocks noChangeArrowheads="1"/>
            </p:cNvSpPr>
            <p:nvPr/>
          </p:nvSpPr>
          <p:spPr bwMode="auto">
            <a:xfrm>
              <a:off x="2792" y="3023"/>
              <a:ext cx="2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97</a:t>
              </a:r>
            </a:p>
          </p:txBody>
        </p:sp>
        <p:sp>
          <p:nvSpPr>
            <p:cNvPr id="47125" name="Text Box 21"/>
            <p:cNvSpPr txBox="1">
              <a:spLocks noChangeArrowheads="1"/>
            </p:cNvSpPr>
            <p:nvPr/>
          </p:nvSpPr>
          <p:spPr bwMode="auto">
            <a:xfrm>
              <a:off x="3088" y="3023"/>
              <a:ext cx="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117</a:t>
              </a:r>
            </a:p>
          </p:txBody>
        </p:sp>
        <p:sp>
          <p:nvSpPr>
            <p:cNvPr id="47126" name="Text Box 22"/>
            <p:cNvSpPr txBox="1">
              <a:spLocks noChangeArrowheads="1"/>
            </p:cNvSpPr>
            <p:nvPr/>
          </p:nvSpPr>
          <p:spPr bwMode="auto">
            <a:xfrm>
              <a:off x="3472" y="3023"/>
              <a:ext cx="3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121</a:t>
              </a:r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3808" y="3023"/>
              <a:ext cx="3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134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4176" y="3023"/>
              <a:ext cx="3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154</a:t>
              </a: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4512" y="3023"/>
              <a:ext cx="3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>
                  <a:latin typeface="Helvetica" pitchFamily="34" charset="0"/>
                </a:rPr>
                <a:t>162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1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7888" y="330741"/>
            <a:ext cx="11134725" cy="875490"/>
          </a:xfrm>
        </p:spPr>
        <p:txBody>
          <a:bodyPr/>
          <a:lstStyle/>
          <a:p>
            <a:r>
              <a:rPr lang="en-US" sz="4000" dirty="0"/>
              <a:t>Time Quantum and Context Switch Time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22278" r="569" b="22531"/>
          <a:stretch>
            <a:fillRect/>
          </a:stretch>
        </p:blipFill>
        <p:spPr bwMode="auto">
          <a:xfrm>
            <a:off x="2436020" y="1867712"/>
            <a:ext cx="9501188" cy="371596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867711" y="5840710"/>
            <a:ext cx="11195827" cy="199178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622" tIns="65311" rIns="130622" bIns="65311" anchor="ctr"/>
          <a:lstStyle/>
          <a:p>
            <a:pPr algn="l"/>
            <a:r>
              <a:rPr lang="en-US" sz="2800" dirty="0"/>
              <a:t>The performance of the RR algorithm depends heavily on the size of the time quantum.</a:t>
            </a:r>
          </a:p>
          <a:p>
            <a:pPr algn="l"/>
            <a:r>
              <a:rPr lang="en-US" sz="2800" dirty="0"/>
              <a:t>If the time quantum is extremely large, the RR policy the same as FCFS. If the time quantum is extremely small, the RR approach  is called </a:t>
            </a:r>
            <a:r>
              <a:rPr lang="en-US" sz="2800" dirty="0">
                <a:solidFill>
                  <a:srgbClr val="CC6600"/>
                </a:solidFill>
              </a:rPr>
              <a:t>processor sharing</a:t>
            </a:r>
            <a:r>
              <a:rPr lang="en-US" sz="2900" dirty="0">
                <a:solidFill>
                  <a:srgbClr val="CC66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2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636588"/>
            <a:ext cx="12803187" cy="609600"/>
          </a:xfrm>
        </p:spPr>
        <p:txBody>
          <a:bodyPr/>
          <a:lstStyle/>
          <a:p>
            <a:pPr eaLnBrk="1" hangingPunct="1"/>
            <a:r>
              <a:rPr lang="en-US" sz="3700" smtClean="0"/>
              <a:t>Turnaround Time Varies With </a:t>
            </a:r>
            <a:br>
              <a:rPr lang="en-US" sz="3700" smtClean="0"/>
            </a:br>
            <a:r>
              <a:rPr lang="en-US" sz="3700" smtClean="0"/>
              <a:t>The Time Quantum</a:t>
            </a:r>
          </a:p>
        </p:txBody>
      </p:sp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75" y="1839913"/>
            <a:ext cx="7507288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284051"/>
            <a:ext cx="11615738" cy="7321787"/>
          </a:xfrm>
        </p:spPr>
        <p:txBody>
          <a:bodyPr/>
          <a:lstStyle/>
          <a:p>
            <a:r>
              <a:rPr lang="en-US" sz="2400" dirty="0" smtClean="0"/>
              <a:t>Ready queue is partitioned into separate queues, </a:t>
            </a: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foreground (interactive)</a:t>
            </a:r>
          </a:p>
          <a:p>
            <a:pPr lvl="1"/>
            <a:r>
              <a:rPr lang="en-US" sz="2400" dirty="0" smtClean="0"/>
              <a:t>background (batch)</a:t>
            </a:r>
          </a:p>
          <a:p>
            <a:r>
              <a:rPr lang="en-US" sz="2400" dirty="0" smtClean="0"/>
              <a:t>Process permanently in a given queue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Each queue has its own scheduling algorithm:</a:t>
            </a:r>
          </a:p>
          <a:p>
            <a:pPr lvl="1"/>
            <a:r>
              <a:rPr lang="en-US" sz="2400" dirty="0" smtClean="0"/>
              <a:t>foreground – RR</a:t>
            </a:r>
          </a:p>
          <a:p>
            <a:pPr lvl="1"/>
            <a:r>
              <a:rPr lang="en-US" sz="2400" dirty="0" smtClean="0"/>
              <a:t>background – FCFS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Scheduling must be done between the queues:</a:t>
            </a:r>
          </a:p>
          <a:p>
            <a:pPr lvl="1"/>
            <a:r>
              <a:rPr lang="en-US" sz="2400" dirty="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sz="2400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sz="2400" dirty="0" smtClean="0"/>
              <a:t>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6656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57388"/>
            <a:ext cx="11026775" cy="5978525"/>
          </a:xfrm>
        </p:spPr>
        <p:txBody>
          <a:bodyPr/>
          <a:lstStyle/>
          <a:p>
            <a:r>
              <a:rPr lang="en-US" sz="2800" dirty="0" smtClean="0"/>
              <a:t>A process can move between the various queues; aging can be implemented this way</a:t>
            </a:r>
          </a:p>
          <a:p>
            <a:endParaRPr lang="en-US" sz="2800" dirty="0" smtClean="0"/>
          </a:p>
          <a:p>
            <a:r>
              <a:rPr lang="en-US" sz="2800" dirty="0" smtClean="0"/>
              <a:t>Multilevel-feedback-queue scheduler defined by the following parameters:</a:t>
            </a:r>
          </a:p>
          <a:p>
            <a:pPr lvl="1"/>
            <a:r>
              <a:rPr lang="en-US" sz="2400" dirty="0" smtClean="0"/>
              <a:t>number of queues</a:t>
            </a:r>
          </a:p>
          <a:p>
            <a:pPr lvl="1"/>
            <a:r>
              <a:rPr lang="en-US" sz="2400" dirty="0" smtClean="0"/>
              <a:t>scheduling algorithms for each queue</a:t>
            </a:r>
          </a:p>
          <a:p>
            <a:pPr lvl="1"/>
            <a:r>
              <a:rPr lang="en-US" sz="2400" dirty="0" smtClean="0"/>
              <a:t>method used to determine when to upgrade a process</a:t>
            </a:r>
          </a:p>
          <a:p>
            <a:pPr lvl="1"/>
            <a:r>
              <a:rPr lang="en-US" sz="2400" dirty="0" smtClean="0"/>
              <a:t>method used to determine when to demote a process</a:t>
            </a:r>
          </a:p>
          <a:p>
            <a:pPr lvl="1"/>
            <a:r>
              <a:rPr lang="en-US" sz="2400" dirty="0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0"/>
            <a:ext cx="11658600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Multilevel Feedback Queue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sz="2800" dirty="0" smtClean="0"/>
              <a:t>Three queues: </a:t>
            </a:r>
          </a:p>
          <a:p>
            <a:pPr lvl="1"/>
            <a:r>
              <a:rPr lang="en-US" sz="2400" i="1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– RR with time quantum 8 milliseconds</a:t>
            </a:r>
          </a:p>
          <a:p>
            <a:pPr lvl="1"/>
            <a:r>
              <a:rPr lang="en-US" sz="2400" i="1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– RR time quantum 16 milliseconds</a:t>
            </a:r>
          </a:p>
          <a:p>
            <a:pPr lvl="1"/>
            <a:r>
              <a:rPr lang="en-US" sz="2400" i="1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– FCFS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Scheduling</a:t>
            </a:r>
          </a:p>
          <a:p>
            <a:pPr lvl="1"/>
            <a:r>
              <a:rPr lang="en-US" sz="2400" dirty="0" smtClean="0"/>
              <a:t>A new job enters queue </a:t>
            </a:r>
            <a:r>
              <a:rPr lang="en-US" sz="2400" i="1" dirty="0" smtClean="0"/>
              <a:t>Q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 </a:t>
            </a:r>
            <a:r>
              <a:rPr lang="en-US" sz="2400" dirty="0" smtClean="0"/>
              <a:t>which is served</a:t>
            </a:r>
            <a:r>
              <a:rPr lang="en-US" sz="2400" i="1" dirty="0" smtClean="0"/>
              <a:t> </a:t>
            </a:r>
            <a:r>
              <a:rPr lang="en-US" sz="2400" dirty="0" smtClean="0"/>
              <a:t>FCFS</a:t>
            </a:r>
          </a:p>
          <a:p>
            <a:pPr lvl="2"/>
            <a:r>
              <a:rPr lang="en-US" sz="2000" dirty="0" smtClean="0"/>
              <a:t>When it gains CPU, job receives 8 milliseconds</a:t>
            </a:r>
          </a:p>
          <a:p>
            <a:pPr lvl="2"/>
            <a:r>
              <a:rPr lang="en-US" sz="2000" dirty="0" smtClean="0"/>
              <a:t>If it does not finish in 8 milliseconds, job is moved to queue </a:t>
            </a:r>
            <a:r>
              <a:rPr lang="en-US" sz="2000" i="1" dirty="0" smtClean="0"/>
              <a:t>Q</a:t>
            </a:r>
            <a:r>
              <a:rPr lang="en-US" sz="2000" baseline="-25000" dirty="0" smtClean="0"/>
              <a:t>1</a:t>
            </a:r>
            <a:endParaRPr lang="en-US" sz="2000" dirty="0" smtClean="0"/>
          </a:p>
          <a:p>
            <a:pPr lvl="1"/>
            <a:r>
              <a:rPr lang="en-US" sz="2400" dirty="0" smtClean="0"/>
              <a:t>At </a:t>
            </a:r>
            <a:r>
              <a:rPr lang="en-US" sz="2400" i="1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job is again served FCFS and receives 16 additional milliseconds</a:t>
            </a:r>
          </a:p>
          <a:p>
            <a:pPr lvl="2"/>
            <a:r>
              <a:rPr lang="en-US" sz="2000" dirty="0" smtClean="0"/>
              <a:t>If it still does not complete, it is preempted and moved to queue </a:t>
            </a:r>
            <a:r>
              <a:rPr lang="en-US" sz="2000" i="1" dirty="0" smtClean="0"/>
              <a:t>Q</a:t>
            </a:r>
            <a:r>
              <a:rPr lang="en-US" sz="2000" baseline="-25000" dirty="0" smtClean="0"/>
              <a:t>2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Queues</a:t>
            </a:r>
          </a:p>
        </p:txBody>
      </p:sp>
      <p:pic>
        <p:nvPicPr>
          <p:cNvPr id="72707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325" y="1947863"/>
            <a:ext cx="10275888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2522689" y="7194592"/>
            <a:ext cx="564204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</a:t>
            </a:r>
            <a:r>
              <a:rPr lang="en-US" sz="2000" dirty="0" smtClean="0"/>
              <a:t>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62" y="1644649"/>
            <a:ext cx="13145514" cy="6779503"/>
          </a:xfrm>
        </p:spPr>
        <p:txBody>
          <a:bodyPr/>
          <a:lstStyle/>
          <a:p>
            <a:r>
              <a:rPr lang="en-US" b="1" dirty="0"/>
              <a:t>The CPU and I/O times for 2 processes are shown below. Assume that PI gets to the ready queue just before P2 and the scheduling algorithm used by the OS is Round Robin with a time slice of 3 time units. Assume that the I/</a:t>
            </a:r>
            <a:r>
              <a:rPr lang="en-US" b="1" dirty="0" err="1"/>
              <a:t>Os</a:t>
            </a:r>
            <a:r>
              <a:rPr lang="en-US" b="1" dirty="0"/>
              <a:t> for the processes are different so that there is no I/O queue. Assume also that an interrupt from a completed I/O for process "X" will place process "X" in the ready queue BEHIND the process that was just interrupted.</a:t>
            </a:r>
            <a:endParaRPr lang="en-US" dirty="0"/>
          </a:p>
          <a:p>
            <a:r>
              <a:rPr lang="en-US" dirty="0"/>
              <a:t>Using the first empty graph, describe how the CPU will be assigned to each process and for how long.</a:t>
            </a:r>
          </a:p>
          <a:p>
            <a:r>
              <a:rPr lang="en-US" dirty="0"/>
              <a:t>U se the second empty graph to show ALL the states that P1 goes through and the amount of time it has remained in that state until it has halted.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0047" y="4299621"/>
            <a:ext cx="9370770" cy="3910519"/>
            <a:chOff x="2806" y="5835"/>
            <a:chExt cx="6989" cy="408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820" y="5835"/>
              <a:ext cx="6436" cy="2010"/>
              <a:chOff x="3377" y="2518"/>
              <a:chExt cx="5363" cy="167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3377" y="2518"/>
                <a:ext cx="0" cy="16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5061" name="AutoShape 5"/>
              <p:cNvCxnSpPr>
                <a:cxnSpLocks noChangeShapeType="1"/>
                <a:stCxn id="9" idx="1"/>
              </p:cNvCxnSpPr>
              <p:nvPr/>
            </p:nvCxnSpPr>
            <p:spPr bwMode="auto">
              <a:xfrm flipV="1">
                <a:off x="3377" y="4168"/>
                <a:ext cx="5363" cy="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3377" y="2830"/>
                <a:ext cx="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5063" name="AutoShape 7"/>
              <p:cNvCxnSpPr>
                <a:cxnSpLocks noChangeShapeType="1"/>
                <a:stCxn id="10" idx="1"/>
              </p:cNvCxnSpPr>
              <p:nvPr/>
            </p:nvCxnSpPr>
            <p:spPr bwMode="auto">
              <a:xfrm>
                <a:off x="4402" y="2830"/>
                <a:ext cx="0" cy="7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64" name="AutoShape 8"/>
              <p:cNvCxnSpPr>
                <a:cxnSpLocks noChangeShapeType="1"/>
              </p:cNvCxnSpPr>
              <p:nvPr/>
            </p:nvCxnSpPr>
            <p:spPr bwMode="auto">
              <a:xfrm>
                <a:off x="4415" y="3543"/>
                <a:ext cx="5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65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5002" y="2830"/>
                <a:ext cx="13" cy="7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66" name="AutoShape 10"/>
              <p:cNvCxnSpPr>
                <a:cxnSpLocks noChangeShapeType="1"/>
              </p:cNvCxnSpPr>
              <p:nvPr/>
            </p:nvCxnSpPr>
            <p:spPr bwMode="auto">
              <a:xfrm>
                <a:off x="5015" y="2830"/>
                <a:ext cx="53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67" name="AutoShape 11"/>
              <p:cNvCxnSpPr>
                <a:cxnSpLocks noChangeShapeType="1"/>
              </p:cNvCxnSpPr>
              <p:nvPr/>
            </p:nvCxnSpPr>
            <p:spPr bwMode="auto">
              <a:xfrm>
                <a:off x="5552" y="2843"/>
                <a:ext cx="0" cy="7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68" name="AutoShape 12"/>
              <p:cNvCxnSpPr>
                <a:cxnSpLocks noChangeShapeType="1"/>
              </p:cNvCxnSpPr>
              <p:nvPr/>
            </p:nvCxnSpPr>
            <p:spPr bwMode="auto">
              <a:xfrm>
                <a:off x="5540" y="3580"/>
                <a:ext cx="95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69" name="AutoShape 13"/>
              <p:cNvCxnSpPr>
                <a:cxnSpLocks noChangeShapeType="1"/>
              </p:cNvCxnSpPr>
              <p:nvPr/>
            </p:nvCxnSpPr>
            <p:spPr bwMode="auto">
              <a:xfrm flipH="1" flipV="1">
                <a:off x="6477" y="2843"/>
                <a:ext cx="13" cy="7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70" name="AutoShape 14"/>
              <p:cNvCxnSpPr>
                <a:cxnSpLocks noChangeShapeType="1"/>
              </p:cNvCxnSpPr>
              <p:nvPr/>
            </p:nvCxnSpPr>
            <p:spPr bwMode="auto">
              <a:xfrm>
                <a:off x="6490" y="2843"/>
                <a:ext cx="19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806" y="8325"/>
              <a:ext cx="6989" cy="1590"/>
              <a:chOff x="2806" y="8325"/>
              <a:chExt cx="6989" cy="1590"/>
            </a:xfrm>
          </p:grpSpPr>
          <p:sp>
            <p:nvSpPr>
              <p:cNvPr id="7" name="Line 16"/>
              <p:cNvSpPr>
                <a:spLocks noChangeShapeType="1"/>
              </p:cNvSpPr>
              <p:nvPr/>
            </p:nvSpPr>
            <p:spPr bwMode="auto">
              <a:xfrm>
                <a:off x="2806" y="8325"/>
                <a:ext cx="0" cy="1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5073" name="AutoShape 17"/>
              <p:cNvCxnSpPr>
                <a:cxnSpLocks noChangeShapeType="1"/>
                <a:stCxn id="7" idx="1"/>
              </p:cNvCxnSpPr>
              <p:nvPr/>
            </p:nvCxnSpPr>
            <p:spPr bwMode="auto">
              <a:xfrm>
                <a:off x="2806" y="9855"/>
                <a:ext cx="6660" cy="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>
                <a:off x="2806" y="8565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5075" name="AutoShape 19"/>
              <p:cNvCxnSpPr>
                <a:cxnSpLocks noChangeShapeType="1"/>
                <a:stCxn id="8" idx="1"/>
              </p:cNvCxnSpPr>
              <p:nvPr/>
            </p:nvCxnSpPr>
            <p:spPr bwMode="auto">
              <a:xfrm flipH="1">
                <a:off x="3165" y="8566"/>
                <a:ext cx="31" cy="83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76" name="AutoShape 20"/>
              <p:cNvCxnSpPr>
                <a:cxnSpLocks noChangeShapeType="1"/>
              </p:cNvCxnSpPr>
              <p:nvPr/>
            </p:nvCxnSpPr>
            <p:spPr bwMode="auto">
              <a:xfrm>
                <a:off x="3165" y="9420"/>
                <a:ext cx="33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77" name="AutoShape 21"/>
              <p:cNvCxnSpPr>
                <a:cxnSpLocks noChangeShapeType="1"/>
              </p:cNvCxnSpPr>
              <p:nvPr/>
            </p:nvCxnSpPr>
            <p:spPr bwMode="auto">
              <a:xfrm flipV="1">
                <a:off x="3525" y="8595"/>
                <a:ext cx="15" cy="8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78" name="AutoShape 22"/>
              <p:cNvCxnSpPr>
                <a:cxnSpLocks noChangeShapeType="1"/>
              </p:cNvCxnSpPr>
              <p:nvPr/>
            </p:nvCxnSpPr>
            <p:spPr bwMode="auto">
              <a:xfrm>
                <a:off x="3510" y="8580"/>
                <a:ext cx="26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79" name="AutoShape 23"/>
              <p:cNvCxnSpPr>
                <a:cxnSpLocks noChangeShapeType="1"/>
              </p:cNvCxnSpPr>
              <p:nvPr/>
            </p:nvCxnSpPr>
            <p:spPr bwMode="auto">
              <a:xfrm>
                <a:off x="6150" y="8595"/>
                <a:ext cx="0" cy="9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80" name="AutoShape 24"/>
              <p:cNvCxnSpPr>
                <a:cxnSpLocks noChangeShapeType="1"/>
              </p:cNvCxnSpPr>
              <p:nvPr/>
            </p:nvCxnSpPr>
            <p:spPr bwMode="auto">
              <a:xfrm>
                <a:off x="6150" y="9540"/>
                <a:ext cx="1800" cy="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81" name="AutoShape 25"/>
              <p:cNvCxnSpPr>
                <a:cxnSpLocks noChangeShapeType="1"/>
              </p:cNvCxnSpPr>
              <p:nvPr/>
            </p:nvCxnSpPr>
            <p:spPr bwMode="auto">
              <a:xfrm flipH="1" flipV="1">
                <a:off x="7935" y="8550"/>
                <a:ext cx="15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82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7950" y="8535"/>
                <a:ext cx="1845" cy="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" name="Rectangle 10"/>
          <p:cNvSpPr/>
          <p:nvPr/>
        </p:nvSpPr>
        <p:spPr bwMode="auto">
          <a:xfrm>
            <a:off x="408561" y="4769946"/>
            <a:ext cx="564204" cy="4888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89106" y="7175137"/>
            <a:ext cx="564204" cy="4888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584294" y="4104487"/>
            <a:ext cx="564204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865084" y="4898902"/>
            <a:ext cx="564204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818358" y="4136599"/>
            <a:ext cx="564204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82954" y="4898902"/>
            <a:ext cx="564204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8008913" y="4126237"/>
            <a:ext cx="564204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14134" y="6327270"/>
            <a:ext cx="564204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254184" y="6338572"/>
            <a:ext cx="564204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5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561439" y="7255692"/>
            <a:ext cx="564204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599735" y="6377286"/>
            <a:ext cx="564204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14400" y="4256887"/>
            <a:ext cx="830075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CPU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76018" y="6621693"/>
            <a:ext cx="830075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CPU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066800" y="5187487"/>
            <a:ext cx="830075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I/O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082993" y="7563970"/>
            <a:ext cx="830075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I/O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278762" y="4460102"/>
            <a:ext cx="1122056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halt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559552" y="6596912"/>
            <a:ext cx="1122056" cy="488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halt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62" y="1284051"/>
            <a:ext cx="13145514" cy="65369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States of P1 and P2</a:t>
            </a:r>
            <a:endParaRPr lang="en-US" sz="2800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626468" y="2840477"/>
            <a:ext cx="0" cy="2217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626468" y="5058383"/>
            <a:ext cx="90661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42026" y="3365768"/>
            <a:ext cx="1770434" cy="4411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Busy 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42683" y="5113472"/>
            <a:ext cx="0" cy="2217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658241" y="5638763"/>
            <a:ext cx="1770434" cy="11284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STATES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P2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681593" y="7331378"/>
            <a:ext cx="90661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647188" y="4281704"/>
            <a:ext cx="1770434" cy="4411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Idle 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1700213"/>
            <a:ext cx="11028362" cy="4572000"/>
          </a:xfrm>
        </p:spPr>
        <p:txBody>
          <a:bodyPr/>
          <a:lstStyle/>
          <a:p>
            <a:r>
              <a:rPr lang="en-US" sz="2800" dirty="0" smtClean="0"/>
              <a:t>Maximum CPU utilization obtained with multiprogramming</a:t>
            </a:r>
          </a:p>
          <a:p>
            <a:endParaRPr lang="en-US" sz="2800" dirty="0" smtClean="0"/>
          </a:p>
          <a:p>
            <a:r>
              <a:rPr lang="en-US" sz="2800" dirty="0" smtClean="0"/>
              <a:t>CPU–I/O Burst Cycle – Process execution consists of a </a:t>
            </a:r>
            <a:r>
              <a:rPr lang="en-US" sz="2800" i="1" dirty="0" smtClean="0"/>
              <a:t>cycle</a:t>
            </a:r>
            <a:r>
              <a:rPr lang="en-US" sz="2800" dirty="0" smtClean="0"/>
              <a:t> of CPU execution and I/O wait</a:t>
            </a:r>
          </a:p>
          <a:p>
            <a:endParaRPr lang="en-US" sz="2800" dirty="0" smtClean="0"/>
          </a:p>
          <a:p>
            <a:r>
              <a:rPr lang="en-US" sz="2800" b="1" dirty="0" smtClean="0"/>
              <a:t>CPU burst </a:t>
            </a:r>
            <a:r>
              <a:rPr lang="en-US" sz="2800" dirty="0" smtClean="0"/>
              <a:t>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628650"/>
            <a:ext cx="11887200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Alternating Sequence of CPU and </a:t>
            </a:r>
            <a:br>
              <a:rPr lang="en-US" sz="4000" smtClean="0"/>
            </a:br>
            <a:r>
              <a:rPr lang="en-US" sz="4000" smtClean="0"/>
              <a:t>I/O Bursts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4333" y="1342417"/>
            <a:ext cx="5233480" cy="702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CPU-burst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6044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I/O-bound program typically has many short CPU </a:t>
            </a:r>
            <a:r>
              <a:rPr lang="en-US" dirty="0" smtClean="0"/>
              <a:t>bursts</a:t>
            </a:r>
          </a:p>
          <a:p>
            <a:pPr>
              <a:lnSpc>
                <a:spcPct val="90000"/>
              </a:lnSpc>
            </a:pPr>
            <a:r>
              <a:rPr lang="en-US" dirty="0"/>
              <a:t>A CPU-bound program might have a few long CPU bursts</a:t>
            </a:r>
          </a:p>
          <a:p>
            <a:pPr>
              <a:lnSpc>
                <a:spcPct val="90000"/>
              </a:lnSpc>
            </a:pPr>
            <a:r>
              <a:rPr lang="en-US" dirty="0"/>
              <a:t>This distribution is important in the selection of an appropriate CPU-scheduling algorithm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73566" y="1556427"/>
            <a:ext cx="6180509" cy="624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2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/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 marL="489833" indent="-489833">
              <a:defRPr/>
            </a:pPr>
            <a:r>
              <a:rPr lang="en-US" sz="2800" dirty="0"/>
              <a:t>Selects from among the processes in</a:t>
            </a:r>
            <a:r>
              <a:rPr lang="en-US" sz="2800" dirty="0" smtClean="0"/>
              <a:t> ready queue, and </a:t>
            </a:r>
            <a:r>
              <a:rPr lang="en-US" sz="2800" dirty="0"/>
              <a:t>allocates the CPU to one of </a:t>
            </a:r>
            <a:r>
              <a:rPr lang="en-US" sz="2800" dirty="0" smtClean="0"/>
              <a:t>them</a:t>
            </a:r>
          </a:p>
          <a:p>
            <a:pPr marL="1061304" lvl="1" indent="-408194">
              <a:defRPr/>
            </a:pPr>
            <a:r>
              <a:rPr lang="en-US" sz="2400" dirty="0" smtClean="0"/>
              <a:t>Queue may be ordered in various ways</a:t>
            </a:r>
          </a:p>
          <a:p>
            <a:pPr marL="489833" indent="-489833">
              <a:defRPr/>
            </a:pPr>
            <a:r>
              <a:rPr lang="en-US" sz="2800" dirty="0"/>
              <a:t>CPU scheduling decisions may take place when a process: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800" dirty="0">
                <a:solidFill>
                  <a:srgbClr val="CC6600"/>
                </a:solidFill>
              </a:rPr>
              <a:t>1.	</a:t>
            </a:r>
            <a:r>
              <a:rPr lang="en-US" sz="2400" dirty="0"/>
              <a:t>Switches from running to waiting state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400" dirty="0">
                <a:solidFill>
                  <a:srgbClr val="CC6600"/>
                </a:solidFill>
              </a:rPr>
              <a:t>2.</a:t>
            </a:r>
            <a:r>
              <a:rPr lang="en-US" sz="2400" dirty="0"/>
              <a:t>	Switches from running to ready state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400" dirty="0">
                <a:solidFill>
                  <a:srgbClr val="CC6600"/>
                </a:solidFill>
              </a:rPr>
              <a:t>3.</a:t>
            </a:r>
            <a:r>
              <a:rPr lang="en-US" sz="2400" dirty="0"/>
              <a:t>	Switches from waiting to ready</a:t>
            </a:r>
          </a:p>
          <a:p>
            <a:pPr marL="1142943" lvl="1" indent="-489833">
              <a:buFont typeface="Monotype Sorts" charset="2"/>
              <a:buAutoNum type="arabicPeriod" startAt="4"/>
              <a:defRPr/>
            </a:pPr>
            <a:r>
              <a:rPr lang="en-US" sz="2400" dirty="0" smtClean="0"/>
              <a:t>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/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 marL="489833" indent="-489833">
              <a:defRPr/>
            </a:pPr>
            <a:r>
              <a:rPr lang="en-US" sz="2800" dirty="0" smtClean="0"/>
              <a:t>Scheduling </a:t>
            </a:r>
            <a:r>
              <a:rPr lang="en-US" sz="2800" dirty="0"/>
              <a:t>under 1 and 4 is </a:t>
            </a:r>
            <a:r>
              <a:rPr lang="en-US" sz="2800" b="1" dirty="0" err="1" smtClean="0"/>
              <a:t>nonpreemptive</a:t>
            </a:r>
            <a:endParaRPr lang="en-US" sz="2800" b="1" dirty="0" smtClean="0"/>
          </a:p>
          <a:p>
            <a:pPr marL="489833" indent="-489833">
              <a:defRPr/>
            </a:pPr>
            <a:r>
              <a:rPr lang="en-US" sz="2800" dirty="0"/>
              <a:t>All other scheduling is </a:t>
            </a:r>
            <a:r>
              <a:rPr lang="en-US" sz="2800" b="1" dirty="0" smtClean="0"/>
              <a:t>preemptive</a:t>
            </a:r>
          </a:p>
          <a:p>
            <a:pPr marL="1061304" lvl="1" indent="-408194">
              <a:defRPr/>
            </a:pPr>
            <a:r>
              <a:rPr lang="en-US" sz="2400" dirty="0" smtClean="0"/>
              <a:t>Consider access to shared data</a:t>
            </a:r>
          </a:p>
          <a:p>
            <a:pPr marL="1061304" lvl="1" indent="-408194">
              <a:defRPr/>
            </a:pPr>
            <a:r>
              <a:rPr lang="en-US" sz="2400" dirty="0" smtClean="0"/>
              <a:t>Consider preemption while in kernel mode</a:t>
            </a:r>
          </a:p>
          <a:p>
            <a:pPr marL="1061304" lvl="1" indent="-408194">
              <a:defRPr/>
            </a:pPr>
            <a:r>
              <a:rPr lang="en-US" sz="2400" dirty="0" smtClean="0"/>
              <a:t>Consider interrupts occurring during crucial OS activities</a:t>
            </a:r>
            <a:endParaRPr lang="en-US" sz="2400" dirty="0"/>
          </a:p>
          <a:p>
            <a:pPr marL="489804" indent="-408194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9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596688" cy="5978525"/>
          </a:xfrm>
        </p:spPr>
        <p:txBody>
          <a:bodyPr/>
          <a:lstStyle/>
          <a:p>
            <a:r>
              <a:rPr lang="en-US" sz="2800" dirty="0" smtClean="0"/>
              <a:t>Dispatcher module gives control of the CPU to the process selected by the short-term scheduler; this involves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switching context</a:t>
            </a:r>
          </a:p>
          <a:p>
            <a:pPr lvl="1"/>
            <a:r>
              <a:rPr lang="en-US" sz="2400" dirty="0" smtClean="0"/>
              <a:t>switching to user mode</a:t>
            </a:r>
          </a:p>
          <a:p>
            <a:pPr lvl="1"/>
            <a:r>
              <a:rPr lang="en-US" sz="2400" dirty="0" smtClean="0"/>
              <a:t>jumping to the proper location in the user program to restart that program</a:t>
            </a:r>
          </a:p>
          <a:p>
            <a:pPr lvl="1"/>
            <a:endParaRPr lang="en-US" dirty="0" smtClean="0"/>
          </a:p>
          <a:p>
            <a:r>
              <a:rPr lang="en-US" sz="2400" b="1" dirty="0" smtClean="0"/>
              <a:t>Dispatch latency </a:t>
            </a:r>
            <a:r>
              <a:rPr lang="en-US" sz="2400" dirty="0" smtClean="0"/>
              <a:t>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10322</TotalTime>
  <Words>1683</Words>
  <Application>Microsoft Office PowerPoint</Application>
  <PresentationFormat>Custom</PresentationFormat>
  <Paragraphs>431</Paragraphs>
  <Slides>39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ＭＳ Ｐゴシック</vt:lpstr>
      <vt:lpstr>Arial</vt:lpstr>
      <vt:lpstr>Helvetica</vt:lpstr>
      <vt:lpstr>Lucida Grande</vt:lpstr>
      <vt:lpstr>Monotype Sorts</vt:lpstr>
      <vt:lpstr>Symbol</vt:lpstr>
      <vt:lpstr>Times New Roman</vt:lpstr>
      <vt:lpstr>Verdana</vt:lpstr>
      <vt:lpstr>Webdings</vt:lpstr>
      <vt:lpstr>os-8</vt:lpstr>
      <vt:lpstr>Equation</vt:lpstr>
      <vt:lpstr>Chapter 5:  CPU Scheduling</vt:lpstr>
      <vt:lpstr>Chapter 5:  CPU Scheduling</vt:lpstr>
      <vt:lpstr>Objectives</vt:lpstr>
      <vt:lpstr>Basic Concepts</vt:lpstr>
      <vt:lpstr>Alternating Sequence of CPU and  I/O Bursts</vt:lpstr>
      <vt:lpstr>Histogram of CPU-burst Times</vt:lpstr>
      <vt:lpstr>CPU Scheduler</vt:lpstr>
      <vt:lpstr>CPU Scheduler</vt:lpstr>
      <vt:lpstr>Dispatcher</vt:lpstr>
      <vt:lpstr>Scheduling Criteria</vt:lpstr>
      <vt:lpstr>Scheduling Algorithm Optimization Criteria</vt:lpstr>
      <vt:lpstr>Preemptive and non-preemptive scheduling</vt:lpstr>
      <vt:lpstr>First-Come, First-Served (FCFS) Scheduling</vt:lpstr>
      <vt:lpstr>FCFS Scheduling (Cont.)</vt:lpstr>
      <vt:lpstr>FCFS Scheduling (Cont.)</vt:lpstr>
      <vt:lpstr>Shortest-Job-First (SJF) Scheduling</vt:lpstr>
      <vt:lpstr>Example of SJF</vt:lpstr>
      <vt:lpstr>Example of Non-Preemptive SJF</vt:lpstr>
      <vt:lpstr>Determining Length of Next CPU Burst</vt:lpstr>
      <vt:lpstr>Prediction of the Length of the  Next CPU Burst</vt:lpstr>
      <vt:lpstr>Examples of Exponential Averaging</vt:lpstr>
      <vt:lpstr>Shortest-remaining-time-first</vt:lpstr>
      <vt:lpstr> Shortest Remaining Time First (Preemptive)  </vt:lpstr>
      <vt:lpstr>Example of Shortest-remaining-time-first</vt:lpstr>
      <vt:lpstr>Priority Scheduling</vt:lpstr>
      <vt:lpstr>Example of Priority Scheduling</vt:lpstr>
      <vt:lpstr>Round Robin (RR)</vt:lpstr>
      <vt:lpstr>Round Robin (RR) (Preemptive)</vt:lpstr>
      <vt:lpstr>Example of RR with Time Quantum = 4</vt:lpstr>
      <vt:lpstr>Example of RR with Time Quantum = 20</vt:lpstr>
      <vt:lpstr>Time Quantum and Context Switch Time</vt:lpstr>
      <vt:lpstr>Turnaround Time Varies With 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Example</vt:lpstr>
      <vt:lpstr>Example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Valentina Korzhova</cp:lastModifiedBy>
  <cp:revision>196</cp:revision>
  <cp:lastPrinted>2011-02-07T04:52:44Z</cp:lastPrinted>
  <dcterms:created xsi:type="dcterms:W3CDTF">2011-02-10T17:10:04Z</dcterms:created>
  <dcterms:modified xsi:type="dcterms:W3CDTF">2015-01-22T21:00:45Z</dcterms:modified>
</cp:coreProperties>
</file>