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89" r:id="rId2"/>
    <p:sldId id="284" r:id="rId3"/>
    <p:sldId id="448" r:id="rId4"/>
    <p:sldId id="449" r:id="rId5"/>
    <p:sldId id="417" r:id="rId6"/>
    <p:sldId id="440" r:id="rId7"/>
    <p:sldId id="379" r:id="rId8"/>
    <p:sldId id="380" r:id="rId9"/>
    <p:sldId id="416" r:id="rId10"/>
    <p:sldId id="381" r:id="rId11"/>
    <p:sldId id="308" r:id="rId12"/>
    <p:sldId id="447" r:id="rId13"/>
    <p:sldId id="436" r:id="rId14"/>
    <p:sldId id="384" r:id="rId15"/>
    <p:sldId id="382" r:id="rId16"/>
    <p:sldId id="310" r:id="rId17"/>
    <p:sldId id="311" r:id="rId18"/>
    <p:sldId id="314" r:id="rId19"/>
    <p:sldId id="385" r:id="rId20"/>
    <p:sldId id="315" r:id="rId21"/>
    <p:sldId id="316" r:id="rId22"/>
    <p:sldId id="318" r:id="rId23"/>
    <p:sldId id="450" r:id="rId24"/>
    <p:sldId id="414" r:id="rId25"/>
    <p:sldId id="387" r:id="rId26"/>
    <p:sldId id="420" r:id="rId27"/>
    <p:sldId id="422" r:id="rId28"/>
    <p:sldId id="423" r:id="rId29"/>
    <p:sldId id="424" r:id="rId30"/>
    <p:sldId id="435" r:id="rId31"/>
    <p:sldId id="425" r:id="rId32"/>
    <p:sldId id="413" r:id="rId33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66FF"/>
    <a:srgbClr val="FF0000"/>
    <a:srgbClr val="CC66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0" y="192"/>
      </p:cViewPr>
      <p:guideLst>
        <p:guide orient="horz" pos="1588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5E6D03FA-E511-4C7D-8EDD-65FCB190A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7EA30CE5-C70C-483E-AABB-8A429F38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8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9D867-99B1-4963-A474-A9393F5E7205}" type="slidenum">
              <a:rPr lang="en-US" smtClean="0">
                <a:latin typeface="Helvetica" pitchFamily="34" charset="0"/>
              </a:rPr>
              <a:pPr/>
              <a:t>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0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D5C72-42C3-4B9A-90C4-A318DE461B94}" type="slidenum">
              <a:rPr lang="en-US" smtClean="0">
                <a:latin typeface="Helvetica" pitchFamily="34" charset="0"/>
              </a:rPr>
              <a:pPr/>
              <a:t>10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60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B4A1C-FE97-4E3A-A3B3-EE631D1D84F3}" type="slidenum">
              <a:rPr lang="en-US" smtClean="0">
                <a:latin typeface="Helvetica" pitchFamily="34" charset="0"/>
              </a:rPr>
              <a:pPr/>
              <a:t>11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63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E2CA7D-D1DC-44D6-AB4E-725802CC7DC6}" type="slidenum">
              <a:rPr lang="en-US" smtClean="0">
                <a:latin typeface="Helvetica" pitchFamily="34" charset="0"/>
              </a:rPr>
              <a:pPr/>
              <a:t>13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5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5ED10-9ACD-4EB3-9048-A2648FF2711D}" type="slidenum">
              <a:rPr lang="en-US" smtClean="0">
                <a:latin typeface="Helvetica" pitchFamily="34" charset="0"/>
              </a:rPr>
              <a:pPr/>
              <a:t>14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58525-248B-4016-96D6-2369FBE5E8DD}" type="slidenum">
              <a:rPr lang="en-US" smtClean="0">
                <a:latin typeface="Helvetica" pitchFamily="34" charset="0"/>
              </a:rPr>
              <a:pPr/>
              <a:t>15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9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C57A2-9EA4-4193-A542-D7CF58330F1F}" type="slidenum">
              <a:rPr lang="en-US" smtClean="0">
                <a:latin typeface="Helvetica" pitchFamily="34" charset="0"/>
              </a:rPr>
              <a:pPr/>
              <a:t>16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6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07B62-7FF7-47A0-9E9F-F14345390C7C}" type="slidenum">
              <a:rPr lang="en-US" smtClean="0">
                <a:latin typeface="Helvetica" pitchFamily="34" charset="0"/>
              </a:rPr>
              <a:pPr/>
              <a:t>17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77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432FD-03C3-415A-BAB8-AD22F8C19F2F}" type="slidenum">
              <a:rPr lang="en-US" smtClean="0">
                <a:latin typeface="Helvetica" pitchFamily="34" charset="0"/>
              </a:rPr>
              <a:pPr/>
              <a:t>18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3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8C09E-8540-466F-81C7-CECC0B6943F9}" type="slidenum">
              <a:rPr lang="en-US" smtClean="0">
                <a:latin typeface="Helvetica" pitchFamily="34" charset="0"/>
              </a:rPr>
              <a:pPr/>
              <a:t>19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17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3EFF9-372D-456A-988B-C1294F351F38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8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7C5FE-D65A-4421-902F-5ABA72E8DF1C}" type="slidenum">
              <a:rPr lang="en-US" smtClean="0">
                <a:latin typeface="Helvetica" pitchFamily="34" charset="0"/>
              </a:rPr>
              <a:pPr/>
              <a:t>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99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D837D-4B84-4965-AF16-A29C47239C49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60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6EA08-37CD-41AD-B814-EBD802C491A8}" type="slidenum">
              <a:rPr lang="en-US" smtClean="0">
                <a:latin typeface="Helvetica" pitchFamily="34" charset="0"/>
              </a:rPr>
              <a:pPr/>
              <a:t>22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3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6EA08-37CD-41AD-B814-EBD802C491A8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1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30F92-E17C-49AE-9088-C160A327296C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34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C48EC-5533-40D1-88AF-BE5988ACEA8A}" type="slidenum">
              <a:rPr lang="en-US" smtClean="0">
                <a:latin typeface="Helvetica" pitchFamily="34" charset="0"/>
              </a:rPr>
              <a:pPr/>
              <a:t>25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58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CE74D-489B-436F-B4B2-F85FC46479B8}" type="slidenum">
              <a:rPr lang="en-US" smtClean="0">
                <a:latin typeface="Helvetica" pitchFamily="34" charset="0"/>
              </a:rPr>
              <a:pPr/>
              <a:t>26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78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57AD9-747B-4478-B21B-B9F7D15FA2C9}" type="slidenum">
              <a:rPr lang="en-US" smtClean="0">
                <a:latin typeface="Helvetica" pitchFamily="34" charset="0"/>
              </a:rPr>
              <a:pPr/>
              <a:t>27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13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A97FA-9A71-4111-BADA-B8014F2700A9}" type="slidenum">
              <a:rPr lang="en-US" smtClean="0">
                <a:latin typeface="Helvetica" pitchFamily="34" charset="0"/>
              </a:rPr>
              <a:pPr/>
              <a:t>28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28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A2396-47CD-4672-B16A-EFD6B25C8A9E}" type="slidenum">
              <a:rPr lang="en-US" smtClean="0">
                <a:latin typeface="Helvetica" pitchFamily="34" charset="0"/>
              </a:rPr>
              <a:pPr/>
              <a:t>29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21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B89DE-73C5-4D61-A15B-7053E546C031}" type="slidenum">
              <a:rPr lang="en-US" smtClean="0">
                <a:latin typeface="Helvetica" pitchFamily="34" charset="0"/>
              </a:rPr>
              <a:pPr/>
              <a:t>30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7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459C4-B354-4D28-BAE9-32A0B1E0AA6F}" type="slidenum">
              <a:rPr lang="en-US" smtClean="0">
                <a:latin typeface="Helvetica" pitchFamily="34" charset="0"/>
              </a:rPr>
              <a:pPr/>
              <a:t>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0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4C9BE-C6E6-434A-BAC4-F2E2697FA399}" type="slidenum">
              <a:rPr lang="en-US" smtClean="0">
                <a:latin typeface="Helvetica" pitchFamily="34" charset="0"/>
              </a:rPr>
              <a:pPr/>
              <a:t>31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F20D1-41A6-4F32-ACC4-A62A223D46AD}" type="slidenum">
              <a:rPr lang="en-US" smtClean="0">
                <a:latin typeface="Helvetica" pitchFamily="34" charset="0"/>
              </a:rPr>
              <a:pPr/>
              <a:t>32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6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35401-66F7-40BD-BB69-7576C830EB3C}" type="slidenum">
              <a:rPr lang="en-US" smtClean="0">
                <a:latin typeface="Helvetica" pitchFamily="34" charset="0"/>
              </a:rPr>
              <a:pPr/>
              <a:t>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7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C9863-CF21-4B2B-871E-558697C4F3F2}" type="slidenum">
              <a:rPr lang="en-US" smtClean="0">
                <a:latin typeface="Helvetica" pitchFamily="34" charset="0"/>
              </a:rPr>
              <a:pPr/>
              <a:t>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5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0BAB3-4AAB-4898-A012-4259AC5C8AD9}" type="slidenum">
              <a:rPr lang="en-US" smtClean="0">
                <a:latin typeface="Helvetica" pitchFamily="34" charset="0"/>
              </a:rPr>
              <a:pPr/>
              <a:t>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4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0E77F-36DD-45E4-B959-C23B4D8005B7}" type="slidenum">
              <a:rPr lang="en-US" smtClean="0">
                <a:latin typeface="Helvetica" pitchFamily="34" charset="0"/>
              </a:rPr>
              <a:pPr/>
              <a:t>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58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7F6E5C-D85A-4327-9A40-55A70B8C30C4}" type="slidenum">
              <a:rPr lang="en-US" smtClean="0">
                <a:latin typeface="Helvetica" pitchFamily="34" charset="0"/>
              </a:rPr>
              <a:pPr/>
              <a:t>8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2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8FC9E-38FA-43A2-83FD-C88A424510C4}" type="slidenum">
              <a:rPr lang="en-US" smtClean="0">
                <a:latin typeface="Helvetica" pitchFamily="34" charset="0"/>
              </a:rPr>
              <a:pPr/>
              <a:t>9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6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Verdana" charset="0"/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Concepts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– 8</a:t>
            </a:r>
            <a:r>
              <a:rPr lang="en-US" sz="1400" b="1" baseline="30000" dirty="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Edition</a:t>
            </a:r>
            <a:endParaRPr lang="en-US" sz="1400" b="1" dirty="0">
              <a:solidFill>
                <a:srgbClr val="336699"/>
              </a:solidFill>
              <a:latin typeface="Helvetica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65750"/>
            <a:ext cx="3505200" cy="24939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latin typeface="Verdana" charset="0"/>
              <a:cs typeface="ＭＳ Ｐゴシック" charset="-128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5395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8.</a:t>
            </a:r>
            <a:fld id="{5FD2AD68-AF19-4A23-99A0-569310F9D255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 userDrawn="1"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– 8</a:t>
            </a:r>
            <a:r>
              <a:rPr lang="en-US" sz="1400" b="1" baseline="30000" dirty="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pitchFamily="34" charset="0"/>
              </a:rPr>
              <a:t> Edition</a:t>
            </a:r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8: 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888" y="369888"/>
            <a:ext cx="11644312" cy="768350"/>
          </a:xfrm>
        </p:spPr>
        <p:txBody>
          <a:bodyPr/>
          <a:lstStyle/>
          <a:p>
            <a:pPr eaLnBrk="1" hangingPunct="1"/>
            <a:r>
              <a:rPr lang="en-US" smtClean="0"/>
              <a:t>Two-Level Paging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88" y="1271239"/>
            <a:ext cx="11710987" cy="7101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logical address (on 32-bit machine with 1K page size) is divided into:</a:t>
            </a:r>
          </a:p>
          <a:p>
            <a:pPr marL="896938" lvl="1">
              <a:lnSpc>
                <a:spcPct val="90000"/>
              </a:lnSpc>
            </a:pPr>
            <a:r>
              <a:rPr lang="en-US" sz="2400" dirty="0" smtClean="0"/>
              <a:t>a page number consisting of 22 bits</a:t>
            </a:r>
          </a:p>
          <a:p>
            <a:pPr marL="896938" lvl="1">
              <a:lnSpc>
                <a:spcPct val="90000"/>
              </a:lnSpc>
            </a:pPr>
            <a:r>
              <a:rPr lang="en-US" sz="2400" dirty="0" smtClean="0"/>
              <a:t>a page offset consisting of 10 bits</a:t>
            </a:r>
          </a:p>
          <a:p>
            <a:pPr marL="896938" lvl="1"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Since the page table is paged, the page number is further divided into:</a:t>
            </a:r>
          </a:p>
          <a:p>
            <a:pPr marL="896938" lvl="1">
              <a:lnSpc>
                <a:spcPct val="90000"/>
              </a:lnSpc>
            </a:pPr>
            <a:r>
              <a:rPr lang="en-US" sz="2400" dirty="0" smtClean="0"/>
              <a:t>a 12-bit page number </a:t>
            </a:r>
          </a:p>
          <a:p>
            <a:pPr marL="896938" lvl="1">
              <a:lnSpc>
                <a:spcPct val="90000"/>
              </a:lnSpc>
            </a:pPr>
            <a:r>
              <a:rPr lang="en-US" sz="2400" dirty="0" smtClean="0"/>
              <a:t>a 10-bit page offset</a:t>
            </a:r>
          </a:p>
          <a:p>
            <a:pPr marL="896938" lvl="1"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Thus, a logical address is as follows:</a:t>
            </a:r>
            <a:br>
              <a:rPr lang="en-US" sz="28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where</a:t>
            </a:r>
            <a:r>
              <a:rPr lang="en-US" sz="2800" i="1" dirty="0" smtClean="0"/>
              <a:t> 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is an index into the outer page table, and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Known as </a:t>
            </a:r>
            <a:r>
              <a:rPr lang="en-US" sz="2800" b="1" dirty="0" smtClean="0">
                <a:solidFill>
                  <a:srgbClr val="3366FF"/>
                </a:solidFill>
              </a:rPr>
              <a:t>forward-mapped page table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600575" y="6142038"/>
            <a:ext cx="4657725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5857875" y="6129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7051675" y="5710238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697413" y="5632450"/>
            <a:ext cx="16256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page number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7442200" y="5649913"/>
            <a:ext cx="14033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page offset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953000" y="6243638"/>
            <a:ext cx="4968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p</a:t>
            </a:r>
            <a:r>
              <a:rPr lang="en-US" baseline="-25000">
                <a:latin typeface="Helvetica" pitchFamily="34" charset="0"/>
              </a:rPr>
              <a:t>1</a:t>
            </a:r>
            <a:endParaRPr lang="en-US">
              <a:latin typeface="Helvetica" pitchFamily="34" charset="0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6153150" y="6234113"/>
            <a:ext cx="4984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p</a:t>
            </a:r>
            <a:r>
              <a:rPr lang="en-US" baseline="-25000">
                <a:latin typeface="Helvetica" pitchFamily="34" charset="0"/>
              </a:rPr>
              <a:t>2</a:t>
            </a:r>
            <a:endParaRPr lang="en-US">
              <a:latin typeface="Helvetica" pitchFamily="34" charset="0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7624763" y="6284913"/>
            <a:ext cx="4286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d</a:t>
            </a:r>
            <a:endParaRPr lang="en-US">
              <a:latin typeface="Helvetica" pitchFamily="34" charset="0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900613" y="6742113"/>
            <a:ext cx="6572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12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057900" y="6754813"/>
            <a:ext cx="6572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10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658100" y="6754813"/>
            <a:ext cx="6572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93863" y="369888"/>
            <a:ext cx="11336337" cy="768350"/>
          </a:xfrm>
        </p:spPr>
        <p:txBody>
          <a:bodyPr/>
          <a:lstStyle/>
          <a:p>
            <a:pPr eaLnBrk="1" hangingPunct="1"/>
            <a:r>
              <a:rPr lang="en-US" smtClean="0"/>
              <a:t>Address-Translation Scheme</a:t>
            </a:r>
            <a:endParaRPr lang="en-US" sz="3400" smtClean="0"/>
          </a:p>
        </p:txBody>
      </p:sp>
      <p:pic>
        <p:nvPicPr>
          <p:cNvPr id="46083" name="Picture 10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2330450"/>
            <a:ext cx="10647362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64-bit Logical Address Space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209675" y="1644649"/>
            <a:ext cx="12344400" cy="6540345"/>
          </a:xfrm>
        </p:spPr>
        <p:txBody>
          <a:bodyPr/>
          <a:lstStyle/>
          <a:p>
            <a:r>
              <a:rPr lang="en-US" sz="2800" dirty="0" smtClean="0"/>
              <a:t>Even two-level paging scheme not sufficient</a:t>
            </a:r>
          </a:p>
          <a:p>
            <a:r>
              <a:rPr lang="en-US" sz="2800" dirty="0" smtClean="0"/>
              <a:t>If page size is 4 KB (2</a:t>
            </a:r>
            <a:r>
              <a:rPr lang="en-US" sz="2800" baseline="30000" dirty="0" smtClean="0"/>
              <a:t>12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Then page table has 2</a:t>
            </a:r>
            <a:r>
              <a:rPr lang="en-US" sz="2400" baseline="30000" dirty="0" smtClean="0"/>
              <a:t>52</a:t>
            </a:r>
            <a:r>
              <a:rPr lang="en-US" sz="2400" dirty="0" smtClean="0"/>
              <a:t> entries</a:t>
            </a:r>
          </a:p>
          <a:p>
            <a:pPr lvl="1"/>
            <a:r>
              <a:rPr lang="en-US" sz="2400" dirty="0" smtClean="0"/>
              <a:t>If two level scheme, inner page tables could be 2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4-byte entries</a:t>
            </a:r>
          </a:p>
          <a:p>
            <a:pPr lvl="1"/>
            <a:r>
              <a:rPr lang="en-US" sz="2400" dirty="0" smtClean="0"/>
              <a:t>Address would look like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Outer page table has 2</a:t>
            </a:r>
            <a:r>
              <a:rPr lang="en-US" sz="2400" baseline="30000" dirty="0" smtClean="0"/>
              <a:t>42</a:t>
            </a:r>
            <a:r>
              <a:rPr lang="en-US" sz="2400" dirty="0" smtClean="0"/>
              <a:t> entries or 2</a:t>
            </a:r>
            <a:r>
              <a:rPr lang="en-US" sz="2400" baseline="30000" dirty="0" smtClean="0"/>
              <a:t>44</a:t>
            </a:r>
            <a:r>
              <a:rPr lang="en-US" sz="2400" dirty="0" smtClean="0"/>
              <a:t> bytes</a:t>
            </a:r>
          </a:p>
          <a:p>
            <a:pPr lvl="1"/>
            <a:r>
              <a:rPr lang="en-US" sz="2400" dirty="0" smtClean="0"/>
              <a:t>One solution is to add a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outer page table</a:t>
            </a:r>
          </a:p>
          <a:p>
            <a:pPr lvl="1"/>
            <a:r>
              <a:rPr lang="en-US" sz="2400" dirty="0" smtClean="0"/>
              <a:t>But in the following example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outer page table is still 2</a:t>
            </a:r>
            <a:r>
              <a:rPr lang="en-US" sz="2400" baseline="30000" dirty="0" smtClean="0"/>
              <a:t>34</a:t>
            </a:r>
            <a:r>
              <a:rPr lang="en-US" sz="2400" dirty="0" smtClean="0"/>
              <a:t> bytes in size</a:t>
            </a:r>
          </a:p>
          <a:p>
            <a:pPr lvl="2"/>
            <a:r>
              <a:rPr lang="en-US" sz="2000" dirty="0" smtClean="0"/>
              <a:t>And possibly 4 memory access to get to one physical memory location</a:t>
            </a:r>
          </a:p>
          <a:p>
            <a:pPr lvl="1"/>
            <a:endParaRPr lang="en-US" dirty="0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506362" y="4663281"/>
            <a:ext cx="4657725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4622800" y="467386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816600" y="4410875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213100" y="5285049"/>
            <a:ext cx="13668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outer page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116638" y="5247481"/>
            <a:ext cx="14033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page offset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716338" y="4252913"/>
            <a:ext cx="49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p</a:t>
            </a:r>
            <a:r>
              <a:rPr lang="en-US" baseline="-25000">
                <a:latin typeface="Helvetica" pitchFamily="34" charset="0"/>
              </a:rPr>
              <a:t>1</a:t>
            </a:r>
            <a:endParaRPr lang="en-US">
              <a:latin typeface="Helvetica" pitchFamily="34" charset="0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18075" y="4243388"/>
            <a:ext cx="4984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p</a:t>
            </a:r>
            <a:r>
              <a:rPr lang="en-US" baseline="-25000">
                <a:latin typeface="Helvetica" pitchFamily="34" charset="0"/>
              </a:rPr>
              <a:t>2</a:t>
            </a:r>
            <a:endParaRPr lang="en-US">
              <a:latin typeface="Helvetica" pitchFamily="34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389688" y="4294188"/>
            <a:ext cx="4286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Helvetica" pitchFamily="34" charset="0"/>
              </a:rPr>
              <a:t>d</a:t>
            </a:r>
            <a:endParaRPr lang="en-US">
              <a:latin typeface="Helvetica" pitchFamily="34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665538" y="4751388"/>
            <a:ext cx="6572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42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822825" y="4764088"/>
            <a:ext cx="6572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10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423025" y="4764088"/>
            <a:ext cx="6572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12</a:t>
            </a:r>
          </a:p>
        </p:txBody>
      </p:sp>
      <p:sp>
        <p:nvSpPr>
          <p:cNvPr id="47119" name="Text Box 7"/>
          <p:cNvSpPr txBox="1">
            <a:spLocks noChangeArrowheads="1"/>
          </p:cNvSpPr>
          <p:nvPr/>
        </p:nvSpPr>
        <p:spPr bwMode="auto">
          <a:xfrm>
            <a:off x="4571032" y="5285049"/>
            <a:ext cx="13541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inner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Three-level Paging Scheme</a:t>
            </a: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2950" y="2424113"/>
            <a:ext cx="9312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7238" y="5233988"/>
            <a:ext cx="9669462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Hashed Page Tables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653838" cy="5978525"/>
          </a:xfrm>
        </p:spPr>
        <p:txBody>
          <a:bodyPr/>
          <a:lstStyle/>
          <a:p>
            <a:r>
              <a:rPr lang="en-US" sz="2400" dirty="0" smtClean="0"/>
              <a:t>Common in address spaces &gt; 32 bits</a:t>
            </a:r>
          </a:p>
          <a:p>
            <a:endParaRPr lang="en-US" sz="2400" dirty="0" smtClean="0"/>
          </a:p>
          <a:p>
            <a:r>
              <a:rPr lang="en-US" sz="2400" dirty="0" smtClean="0"/>
              <a:t>The virtual page number is hashed into a page table</a:t>
            </a:r>
          </a:p>
          <a:p>
            <a:pPr lvl="1"/>
            <a:r>
              <a:rPr lang="en-US" sz="2000" dirty="0" smtClean="0"/>
              <a:t>This page table contains a chain of elements hashing to the same location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Each element contains (1) the virtual page number (2) the value of the mapped page frame (3) a pointer to the next element</a:t>
            </a:r>
          </a:p>
          <a:p>
            <a:endParaRPr lang="en-US" sz="2400" dirty="0" smtClean="0"/>
          </a:p>
          <a:p>
            <a:r>
              <a:rPr lang="en-US" sz="2400" dirty="0" smtClean="0"/>
              <a:t>Virtual page numbers are compared in this chain searching for a match</a:t>
            </a:r>
          </a:p>
          <a:p>
            <a:pPr lvl="1"/>
            <a:r>
              <a:rPr lang="en-US" sz="2000" dirty="0" smtClean="0"/>
              <a:t>If a match is found, the corresponding physical frame is extracted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Hashed Page Table</a:t>
            </a:r>
            <a:endParaRPr lang="en-US" sz="3400" smtClean="0"/>
          </a:p>
        </p:txBody>
      </p:sp>
      <p:pic>
        <p:nvPicPr>
          <p:cNvPr id="5017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888" y="2039938"/>
            <a:ext cx="10325100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69888"/>
            <a:ext cx="11934825" cy="768350"/>
          </a:xfrm>
        </p:spPr>
        <p:txBody>
          <a:bodyPr/>
          <a:lstStyle/>
          <a:p>
            <a:pPr eaLnBrk="1" hangingPunct="1"/>
            <a:r>
              <a:rPr lang="en-US" smtClean="0"/>
              <a:t>Inverted Page Table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8763" y="1182029"/>
            <a:ext cx="11249025" cy="7426712"/>
          </a:xfrm>
        </p:spPr>
        <p:txBody>
          <a:bodyPr/>
          <a:lstStyle/>
          <a:p>
            <a:r>
              <a:rPr lang="en-US" sz="2400" dirty="0" smtClean="0"/>
              <a:t>Rather than each process having a page table and keeping track of all possible logical pages, track all physical pages</a:t>
            </a:r>
          </a:p>
          <a:p>
            <a:endParaRPr lang="en-US" sz="2400" dirty="0" smtClean="0"/>
          </a:p>
          <a:p>
            <a:r>
              <a:rPr lang="en-US" sz="2400" dirty="0" smtClean="0"/>
              <a:t>One entry for each real </a:t>
            </a:r>
            <a:r>
              <a:rPr lang="en-US" sz="2400" dirty="0" smtClean="0"/>
              <a:t>frame </a:t>
            </a:r>
            <a:r>
              <a:rPr lang="en-US" sz="2400" dirty="0" smtClean="0"/>
              <a:t>of memory</a:t>
            </a:r>
          </a:p>
          <a:p>
            <a:endParaRPr lang="en-US" sz="2400" dirty="0" smtClean="0"/>
          </a:p>
          <a:p>
            <a:r>
              <a:rPr lang="en-US" sz="2400" dirty="0" smtClean="0"/>
              <a:t>Entry consists of the virtual address of the page stored in that real memory location, with information about the process that owns that page</a:t>
            </a:r>
          </a:p>
          <a:p>
            <a:endParaRPr lang="en-US" sz="2400" dirty="0" smtClean="0"/>
          </a:p>
          <a:p>
            <a:r>
              <a:rPr lang="en-US" sz="2400" dirty="0" smtClean="0"/>
              <a:t>Decreases memory needed to store each page table, but increases time needed to search the table when a page reference occurs</a:t>
            </a:r>
          </a:p>
          <a:p>
            <a:endParaRPr lang="en-US" sz="2400" dirty="0" smtClean="0"/>
          </a:p>
          <a:p>
            <a:r>
              <a:rPr lang="en-US" sz="2400" dirty="0" smtClean="0"/>
              <a:t>Use hash table to limit the search to one — or at most a few — page-table entries</a:t>
            </a:r>
          </a:p>
          <a:p>
            <a:pPr lvl="1"/>
            <a:r>
              <a:rPr lang="en-US" sz="2000" dirty="0" smtClean="0"/>
              <a:t>TLB can accelerate access</a:t>
            </a:r>
          </a:p>
          <a:p>
            <a:r>
              <a:rPr lang="en-US" sz="2400" dirty="0" smtClean="0"/>
              <a:t>But how to implement shared memory?</a:t>
            </a:r>
          </a:p>
          <a:p>
            <a:pPr lvl="1"/>
            <a:r>
              <a:rPr lang="en-US" sz="2000" dirty="0" smtClean="0"/>
              <a:t>One mapping of a virtual address to the shared physical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69888"/>
            <a:ext cx="11687175" cy="768350"/>
          </a:xfrm>
        </p:spPr>
        <p:txBody>
          <a:bodyPr/>
          <a:lstStyle/>
          <a:p>
            <a:pPr eaLnBrk="1" hangingPunct="1"/>
            <a:r>
              <a:rPr lang="en-US" smtClean="0"/>
              <a:t>Inverted Page Table Architecture</a:t>
            </a:r>
            <a:endParaRPr lang="en-US" sz="3400" smtClean="0"/>
          </a:p>
        </p:txBody>
      </p:sp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9763" y="1728788"/>
            <a:ext cx="9753600" cy="599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Segmentation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553825" cy="65881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617788" algn="l"/>
              </a:tabLst>
            </a:pPr>
            <a:r>
              <a:rPr lang="en-US" sz="2800" dirty="0" smtClean="0"/>
              <a:t>Memory-management scheme that supports user view of memory </a:t>
            </a:r>
          </a:p>
          <a:p>
            <a:pPr>
              <a:lnSpc>
                <a:spcPct val="90000"/>
              </a:lnSpc>
              <a:tabLst>
                <a:tab pos="2617788" algn="l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2617788" algn="l"/>
              </a:tabLst>
            </a:pPr>
            <a:r>
              <a:rPr lang="en-US" sz="2800" dirty="0" smtClean="0"/>
              <a:t>A program is a collection of segments</a:t>
            </a:r>
          </a:p>
          <a:p>
            <a:pPr lvl="1">
              <a:lnSpc>
                <a:spcPct val="90000"/>
              </a:lnSpc>
              <a:tabLst>
                <a:tab pos="2617788" algn="l"/>
              </a:tabLst>
            </a:pPr>
            <a:r>
              <a:rPr lang="en-US" sz="2400" dirty="0" smtClean="0"/>
              <a:t>A segment is a logical unit such as: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dirty="0" smtClean="0"/>
              <a:t>		</a:t>
            </a:r>
            <a:r>
              <a:rPr lang="en-US" sz="2400" dirty="0" smtClean="0"/>
              <a:t>main program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procedure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function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method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object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local variables, global variables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common block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stack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symbol table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17788" algn="l"/>
              </a:tabLst>
            </a:pPr>
            <a:r>
              <a:rPr lang="en-US" sz="2400" dirty="0" smtClean="0"/>
              <a:t>		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User’s View of a Program</a:t>
            </a:r>
            <a:endParaRPr lang="en-US" sz="3400" smtClean="0"/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0463" y="1644650"/>
            <a:ext cx="554355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Chapter 8:  Memory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028363" cy="5978525"/>
          </a:xfrm>
        </p:spPr>
        <p:txBody>
          <a:bodyPr/>
          <a:lstStyle/>
          <a:p>
            <a:r>
              <a:rPr lang="en-US" sz="2400" dirty="0" smtClean="0"/>
              <a:t>Structure of the Page Table</a:t>
            </a:r>
          </a:p>
          <a:p>
            <a:r>
              <a:rPr lang="en-US" sz="2400" dirty="0" smtClean="0"/>
              <a:t>Segmentation</a:t>
            </a:r>
          </a:p>
          <a:p>
            <a:r>
              <a:rPr lang="en-US" sz="2400" dirty="0" smtClean="0"/>
              <a:t>Example: The Intel Pentium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Logical View of Segmentation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2057400" y="1562100"/>
            <a:ext cx="4343400" cy="5283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857500" y="2476500"/>
            <a:ext cx="14859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pitchFamily="34" charset="0"/>
              </a:rPr>
              <a:t>1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628900" y="4000500"/>
            <a:ext cx="1371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pitchFamily="34" charset="0"/>
              </a:rPr>
              <a:t>3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800600" y="3289300"/>
            <a:ext cx="1371600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pitchFamily="34" charset="0"/>
              </a:rPr>
              <a:t>2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686300" y="4610100"/>
            <a:ext cx="13716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/>
            <a:r>
              <a:rPr lang="en-US">
                <a:latin typeface="Helvetica" pitchFamily="34" charset="0"/>
              </a:rPr>
              <a:t>4</a:t>
            </a:r>
          </a:p>
        </p:txBody>
      </p:sp>
      <p:grpSp>
        <p:nvGrpSpPr>
          <p:cNvPr id="55304" name="Group 24"/>
          <p:cNvGrpSpPr>
            <a:grpSpLocks/>
          </p:cNvGrpSpPr>
          <p:nvPr/>
        </p:nvGrpSpPr>
        <p:grpSpPr bwMode="auto">
          <a:xfrm>
            <a:off x="8458200" y="1562100"/>
            <a:ext cx="1714500" cy="5283200"/>
            <a:chOff x="3888" y="1056"/>
            <a:chExt cx="720" cy="2496"/>
          </a:xfrm>
        </p:grpSpPr>
        <p:grpSp>
          <p:nvGrpSpPr>
            <p:cNvPr id="55307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55318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9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08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55316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7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09" name="Text Box 15"/>
            <p:cNvSpPr txBox="1">
              <a:spLocks noChangeArrowheads="1"/>
            </p:cNvSpPr>
            <p:nvPr/>
          </p:nvSpPr>
          <p:spPr bwMode="auto">
            <a:xfrm>
              <a:off x="4158" y="11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5310" name="Text Box 16"/>
            <p:cNvSpPr txBox="1">
              <a:spLocks noChangeArrowheads="1"/>
            </p:cNvSpPr>
            <p:nvPr/>
          </p:nvSpPr>
          <p:spPr bwMode="auto">
            <a:xfrm>
              <a:off x="4160" y="146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4</a:t>
              </a:r>
            </a:p>
          </p:txBody>
        </p:sp>
        <p:sp>
          <p:nvSpPr>
            <p:cNvPr id="55311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Text Box 20"/>
            <p:cNvSpPr txBox="1">
              <a:spLocks noChangeArrowheads="1"/>
            </p:cNvSpPr>
            <p:nvPr/>
          </p:nvSpPr>
          <p:spPr bwMode="auto">
            <a:xfrm>
              <a:off x="4160" y="2457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</a:t>
              </a:r>
            </a:p>
          </p:txBody>
        </p:sp>
        <p:sp>
          <p:nvSpPr>
            <p:cNvPr id="55315" name="Text Box 21"/>
            <p:cNvSpPr txBox="1">
              <a:spLocks noChangeArrowheads="1"/>
            </p:cNvSpPr>
            <p:nvPr/>
          </p:nvSpPr>
          <p:spPr bwMode="auto">
            <a:xfrm>
              <a:off x="4160" y="2917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</a:t>
              </a:r>
            </a:p>
          </p:txBody>
        </p:sp>
      </p:grpSp>
      <p:sp>
        <p:nvSpPr>
          <p:cNvPr id="55305" name="Text Box 22"/>
          <p:cNvSpPr txBox="1">
            <a:spLocks noChangeArrowheads="1"/>
          </p:cNvSpPr>
          <p:nvPr/>
        </p:nvSpPr>
        <p:spPr bwMode="auto">
          <a:xfrm>
            <a:off x="3360738" y="7048500"/>
            <a:ext cx="1393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user space </a:t>
            </a:r>
          </a:p>
        </p:txBody>
      </p:sp>
      <p:sp>
        <p:nvSpPr>
          <p:cNvPr id="55306" name="Text Box 23"/>
          <p:cNvSpPr txBox="1">
            <a:spLocks noChangeArrowheads="1"/>
          </p:cNvSpPr>
          <p:nvPr/>
        </p:nvSpPr>
        <p:spPr bwMode="auto">
          <a:xfrm>
            <a:off x="7915275" y="7048500"/>
            <a:ext cx="26765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physical memory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69888"/>
            <a:ext cx="11863387" cy="768350"/>
          </a:xfrm>
        </p:spPr>
        <p:txBody>
          <a:bodyPr/>
          <a:lstStyle/>
          <a:p>
            <a:pPr eaLnBrk="1" hangingPunct="1"/>
            <a:r>
              <a:rPr lang="en-US" smtClean="0"/>
              <a:t>Segmentation Architecture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46238"/>
            <a:ext cx="11601450" cy="6737350"/>
          </a:xfrm>
        </p:spPr>
        <p:txBody>
          <a:bodyPr/>
          <a:lstStyle/>
          <a:p>
            <a:pPr>
              <a:tabLst>
                <a:tab pos="2614613" algn="l"/>
                <a:tab pos="4081463" algn="ctr"/>
              </a:tabLst>
            </a:pPr>
            <a:r>
              <a:rPr lang="en-US" sz="2400" dirty="0" smtClean="0"/>
              <a:t>Logical address consists of a two tuple:</a:t>
            </a:r>
          </a:p>
          <a:p>
            <a:pPr>
              <a:buFont typeface="Monotype Sorts" charset="2"/>
              <a:buNone/>
              <a:tabLst>
                <a:tab pos="2614613" algn="l"/>
                <a:tab pos="4081463" algn="ctr"/>
              </a:tabLst>
            </a:pPr>
            <a:r>
              <a:rPr lang="en-US" sz="2400" dirty="0" smtClean="0"/>
              <a:t>		&lt;segment-number, offset&gt;,</a:t>
            </a:r>
          </a:p>
          <a:p>
            <a:pPr>
              <a:buFont typeface="Monotype Sorts" charset="2"/>
              <a:buNone/>
              <a:tabLst>
                <a:tab pos="2614613" algn="l"/>
                <a:tab pos="4081463" algn="ctr"/>
              </a:tabLst>
            </a:pPr>
            <a:endParaRPr lang="en-US" sz="2400" dirty="0" smtClean="0"/>
          </a:p>
          <a:p>
            <a:pPr>
              <a:tabLst>
                <a:tab pos="2614613" algn="l"/>
                <a:tab pos="4081463" algn="ctr"/>
              </a:tabLst>
            </a:pPr>
            <a:r>
              <a:rPr lang="en-US" sz="2400" b="1" dirty="0" smtClean="0">
                <a:solidFill>
                  <a:srgbClr val="3366FF"/>
                </a:solidFill>
              </a:rPr>
              <a:t>Segment table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– maps two-dimensional physical addresses; each table entry has:</a:t>
            </a:r>
          </a:p>
          <a:p>
            <a:pPr lvl="1">
              <a:tabLst>
                <a:tab pos="2614613" algn="l"/>
                <a:tab pos="4081463" algn="ctr"/>
              </a:tabLst>
            </a:pPr>
            <a:r>
              <a:rPr lang="en-US" sz="2000" b="1" dirty="0" smtClean="0">
                <a:solidFill>
                  <a:srgbClr val="3366FF"/>
                </a:solidFill>
              </a:rPr>
              <a:t>base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– contains the starting physical address where the segments reside in memory</a:t>
            </a:r>
          </a:p>
          <a:p>
            <a:pPr lvl="1">
              <a:tabLst>
                <a:tab pos="2614613" algn="l"/>
                <a:tab pos="4081463" algn="ctr"/>
              </a:tabLst>
            </a:pPr>
            <a:r>
              <a:rPr lang="en-US" sz="2000" b="1" dirty="0" smtClean="0">
                <a:solidFill>
                  <a:srgbClr val="3366FF"/>
                </a:solidFill>
              </a:rPr>
              <a:t>limit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– specifies the length of the segment</a:t>
            </a:r>
          </a:p>
          <a:p>
            <a:pPr lvl="1">
              <a:tabLst>
                <a:tab pos="2614613" algn="l"/>
                <a:tab pos="4081463" algn="ctr"/>
              </a:tabLst>
            </a:pPr>
            <a:endParaRPr lang="en-US" sz="1100" dirty="0" smtClean="0"/>
          </a:p>
          <a:p>
            <a:pPr>
              <a:tabLst>
                <a:tab pos="2614613" algn="l"/>
                <a:tab pos="4081463" algn="ctr"/>
              </a:tabLst>
            </a:pPr>
            <a:r>
              <a:rPr lang="en-US" sz="2400" b="1" dirty="0" smtClean="0">
                <a:solidFill>
                  <a:srgbClr val="3366FF"/>
                </a:solidFill>
              </a:rPr>
              <a:t>Segment-table base register (STBR)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points to the segment table’s location in memory</a:t>
            </a:r>
          </a:p>
          <a:p>
            <a:pPr>
              <a:tabLst>
                <a:tab pos="2614613" algn="l"/>
                <a:tab pos="4081463" algn="ctr"/>
              </a:tabLst>
            </a:pPr>
            <a:endParaRPr lang="en-US" sz="2400" dirty="0" smtClean="0"/>
          </a:p>
          <a:p>
            <a:pPr>
              <a:tabLst>
                <a:tab pos="2614613" algn="l"/>
                <a:tab pos="4081463" algn="ctr"/>
              </a:tabLst>
            </a:pPr>
            <a:r>
              <a:rPr lang="en-US" sz="2400" b="1" dirty="0" smtClean="0">
                <a:solidFill>
                  <a:srgbClr val="3366FF"/>
                </a:solidFill>
              </a:rPr>
              <a:t>Segment-table length register (STLR)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indicates number of segments used by a program;</a:t>
            </a:r>
          </a:p>
          <a:p>
            <a:pPr>
              <a:buFont typeface="Monotype Sorts" charset="2"/>
              <a:buNone/>
              <a:tabLst>
                <a:tab pos="2614613" algn="l"/>
                <a:tab pos="4081463" algn="ctr"/>
              </a:tabLst>
            </a:pPr>
            <a:r>
              <a:rPr lang="en-US" dirty="0" smtClean="0"/>
              <a:t>	                  </a:t>
            </a:r>
            <a:r>
              <a:rPr lang="en-US" sz="2000" dirty="0" smtClean="0"/>
              <a:t>segment number </a:t>
            </a:r>
            <a:r>
              <a:rPr lang="en-US" sz="2000" b="1" i="1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 is legal if </a:t>
            </a:r>
            <a:r>
              <a:rPr lang="en-US" sz="2000" b="1" i="1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/>
              <a:t> &lt; </a:t>
            </a:r>
            <a:r>
              <a:rPr lang="en-US" sz="2000" b="1" dirty="0" smtClean="0">
                <a:solidFill>
                  <a:srgbClr val="FF0000"/>
                </a:solidFill>
              </a:rPr>
              <a:t>STLR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369888"/>
            <a:ext cx="11744325" cy="768350"/>
          </a:xfrm>
        </p:spPr>
        <p:txBody>
          <a:bodyPr/>
          <a:lstStyle/>
          <a:p>
            <a:pPr eaLnBrk="1" hangingPunct="1"/>
            <a:r>
              <a:rPr lang="en-US" smtClean="0"/>
              <a:t>Segmentation Architecture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970088"/>
            <a:ext cx="11447463" cy="5959475"/>
          </a:xfrm>
        </p:spPr>
        <p:txBody>
          <a:bodyPr/>
          <a:lstStyle/>
          <a:p>
            <a:r>
              <a:rPr lang="en-US" sz="2400" dirty="0" smtClean="0"/>
              <a:t>Memory protection in a segmentation system</a:t>
            </a:r>
          </a:p>
          <a:p>
            <a:pPr lvl="1"/>
            <a:r>
              <a:rPr lang="en-US" sz="2400" dirty="0" smtClean="0"/>
              <a:t>The virtual segment number, s, is compared against the Segment Table Length Register</a:t>
            </a:r>
          </a:p>
          <a:p>
            <a:pPr lvl="1"/>
            <a:r>
              <a:rPr lang="en-US" sz="2400" dirty="0" smtClean="0"/>
              <a:t>The virtual displacement, d, is compared to the size of the segment length</a:t>
            </a:r>
          </a:p>
          <a:p>
            <a:pPr lvl="1"/>
            <a:r>
              <a:rPr lang="en-US" sz="2400" dirty="0" smtClean="0"/>
              <a:t>Read, write, execute bits are set in the slot for the segment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369888"/>
            <a:ext cx="11744325" cy="768350"/>
          </a:xfrm>
        </p:spPr>
        <p:txBody>
          <a:bodyPr/>
          <a:lstStyle/>
          <a:p>
            <a:pPr eaLnBrk="1" hangingPunct="1"/>
            <a:r>
              <a:rPr lang="en-US" smtClean="0"/>
              <a:t>Segmentation Architecture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970088"/>
            <a:ext cx="11447463" cy="5959475"/>
          </a:xfrm>
        </p:spPr>
        <p:txBody>
          <a:bodyPr/>
          <a:lstStyle/>
          <a:p>
            <a:r>
              <a:rPr lang="en-US" sz="2400" dirty="0" smtClean="0"/>
              <a:t>Protection</a:t>
            </a:r>
          </a:p>
          <a:p>
            <a:pPr lvl="1"/>
            <a:r>
              <a:rPr lang="en-US" sz="2000" dirty="0" smtClean="0"/>
              <a:t>With each entry in segment table associate:</a:t>
            </a:r>
          </a:p>
          <a:p>
            <a:pPr lvl="2"/>
            <a:r>
              <a:rPr lang="en-US" dirty="0" smtClean="0"/>
              <a:t>validation bit = 0 </a:t>
            </a:r>
            <a:r>
              <a:rPr lang="en-US" dirty="0" smtClean="0">
                <a:sym typeface="Symbol" pitchFamily="18" charset="2"/>
              </a:rPr>
              <a:t> illegal segment</a:t>
            </a:r>
          </a:p>
          <a:p>
            <a:pPr lvl="2"/>
            <a:r>
              <a:rPr lang="en-US" dirty="0" smtClean="0">
                <a:sym typeface="Symbol" pitchFamily="18" charset="2"/>
              </a:rPr>
              <a:t>read/write/execute privileges</a:t>
            </a:r>
          </a:p>
          <a:p>
            <a:pPr lvl="2"/>
            <a:endParaRPr lang="en-US" dirty="0" smtClean="0">
              <a:sym typeface="Symbol" pitchFamily="18" charset="2"/>
            </a:endParaRPr>
          </a:p>
          <a:p>
            <a:r>
              <a:rPr lang="en-US" sz="2400" dirty="0" smtClean="0"/>
              <a:t>Protection bits associated with segments; code sharing occurs at segment level</a:t>
            </a:r>
          </a:p>
          <a:p>
            <a:endParaRPr lang="en-US" sz="2400" dirty="0" smtClean="0"/>
          </a:p>
          <a:p>
            <a:r>
              <a:rPr lang="en-US" sz="2400" dirty="0" smtClean="0"/>
              <a:t>Since segments vary in length, memory allocation is a dynamic storage-allocation problem</a:t>
            </a:r>
          </a:p>
          <a:p>
            <a:endParaRPr lang="en-US" sz="2400" dirty="0" smtClean="0"/>
          </a:p>
          <a:p>
            <a:r>
              <a:rPr lang="en-US" sz="2400" dirty="0" smtClean="0"/>
              <a:t>A segmentation example is shown in the following diagram</a:t>
            </a:r>
          </a:p>
        </p:txBody>
      </p:sp>
    </p:spTree>
    <p:extLst>
      <p:ext uri="{BB962C8B-B14F-4D97-AF65-F5344CB8AC3E}">
        <p14:creationId xmlns:p14="http://schemas.microsoft.com/office/powerpoint/2010/main" val="23317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Segmentation Hardware</a:t>
            </a:r>
            <a:endParaRPr lang="en-US" sz="3400" smtClean="0"/>
          </a:p>
        </p:txBody>
      </p:sp>
      <p:pic>
        <p:nvPicPr>
          <p:cNvPr id="58371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7163" y="1484313"/>
            <a:ext cx="10382250" cy="647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69888"/>
            <a:ext cx="11863387" cy="768350"/>
          </a:xfrm>
        </p:spPr>
        <p:txBody>
          <a:bodyPr/>
          <a:lstStyle/>
          <a:p>
            <a:pPr eaLnBrk="1" hangingPunct="1"/>
            <a:r>
              <a:rPr lang="en-US" smtClean="0"/>
              <a:t>Example of Segmentation</a:t>
            </a:r>
            <a:endParaRPr lang="en-US" sz="3400" smtClean="0"/>
          </a:p>
        </p:txBody>
      </p:sp>
      <p:pic>
        <p:nvPicPr>
          <p:cNvPr id="59395" name="Picture 5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1713" y="1435100"/>
            <a:ext cx="8624887" cy="669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69888"/>
            <a:ext cx="11410950" cy="768350"/>
          </a:xfrm>
        </p:spPr>
        <p:txBody>
          <a:bodyPr/>
          <a:lstStyle/>
          <a:p>
            <a:pPr eaLnBrk="1" hangingPunct="1"/>
            <a:r>
              <a:rPr lang="en-US" smtClean="0"/>
              <a:t>Example: The Intel Pentium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293541"/>
            <a:ext cx="11615738" cy="6391547"/>
          </a:xfrm>
        </p:spPr>
        <p:txBody>
          <a:bodyPr/>
          <a:lstStyle/>
          <a:p>
            <a:r>
              <a:rPr lang="en-US" sz="2400" dirty="0" smtClean="0"/>
              <a:t>Supports both segmentation and segmentation with paging</a:t>
            </a:r>
          </a:p>
          <a:p>
            <a:pPr lvl="1"/>
            <a:r>
              <a:rPr lang="en-US" sz="2000" dirty="0" smtClean="0"/>
              <a:t>Each segment can be 4 GB</a:t>
            </a:r>
          </a:p>
          <a:p>
            <a:pPr lvl="1"/>
            <a:r>
              <a:rPr lang="en-US" sz="2000" dirty="0" smtClean="0"/>
              <a:t>Up to 16 K segments per process</a:t>
            </a:r>
          </a:p>
          <a:p>
            <a:pPr lvl="1"/>
            <a:r>
              <a:rPr lang="en-US" sz="2000" dirty="0" smtClean="0"/>
              <a:t>Divided into two partitions</a:t>
            </a:r>
          </a:p>
          <a:p>
            <a:pPr lvl="2"/>
            <a:r>
              <a:rPr lang="en-US" dirty="0" smtClean="0"/>
              <a:t>First partition of up to 8 K segments are private to process (kept in </a:t>
            </a:r>
            <a:r>
              <a:rPr lang="en-US" b="1" dirty="0" smtClean="0">
                <a:solidFill>
                  <a:srgbClr val="3366FF"/>
                </a:solidFill>
              </a:rPr>
              <a:t>local descriptor table LDT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Second partition of up to 8K segments shared among all processes (kept in </a:t>
            </a:r>
            <a:r>
              <a:rPr lang="en-US" b="1" dirty="0" smtClean="0">
                <a:solidFill>
                  <a:srgbClr val="3366FF"/>
                </a:solidFill>
              </a:rPr>
              <a:t>global descriptor table GDT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z="2400" dirty="0" smtClean="0"/>
              <a:t>CPU generates logical address</a:t>
            </a:r>
          </a:p>
          <a:p>
            <a:pPr lvl="1"/>
            <a:r>
              <a:rPr lang="en-US" sz="2000" dirty="0" smtClean="0"/>
              <a:t>Given to segmentation unit</a:t>
            </a:r>
          </a:p>
          <a:p>
            <a:pPr lvl="2"/>
            <a:r>
              <a:rPr lang="en-US" dirty="0" smtClean="0"/>
              <a:t>Which produces linear addresses </a:t>
            </a:r>
          </a:p>
          <a:p>
            <a:pPr lvl="1"/>
            <a:r>
              <a:rPr lang="en-US" sz="2000" dirty="0" smtClean="0"/>
              <a:t>Linear address given to paging unit</a:t>
            </a:r>
          </a:p>
          <a:p>
            <a:pPr lvl="2"/>
            <a:r>
              <a:rPr lang="en-US" dirty="0" smtClean="0"/>
              <a:t>Which generates physical address in main memory</a:t>
            </a:r>
          </a:p>
          <a:p>
            <a:pPr lvl="2"/>
            <a:r>
              <a:rPr lang="en-US" dirty="0" smtClean="0"/>
              <a:t>Paging units form equivalent of MMU</a:t>
            </a:r>
          </a:p>
          <a:p>
            <a:pPr lvl="2"/>
            <a:r>
              <a:rPr lang="en-US" dirty="0" smtClean="0"/>
              <a:t>Pages sizes can be 4 KB or 4 MB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92113"/>
            <a:ext cx="11506200" cy="825500"/>
          </a:xfrm>
        </p:spPr>
        <p:txBody>
          <a:bodyPr/>
          <a:lstStyle/>
          <a:p>
            <a:pPr eaLnBrk="1" hangingPunct="1"/>
            <a:r>
              <a:rPr lang="en-US" sz="4000" smtClean="0"/>
              <a:t>Logical to Physical Address </a:t>
            </a:r>
            <a:br>
              <a:rPr lang="en-US" sz="4000" smtClean="0"/>
            </a:br>
            <a:r>
              <a:rPr lang="en-US" sz="4000" smtClean="0"/>
              <a:t>Translation in Pentium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/>
          <a:srcRect l="638" t="35571" r="661" b="35571"/>
          <a:stretch>
            <a:fillRect/>
          </a:stretch>
        </p:blipFill>
        <p:spPr bwMode="auto">
          <a:xfrm>
            <a:off x="2300288" y="5818188"/>
            <a:ext cx="8709025" cy="16986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9725" y="2906713"/>
            <a:ext cx="10558463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369888"/>
            <a:ext cx="11236325" cy="768350"/>
          </a:xfrm>
        </p:spPr>
        <p:txBody>
          <a:bodyPr/>
          <a:lstStyle/>
          <a:p>
            <a:pPr eaLnBrk="1" hangingPunct="1"/>
            <a:r>
              <a:rPr lang="en-US" smtClean="0"/>
              <a:t>Intel Pentium Segmentation</a:t>
            </a:r>
          </a:p>
        </p:txBody>
      </p:sp>
      <p:pic>
        <p:nvPicPr>
          <p:cNvPr id="62467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5" y="2093913"/>
            <a:ext cx="108918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Pentium Paging Architecture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0675" y="1625600"/>
            <a:ext cx="7678738" cy="665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Protection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639550" cy="5959475"/>
          </a:xfrm>
        </p:spPr>
        <p:txBody>
          <a:bodyPr/>
          <a:lstStyle/>
          <a:p>
            <a:r>
              <a:rPr lang="en-US" sz="2400" dirty="0" smtClean="0"/>
              <a:t>Memory protection implemented by associating protection bit with each frame to indicate if read-only or read-write access is allowed</a:t>
            </a:r>
          </a:p>
          <a:p>
            <a:pPr lvl="1"/>
            <a:r>
              <a:rPr lang="en-US" sz="2000" dirty="0" smtClean="0"/>
              <a:t>Can also add more bits to indicate page execute-only, and so on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b="1" dirty="0" smtClean="0">
                <a:solidFill>
                  <a:srgbClr val="3366FF"/>
                </a:solidFill>
              </a:rPr>
              <a:t>Valid-invalid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bit attached to each entry in the page table:</a:t>
            </a:r>
          </a:p>
          <a:p>
            <a:pPr lvl="1"/>
            <a:r>
              <a:rPr lang="en-US" sz="2000" dirty="0" smtClean="0"/>
              <a:t>“valid” indicates that the associated page is in the process’ logical address space, and is thus a legal page</a:t>
            </a:r>
          </a:p>
          <a:p>
            <a:pPr lvl="1"/>
            <a:r>
              <a:rPr lang="en-US" sz="2000" dirty="0" smtClean="0"/>
              <a:t>“invalid” indicates that the page is not in the process’ logical address space</a:t>
            </a:r>
          </a:p>
          <a:p>
            <a:pPr lvl="1"/>
            <a:r>
              <a:rPr lang="en-US" sz="2000" dirty="0" smtClean="0"/>
              <a:t>Or use page table length register ( PTLR)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Any violations result in a trap to the kernel</a:t>
            </a:r>
          </a:p>
        </p:txBody>
      </p:sp>
    </p:spTree>
    <p:extLst>
      <p:ext uri="{BB962C8B-B14F-4D97-AF65-F5344CB8AC3E}">
        <p14:creationId xmlns:p14="http://schemas.microsoft.com/office/powerpoint/2010/main" val="19280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288" y="369888"/>
            <a:ext cx="11364912" cy="768350"/>
          </a:xfrm>
        </p:spPr>
        <p:txBody>
          <a:bodyPr/>
          <a:lstStyle/>
          <a:p>
            <a:pPr eaLnBrk="1" hangingPunct="1"/>
            <a:r>
              <a:rPr lang="en-US" smtClean="0"/>
              <a:t>Linear Address in Linux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817688" y="2017713"/>
            <a:ext cx="10961610" cy="54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622" tIns="65311" rIns="130622" bIns="65311">
            <a:spAutoFit/>
          </a:bodyPr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400" dirty="0">
                <a:latin typeface="Helvetica" pitchFamily="34" charset="0"/>
              </a:rPr>
              <a:t>Linux uses only 6 segments (kernel code, kernel data, user code, user data, task-state segment (TSS), default LDT segment)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400" dirty="0">
                <a:latin typeface="Helvetica" pitchFamily="34" charset="0"/>
              </a:rPr>
              <a:t>Linux only uses two </a:t>
            </a:r>
            <a:r>
              <a:rPr kumimoji="1" lang="en-US" sz="2400" dirty="0" smtClean="0">
                <a:latin typeface="Helvetica" pitchFamily="34" charset="0"/>
              </a:rPr>
              <a:t>modes </a:t>
            </a:r>
            <a:r>
              <a:rPr kumimoji="1" lang="en-US" sz="2400" dirty="0">
                <a:latin typeface="Helvetica" pitchFamily="34" charset="0"/>
              </a:rPr>
              <a:t>– kernel and user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400" dirty="0">
                <a:latin typeface="Helvetica" pitchFamily="34" charset="0"/>
              </a:rPr>
              <a:t>Uses a three-level paging strategy that works well for 32-bit and 64-bit systems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400" dirty="0">
                <a:latin typeface="Helvetica" pitchFamily="34" charset="0"/>
              </a:rPr>
              <a:t>Linear address broken into four parts: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dirty="0">
              <a:latin typeface="Helvetica" pitchFamily="3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dirty="0">
              <a:latin typeface="Helvetica" pitchFamily="3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dirty="0">
              <a:latin typeface="Helvetica" pitchFamily="3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dirty="0">
              <a:latin typeface="Helvetica" pitchFamily="3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dirty="0">
              <a:latin typeface="Helvetica" pitchFamily="3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dirty="0">
              <a:latin typeface="Helvetica" pitchFamily="3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400" dirty="0">
                <a:latin typeface="Helvetica" pitchFamily="34" charset="0"/>
              </a:rPr>
              <a:t>But the Pentium only supports 2-level paging?!</a:t>
            </a: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7687" y="5215731"/>
            <a:ext cx="10361612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Three-level Paging in Linux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75" y="1739900"/>
            <a:ext cx="1031557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End of Chapter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4300" y="0"/>
            <a:ext cx="11350625" cy="1204913"/>
          </a:xfrm>
        </p:spPr>
        <p:txBody>
          <a:bodyPr/>
          <a:lstStyle/>
          <a:p>
            <a:pPr eaLnBrk="1" hangingPunct="1"/>
            <a:r>
              <a:rPr lang="en-US" sz="4000" smtClean="0"/>
              <a:t>Valid (v) or Invalid (i) </a:t>
            </a:r>
            <a:br>
              <a:rPr lang="en-US" sz="4000" smtClean="0"/>
            </a:br>
            <a:r>
              <a:rPr lang="en-US" sz="4000" smtClean="0"/>
              <a:t>Bit In A Page Table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0838" y="1789113"/>
            <a:ext cx="8258175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10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Pages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633200" cy="597852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sz="2400" dirty="0" smtClean="0"/>
              <a:t>One copy of read-only (</a:t>
            </a:r>
            <a:r>
              <a:rPr lang="en-US" sz="2400" b="1" dirty="0" smtClean="0">
                <a:solidFill>
                  <a:srgbClr val="3366FF"/>
                </a:solidFill>
              </a:rPr>
              <a:t>reentrant</a:t>
            </a:r>
            <a:r>
              <a:rPr lang="en-US" sz="2400" dirty="0" smtClean="0"/>
              <a:t>) code shared among processes (i.e., text editors, compilers, window systems)</a:t>
            </a:r>
          </a:p>
          <a:p>
            <a:pPr lvl="1"/>
            <a:r>
              <a:rPr lang="en-US" sz="2400" dirty="0" smtClean="0"/>
              <a:t>Similar to multiple threads sharing the same process space</a:t>
            </a:r>
          </a:p>
          <a:p>
            <a:pPr lvl="1"/>
            <a:r>
              <a:rPr lang="en-US" sz="2400" dirty="0" smtClean="0"/>
              <a:t>Also useful for </a:t>
            </a:r>
            <a:r>
              <a:rPr lang="en-US" sz="2400" dirty="0" err="1" smtClean="0"/>
              <a:t>interprocess</a:t>
            </a:r>
            <a:r>
              <a:rPr lang="en-US" sz="2400" dirty="0" smtClean="0"/>
              <a:t> communication if sharing of read-write pages is allowed</a:t>
            </a:r>
          </a:p>
          <a:p>
            <a:pPr lvl="1"/>
            <a:endParaRPr lang="en-US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Private code and data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sz="2400" dirty="0" smtClean="0"/>
              <a:t>Each process keeps a separate copy of the code and data</a:t>
            </a:r>
          </a:p>
          <a:p>
            <a:pPr lvl="1"/>
            <a:r>
              <a:rPr lang="en-US" sz="2400" dirty="0" smtClean="0"/>
              <a:t>The pages for the private code and data can appear anywhere in the logical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Shared Pages Example</a:t>
            </a:r>
            <a:endParaRPr lang="en-US" sz="3400" smtClean="0"/>
          </a:p>
        </p:txBody>
      </p:sp>
      <p:pic>
        <p:nvPicPr>
          <p:cNvPr id="40963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00" y="1346200"/>
            <a:ext cx="7832725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the Page Table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15844"/>
            <a:ext cx="11028363" cy="6499419"/>
          </a:xfrm>
        </p:spPr>
        <p:txBody>
          <a:bodyPr/>
          <a:lstStyle/>
          <a:p>
            <a:r>
              <a:rPr lang="en-US" sz="2800" dirty="0" smtClean="0"/>
              <a:t>Memory structures for paging can get huge using straight-forward methods</a:t>
            </a:r>
          </a:p>
          <a:p>
            <a:pPr lvl="1"/>
            <a:r>
              <a:rPr lang="en-US" sz="2400" dirty="0" smtClean="0"/>
              <a:t>Consider a 32-bit logical address space as on modern computers</a:t>
            </a:r>
          </a:p>
          <a:p>
            <a:pPr lvl="1"/>
            <a:r>
              <a:rPr lang="en-US" sz="2400" dirty="0" smtClean="0"/>
              <a:t>Page size of 4 KB (2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Page table would have 1 million entries (2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/ 2</a:t>
            </a:r>
            <a:r>
              <a:rPr lang="en-US" sz="2400" baseline="30000" dirty="0" smtClean="0"/>
              <a:t>12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If each entry is 4 bytes -&gt; 4 MB of physical address space / memory for page table alone</a:t>
            </a:r>
          </a:p>
          <a:p>
            <a:pPr lvl="2"/>
            <a:r>
              <a:rPr lang="en-US" sz="2000" dirty="0" smtClean="0"/>
              <a:t>That amount of memory used to cost a lot</a:t>
            </a:r>
          </a:p>
          <a:p>
            <a:pPr lvl="2"/>
            <a:r>
              <a:rPr lang="en-US" sz="2000" dirty="0" smtClean="0"/>
              <a:t>Don’t want to allocate that contiguously in main memory</a:t>
            </a:r>
          </a:p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sz="2800" dirty="0" smtClean="0"/>
              <a:t>Hierarchical Paging</a:t>
            </a:r>
          </a:p>
          <a:p>
            <a:r>
              <a:rPr lang="en-US" sz="2800" dirty="0" smtClean="0"/>
              <a:t>Hashed Page Tables</a:t>
            </a:r>
          </a:p>
          <a:p>
            <a:r>
              <a:rPr lang="en-US" sz="2800" dirty="0" smtClean="0"/>
              <a:t>Inverted Page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Page Tables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6738"/>
            <a:ext cx="11028363" cy="5978525"/>
          </a:xfrm>
        </p:spPr>
        <p:txBody>
          <a:bodyPr/>
          <a:lstStyle/>
          <a:p>
            <a:r>
              <a:rPr lang="en-US" sz="2800" dirty="0" smtClean="0"/>
              <a:t>Break up the logical address space into multiple page tables</a:t>
            </a:r>
          </a:p>
          <a:p>
            <a:endParaRPr lang="en-US" sz="2800" dirty="0" smtClean="0"/>
          </a:p>
          <a:p>
            <a:r>
              <a:rPr lang="en-US" sz="2800" dirty="0" smtClean="0"/>
              <a:t>A simple technique is a two-level page table</a:t>
            </a:r>
          </a:p>
          <a:p>
            <a:endParaRPr lang="en-US" sz="2800" dirty="0" smtClean="0"/>
          </a:p>
          <a:p>
            <a:r>
              <a:rPr lang="en-US" sz="2800" dirty="0" smtClean="0"/>
              <a:t>We then page the page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Page-Table Scheme</a:t>
            </a:r>
            <a:endParaRPr lang="en-US" sz="3400" smtClean="0"/>
          </a:p>
        </p:txBody>
      </p:sp>
      <p:pic>
        <p:nvPicPr>
          <p:cNvPr id="44035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8388" y="1365250"/>
            <a:ext cx="7234237" cy="679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5696</TotalTime>
  <Words>1058</Words>
  <Application>Microsoft Office PowerPoint</Application>
  <PresentationFormat>Custom</PresentationFormat>
  <Paragraphs>235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Chapter 8:  Main Memory</vt:lpstr>
      <vt:lpstr>Chapter 8:  Memory Management</vt:lpstr>
      <vt:lpstr>Memory Protection</vt:lpstr>
      <vt:lpstr>Valid (v) or Invalid (i)  Bit In A Page Table</vt:lpstr>
      <vt:lpstr>Shared Pages</vt:lpstr>
      <vt:lpstr>Shared Pages Example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Architecture (Cont.)</vt:lpstr>
      <vt:lpstr>Segmentation Hardware</vt:lpstr>
      <vt:lpstr>Example of Segmentation</vt:lpstr>
      <vt:lpstr>Example: The Intel Pentium</vt:lpstr>
      <vt:lpstr>Logical to Physical Address  Translation in Pentium</vt:lpstr>
      <vt:lpstr>Intel Pentium Segmentation</vt:lpstr>
      <vt:lpstr>Pentium Paging Architecture</vt:lpstr>
      <vt:lpstr>Linear Address in Linux</vt:lpstr>
      <vt:lpstr>Three-level Paging in Linux</vt:lpstr>
      <vt:lpstr>End of Chapter 8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9.01</dc:title>
  <dc:creator>Marilyn Turnamian</dc:creator>
  <cp:lastModifiedBy>Valentina Korzhova</cp:lastModifiedBy>
  <cp:revision>249</cp:revision>
  <cp:lastPrinted>2011-02-28T19:54:28Z</cp:lastPrinted>
  <dcterms:created xsi:type="dcterms:W3CDTF">2011-03-02T21:07:33Z</dcterms:created>
  <dcterms:modified xsi:type="dcterms:W3CDTF">2015-02-24T21:41:22Z</dcterms:modified>
</cp:coreProperties>
</file>