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389" r:id="rId2"/>
    <p:sldId id="284" r:id="rId3"/>
    <p:sldId id="419" r:id="rId4"/>
    <p:sldId id="286" r:id="rId5"/>
    <p:sldId id="438" r:id="rId6"/>
    <p:sldId id="441" r:id="rId7"/>
    <p:sldId id="442" r:id="rId8"/>
    <p:sldId id="287" r:id="rId9"/>
    <p:sldId id="369" r:id="rId10"/>
    <p:sldId id="370" r:id="rId11"/>
    <p:sldId id="373" r:id="rId12"/>
    <p:sldId id="371" r:id="rId13"/>
    <p:sldId id="285" r:id="rId14"/>
    <p:sldId id="288" r:id="rId15"/>
    <p:sldId id="292" r:id="rId16"/>
    <p:sldId id="293" r:id="rId17"/>
    <p:sldId id="443" r:id="rId18"/>
    <p:sldId id="294" r:id="rId19"/>
    <p:sldId id="415" r:id="rId20"/>
    <p:sldId id="295" r:id="rId21"/>
    <p:sldId id="296" r:id="rId22"/>
    <p:sldId id="297" r:id="rId23"/>
    <p:sldId id="445" r:id="rId24"/>
    <p:sldId id="298" r:id="rId25"/>
    <p:sldId id="299" r:id="rId26"/>
    <p:sldId id="439" r:id="rId27"/>
    <p:sldId id="301" r:id="rId28"/>
    <p:sldId id="375" r:id="rId29"/>
    <p:sldId id="446" r:id="rId30"/>
    <p:sldId id="376" r:id="rId31"/>
    <p:sldId id="302" r:id="rId32"/>
    <p:sldId id="448" r:id="rId33"/>
    <p:sldId id="303" r:id="rId34"/>
    <p:sldId id="377" r:id="rId35"/>
    <p:sldId id="304" r:id="rId36"/>
    <p:sldId id="449" r:id="rId37"/>
    <p:sldId id="413" r:id="rId38"/>
  </p:sldIdLst>
  <p:sldSz cx="13716000" cy="9144000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1pPr>
    <a:lvl2pPr marL="652463" indent="-1952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4pPr>
    <a:lvl5pPr marL="2611438" indent="-7826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19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366FF"/>
    <a:srgbClr val="FF0000"/>
    <a:srgbClr val="CC66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20" y="192"/>
      </p:cViewPr>
      <p:guideLst>
        <p:guide orient="horz" pos="1588"/>
        <p:guide pos="1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</a:defRPr>
            </a:lvl1pPr>
          </a:lstStyle>
          <a:p>
            <a:pPr>
              <a:defRPr/>
            </a:pPr>
            <a:fld id="{5E6D03FA-E511-4C7D-8EDD-65FCB190A8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78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0" y="696913"/>
            <a:ext cx="521970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5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</a:defRPr>
            </a:lvl1pPr>
          </a:lstStyle>
          <a:p>
            <a:pPr>
              <a:defRPr/>
            </a:pPr>
            <a:fld id="{7EA30CE5-C70C-483E-AABB-8A429F38BB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083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6524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E9D867-99B1-4963-A474-A9393F5E7205}" type="slidenum">
              <a:rPr lang="en-US" smtClean="0">
                <a:latin typeface="Helvetica" pitchFamily="34" charset="0"/>
              </a:rPr>
              <a:pPr/>
              <a:t>1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281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940559-7DAE-4A15-864D-F43910042432}" type="slidenum">
              <a:rPr lang="en-US" smtClean="0">
                <a:latin typeface="Helvetica" pitchFamily="34" charset="0"/>
              </a:rPr>
              <a:pPr/>
              <a:t>12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0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E029C3-CB28-43EE-92F5-8E965B89CCFA}" type="slidenum">
              <a:rPr lang="en-US" smtClean="0">
                <a:latin typeface="Helvetica" pitchFamily="34" charset="0"/>
              </a:rPr>
              <a:pPr/>
              <a:t>13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588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5BAD90-66E6-4E7A-809F-DDEFCED1A530}" type="slidenum">
              <a:rPr lang="en-US" smtClean="0">
                <a:latin typeface="Helvetica" pitchFamily="34" charset="0"/>
              </a:rPr>
              <a:pPr/>
              <a:t>14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94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23B0F5-C90A-4D07-94D4-48EB2A8191BF}" type="slidenum">
              <a:rPr lang="en-US" smtClean="0">
                <a:latin typeface="Helvetica" pitchFamily="34" charset="0"/>
              </a:rPr>
              <a:pPr/>
              <a:t>15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29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50F5C1-3326-4500-B3CA-98DEDBA34963}" type="slidenum">
              <a:rPr lang="en-US" smtClean="0">
                <a:latin typeface="Helvetica" pitchFamily="34" charset="0"/>
              </a:rPr>
              <a:pPr/>
              <a:t>16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53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9690A-8F81-4F4A-B662-9CD2AC99F552}" type="slidenum">
              <a:rPr lang="en-US" smtClean="0">
                <a:latin typeface="Helvetica" pitchFamily="34" charset="0"/>
              </a:rPr>
              <a:pPr/>
              <a:t>18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708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2312BC-5971-4C9F-8130-C4B8DE608156}" type="slidenum">
              <a:rPr lang="en-US" smtClean="0">
                <a:latin typeface="Helvetica" pitchFamily="34" charset="0"/>
              </a:rPr>
              <a:pPr/>
              <a:t>19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914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1F4A6-C8F5-41B1-9B7E-D24CC3846613}" type="slidenum">
              <a:rPr lang="en-US" smtClean="0">
                <a:latin typeface="Helvetica" pitchFamily="34" charset="0"/>
              </a:rPr>
              <a:pPr/>
              <a:t>20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636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94F133-F4E7-4ECA-99C5-3A7363F5018D}" type="slidenum">
              <a:rPr lang="en-US" smtClean="0">
                <a:latin typeface="Helvetica" pitchFamily="34" charset="0"/>
              </a:rPr>
              <a:pPr/>
              <a:t>21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936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57AECE-660A-45F6-B69C-6A8D349FCDA8}" type="slidenum">
              <a:rPr lang="en-US" smtClean="0">
                <a:latin typeface="Helvetica" pitchFamily="34" charset="0"/>
              </a:rPr>
              <a:pPr/>
              <a:t>22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635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7C5FE-D65A-4421-902F-5ABA72E8DF1C}" type="slidenum">
              <a:rPr lang="en-US" smtClean="0">
                <a:latin typeface="Helvetica" pitchFamily="34" charset="0"/>
              </a:rPr>
              <a:pPr/>
              <a:t>2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855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6C4672-11B5-4C6A-8779-BCBB87B10C26}" type="slidenum">
              <a:rPr lang="en-US" smtClean="0">
                <a:latin typeface="Helvetica" pitchFamily="34" charset="0"/>
              </a:rPr>
              <a:pPr/>
              <a:t>24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2058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F7CE37-411C-4D0F-850C-3BFB68725AAF}" type="slidenum">
              <a:rPr lang="en-US" smtClean="0">
                <a:latin typeface="Helvetica" pitchFamily="34" charset="0"/>
              </a:rPr>
              <a:pPr/>
              <a:t>25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7086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56B0DD-05CD-4836-8204-E17DF2459B1C}" type="slidenum">
              <a:rPr lang="en-US" smtClean="0">
                <a:latin typeface="Helvetica" pitchFamily="34" charset="0"/>
              </a:rPr>
              <a:pPr/>
              <a:t>26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699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D8A255-6C4F-49DF-ADD6-91A5C3D945C9}" type="slidenum">
              <a:rPr lang="en-US" smtClean="0">
                <a:latin typeface="Helvetica" pitchFamily="34" charset="0"/>
              </a:rPr>
              <a:pPr/>
              <a:t>27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8699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258C51-6897-491C-9873-D8B501D4512A}" type="slidenum">
              <a:rPr lang="en-US" smtClean="0">
                <a:latin typeface="Helvetica" pitchFamily="34" charset="0"/>
              </a:rPr>
              <a:pPr/>
              <a:t>28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6578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27572D-716E-4150-A9B9-0979BF8B8AEB}" type="slidenum">
              <a:rPr lang="en-US" smtClean="0">
                <a:latin typeface="Helvetica" pitchFamily="34" charset="0"/>
              </a:rPr>
              <a:pPr/>
              <a:t>30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0333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136749-9436-4E74-86D0-49B84258A864}" type="slidenum">
              <a:rPr lang="en-US" smtClean="0">
                <a:latin typeface="Helvetica" pitchFamily="34" charset="0"/>
              </a:rPr>
              <a:pPr/>
              <a:t>31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1631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136749-9436-4E74-86D0-49B84258A864}" type="slidenum">
              <a:rPr lang="en-US" smtClean="0">
                <a:latin typeface="Helvetica" pitchFamily="34" charset="0"/>
              </a:rPr>
              <a:pPr/>
              <a:t>32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6352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62E512-9A70-4B81-9E0E-71454B710B4F}" type="slidenum">
              <a:rPr lang="en-US" smtClean="0">
                <a:latin typeface="Helvetica" pitchFamily="34" charset="0"/>
              </a:rPr>
              <a:pPr/>
              <a:t>33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5367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F8B314-904D-46E2-AAE2-2EE432CC38CC}" type="slidenum">
              <a:rPr lang="en-US" smtClean="0">
                <a:latin typeface="Helvetica" pitchFamily="34" charset="0"/>
              </a:rPr>
              <a:pPr/>
              <a:t>34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220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2D47FD-9F6B-41F4-BFFB-E0435E902EFC}" type="slidenum">
              <a:rPr lang="en-US" smtClean="0">
                <a:latin typeface="Helvetica" pitchFamily="34" charset="0"/>
              </a:rPr>
              <a:pPr/>
              <a:t>3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0914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7145BF-2202-4B5F-A7D2-951055F53CFD}" type="slidenum">
              <a:rPr lang="en-US" smtClean="0">
                <a:latin typeface="Helvetica" pitchFamily="34" charset="0"/>
              </a:rPr>
              <a:pPr/>
              <a:t>35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4272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AF20D1-41A6-4F32-ACC4-A62A223D46AD}" type="slidenum">
              <a:rPr lang="en-US" smtClean="0">
                <a:latin typeface="Helvetica" pitchFamily="34" charset="0"/>
              </a:rPr>
              <a:pPr/>
              <a:t>37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094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D125A3-109A-4481-B5C3-BD6D108209C4}" type="slidenum">
              <a:rPr lang="en-US" smtClean="0">
                <a:latin typeface="Helvetica" pitchFamily="34" charset="0"/>
              </a:rPr>
              <a:pPr/>
              <a:t>4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679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845CB9-6E9A-4895-9FE0-DB5DAF3A0F41}" type="slidenum">
              <a:rPr lang="en-US" smtClean="0">
                <a:latin typeface="Helvetica" pitchFamily="34" charset="0"/>
              </a:rPr>
              <a:pPr/>
              <a:t>5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898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17D205-C841-4640-9FA0-042E52546E9F}" type="slidenum">
              <a:rPr lang="en-US" smtClean="0">
                <a:latin typeface="Helvetica" pitchFamily="34" charset="0"/>
              </a:rPr>
              <a:pPr/>
              <a:t>8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765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505F83-93CC-4852-82C3-E22CFA4ED070}" type="slidenum">
              <a:rPr lang="en-US" smtClean="0">
                <a:latin typeface="Helvetica" pitchFamily="34" charset="0"/>
              </a:rPr>
              <a:pPr/>
              <a:t>9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702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B85DBE-16F8-4925-89E3-70EB91904F51}" type="slidenum">
              <a:rPr lang="en-US" smtClean="0">
                <a:latin typeface="Helvetica" pitchFamily="34" charset="0"/>
              </a:rPr>
              <a:pPr/>
              <a:t>10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384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36D1EC-7DCF-40B1-B549-E369F0F9F395}" type="slidenum">
              <a:rPr lang="en-US" smtClean="0">
                <a:latin typeface="Helvetica" pitchFamily="34" charset="0"/>
              </a:rPr>
              <a:pPr/>
              <a:t>11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79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98450" y="3948113"/>
            <a:ext cx="12915900" cy="268287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cs typeface="ＭＳ Ｐゴシック" charset="-128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cs typeface="ＭＳ Ｐゴシック" charset="-128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cs typeface="ＭＳ Ｐゴシック" charset="-128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33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1275" y="8818563"/>
            <a:ext cx="37274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336699"/>
                </a:solidFill>
                <a:latin typeface="Helvetica" charset="0"/>
              </a:rPr>
              <a:t>Operating System Concepts</a:t>
            </a:r>
            <a:r>
              <a:rPr lang="en-US" sz="1400" b="1" dirty="0">
                <a:solidFill>
                  <a:srgbClr val="336699"/>
                </a:solidFill>
                <a:latin typeface="Helvetica" pitchFamily="34" charset="0"/>
              </a:rPr>
              <a:t> – 8</a:t>
            </a:r>
            <a:r>
              <a:rPr lang="en-US" sz="1400" b="1" baseline="30000" dirty="0">
                <a:solidFill>
                  <a:srgbClr val="336699"/>
                </a:solidFill>
                <a:latin typeface="Helvetica" pitchFamily="34" charset="0"/>
              </a:rPr>
              <a:t>th</a:t>
            </a:r>
            <a:r>
              <a:rPr lang="en-US" sz="1400" b="1" dirty="0">
                <a:solidFill>
                  <a:srgbClr val="336699"/>
                </a:solidFill>
                <a:latin typeface="Helvetica" pitchFamily="34" charset="0"/>
              </a:rPr>
              <a:t> Edition</a:t>
            </a:r>
            <a:endParaRPr lang="en-US" sz="1400" b="1" dirty="0">
              <a:solidFill>
                <a:srgbClr val="336699"/>
              </a:solidFill>
              <a:latin typeface="Helvetica" charset="0"/>
            </a:endParaRP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1900" y="5543550"/>
            <a:ext cx="3092450" cy="2125663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837113" y="5365750"/>
            <a:ext cx="3505200" cy="2493963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>
              <a:defRPr/>
            </a:pPr>
            <a:endParaRPr lang="en-US">
              <a:latin typeface="Verdana" charset="0"/>
              <a:cs typeface="ＭＳ Ｐゴシック" charset="-128"/>
            </a:endParaRPr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333"/>
          </a:xfrm>
        </p:spPr>
        <p:txBody>
          <a:bodyPr/>
          <a:lstStyle>
            <a:lvl1pPr>
              <a:defRPr sz="61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7007" y="370417"/>
            <a:ext cx="3217068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70417"/>
            <a:ext cx="9422607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/>
            </a:lvl1pPr>
            <a:lvl2pPr marL="653110" indent="0">
              <a:buNone/>
              <a:defRPr sz="2600"/>
            </a:lvl2pPr>
            <a:lvl3pPr marL="1306220" indent="0">
              <a:buNone/>
              <a:defRPr sz="2300"/>
            </a:lvl3pPr>
            <a:lvl4pPr marL="1959331" indent="0">
              <a:buNone/>
              <a:defRPr sz="2000"/>
            </a:lvl4pPr>
            <a:lvl5pPr marL="2612441" indent="0">
              <a:buNone/>
              <a:defRPr sz="2000"/>
            </a:lvl5pPr>
            <a:lvl6pPr marL="3265551" indent="0">
              <a:buNone/>
              <a:defRPr sz="2000"/>
            </a:lvl6pPr>
            <a:lvl7pPr marL="3918661" indent="0">
              <a:buNone/>
              <a:defRPr sz="2000"/>
            </a:lvl7pPr>
            <a:lvl8pPr marL="4571771" indent="0">
              <a:buNone/>
              <a:defRPr sz="2000"/>
            </a:lvl8pPr>
            <a:lvl9pPr marL="522488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6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61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28625" y="0"/>
            <a:ext cx="1793875" cy="121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9888"/>
            <a:ext cx="123444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9675" y="1644650"/>
            <a:ext cx="12344400" cy="604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3957" name="Rectangle 5"/>
          <p:cNvSpPr>
            <a:spLocks noChangeArrowheads="1"/>
          </p:cNvSpPr>
          <p:nvPr/>
        </p:nvSpPr>
        <p:spPr bwMode="auto">
          <a:xfrm>
            <a:off x="0" y="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253958" name="Line 6"/>
          <p:cNvSpPr>
            <a:spLocks noChangeShapeType="1"/>
          </p:cNvSpPr>
          <p:nvPr/>
        </p:nvSpPr>
        <p:spPr bwMode="auto">
          <a:xfrm>
            <a:off x="685800" y="1147763"/>
            <a:ext cx="121158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 lIns="130622" tIns="65311" rIns="130622" bIns="65311"/>
          <a:lstStyle/>
          <a:p>
            <a:pPr>
              <a:defRPr/>
            </a:pPr>
            <a:endParaRPr lang="en-US">
              <a:latin typeface="Verdana" charset="0"/>
              <a:ea typeface="+mn-ea"/>
            </a:endParaRPr>
          </a:p>
        </p:txBody>
      </p:sp>
      <p:sp>
        <p:nvSpPr>
          <p:cNvPr id="253959" name="Rectangle 7"/>
          <p:cNvSpPr>
            <a:spLocks noChangeArrowheads="1"/>
          </p:cNvSpPr>
          <p:nvPr/>
        </p:nvSpPr>
        <p:spPr bwMode="auto">
          <a:xfrm>
            <a:off x="0" y="3048000"/>
            <a:ext cx="342900" cy="3048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253960" name="Rectangle 8"/>
          <p:cNvSpPr>
            <a:spLocks noChangeArrowheads="1"/>
          </p:cNvSpPr>
          <p:nvPr/>
        </p:nvSpPr>
        <p:spPr bwMode="auto">
          <a:xfrm>
            <a:off x="0" y="609600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253961" name="Text Box 9"/>
          <p:cNvSpPr txBox="1">
            <a:spLocks noChangeArrowheads="1"/>
          </p:cNvSpPr>
          <p:nvPr/>
        </p:nvSpPr>
        <p:spPr bwMode="auto">
          <a:xfrm>
            <a:off x="6403975" y="8818563"/>
            <a:ext cx="63182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6699"/>
                </a:solidFill>
                <a:latin typeface="Helvetica" charset="0"/>
              </a:rPr>
              <a:t>8.</a:t>
            </a:r>
            <a:fld id="{5FD2AD68-AF19-4A23-99A0-569310F9D255}" type="slidenum">
              <a:rPr lang="en-US" sz="1400" b="1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400" b="1" dirty="0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253962" name="Text Box 10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253963" name="Text Box 11"/>
          <p:cNvSpPr txBox="1">
            <a:spLocks noChangeArrowheads="1"/>
          </p:cNvSpPr>
          <p:nvPr userDrawn="1"/>
        </p:nvSpPr>
        <p:spPr bwMode="auto">
          <a:xfrm>
            <a:off x="279400" y="8828088"/>
            <a:ext cx="37274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6699"/>
                </a:solidFill>
                <a:latin typeface="Helvetica" charset="0"/>
              </a:rPr>
              <a:t>Operating System Concepts</a:t>
            </a:r>
            <a:r>
              <a:rPr lang="en-US" sz="1400" b="1" dirty="0">
                <a:solidFill>
                  <a:srgbClr val="336699"/>
                </a:solidFill>
                <a:latin typeface="Helvetica" pitchFamily="34" charset="0"/>
              </a:rPr>
              <a:t> – 8</a:t>
            </a:r>
            <a:r>
              <a:rPr lang="en-US" sz="1400" b="1" baseline="30000" dirty="0">
                <a:solidFill>
                  <a:srgbClr val="336699"/>
                </a:solidFill>
                <a:latin typeface="Helvetica" pitchFamily="34" charset="0"/>
              </a:rPr>
              <a:t>th</a:t>
            </a:r>
            <a:r>
              <a:rPr lang="en-US" sz="1400" b="1" dirty="0">
                <a:solidFill>
                  <a:srgbClr val="336699"/>
                </a:solidFill>
                <a:latin typeface="Helvetica" pitchFamily="34" charset="0"/>
              </a:rPr>
              <a:t> Edition</a:t>
            </a:r>
            <a:endParaRPr lang="en-US" sz="1400" b="1" dirty="0">
              <a:solidFill>
                <a:srgbClr val="006699"/>
              </a:solidFill>
              <a:latin typeface="Helvetica" charset="0"/>
            </a:endParaRP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1661775" y="7799388"/>
            <a:ext cx="1925638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5pPr>
      <a:lvl6pPr marL="65311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6pPr>
      <a:lvl7pPr marL="130622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7pPr>
      <a:lvl8pPr marL="195933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8pPr>
      <a:lvl9pPr marL="261244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9pPr>
    </p:titleStyle>
    <p:bodyStyle>
      <a:lvl1pPr marL="488950" indent="-4889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060450" indent="-407988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550988" indent="-325438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2039938" indent="-325438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2530475" indent="-325438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318391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383702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449013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514324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smtClean="0"/>
              <a:t>Chapter 8:  Main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08150" y="369888"/>
            <a:ext cx="11322050" cy="768350"/>
          </a:xfrm>
        </p:spPr>
        <p:txBody>
          <a:bodyPr/>
          <a:lstStyle/>
          <a:p>
            <a:pPr eaLnBrk="1" hangingPunct="1"/>
            <a:r>
              <a:rPr lang="en-US" smtClean="0"/>
              <a:t>Logical vs. Physical Address Space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5776"/>
            <a:ext cx="11630025" cy="6190437"/>
          </a:xfrm>
        </p:spPr>
        <p:txBody>
          <a:bodyPr/>
          <a:lstStyle/>
          <a:p>
            <a:r>
              <a:rPr lang="en-US" sz="2800" dirty="0" smtClean="0"/>
              <a:t>The concept of a logical address space that is bound to a separate </a:t>
            </a:r>
            <a:r>
              <a:rPr lang="en-US" sz="2800" b="1" dirty="0" smtClean="0">
                <a:solidFill>
                  <a:srgbClr val="3366FF"/>
                </a:solidFill>
              </a:rPr>
              <a:t>physical address space</a:t>
            </a:r>
            <a:r>
              <a:rPr lang="en-US" sz="2800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is central to proper memory management</a:t>
            </a:r>
          </a:p>
          <a:p>
            <a:pPr lvl="1"/>
            <a:r>
              <a:rPr lang="en-US" sz="2400" b="1" dirty="0" smtClean="0">
                <a:solidFill>
                  <a:srgbClr val="3366FF"/>
                </a:solidFill>
              </a:rPr>
              <a:t>Logical address</a:t>
            </a:r>
            <a:r>
              <a:rPr lang="en-US" sz="2400" dirty="0" smtClean="0">
                <a:solidFill>
                  <a:srgbClr val="3366FF"/>
                </a:solidFill>
              </a:rPr>
              <a:t> </a:t>
            </a:r>
            <a:r>
              <a:rPr lang="en-US" sz="2400" dirty="0" smtClean="0"/>
              <a:t>– generated by the CPU; also referred to as </a:t>
            </a:r>
            <a:r>
              <a:rPr lang="en-US" sz="2400" b="1" dirty="0" smtClean="0">
                <a:solidFill>
                  <a:srgbClr val="3366FF"/>
                </a:solidFill>
              </a:rPr>
              <a:t>virtual address</a:t>
            </a:r>
          </a:p>
          <a:p>
            <a:pPr lvl="1"/>
            <a:r>
              <a:rPr lang="en-US" sz="2400" b="1" dirty="0" smtClean="0">
                <a:solidFill>
                  <a:srgbClr val="3366FF"/>
                </a:solidFill>
              </a:rPr>
              <a:t>Physical address</a:t>
            </a:r>
            <a:r>
              <a:rPr lang="en-US" sz="2400" dirty="0" smtClean="0">
                <a:solidFill>
                  <a:srgbClr val="3366FF"/>
                </a:solidFill>
              </a:rPr>
              <a:t> </a:t>
            </a:r>
            <a:r>
              <a:rPr lang="en-US" sz="2400" dirty="0" smtClean="0"/>
              <a:t>– address seen by the memory unit</a:t>
            </a:r>
          </a:p>
          <a:p>
            <a:pPr lvl="1"/>
            <a:endParaRPr lang="en-US" dirty="0" smtClean="0"/>
          </a:p>
          <a:p>
            <a:r>
              <a:rPr lang="en-US" sz="2800" dirty="0" smtClean="0"/>
              <a:t>Logical and physical addresses are the same in compile-time and load-time address-binding schemes; logical (virtual) and physical addresses differ in execution-time address-binding scheme</a:t>
            </a:r>
          </a:p>
          <a:p>
            <a:r>
              <a:rPr lang="en-US" sz="2800" b="1" dirty="0" smtClean="0">
                <a:solidFill>
                  <a:srgbClr val="3366FF"/>
                </a:solidFill>
              </a:rPr>
              <a:t>Logical address space </a:t>
            </a:r>
            <a:r>
              <a:rPr lang="en-US" sz="2800" dirty="0" smtClean="0"/>
              <a:t>is the set of all logical addresses generated by a program</a:t>
            </a:r>
          </a:p>
          <a:p>
            <a:r>
              <a:rPr lang="en-US" sz="2800" b="1" dirty="0" smtClean="0">
                <a:solidFill>
                  <a:srgbClr val="3366FF"/>
                </a:solidFill>
              </a:rPr>
              <a:t>Physical address space </a:t>
            </a:r>
            <a:r>
              <a:rPr lang="en-US" sz="2800" dirty="0" smtClean="0"/>
              <a:t>is the set of all physical addresses corresponding to the logical addresses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71588" y="369888"/>
            <a:ext cx="11758612" cy="768350"/>
          </a:xfrm>
        </p:spPr>
        <p:txBody>
          <a:bodyPr/>
          <a:lstStyle/>
          <a:p>
            <a:pPr eaLnBrk="1" hangingPunct="1"/>
            <a:r>
              <a:rPr lang="en-US" smtClean="0"/>
              <a:t>Memory-Management Unit (</a:t>
            </a:r>
            <a:r>
              <a:rPr lang="en-US" sz="3400" smtClean="0"/>
              <a:t>MMU</a:t>
            </a:r>
            <a:r>
              <a:rPr lang="en-US" smtClean="0"/>
              <a:t>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494264"/>
            <a:ext cx="11596688" cy="6321000"/>
          </a:xfrm>
        </p:spPr>
        <p:txBody>
          <a:bodyPr/>
          <a:lstStyle/>
          <a:p>
            <a:r>
              <a:rPr lang="en-US" sz="2800" dirty="0" smtClean="0"/>
              <a:t>Hardware device that at run time maps virtual to physical address</a:t>
            </a:r>
          </a:p>
          <a:p>
            <a:endParaRPr lang="en-US" sz="2800" dirty="0" smtClean="0"/>
          </a:p>
          <a:p>
            <a:r>
              <a:rPr lang="en-US" sz="2800" dirty="0" smtClean="0"/>
              <a:t>Many methods possible, covered in the rest of this chapter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To start, consider simple scheme where the value in the relocation register is added to every address generated by a user process at the time it is sent to memory</a:t>
            </a:r>
          </a:p>
          <a:p>
            <a:pPr lvl="1"/>
            <a:r>
              <a:rPr lang="en-US" sz="2000" dirty="0" smtClean="0"/>
              <a:t>Base register now called </a:t>
            </a:r>
            <a:r>
              <a:rPr lang="en-US" sz="2000" b="1" dirty="0" smtClean="0">
                <a:solidFill>
                  <a:srgbClr val="0000FF"/>
                </a:solidFill>
              </a:rPr>
              <a:t>relocation register</a:t>
            </a:r>
            <a:endParaRPr lang="en-US" sz="2000" dirty="0" smtClean="0"/>
          </a:p>
          <a:p>
            <a:pPr lvl="1"/>
            <a:r>
              <a:rPr lang="en-US" sz="2000" dirty="0" smtClean="0"/>
              <a:t>MS-DOS on Intel 80x86 used 4 relocation registers</a:t>
            </a:r>
          </a:p>
          <a:p>
            <a:r>
              <a:rPr lang="en-US" sz="2800" dirty="0" smtClean="0"/>
              <a:t>The user program deals with </a:t>
            </a:r>
            <a:r>
              <a:rPr lang="en-US" sz="2800" i="1" dirty="0" smtClean="0"/>
              <a:t>logical</a:t>
            </a:r>
            <a:r>
              <a:rPr lang="en-US" sz="2800" dirty="0" smtClean="0"/>
              <a:t> addresses; it never sees the </a:t>
            </a:r>
            <a:r>
              <a:rPr lang="en-US" sz="2800" i="1" dirty="0" smtClean="0"/>
              <a:t>real</a:t>
            </a:r>
            <a:r>
              <a:rPr lang="en-US" sz="2800" dirty="0" smtClean="0"/>
              <a:t> physical addresses</a:t>
            </a:r>
          </a:p>
          <a:p>
            <a:pPr lvl="1"/>
            <a:r>
              <a:rPr lang="en-US" sz="2000" dirty="0" smtClean="0"/>
              <a:t>Execution-time binding occurs when reference is made to location in </a:t>
            </a:r>
            <a:r>
              <a:rPr lang="en-US" sz="2000" dirty="0" smtClean="0"/>
              <a:t>memory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9538" y="414338"/>
            <a:ext cx="12336462" cy="762000"/>
          </a:xfrm>
        </p:spPr>
        <p:txBody>
          <a:bodyPr/>
          <a:lstStyle/>
          <a:p>
            <a:pPr eaLnBrk="1" hangingPunct="1"/>
            <a:r>
              <a:rPr lang="en-US" sz="4000" smtClean="0"/>
              <a:t>Dynamic relocation using a </a:t>
            </a:r>
            <a:br>
              <a:rPr lang="en-US" sz="4000" smtClean="0"/>
            </a:br>
            <a:r>
              <a:rPr lang="en-US" sz="4000" smtClean="0"/>
              <a:t>relocation register</a:t>
            </a:r>
          </a:p>
        </p:txBody>
      </p:sp>
      <p:pic>
        <p:nvPicPr>
          <p:cNvPr id="1433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4150" y="1966913"/>
            <a:ext cx="8037513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Loading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36738"/>
            <a:ext cx="11742738" cy="5978525"/>
          </a:xfrm>
        </p:spPr>
        <p:txBody>
          <a:bodyPr/>
          <a:lstStyle/>
          <a:p>
            <a:r>
              <a:rPr lang="en-US" sz="2400" dirty="0" smtClean="0"/>
              <a:t>Routine is not loaded until it is called</a:t>
            </a:r>
          </a:p>
          <a:p>
            <a:endParaRPr lang="en-US" sz="2400" dirty="0" smtClean="0"/>
          </a:p>
          <a:p>
            <a:r>
              <a:rPr lang="en-US" sz="2400" dirty="0" smtClean="0"/>
              <a:t>Better memory-space utilization; unused routine is never loaded</a:t>
            </a:r>
          </a:p>
          <a:p>
            <a:endParaRPr lang="en-US" sz="2400" dirty="0" smtClean="0"/>
          </a:p>
          <a:p>
            <a:r>
              <a:rPr lang="en-US" sz="2400" dirty="0" smtClean="0"/>
              <a:t>All routines kept on disk in </a:t>
            </a:r>
            <a:r>
              <a:rPr lang="en-US" sz="2400" dirty="0" err="1" smtClean="0"/>
              <a:t>relocatable</a:t>
            </a:r>
            <a:r>
              <a:rPr lang="en-US" sz="2400" dirty="0" smtClean="0"/>
              <a:t> load format</a:t>
            </a:r>
          </a:p>
          <a:p>
            <a:endParaRPr lang="en-US" sz="2400" dirty="0" smtClean="0"/>
          </a:p>
          <a:p>
            <a:r>
              <a:rPr lang="en-US" sz="2400" dirty="0" smtClean="0"/>
              <a:t>Useful when large amounts of code are needed to handle infrequently occurring cases</a:t>
            </a:r>
          </a:p>
          <a:p>
            <a:endParaRPr lang="en-US" sz="2400" dirty="0" smtClean="0"/>
          </a:p>
          <a:p>
            <a:r>
              <a:rPr lang="en-US" sz="2400" dirty="0" smtClean="0"/>
              <a:t>No special support from the operating system is required</a:t>
            </a:r>
          </a:p>
          <a:p>
            <a:pPr lvl="1"/>
            <a:r>
              <a:rPr lang="en-US" sz="2000" dirty="0" smtClean="0"/>
              <a:t>Implemented through program design</a:t>
            </a:r>
          </a:p>
          <a:p>
            <a:pPr lvl="1"/>
            <a:r>
              <a:rPr lang="en-US" sz="2000" dirty="0" smtClean="0"/>
              <a:t>OS can help by providing libraries to implement dynamic loading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Linking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36738"/>
            <a:ext cx="11576050" cy="5789612"/>
          </a:xfrm>
        </p:spPr>
        <p:txBody>
          <a:bodyPr/>
          <a:lstStyle/>
          <a:p>
            <a:r>
              <a:rPr lang="en-US" sz="2400" dirty="0" smtClean="0"/>
              <a:t>Static linking – system libraries and program code combined by the loader into the binary program image</a:t>
            </a:r>
          </a:p>
          <a:p>
            <a:r>
              <a:rPr lang="en-US" sz="2400" dirty="0" smtClean="0"/>
              <a:t>Dynamic linking –linking postponed until execution time</a:t>
            </a:r>
          </a:p>
          <a:p>
            <a:r>
              <a:rPr lang="en-US" sz="2400" dirty="0" smtClean="0"/>
              <a:t>Small piece of code, </a:t>
            </a:r>
            <a:r>
              <a:rPr lang="en-US" sz="2400" i="1" dirty="0" smtClean="0"/>
              <a:t>stub</a:t>
            </a:r>
            <a:r>
              <a:rPr lang="en-US" sz="2400" dirty="0" smtClean="0"/>
              <a:t>, used to locate the appropriate memory-resident library routine</a:t>
            </a:r>
          </a:p>
          <a:p>
            <a:r>
              <a:rPr lang="en-US" sz="2400" dirty="0" smtClean="0"/>
              <a:t>Stub replaces itself with the address of the routine, and executes the routine</a:t>
            </a:r>
          </a:p>
          <a:p>
            <a:r>
              <a:rPr lang="en-US" sz="2400" dirty="0" smtClean="0"/>
              <a:t>Operating system checks if routine is in processes’ memory address</a:t>
            </a:r>
          </a:p>
          <a:p>
            <a:pPr lvl="1"/>
            <a:r>
              <a:rPr lang="en-US" sz="2000" dirty="0" smtClean="0"/>
              <a:t>If not in address space, add to address space</a:t>
            </a:r>
          </a:p>
          <a:p>
            <a:r>
              <a:rPr lang="en-US" sz="2400" dirty="0" smtClean="0"/>
              <a:t>System </a:t>
            </a:r>
            <a:r>
              <a:rPr lang="en-US" sz="2400" dirty="0" smtClean="0"/>
              <a:t>also known as </a:t>
            </a:r>
            <a:r>
              <a:rPr lang="en-US" sz="2400" b="1" dirty="0" smtClean="0">
                <a:solidFill>
                  <a:srgbClr val="3366FF"/>
                </a:solidFill>
              </a:rPr>
              <a:t>shared libraries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Swapping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1376" y="1226634"/>
            <a:ext cx="12024267" cy="7449015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sz="2400" dirty="0" smtClean="0"/>
              <a:t>Total physical memory space of processes can exceed physical memory</a:t>
            </a:r>
          </a:p>
          <a:p>
            <a:pPr>
              <a:lnSpc>
                <a:spcPct val="80000"/>
              </a:lnSpc>
            </a:pPr>
            <a:r>
              <a:rPr lang="en-US" sz="2400" b="1" dirty="0" smtClean="0">
                <a:solidFill>
                  <a:srgbClr val="3366FF"/>
                </a:solidFill>
              </a:rPr>
              <a:t>Backing store</a:t>
            </a:r>
            <a:r>
              <a:rPr lang="en-US" sz="2400" dirty="0" smtClean="0">
                <a:solidFill>
                  <a:srgbClr val="3366FF"/>
                </a:solidFill>
              </a:rPr>
              <a:t> </a:t>
            </a:r>
            <a:r>
              <a:rPr lang="en-US" sz="2400" dirty="0" smtClean="0"/>
              <a:t>– fast disk large enough to accommodate copies of all memory images for all users; must provide direct access to these memory images</a:t>
            </a:r>
          </a:p>
          <a:p>
            <a:pPr>
              <a:lnSpc>
                <a:spcPct val="80000"/>
              </a:lnSpc>
            </a:pPr>
            <a:r>
              <a:rPr lang="en-US" sz="2400" b="1" dirty="0" smtClean="0">
                <a:solidFill>
                  <a:srgbClr val="3366FF"/>
                </a:solidFill>
              </a:rPr>
              <a:t>Roll out, roll in</a:t>
            </a:r>
            <a:r>
              <a:rPr lang="en-US" sz="2400" dirty="0" smtClean="0">
                <a:solidFill>
                  <a:srgbClr val="3366FF"/>
                </a:solidFill>
              </a:rPr>
              <a:t> </a:t>
            </a:r>
            <a:r>
              <a:rPr lang="en-US" sz="2400" dirty="0" smtClean="0"/>
              <a:t>– swapping variant used for priority-based scheduling algorithms; lower-priority process is swapped out so higher-priority process can be loaded and executed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Major part of swap time is transfer time; total transfer time is directly proportional to the amount of memory swapped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System maintains a </a:t>
            </a:r>
            <a:r>
              <a:rPr lang="en-US" sz="2400" b="1" dirty="0" smtClean="0">
                <a:solidFill>
                  <a:srgbClr val="3366FF"/>
                </a:solidFill>
              </a:rPr>
              <a:t>ready queue</a:t>
            </a:r>
            <a:r>
              <a:rPr lang="en-US" sz="2400" dirty="0" smtClean="0">
                <a:solidFill>
                  <a:srgbClr val="3366FF"/>
                </a:solidFill>
              </a:rPr>
              <a:t> </a:t>
            </a:r>
            <a:r>
              <a:rPr lang="en-US" sz="2400" dirty="0" smtClean="0"/>
              <a:t>of ready-to-run processes which have memory images on disk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Does the swapped out process need to swap back in to same physical addresses?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Depends on address binding method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Plus consider pending I/O to / from process memory space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Modified versions of swapping are found on many systems (i.e., UNIX, Linux, and Windows)</a:t>
            </a:r>
          </a:p>
          <a:p>
            <a:pPr lvl="1"/>
            <a:r>
              <a:rPr lang="en-US" sz="2000" dirty="0" smtClean="0"/>
              <a:t>Swapping normally disabled</a:t>
            </a:r>
          </a:p>
          <a:p>
            <a:pPr lvl="1"/>
            <a:r>
              <a:rPr lang="en-US" sz="2000" dirty="0" smtClean="0"/>
              <a:t>Started if more than threshold amount of memory allocated</a:t>
            </a:r>
          </a:p>
          <a:p>
            <a:pPr lvl="1"/>
            <a:r>
              <a:rPr lang="en-US" sz="2000" dirty="0" smtClean="0"/>
              <a:t>Disabled again once memory demand reduced below threshold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369888"/>
            <a:ext cx="11803062" cy="768350"/>
          </a:xfrm>
        </p:spPr>
        <p:txBody>
          <a:bodyPr/>
          <a:lstStyle/>
          <a:p>
            <a:pPr eaLnBrk="1" hangingPunct="1"/>
            <a:r>
              <a:rPr lang="en-US" smtClean="0"/>
              <a:t>Schematic View of Swapping</a:t>
            </a:r>
            <a:endParaRPr lang="en-US" sz="3400" smtClean="0"/>
          </a:p>
        </p:txBody>
      </p:sp>
      <p:pic>
        <p:nvPicPr>
          <p:cNvPr id="18435" name="Picture 4" descr="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47925" y="1517650"/>
            <a:ext cx="9001125" cy="598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Context Switch Time including Swapping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If next processes to be put on CPU is not in memory, need to swap out a process and swap in target process</a:t>
            </a:r>
          </a:p>
          <a:p>
            <a:r>
              <a:rPr lang="en-US" sz="2400" dirty="0" smtClean="0"/>
              <a:t>Context switch time can then be very high</a:t>
            </a:r>
          </a:p>
          <a:p>
            <a:r>
              <a:rPr lang="en-US" sz="2400" dirty="0" smtClean="0"/>
              <a:t>100MB process swapping to hard disk with transfer rate of 50MB/sec</a:t>
            </a:r>
          </a:p>
          <a:p>
            <a:pPr lvl="1"/>
            <a:r>
              <a:rPr lang="en-US" sz="2000" dirty="0" smtClean="0"/>
              <a:t>Plus disk latency of 8 </a:t>
            </a:r>
            <a:r>
              <a:rPr lang="en-US" sz="2000" dirty="0" err="1" smtClean="0"/>
              <a:t>ms</a:t>
            </a:r>
            <a:endParaRPr lang="en-US" sz="2000" dirty="0" smtClean="0"/>
          </a:p>
          <a:p>
            <a:pPr lvl="1"/>
            <a:r>
              <a:rPr lang="en-US" sz="2000" dirty="0" smtClean="0"/>
              <a:t>Swap out time of 2008 </a:t>
            </a:r>
            <a:r>
              <a:rPr lang="en-US" sz="2000" dirty="0" err="1" smtClean="0"/>
              <a:t>ms</a:t>
            </a:r>
            <a:endParaRPr lang="en-US" sz="2000" dirty="0" smtClean="0"/>
          </a:p>
          <a:p>
            <a:pPr lvl="1"/>
            <a:r>
              <a:rPr lang="en-US" sz="2000" dirty="0" smtClean="0"/>
              <a:t>Plus swap in of same sized process</a:t>
            </a:r>
          </a:p>
          <a:p>
            <a:pPr lvl="1"/>
            <a:r>
              <a:rPr lang="en-US" sz="2000" dirty="0" smtClean="0"/>
              <a:t>Total context switch swapping component time of 4016ms (&gt; 4 seconds</a:t>
            </a:r>
            <a:r>
              <a:rPr lang="en-US" sz="2000" dirty="0" smtClean="0"/>
              <a:t>)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00163" y="369888"/>
            <a:ext cx="11730037" cy="768350"/>
          </a:xfrm>
        </p:spPr>
        <p:txBody>
          <a:bodyPr/>
          <a:lstStyle/>
          <a:p>
            <a:pPr eaLnBrk="1" hangingPunct="1"/>
            <a:r>
              <a:rPr lang="en-US" smtClean="0"/>
              <a:t>Contiguous Allocation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43000" y="1836738"/>
            <a:ext cx="11666538" cy="6016625"/>
          </a:xfrm>
        </p:spPr>
        <p:txBody>
          <a:bodyPr/>
          <a:lstStyle/>
          <a:p>
            <a:r>
              <a:rPr lang="en-US" sz="2800" dirty="0" smtClean="0"/>
              <a:t>Main memory usually is divided into two partitions:</a:t>
            </a:r>
          </a:p>
          <a:p>
            <a:pPr lvl="1"/>
            <a:r>
              <a:rPr lang="en-US" sz="2400" dirty="0" smtClean="0"/>
              <a:t>Resident operating system, usually held in low memory with interrupt vector</a:t>
            </a:r>
          </a:p>
          <a:p>
            <a:pPr lvl="1"/>
            <a:r>
              <a:rPr lang="en-US" sz="2400" dirty="0" smtClean="0"/>
              <a:t>User processes then held in high memory</a:t>
            </a:r>
          </a:p>
          <a:p>
            <a:pPr lvl="1"/>
            <a:r>
              <a:rPr lang="en-US" sz="2400" dirty="0" smtClean="0"/>
              <a:t>Each process contained in single contiguous section of memory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800" dirty="0" smtClean="0"/>
              <a:t>Relocation registers used to protect user processes from each other, and from changing operating-system code and data</a:t>
            </a:r>
          </a:p>
          <a:p>
            <a:pPr lvl="1"/>
            <a:r>
              <a:rPr lang="en-US" sz="2400" dirty="0" smtClean="0"/>
              <a:t>Base register contains value of smallest physical address</a:t>
            </a:r>
          </a:p>
          <a:p>
            <a:pPr lvl="1"/>
            <a:r>
              <a:rPr lang="en-US" sz="2400" dirty="0" smtClean="0"/>
              <a:t>Limit register contains range of logical addresses – each logical address must be less than the limit register </a:t>
            </a:r>
          </a:p>
          <a:p>
            <a:pPr lvl="1"/>
            <a:r>
              <a:rPr lang="en-US" sz="2400" dirty="0" smtClean="0"/>
              <a:t>MMU maps logical address </a:t>
            </a:r>
            <a:r>
              <a:rPr lang="en-US" sz="2400" i="1" dirty="0" smtClean="0"/>
              <a:t>dynamically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1875" y="395288"/>
            <a:ext cx="12663488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Hardware Support for Relocation </a:t>
            </a:r>
            <a:br>
              <a:rPr lang="en-US" sz="4000" smtClean="0"/>
            </a:br>
            <a:r>
              <a:rPr lang="en-US" sz="4000" smtClean="0"/>
              <a:t>and Limit Registers</a:t>
            </a:r>
          </a:p>
        </p:txBody>
      </p:sp>
      <p:pic>
        <p:nvPicPr>
          <p:cNvPr id="21507" name="Picture 4" descr="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2675" y="2478088"/>
            <a:ext cx="9656763" cy="425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14463" y="369888"/>
            <a:ext cx="11615737" cy="768350"/>
          </a:xfrm>
        </p:spPr>
        <p:txBody>
          <a:bodyPr/>
          <a:lstStyle/>
          <a:p>
            <a:pPr eaLnBrk="1" hangingPunct="1"/>
            <a:r>
              <a:rPr lang="en-US" smtClean="0"/>
              <a:t>Chapter 8:  Memory Management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36738"/>
            <a:ext cx="11028363" cy="5978525"/>
          </a:xfrm>
        </p:spPr>
        <p:txBody>
          <a:bodyPr/>
          <a:lstStyle/>
          <a:p>
            <a:r>
              <a:rPr lang="en-US" sz="2400" dirty="0" smtClean="0"/>
              <a:t>Background</a:t>
            </a:r>
          </a:p>
          <a:p>
            <a:r>
              <a:rPr lang="en-US" sz="2400" dirty="0" smtClean="0"/>
              <a:t>Swapping </a:t>
            </a:r>
          </a:p>
          <a:p>
            <a:r>
              <a:rPr lang="en-US" sz="2400" dirty="0" smtClean="0"/>
              <a:t>Contiguous Memory Allocation</a:t>
            </a:r>
          </a:p>
          <a:p>
            <a:r>
              <a:rPr lang="en-US" sz="2400" dirty="0" smtClean="0"/>
              <a:t>Paging</a:t>
            </a:r>
          </a:p>
          <a:p>
            <a:r>
              <a:rPr lang="en-US" sz="2400" dirty="0" smtClean="0"/>
              <a:t>Structure of the Page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9888"/>
            <a:ext cx="11658600" cy="768350"/>
          </a:xfrm>
        </p:spPr>
        <p:txBody>
          <a:bodyPr/>
          <a:lstStyle/>
          <a:p>
            <a:pPr eaLnBrk="1" hangingPunct="1"/>
            <a:r>
              <a:rPr lang="en-US" smtClean="0"/>
              <a:t>Contiguous Allocation (Cont.)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3475" y="1338147"/>
            <a:ext cx="11657013" cy="4237464"/>
          </a:xfrm>
        </p:spPr>
        <p:txBody>
          <a:bodyPr/>
          <a:lstStyle/>
          <a:p>
            <a:r>
              <a:rPr lang="en-US" sz="2800" dirty="0" smtClean="0"/>
              <a:t>Multiple-partition allocation</a:t>
            </a:r>
          </a:p>
          <a:p>
            <a:pPr lvl="1"/>
            <a:r>
              <a:rPr lang="en-US" sz="2400" dirty="0" smtClean="0"/>
              <a:t>Degree of multiprogramming limited by number of partitions</a:t>
            </a:r>
          </a:p>
          <a:p>
            <a:pPr lvl="1"/>
            <a:r>
              <a:rPr lang="en-US" sz="2400" dirty="0" smtClean="0"/>
              <a:t>Hole – block of available memory; holes of various size are scattered throughout memory</a:t>
            </a:r>
          </a:p>
          <a:p>
            <a:pPr lvl="1"/>
            <a:r>
              <a:rPr lang="en-US" sz="2400" dirty="0" smtClean="0"/>
              <a:t>When a process arrives, it is allocated memory from a hole large enough to accommodate it</a:t>
            </a:r>
          </a:p>
          <a:p>
            <a:pPr lvl="1"/>
            <a:r>
              <a:rPr lang="en-US" sz="2400" dirty="0" smtClean="0"/>
              <a:t>Process exiting frees its partition, adjacent free partitions combined</a:t>
            </a:r>
          </a:p>
          <a:p>
            <a:pPr lvl="1"/>
            <a:r>
              <a:rPr lang="en-US" sz="2400" dirty="0" smtClean="0"/>
              <a:t>Operating system maintains information about:</a:t>
            </a:r>
            <a:br>
              <a:rPr lang="en-US" sz="2400" dirty="0" smtClean="0"/>
            </a:br>
            <a:r>
              <a:rPr lang="en-US" sz="2400" dirty="0" smtClean="0"/>
              <a:t>a) allocated partitions    b) free partitions (hole)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568450" y="5830888"/>
            <a:ext cx="1714500" cy="284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1568450" y="6315075"/>
            <a:ext cx="171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1568450" y="6862763"/>
            <a:ext cx="171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1568450" y="8105775"/>
            <a:ext cx="171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2039938" y="5813425"/>
            <a:ext cx="6350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Helvetica" pitchFamily="34" charset="0"/>
              </a:rPr>
              <a:t>OS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1568450" y="6407150"/>
            <a:ext cx="16002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Helvetica" pitchFamily="34" charset="0"/>
              </a:rPr>
              <a:t>process 5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1568450" y="7316788"/>
            <a:ext cx="1600200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Helvetica" pitchFamily="34" charset="0"/>
              </a:rPr>
              <a:t>process 8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1568450" y="8112125"/>
            <a:ext cx="16002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Helvetica" pitchFamily="34" charset="0"/>
              </a:rPr>
              <a:t>process 2</a:t>
            </a:r>
          </a:p>
        </p:txBody>
      </p:sp>
      <p:sp>
        <p:nvSpPr>
          <p:cNvPr id="22540" name="Rectangle 14"/>
          <p:cNvSpPr>
            <a:spLocks noChangeArrowheads="1"/>
          </p:cNvSpPr>
          <p:nvPr/>
        </p:nvSpPr>
        <p:spPr bwMode="auto">
          <a:xfrm>
            <a:off x="4311650" y="5830888"/>
            <a:ext cx="1714500" cy="284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2541" name="Line 15"/>
          <p:cNvSpPr>
            <a:spLocks noChangeShapeType="1"/>
          </p:cNvSpPr>
          <p:nvPr/>
        </p:nvSpPr>
        <p:spPr bwMode="auto">
          <a:xfrm>
            <a:off x="4311650" y="6315075"/>
            <a:ext cx="171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2542" name="Line 16"/>
          <p:cNvSpPr>
            <a:spLocks noChangeShapeType="1"/>
          </p:cNvSpPr>
          <p:nvPr/>
        </p:nvSpPr>
        <p:spPr bwMode="auto">
          <a:xfrm>
            <a:off x="4311650" y="6862763"/>
            <a:ext cx="171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2543" name="Line 17"/>
          <p:cNvSpPr>
            <a:spLocks noChangeShapeType="1"/>
          </p:cNvSpPr>
          <p:nvPr/>
        </p:nvSpPr>
        <p:spPr bwMode="auto">
          <a:xfrm>
            <a:off x="4311650" y="8105775"/>
            <a:ext cx="171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2544" name="Text Box 18"/>
          <p:cNvSpPr txBox="1">
            <a:spLocks noChangeArrowheads="1"/>
          </p:cNvSpPr>
          <p:nvPr/>
        </p:nvSpPr>
        <p:spPr bwMode="auto">
          <a:xfrm>
            <a:off x="4783138" y="5813425"/>
            <a:ext cx="6350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Helvetica" pitchFamily="34" charset="0"/>
              </a:rPr>
              <a:t>OS</a:t>
            </a:r>
          </a:p>
        </p:txBody>
      </p:sp>
      <p:sp>
        <p:nvSpPr>
          <p:cNvPr id="22545" name="Text Box 19"/>
          <p:cNvSpPr txBox="1">
            <a:spLocks noChangeArrowheads="1"/>
          </p:cNvSpPr>
          <p:nvPr/>
        </p:nvSpPr>
        <p:spPr bwMode="auto">
          <a:xfrm>
            <a:off x="4311650" y="6407150"/>
            <a:ext cx="16002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Helvetica" pitchFamily="34" charset="0"/>
              </a:rPr>
              <a:t>process 5</a:t>
            </a:r>
          </a:p>
        </p:txBody>
      </p:sp>
      <p:sp>
        <p:nvSpPr>
          <p:cNvPr id="22546" name="Text Box 21"/>
          <p:cNvSpPr txBox="1">
            <a:spLocks noChangeArrowheads="1"/>
          </p:cNvSpPr>
          <p:nvPr/>
        </p:nvSpPr>
        <p:spPr bwMode="auto">
          <a:xfrm>
            <a:off x="4311650" y="8112125"/>
            <a:ext cx="16002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Helvetica" pitchFamily="34" charset="0"/>
              </a:rPr>
              <a:t>process 2</a:t>
            </a:r>
          </a:p>
        </p:txBody>
      </p:sp>
      <p:sp>
        <p:nvSpPr>
          <p:cNvPr id="22547" name="Rectangle 23"/>
          <p:cNvSpPr>
            <a:spLocks noChangeArrowheads="1"/>
          </p:cNvSpPr>
          <p:nvPr/>
        </p:nvSpPr>
        <p:spPr bwMode="auto">
          <a:xfrm>
            <a:off x="7054850" y="5830888"/>
            <a:ext cx="1714500" cy="284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2548" name="Line 24"/>
          <p:cNvSpPr>
            <a:spLocks noChangeShapeType="1"/>
          </p:cNvSpPr>
          <p:nvPr/>
        </p:nvSpPr>
        <p:spPr bwMode="auto">
          <a:xfrm>
            <a:off x="7054850" y="6315075"/>
            <a:ext cx="171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2549" name="Line 25"/>
          <p:cNvSpPr>
            <a:spLocks noChangeShapeType="1"/>
          </p:cNvSpPr>
          <p:nvPr/>
        </p:nvSpPr>
        <p:spPr bwMode="auto">
          <a:xfrm>
            <a:off x="7054850" y="6862763"/>
            <a:ext cx="171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2550" name="Line 26"/>
          <p:cNvSpPr>
            <a:spLocks noChangeShapeType="1"/>
          </p:cNvSpPr>
          <p:nvPr/>
        </p:nvSpPr>
        <p:spPr bwMode="auto">
          <a:xfrm>
            <a:off x="7054850" y="8105775"/>
            <a:ext cx="171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2551" name="Text Box 27"/>
          <p:cNvSpPr txBox="1">
            <a:spLocks noChangeArrowheads="1"/>
          </p:cNvSpPr>
          <p:nvPr/>
        </p:nvSpPr>
        <p:spPr bwMode="auto">
          <a:xfrm>
            <a:off x="7526338" y="5813425"/>
            <a:ext cx="6350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Helvetica" pitchFamily="34" charset="0"/>
              </a:rPr>
              <a:t>OS</a:t>
            </a:r>
          </a:p>
        </p:txBody>
      </p:sp>
      <p:sp>
        <p:nvSpPr>
          <p:cNvPr id="22552" name="Text Box 28"/>
          <p:cNvSpPr txBox="1">
            <a:spLocks noChangeArrowheads="1"/>
          </p:cNvSpPr>
          <p:nvPr/>
        </p:nvSpPr>
        <p:spPr bwMode="auto">
          <a:xfrm>
            <a:off x="7054850" y="6407150"/>
            <a:ext cx="16002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Helvetica" pitchFamily="34" charset="0"/>
              </a:rPr>
              <a:t>process 5</a:t>
            </a:r>
          </a:p>
        </p:txBody>
      </p:sp>
      <p:sp>
        <p:nvSpPr>
          <p:cNvPr id="22553" name="Text Box 30"/>
          <p:cNvSpPr txBox="1">
            <a:spLocks noChangeArrowheads="1"/>
          </p:cNvSpPr>
          <p:nvPr/>
        </p:nvSpPr>
        <p:spPr bwMode="auto">
          <a:xfrm>
            <a:off x="7054850" y="8112125"/>
            <a:ext cx="16002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Helvetica" pitchFamily="34" charset="0"/>
              </a:rPr>
              <a:t>process 2</a:t>
            </a:r>
          </a:p>
        </p:txBody>
      </p:sp>
      <p:sp>
        <p:nvSpPr>
          <p:cNvPr id="22554" name="Rectangle 32"/>
          <p:cNvSpPr>
            <a:spLocks noChangeArrowheads="1"/>
          </p:cNvSpPr>
          <p:nvPr/>
        </p:nvSpPr>
        <p:spPr bwMode="auto">
          <a:xfrm>
            <a:off x="9798050" y="5830888"/>
            <a:ext cx="1714500" cy="284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2555" name="Line 33"/>
          <p:cNvSpPr>
            <a:spLocks noChangeShapeType="1"/>
          </p:cNvSpPr>
          <p:nvPr/>
        </p:nvSpPr>
        <p:spPr bwMode="auto">
          <a:xfrm>
            <a:off x="9798050" y="6315075"/>
            <a:ext cx="171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2556" name="Line 34"/>
          <p:cNvSpPr>
            <a:spLocks noChangeShapeType="1"/>
          </p:cNvSpPr>
          <p:nvPr/>
        </p:nvSpPr>
        <p:spPr bwMode="auto">
          <a:xfrm>
            <a:off x="9798050" y="6862763"/>
            <a:ext cx="171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2557" name="Line 35"/>
          <p:cNvSpPr>
            <a:spLocks noChangeShapeType="1"/>
          </p:cNvSpPr>
          <p:nvPr/>
        </p:nvSpPr>
        <p:spPr bwMode="auto">
          <a:xfrm>
            <a:off x="9798050" y="8105775"/>
            <a:ext cx="171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2558" name="Text Box 36"/>
          <p:cNvSpPr txBox="1">
            <a:spLocks noChangeArrowheads="1"/>
          </p:cNvSpPr>
          <p:nvPr/>
        </p:nvSpPr>
        <p:spPr bwMode="auto">
          <a:xfrm>
            <a:off x="10269538" y="5813425"/>
            <a:ext cx="6350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Helvetica" pitchFamily="34" charset="0"/>
              </a:rPr>
              <a:t>OS</a:t>
            </a:r>
          </a:p>
        </p:txBody>
      </p:sp>
      <p:sp>
        <p:nvSpPr>
          <p:cNvPr id="22559" name="Text Box 37"/>
          <p:cNvSpPr txBox="1">
            <a:spLocks noChangeArrowheads="1"/>
          </p:cNvSpPr>
          <p:nvPr/>
        </p:nvSpPr>
        <p:spPr bwMode="auto">
          <a:xfrm>
            <a:off x="9798050" y="6407150"/>
            <a:ext cx="16002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Helvetica" pitchFamily="34" charset="0"/>
              </a:rPr>
              <a:t>process 5</a:t>
            </a:r>
          </a:p>
        </p:txBody>
      </p:sp>
      <p:sp>
        <p:nvSpPr>
          <p:cNvPr id="22560" name="Text Box 38"/>
          <p:cNvSpPr txBox="1">
            <a:spLocks noChangeArrowheads="1"/>
          </p:cNvSpPr>
          <p:nvPr/>
        </p:nvSpPr>
        <p:spPr bwMode="auto">
          <a:xfrm>
            <a:off x="9798050" y="6829425"/>
            <a:ext cx="16002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Helvetica" pitchFamily="34" charset="0"/>
              </a:rPr>
              <a:t>process 9</a:t>
            </a:r>
          </a:p>
        </p:txBody>
      </p:sp>
      <p:sp>
        <p:nvSpPr>
          <p:cNvPr id="22561" name="Text Box 39"/>
          <p:cNvSpPr txBox="1">
            <a:spLocks noChangeArrowheads="1"/>
          </p:cNvSpPr>
          <p:nvPr/>
        </p:nvSpPr>
        <p:spPr bwMode="auto">
          <a:xfrm>
            <a:off x="9798050" y="8112125"/>
            <a:ext cx="16002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Helvetica" pitchFamily="34" charset="0"/>
              </a:rPr>
              <a:t>process 2</a:t>
            </a:r>
          </a:p>
        </p:txBody>
      </p:sp>
      <p:sp>
        <p:nvSpPr>
          <p:cNvPr id="22562" name="Rectangle 41"/>
          <p:cNvSpPr>
            <a:spLocks noChangeArrowheads="1"/>
          </p:cNvSpPr>
          <p:nvPr/>
        </p:nvSpPr>
        <p:spPr bwMode="auto">
          <a:xfrm>
            <a:off x="4311650" y="6846888"/>
            <a:ext cx="1714500" cy="1320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2563" name="Rectangle 42"/>
          <p:cNvSpPr>
            <a:spLocks noChangeArrowheads="1"/>
          </p:cNvSpPr>
          <p:nvPr/>
        </p:nvSpPr>
        <p:spPr bwMode="auto">
          <a:xfrm>
            <a:off x="7054850" y="7354888"/>
            <a:ext cx="1714500" cy="812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2564" name="Text Box 43"/>
          <p:cNvSpPr txBox="1">
            <a:spLocks noChangeArrowheads="1"/>
          </p:cNvSpPr>
          <p:nvPr/>
        </p:nvSpPr>
        <p:spPr bwMode="auto">
          <a:xfrm>
            <a:off x="7054850" y="6829425"/>
            <a:ext cx="16002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Helvetica" pitchFamily="34" charset="0"/>
              </a:rPr>
              <a:t>process 9</a:t>
            </a:r>
          </a:p>
        </p:txBody>
      </p:sp>
      <p:sp>
        <p:nvSpPr>
          <p:cNvPr id="22565" name="Rectangle 44"/>
          <p:cNvSpPr>
            <a:spLocks noChangeArrowheads="1"/>
          </p:cNvSpPr>
          <p:nvPr/>
        </p:nvSpPr>
        <p:spPr bwMode="auto">
          <a:xfrm>
            <a:off x="9798050" y="7761288"/>
            <a:ext cx="1714500" cy="406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2566" name="Line 45"/>
          <p:cNvSpPr>
            <a:spLocks noChangeShapeType="1"/>
          </p:cNvSpPr>
          <p:nvPr/>
        </p:nvSpPr>
        <p:spPr bwMode="auto">
          <a:xfrm>
            <a:off x="9798050" y="7294563"/>
            <a:ext cx="171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2567" name="Text Box 46"/>
          <p:cNvSpPr txBox="1">
            <a:spLocks noChangeArrowheads="1"/>
          </p:cNvSpPr>
          <p:nvPr/>
        </p:nvSpPr>
        <p:spPr bwMode="auto">
          <a:xfrm>
            <a:off x="9798050" y="7337425"/>
            <a:ext cx="16002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Helvetica" pitchFamily="34" charset="0"/>
              </a:rPr>
              <a:t>process 10</a:t>
            </a:r>
          </a:p>
        </p:txBody>
      </p:sp>
      <p:sp>
        <p:nvSpPr>
          <p:cNvPr id="22568" name="AutoShape 47"/>
          <p:cNvSpPr>
            <a:spLocks noChangeArrowheads="1"/>
          </p:cNvSpPr>
          <p:nvPr/>
        </p:nvSpPr>
        <p:spPr bwMode="auto">
          <a:xfrm>
            <a:off x="3397250" y="7354888"/>
            <a:ext cx="800100" cy="3048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2569" name="AutoShape 48"/>
          <p:cNvSpPr>
            <a:spLocks noChangeArrowheads="1"/>
          </p:cNvSpPr>
          <p:nvPr/>
        </p:nvSpPr>
        <p:spPr bwMode="auto">
          <a:xfrm>
            <a:off x="6140450" y="7354888"/>
            <a:ext cx="800100" cy="3048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2570" name="AutoShape 49"/>
          <p:cNvSpPr>
            <a:spLocks noChangeArrowheads="1"/>
          </p:cNvSpPr>
          <p:nvPr/>
        </p:nvSpPr>
        <p:spPr bwMode="auto">
          <a:xfrm>
            <a:off x="8883650" y="7354888"/>
            <a:ext cx="800100" cy="3048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9888"/>
            <a:ext cx="11658600" cy="768350"/>
          </a:xfrm>
        </p:spPr>
        <p:txBody>
          <a:bodyPr/>
          <a:lstStyle/>
          <a:p>
            <a:pPr eaLnBrk="1" hangingPunct="1"/>
            <a:r>
              <a:rPr lang="en-US" smtClean="0"/>
              <a:t>Dynamic Storage-Allocation Problem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0950" y="2741613"/>
            <a:ext cx="11417300" cy="2809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366FF"/>
                </a:solidFill>
              </a:rPr>
              <a:t>First-fit</a:t>
            </a:r>
            <a:r>
              <a:rPr lang="en-US" sz="2800" dirty="0" smtClean="0"/>
              <a:t>:  Allocate the </a:t>
            </a:r>
            <a:r>
              <a:rPr lang="en-US" sz="2800" i="1" dirty="0" smtClean="0"/>
              <a:t>first</a:t>
            </a:r>
            <a:r>
              <a:rPr lang="en-US" sz="2800" dirty="0" smtClean="0"/>
              <a:t> hole that is big enough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366FF"/>
                </a:solidFill>
              </a:rPr>
              <a:t>Best-fit</a:t>
            </a:r>
            <a:r>
              <a:rPr lang="en-US" sz="2800" dirty="0" smtClean="0"/>
              <a:t>:  Allocate the </a:t>
            </a:r>
            <a:r>
              <a:rPr lang="en-US" sz="2800" i="1" dirty="0" smtClean="0"/>
              <a:t>smallest</a:t>
            </a:r>
            <a:r>
              <a:rPr lang="en-US" sz="2800" dirty="0" smtClean="0"/>
              <a:t> hole that is big enough; must search entire list, unless ordered by size 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Produces the smallest leftover hole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3366FF"/>
                </a:solidFill>
              </a:rPr>
              <a:t>Worst-fit</a:t>
            </a:r>
            <a:r>
              <a:rPr lang="en-US" sz="2400" dirty="0" smtClean="0"/>
              <a:t>:  </a:t>
            </a:r>
            <a:r>
              <a:rPr lang="en-US" sz="2800" dirty="0" smtClean="0"/>
              <a:t>Allocate the </a:t>
            </a:r>
            <a:r>
              <a:rPr lang="en-US" sz="2800" i="1" dirty="0" smtClean="0"/>
              <a:t>largest</a:t>
            </a:r>
            <a:r>
              <a:rPr lang="en-US" sz="2800" dirty="0" smtClean="0"/>
              <a:t> hole; must also search entire list </a:t>
            </a:r>
            <a:r>
              <a:rPr lang="en-US" sz="2400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Produces the largest leftover hole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143000" y="1819664"/>
            <a:ext cx="9474650" cy="562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Helvetica" pitchFamily="34" charset="0"/>
              </a:rPr>
              <a:t>How to satisfy a request of size </a:t>
            </a:r>
            <a:r>
              <a:rPr lang="en-US" sz="2800" i="1" dirty="0">
                <a:latin typeface="Helvetica" pitchFamily="34" charset="0"/>
              </a:rPr>
              <a:t>n</a:t>
            </a:r>
            <a:r>
              <a:rPr lang="en-US" sz="2800" dirty="0">
                <a:latin typeface="Helvetica" pitchFamily="34" charset="0"/>
              </a:rPr>
              <a:t> from a list of free holes?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143000" y="6846305"/>
            <a:ext cx="11401425" cy="501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Helvetica" pitchFamily="34" charset="0"/>
              </a:rPr>
              <a:t>First-fit and best-fit better than worst-fit in terms of speed and storage utilization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84288" y="369888"/>
            <a:ext cx="11745912" cy="768350"/>
          </a:xfrm>
        </p:spPr>
        <p:txBody>
          <a:bodyPr/>
          <a:lstStyle/>
          <a:p>
            <a:pPr eaLnBrk="1" hangingPunct="1"/>
            <a:r>
              <a:rPr lang="en-US" smtClean="0"/>
              <a:t>Fragmentation</a:t>
            </a:r>
          </a:p>
        </p:txBody>
      </p:sp>
      <p:sp>
        <p:nvSpPr>
          <p:cNvPr id="245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43000" y="1695450"/>
            <a:ext cx="11657013" cy="6665913"/>
          </a:xfrm>
        </p:spPr>
        <p:txBody>
          <a:bodyPr/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External Fragmentation</a:t>
            </a:r>
            <a:r>
              <a:rPr lang="en-US" sz="2800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– total memory space exists to satisfy a request, but it is not contiguous</a:t>
            </a:r>
          </a:p>
          <a:p>
            <a:endParaRPr lang="en-US" sz="2800" b="1" dirty="0" smtClean="0">
              <a:solidFill>
                <a:srgbClr val="3366FF"/>
              </a:solidFill>
            </a:endParaRPr>
          </a:p>
          <a:p>
            <a:r>
              <a:rPr lang="en-US" sz="2800" b="1" dirty="0" smtClean="0">
                <a:solidFill>
                  <a:srgbClr val="3366FF"/>
                </a:solidFill>
              </a:rPr>
              <a:t>Internal Fragmentation</a:t>
            </a:r>
            <a:r>
              <a:rPr lang="en-US" sz="2800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– allocated memory may be slightly larger than requested memory; this size difference is memory internal to a partition, but not being used</a:t>
            </a:r>
          </a:p>
          <a:p>
            <a:endParaRPr lang="en-US" sz="2800" dirty="0" smtClean="0"/>
          </a:p>
          <a:p>
            <a:r>
              <a:rPr lang="en-US" sz="2800" dirty="0" smtClean="0"/>
              <a:t>First fit analysis reveals that given </a:t>
            </a:r>
            <a:r>
              <a:rPr lang="en-US" sz="2800" i="1" dirty="0" smtClean="0"/>
              <a:t>N</a:t>
            </a:r>
            <a:r>
              <a:rPr lang="en-US" sz="2800" dirty="0" smtClean="0"/>
              <a:t> blocks allocated, next 0.5 </a:t>
            </a:r>
            <a:r>
              <a:rPr lang="en-US" sz="2800" i="1" dirty="0" smtClean="0"/>
              <a:t>N</a:t>
            </a:r>
            <a:r>
              <a:rPr lang="en-US" sz="2800" dirty="0" smtClean="0"/>
              <a:t> blocks lost to fragmentation</a:t>
            </a:r>
          </a:p>
          <a:p>
            <a:pPr lvl="1"/>
            <a:r>
              <a:rPr lang="en-US" sz="2400" dirty="0" smtClean="0"/>
              <a:t>1/3 may be unusable -&gt; </a:t>
            </a:r>
            <a:r>
              <a:rPr lang="en-US" sz="2400" b="1" dirty="0" smtClean="0">
                <a:solidFill>
                  <a:srgbClr val="3366FF"/>
                </a:solidFill>
              </a:rPr>
              <a:t>50-percent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Fragmentation (Cont.)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Reduce external fragmentation by </a:t>
            </a:r>
            <a:r>
              <a:rPr lang="en-US" sz="2800" b="1" dirty="0" smtClean="0">
                <a:solidFill>
                  <a:srgbClr val="3366FF"/>
                </a:solidFill>
              </a:rPr>
              <a:t>compaction</a:t>
            </a:r>
          </a:p>
          <a:p>
            <a:pPr lvl="1"/>
            <a:r>
              <a:rPr lang="en-US" sz="2400" dirty="0" smtClean="0"/>
              <a:t>Shuffle memory contents to place all free memory together in one large block</a:t>
            </a:r>
          </a:p>
          <a:p>
            <a:pPr lvl="1"/>
            <a:r>
              <a:rPr lang="en-US" sz="2400" dirty="0" smtClean="0"/>
              <a:t>Compaction is possible </a:t>
            </a:r>
            <a:r>
              <a:rPr lang="en-US" sz="2400" i="1" dirty="0" smtClean="0"/>
              <a:t>only</a:t>
            </a:r>
            <a:r>
              <a:rPr lang="en-US" sz="2400" dirty="0" smtClean="0"/>
              <a:t> if relocation is dynamic, and is done at execution time</a:t>
            </a:r>
          </a:p>
          <a:p>
            <a:pPr lvl="1"/>
            <a:r>
              <a:rPr lang="en-US" sz="2400" dirty="0" smtClean="0"/>
              <a:t>I/O problem</a:t>
            </a:r>
          </a:p>
          <a:p>
            <a:pPr lvl="2"/>
            <a:r>
              <a:rPr lang="en-US" sz="2000" dirty="0" smtClean="0"/>
              <a:t>Latch job in memory while it is involved in I/O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800" dirty="0" smtClean="0"/>
              <a:t>Another possible solution to the external fragmentation problem is to permit the logical address space of the processes to be noncontiguous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Paging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379538" y="1608138"/>
            <a:ext cx="11403012" cy="6356350"/>
          </a:xfrm>
        </p:spPr>
        <p:txBody>
          <a:bodyPr/>
          <a:lstStyle/>
          <a:p>
            <a:r>
              <a:rPr lang="en-US" sz="2800" dirty="0" smtClean="0"/>
              <a:t>Physical  address space of a process can be noncontiguous; process is allocated physical memory whenever the latter is available</a:t>
            </a:r>
          </a:p>
          <a:p>
            <a:r>
              <a:rPr lang="en-US" sz="2800" dirty="0" smtClean="0"/>
              <a:t>Divide physical memory into fixed-sized blocks called </a:t>
            </a:r>
            <a:r>
              <a:rPr lang="en-US" sz="2800" b="1" dirty="0" smtClean="0">
                <a:solidFill>
                  <a:srgbClr val="3366FF"/>
                </a:solidFill>
              </a:rPr>
              <a:t>frames</a:t>
            </a:r>
            <a:endParaRPr lang="en-US" sz="2800" dirty="0" smtClean="0">
              <a:solidFill>
                <a:srgbClr val="3366FF"/>
              </a:solidFill>
            </a:endParaRP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Size </a:t>
            </a:r>
            <a:r>
              <a:rPr lang="en-US" sz="2400" dirty="0" smtClean="0"/>
              <a:t>is power of 2, between 512 bytes and 16 Mbytes</a:t>
            </a:r>
          </a:p>
          <a:p>
            <a:r>
              <a:rPr lang="en-US" sz="2800" dirty="0" smtClean="0"/>
              <a:t>Divide logical memory into blocks of same size called </a:t>
            </a:r>
            <a:r>
              <a:rPr lang="en-US" sz="2800" b="1" dirty="0" smtClean="0">
                <a:solidFill>
                  <a:srgbClr val="3366FF"/>
                </a:solidFill>
              </a:rPr>
              <a:t>pages</a:t>
            </a:r>
          </a:p>
          <a:p>
            <a:r>
              <a:rPr lang="en-US" sz="2800" dirty="0" smtClean="0"/>
              <a:t>Keep track of all free frames</a:t>
            </a:r>
          </a:p>
          <a:p>
            <a:r>
              <a:rPr lang="en-US" sz="2800" dirty="0" smtClean="0"/>
              <a:t>To run a program of size </a:t>
            </a:r>
            <a:r>
              <a:rPr lang="en-US" sz="2800" i="1" dirty="0" smtClean="0"/>
              <a:t>N </a:t>
            </a:r>
            <a:r>
              <a:rPr lang="en-US" sz="2800" dirty="0" smtClean="0"/>
              <a:t>pages, need to find </a:t>
            </a:r>
            <a:r>
              <a:rPr lang="en-US" sz="2800" i="1" dirty="0" smtClean="0"/>
              <a:t>N</a:t>
            </a:r>
            <a:r>
              <a:rPr lang="en-US" sz="2800" dirty="0" smtClean="0"/>
              <a:t> free frames and load program</a:t>
            </a:r>
          </a:p>
          <a:p>
            <a:r>
              <a:rPr lang="en-US" sz="2800" dirty="0" smtClean="0"/>
              <a:t>Set up a </a:t>
            </a:r>
            <a:r>
              <a:rPr lang="en-US" sz="2800" b="1" dirty="0" smtClean="0">
                <a:solidFill>
                  <a:srgbClr val="3366FF"/>
                </a:solidFill>
              </a:rPr>
              <a:t>page table</a:t>
            </a:r>
            <a:r>
              <a:rPr lang="en-US" sz="2800" dirty="0" smtClean="0"/>
              <a:t> to translate logical to physical addresses</a:t>
            </a:r>
          </a:p>
          <a:p>
            <a:r>
              <a:rPr lang="en-US" sz="2800" dirty="0" smtClean="0"/>
              <a:t>Still </a:t>
            </a:r>
            <a:r>
              <a:rPr lang="en-US" sz="2800" dirty="0" smtClean="0"/>
              <a:t>have Internal fragmentation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70000" y="369888"/>
            <a:ext cx="11760200" cy="768350"/>
          </a:xfrm>
        </p:spPr>
        <p:txBody>
          <a:bodyPr/>
          <a:lstStyle/>
          <a:p>
            <a:pPr eaLnBrk="1" hangingPunct="1"/>
            <a:r>
              <a:rPr lang="en-US" smtClean="0"/>
              <a:t>Address Translation Scheme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43000" y="1471962"/>
            <a:ext cx="11596688" cy="6343302"/>
          </a:xfrm>
        </p:spPr>
        <p:txBody>
          <a:bodyPr/>
          <a:lstStyle/>
          <a:p>
            <a:r>
              <a:rPr lang="en-US" sz="2800" dirty="0" smtClean="0"/>
              <a:t>Address generated by CPU is divided into:</a:t>
            </a:r>
          </a:p>
          <a:p>
            <a:pPr lvl="1"/>
            <a:r>
              <a:rPr lang="en-US" sz="2400" b="1" dirty="0" smtClean="0">
                <a:solidFill>
                  <a:srgbClr val="3366FF"/>
                </a:solidFill>
              </a:rPr>
              <a:t>Page number (</a:t>
            </a:r>
            <a:r>
              <a:rPr lang="en-US" sz="2400" b="1" i="1" dirty="0" smtClean="0">
                <a:solidFill>
                  <a:srgbClr val="3366FF"/>
                </a:solidFill>
              </a:rPr>
              <a:t>p</a:t>
            </a:r>
            <a:r>
              <a:rPr lang="en-US" sz="2400" b="1" dirty="0" smtClean="0">
                <a:solidFill>
                  <a:srgbClr val="3366FF"/>
                </a:solidFill>
              </a:rPr>
              <a:t>)</a:t>
            </a:r>
            <a:r>
              <a:rPr lang="en-US" sz="2400" dirty="0" smtClean="0">
                <a:solidFill>
                  <a:srgbClr val="3366FF"/>
                </a:solidFill>
              </a:rPr>
              <a:t> </a:t>
            </a:r>
            <a:r>
              <a:rPr lang="en-US" sz="2400" dirty="0" smtClean="0"/>
              <a:t>– used as an index into a </a:t>
            </a:r>
            <a:r>
              <a:rPr lang="en-US" sz="2400" b="1" dirty="0" smtClean="0">
                <a:solidFill>
                  <a:srgbClr val="3366FF"/>
                </a:solidFill>
              </a:rPr>
              <a:t>page table </a:t>
            </a:r>
            <a:r>
              <a:rPr lang="en-US" sz="2400" dirty="0" smtClean="0"/>
              <a:t>which contains base address of each page in physical memory</a:t>
            </a:r>
          </a:p>
          <a:p>
            <a:pPr lvl="1"/>
            <a:r>
              <a:rPr lang="en-US" sz="2400" b="1" dirty="0" smtClean="0">
                <a:solidFill>
                  <a:srgbClr val="3366FF"/>
                </a:solidFill>
              </a:rPr>
              <a:t>Page offset (</a:t>
            </a:r>
            <a:r>
              <a:rPr lang="en-US" sz="2400" b="1" i="1" dirty="0" smtClean="0">
                <a:solidFill>
                  <a:srgbClr val="3366FF"/>
                </a:solidFill>
              </a:rPr>
              <a:t>d</a:t>
            </a:r>
            <a:r>
              <a:rPr lang="en-US" sz="2400" b="1" dirty="0" smtClean="0">
                <a:solidFill>
                  <a:srgbClr val="3366FF"/>
                </a:solidFill>
              </a:rPr>
              <a:t>)</a:t>
            </a:r>
            <a:r>
              <a:rPr lang="en-US" sz="2400" dirty="0" smtClean="0">
                <a:solidFill>
                  <a:srgbClr val="3366FF"/>
                </a:solidFill>
              </a:rPr>
              <a:t> </a:t>
            </a:r>
            <a:r>
              <a:rPr lang="en-US" sz="2400" dirty="0" smtClean="0"/>
              <a:t>– combined with base address to define the physical memory address that is sent to the memory unit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sz="2400" dirty="0" smtClean="0"/>
              <a:t>For given logical address space 2</a:t>
            </a:r>
            <a:r>
              <a:rPr lang="en-US" sz="2400" i="1" baseline="30000" dirty="0" smtClean="0"/>
              <a:t>m </a:t>
            </a:r>
            <a:r>
              <a:rPr lang="en-US" sz="2400" dirty="0" smtClean="0"/>
              <a:t>and page size</a:t>
            </a:r>
            <a:r>
              <a:rPr lang="en-US" sz="2400" baseline="30000" dirty="0" smtClean="0"/>
              <a:t> </a:t>
            </a:r>
            <a:r>
              <a:rPr lang="en-US" sz="2400" i="1" dirty="0" smtClean="0"/>
              <a:t>2</a:t>
            </a:r>
            <a:r>
              <a:rPr lang="en-US" sz="2400" baseline="30000" dirty="0" smtClean="0"/>
              <a:t>n</a:t>
            </a:r>
          </a:p>
        </p:txBody>
      </p:sp>
      <p:sp>
        <p:nvSpPr>
          <p:cNvPr id="27652" name="Rectangle 1028"/>
          <p:cNvSpPr>
            <a:spLocks noChangeArrowheads="1"/>
          </p:cNvSpPr>
          <p:nvPr/>
        </p:nvSpPr>
        <p:spPr bwMode="auto">
          <a:xfrm>
            <a:off x="3889375" y="4672013"/>
            <a:ext cx="4657725" cy="58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7653" name="Line 1030"/>
          <p:cNvSpPr>
            <a:spLocks noChangeShapeType="1"/>
          </p:cNvSpPr>
          <p:nvPr/>
        </p:nvSpPr>
        <p:spPr bwMode="auto">
          <a:xfrm>
            <a:off x="6338888" y="4240213"/>
            <a:ext cx="0" cy="101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7654" name="Text Box 1031"/>
          <p:cNvSpPr txBox="1">
            <a:spLocks noChangeArrowheads="1"/>
          </p:cNvSpPr>
          <p:nvPr/>
        </p:nvSpPr>
        <p:spPr bwMode="auto">
          <a:xfrm>
            <a:off x="3986213" y="4160838"/>
            <a:ext cx="162401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Helvetica" pitchFamily="34" charset="0"/>
              </a:rPr>
              <a:t>page number</a:t>
            </a:r>
          </a:p>
        </p:txBody>
      </p:sp>
      <p:sp>
        <p:nvSpPr>
          <p:cNvPr id="27655" name="Text Box 1032"/>
          <p:cNvSpPr txBox="1">
            <a:spLocks noChangeArrowheads="1"/>
          </p:cNvSpPr>
          <p:nvPr/>
        </p:nvSpPr>
        <p:spPr bwMode="auto">
          <a:xfrm>
            <a:off x="6731000" y="4152900"/>
            <a:ext cx="140176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page offset</a:t>
            </a:r>
          </a:p>
        </p:txBody>
      </p:sp>
      <p:sp>
        <p:nvSpPr>
          <p:cNvPr id="27656" name="Text Box 1033"/>
          <p:cNvSpPr txBox="1">
            <a:spLocks noChangeArrowheads="1"/>
          </p:cNvSpPr>
          <p:nvPr/>
        </p:nvSpPr>
        <p:spPr bwMode="auto">
          <a:xfrm>
            <a:off x="4745038" y="4748213"/>
            <a:ext cx="415925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>
                <a:latin typeface="Helvetica" pitchFamily="34" charset="0"/>
              </a:rPr>
              <a:t>p</a:t>
            </a:r>
            <a:endParaRPr lang="en-US">
              <a:latin typeface="Helvetica" pitchFamily="34" charset="0"/>
            </a:endParaRPr>
          </a:p>
        </p:txBody>
      </p:sp>
      <p:sp>
        <p:nvSpPr>
          <p:cNvPr id="27657" name="Text Box 1035"/>
          <p:cNvSpPr txBox="1">
            <a:spLocks noChangeArrowheads="1"/>
          </p:cNvSpPr>
          <p:nvPr/>
        </p:nvSpPr>
        <p:spPr bwMode="auto">
          <a:xfrm>
            <a:off x="6913563" y="4787900"/>
            <a:ext cx="427037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>
                <a:latin typeface="Helvetica" pitchFamily="34" charset="0"/>
              </a:rPr>
              <a:t>d</a:t>
            </a:r>
            <a:endParaRPr lang="en-US">
              <a:latin typeface="Helvetica" pitchFamily="34" charset="0"/>
            </a:endParaRPr>
          </a:p>
        </p:txBody>
      </p:sp>
      <p:sp>
        <p:nvSpPr>
          <p:cNvPr id="27658" name="Text Box 1036"/>
          <p:cNvSpPr txBox="1">
            <a:spLocks noChangeArrowheads="1"/>
          </p:cNvSpPr>
          <p:nvPr/>
        </p:nvSpPr>
        <p:spPr bwMode="auto">
          <a:xfrm>
            <a:off x="4429125" y="5345113"/>
            <a:ext cx="1190625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>
                <a:latin typeface="Helvetica" pitchFamily="34" charset="0"/>
              </a:rPr>
              <a:t>m - n</a:t>
            </a:r>
          </a:p>
        </p:txBody>
      </p:sp>
      <p:sp>
        <p:nvSpPr>
          <p:cNvPr id="27659" name="Text Box 1038"/>
          <p:cNvSpPr txBox="1">
            <a:spLocks noChangeArrowheads="1"/>
          </p:cNvSpPr>
          <p:nvPr/>
        </p:nvSpPr>
        <p:spPr bwMode="auto">
          <a:xfrm>
            <a:off x="6824663" y="5357813"/>
            <a:ext cx="657225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>
                <a:latin typeface="Helvetica" pitchFamily="34" charset="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369888"/>
            <a:ext cx="11906250" cy="768350"/>
          </a:xfrm>
        </p:spPr>
        <p:txBody>
          <a:bodyPr/>
          <a:lstStyle/>
          <a:p>
            <a:pPr eaLnBrk="1" hangingPunct="1"/>
            <a:r>
              <a:rPr lang="en-US" smtClean="0"/>
              <a:t>Paging Hardware</a:t>
            </a:r>
          </a:p>
        </p:txBody>
      </p:sp>
      <p:pic>
        <p:nvPicPr>
          <p:cNvPr id="28675" name="Picture 4" descr="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8163" y="1954213"/>
            <a:ext cx="10158412" cy="538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19088"/>
            <a:ext cx="12344400" cy="860425"/>
          </a:xfrm>
        </p:spPr>
        <p:txBody>
          <a:bodyPr/>
          <a:lstStyle/>
          <a:p>
            <a:pPr eaLnBrk="1" hangingPunct="1"/>
            <a:r>
              <a:rPr lang="en-US" sz="3600" smtClean="0"/>
              <a:t>Paging Model of Logical and Physical Memory</a:t>
            </a:r>
            <a:endParaRPr lang="en-US" sz="2800" smtClean="0"/>
          </a:p>
        </p:txBody>
      </p:sp>
      <p:pic>
        <p:nvPicPr>
          <p:cNvPr id="29699" name="Picture 103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4013" y="1604963"/>
            <a:ext cx="7407275" cy="614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28663" y="304800"/>
            <a:ext cx="12115800" cy="812800"/>
          </a:xfrm>
        </p:spPr>
        <p:txBody>
          <a:bodyPr/>
          <a:lstStyle/>
          <a:p>
            <a:pPr eaLnBrk="1" hangingPunct="1"/>
            <a:r>
              <a:rPr lang="en-US" smtClean="0"/>
              <a:t>Paging Example</a:t>
            </a:r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2470150" y="8142288"/>
            <a:ext cx="9004300" cy="501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latin typeface="Helvetica" pitchFamily="34" charset="0"/>
              </a:rPr>
              <a:t>n</a:t>
            </a:r>
            <a:r>
              <a:rPr lang="en-US" sz="2400" dirty="0">
                <a:latin typeface="Helvetica" pitchFamily="34" charset="0"/>
              </a:rPr>
              <a:t>=2 and </a:t>
            </a:r>
            <a:r>
              <a:rPr lang="en-US" sz="2400" i="1" dirty="0">
                <a:latin typeface="Helvetica" pitchFamily="34" charset="0"/>
              </a:rPr>
              <a:t>m</a:t>
            </a:r>
            <a:r>
              <a:rPr lang="en-US" sz="2400" dirty="0">
                <a:latin typeface="Helvetica" pitchFamily="34" charset="0"/>
              </a:rPr>
              <a:t>=4   32-byte memory and 4-byte pages</a:t>
            </a:r>
          </a:p>
        </p:txBody>
      </p:sp>
      <p:pic>
        <p:nvPicPr>
          <p:cNvPr id="3072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0288" y="1693863"/>
            <a:ext cx="5640387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Paging (Cont.)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1209675" y="1248937"/>
            <a:ext cx="12344400" cy="6436151"/>
          </a:xfrm>
        </p:spPr>
        <p:txBody>
          <a:bodyPr/>
          <a:lstStyle/>
          <a:p>
            <a:r>
              <a:rPr lang="en-US" sz="2800" dirty="0" smtClean="0"/>
              <a:t>Calculating internal fragmentation</a:t>
            </a:r>
          </a:p>
          <a:p>
            <a:pPr lvl="1"/>
            <a:r>
              <a:rPr lang="en-US" sz="2200" dirty="0" smtClean="0"/>
              <a:t>Page size = 2,048 bytes</a:t>
            </a:r>
          </a:p>
          <a:p>
            <a:pPr lvl="1"/>
            <a:r>
              <a:rPr lang="en-US" sz="2200" dirty="0" smtClean="0"/>
              <a:t>Process size = 72,766 bytes</a:t>
            </a:r>
          </a:p>
          <a:p>
            <a:pPr lvl="1"/>
            <a:r>
              <a:rPr lang="en-US" sz="2200" dirty="0" smtClean="0"/>
              <a:t>35 pages + 1,086 bytes</a:t>
            </a:r>
          </a:p>
          <a:p>
            <a:pPr lvl="1"/>
            <a:r>
              <a:rPr lang="en-US" sz="2200" dirty="0" smtClean="0"/>
              <a:t>Internal fragmentation of 2,048 - 1,086 = 962 bytes</a:t>
            </a:r>
          </a:p>
          <a:p>
            <a:pPr lvl="1"/>
            <a:r>
              <a:rPr lang="en-US" sz="2200" dirty="0" smtClean="0"/>
              <a:t>Worst case fragmentation = 1 frame – 1 byte</a:t>
            </a:r>
          </a:p>
          <a:p>
            <a:pPr lvl="1"/>
            <a:r>
              <a:rPr lang="en-US" sz="2200" dirty="0" smtClean="0"/>
              <a:t>On average fragmentation = 1 / 2 frame size</a:t>
            </a:r>
          </a:p>
          <a:p>
            <a:pPr lvl="1"/>
            <a:r>
              <a:rPr lang="en-US" sz="2200" dirty="0" smtClean="0"/>
              <a:t>So small frame sizes desirable?</a:t>
            </a:r>
          </a:p>
          <a:p>
            <a:pPr lvl="1"/>
            <a:r>
              <a:rPr lang="en-US" sz="2200" dirty="0" smtClean="0"/>
              <a:t>But each page table entry takes memory to track</a:t>
            </a:r>
          </a:p>
          <a:p>
            <a:pPr lvl="1"/>
            <a:r>
              <a:rPr lang="en-US" sz="2200" dirty="0" smtClean="0"/>
              <a:t>Page sizes growing over time</a:t>
            </a:r>
          </a:p>
          <a:p>
            <a:pPr lvl="2"/>
            <a:r>
              <a:rPr lang="en-US" sz="2000" dirty="0" smtClean="0"/>
              <a:t>Solaris supports two page sizes – 8 KB and 4 MB</a:t>
            </a:r>
          </a:p>
          <a:p>
            <a:r>
              <a:rPr lang="en-US" sz="2400" dirty="0" smtClean="0"/>
              <a:t>Process view and physical memory now very different</a:t>
            </a:r>
          </a:p>
          <a:p>
            <a:r>
              <a:rPr lang="en-US" sz="2400" dirty="0" smtClean="0"/>
              <a:t>By implementation process can only access its own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900238"/>
            <a:ext cx="11493500" cy="5921375"/>
          </a:xfrm>
        </p:spPr>
        <p:txBody>
          <a:bodyPr/>
          <a:lstStyle/>
          <a:p>
            <a:r>
              <a:rPr lang="en-US" sz="2400" dirty="0" smtClean="0"/>
              <a:t>To provide a detailed description of various ways of organizing memory hardware</a:t>
            </a:r>
          </a:p>
          <a:p>
            <a:endParaRPr lang="en-US" sz="2400" dirty="0" smtClean="0"/>
          </a:p>
          <a:p>
            <a:r>
              <a:rPr lang="en-US" sz="2400" dirty="0" smtClean="0"/>
              <a:t>To discuss various memory-management techniques, including paging and segmentation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Free Frames</a:t>
            </a:r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3327400" y="8043863"/>
            <a:ext cx="1984375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Before allocation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8404225" y="7993063"/>
            <a:ext cx="1789113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After allocation</a:t>
            </a:r>
          </a:p>
        </p:txBody>
      </p:sp>
      <p:pic>
        <p:nvPicPr>
          <p:cNvPr id="3277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0763" y="1814513"/>
            <a:ext cx="9304337" cy="593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Implementation of Page Table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405054"/>
            <a:ext cx="11706225" cy="6579219"/>
          </a:xfrm>
        </p:spPr>
        <p:txBody>
          <a:bodyPr/>
          <a:lstStyle/>
          <a:p>
            <a:r>
              <a:rPr lang="en-US" sz="2800" dirty="0" smtClean="0"/>
              <a:t>Page table is kept in main memory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3366FF"/>
                </a:solidFill>
              </a:rPr>
              <a:t>Page-table base register (PTBR)</a:t>
            </a:r>
            <a:r>
              <a:rPr lang="en-US" sz="2800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points to the page table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3366FF"/>
                </a:solidFill>
              </a:rPr>
              <a:t>Page-table length register (PTLR)</a:t>
            </a:r>
            <a:r>
              <a:rPr lang="en-US" sz="2800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indicates size of the page table</a:t>
            </a:r>
          </a:p>
          <a:p>
            <a:endParaRPr lang="en-US" sz="2800" dirty="0" smtClean="0"/>
          </a:p>
          <a:p>
            <a:r>
              <a:rPr lang="en-US" sz="2800" dirty="0" smtClean="0"/>
              <a:t>In this scheme every data/instruction access requires two memory accesses</a:t>
            </a:r>
          </a:p>
          <a:p>
            <a:pPr lvl="1"/>
            <a:r>
              <a:rPr lang="en-US" sz="2400" dirty="0" smtClean="0"/>
              <a:t>One for the page table and one for the data / instruction</a:t>
            </a:r>
          </a:p>
          <a:p>
            <a:endParaRPr lang="en-US" sz="1100" dirty="0" smtClean="0"/>
          </a:p>
          <a:p>
            <a:r>
              <a:rPr lang="en-US" sz="2800" dirty="0" smtClean="0"/>
              <a:t>The two memory access problem can be solved by the use of a special fast-lookup hardware cache called </a:t>
            </a:r>
            <a:r>
              <a:rPr lang="en-US" sz="2800" b="1" dirty="0" smtClean="0">
                <a:solidFill>
                  <a:srgbClr val="3366FF"/>
                </a:solidFill>
              </a:rPr>
              <a:t>associative memory </a:t>
            </a:r>
            <a:r>
              <a:rPr lang="en-US" sz="2800" dirty="0" smtClean="0"/>
              <a:t>or </a:t>
            </a:r>
            <a:r>
              <a:rPr lang="en-US" sz="2800" b="1" dirty="0" smtClean="0">
                <a:solidFill>
                  <a:srgbClr val="3366FF"/>
                </a:solidFill>
              </a:rPr>
              <a:t>translation look-aside buffers (TLBs)</a:t>
            </a:r>
          </a:p>
          <a:p>
            <a:endParaRPr lang="en-US" sz="1100" b="1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Implementation of Page Table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471962"/>
            <a:ext cx="11706225" cy="6305202"/>
          </a:xfrm>
        </p:spPr>
        <p:txBody>
          <a:bodyPr/>
          <a:lstStyle/>
          <a:p>
            <a:endParaRPr lang="en-US" sz="1100" b="1" dirty="0" smtClean="0">
              <a:solidFill>
                <a:srgbClr val="3366FF"/>
              </a:solidFill>
            </a:endParaRPr>
          </a:p>
          <a:p>
            <a:r>
              <a:rPr lang="en-US" sz="2800" dirty="0" smtClean="0"/>
              <a:t>Some </a:t>
            </a:r>
            <a:r>
              <a:rPr lang="en-US" sz="2800" b="1" dirty="0">
                <a:solidFill>
                  <a:srgbClr val="3366FF"/>
                </a:solidFill>
              </a:rPr>
              <a:t>translation look-aside buffers (TLBs</a:t>
            </a:r>
            <a:r>
              <a:rPr lang="en-US" sz="2800" b="1" dirty="0" smtClean="0">
                <a:solidFill>
                  <a:srgbClr val="3366FF"/>
                </a:solidFill>
              </a:rPr>
              <a:t>) </a:t>
            </a:r>
            <a:r>
              <a:rPr lang="en-US" sz="2800" dirty="0" smtClean="0"/>
              <a:t> store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rgbClr val="3366FF"/>
                </a:solidFill>
              </a:rPr>
              <a:t>address-space identifiers (ASIDs) </a:t>
            </a:r>
            <a:r>
              <a:rPr lang="en-US" sz="2800" dirty="0" smtClean="0"/>
              <a:t>in each TLB entry – uniquely identifies each process to provide address-space protection for that process</a:t>
            </a:r>
          </a:p>
          <a:p>
            <a:r>
              <a:rPr lang="en-US" sz="2800" dirty="0" smtClean="0"/>
              <a:t>TLBs </a:t>
            </a:r>
            <a:r>
              <a:rPr lang="en-US" sz="2800" dirty="0" smtClean="0"/>
              <a:t>typically small (64 to 1,024 entries)</a:t>
            </a:r>
          </a:p>
          <a:p>
            <a:endParaRPr lang="en-US" sz="2400" dirty="0" smtClean="0"/>
          </a:p>
          <a:p>
            <a:r>
              <a:rPr lang="en-US" sz="2800" dirty="0" smtClean="0"/>
              <a:t>On a TLB miss, value is loaded into the TLB for faster access next time</a:t>
            </a:r>
          </a:p>
          <a:p>
            <a:pPr lvl="1"/>
            <a:r>
              <a:rPr lang="en-US" sz="2400" dirty="0" smtClean="0"/>
              <a:t>Replacement policies must be considered</a:t>
            </a:r>
          </a:p>
          <a:p>
            <a:pPr lvl="1"/>
            <a:r>
              <a:rPr lang="en-US" sz="2400" dirty="0" smtClean="0"/>
              <a:t>Some entries can be</a:t>
            </a:r>
            <a:r>
              <a:rPr lang="en-US" sz="2400" b="1" dirty="0" smtClean="0">
                <a:solidFill>
                  <a:srgbClr val="3366FF"/>
                </a:solidFill>
              </a:rPr>
              <a:t> wired down </a:t>
            </a:r>
            <a:r>
              <a:rPr lang="en-US" sz="2400" dirty="0" smtClean="0"/>
              <a:t>for permanent fast access</a:t>
            </a:r>
          </a:p>
        </p:txBody>
      </p:sp>
    </p:spTree>
    <p:extLst>
      <p:ext uri="{BB962C8B-B14F-4D97-AF65-F5344CB8AC3E}">
        <p14:creationId xmlns:p14="http://schemas.microsoft.com/office/powerpoint/2010/main" val="274381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Associative Memory</a:t>
            </a:r>
          </a:p>
        </p:txBody>
      </p:sp>
      <p:sp>
        <p:nvSpPr>
          <p:cNvPr id="3481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143000" y="1741488"/>
            <a:ext cx="11028363" cy="5978525"/>
          </a:xfrm>
        </p:spPr>
        <p:txBody>
          <a:bodyPr/>
          <a:lstStyle/>
          <a:p>
            <a:r>
              <a:rPr lang="en-US" sz="2800" dirty="0" smtClean="0"/>
              <a:t>Associative memory – parallel search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Monotype Sorts" charset="2"/>
              <a:buNone/>
            </a:pPr>
            <a:r>
              <a:rPr lang="en-US" dirty="0" smtClean="0"/>
              <a:t>	</a:t>
            </a:r>
          </a:p>
          <a:p>
            <a:pPr>
              <a:buFont typeface="Monotype Sorts" charset="2"/>
              <a:buNone/>
            </a:pPr>
            <a:endParaRPr lang="en-US" dirty="0" smtClean="0"/>
          </a:p>
          <a:p>
            <a:r>
              <a:rPr lang="en-US" sz="2800" dirty="0" smtClean="0"/>
              <a:t>Address translation (p, d)</a:t>
            </a:r>
          </a:p>
          <a:p>
            <a:pPr marL="896938" lvl="1"/>
            <a:r>
              <a:rPr lang="en-US" sz="2400" dirty="0" smtClean="0"/>
              <a:t>If p is in associative register, get frame # out</a:t>
            </a:r>
          </a:p>
          <a:p>
            <a:pPr marL="896938" lvl="1"/>
            <a:r>
              <a:rPr lang="en-US" sz="2400" dirty="0" smtClean="0"/>
              <a:t>Otherwise get frame # from page table in memory</a:t>
            </a:r>
          </a:p>
          <a:p>
            <a:pPr marL="896938" lvl="1"/>
            <a:endParaRPr lang="en-US" sz="2400" dirty="0" smtClean="0"/>
          </a:p>
        </p:txBody>
      </p:sp>
      <p:sp>
        <p:nvSpPr>
          <p:cNvPr id="34820" name="Rectangle 2052"/>
          <p:cNvSpPr>
            <a:spLocks noChangeArrowheads="1"/>
          </p:cNvSpPr>
          <p:nvPr/>
        </p:nvSpPr>
        <p:spPr bwMode="auto">
          <a:xfrm>
            <a:off x="4589463" y="2806700"/>
            <a:ext cx="4343400" cy="1625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4821" name="Line 2053"/>
          <p:cNvSpPr>
            <a:spLocks noChangeShapeType="1"/>
          </p:cNvSpPr>
          <p:nvPr/>
        </p:nvSpPr>
        <p:spPr bwMode="auto">
          <a:xfrm>
            <a:off x="6761163" y="2197100"/>
            <a:ext cx="0" cy="223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4822" name="Line 2054"/>
          <p:cNvSpPr>
            <a:spLocks noChangeShapeType="1"/>
          </p:cNvSpPr>
          <p:nvPr/>
        </p:nvSpPr>
        <p:spPr bwMode="auto">
          <a:xfrm>
            <a:off x="4589463" y="32131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4823" name="Line 2055"/>
          <p:cNvSpPr>
            <a:spLocks noChangeShapeType="1"/>
          </p:cNvSpPr>
          <p:nvPr/>
        </p:nvSpPr>
        <p:spPr bwMode="auto">
          <a:xfrm>
            <a:off x="4589463" y="36195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4824" name="Line 2056"/>
          <p:cNvSpPr>
            <a:spLocks noChangeShapeType="1"/>
          </p:cNvSpPr>
          <p:nvPr/>
        </p:nvSpPr>
        <p:spPr bwMode="auto">
          <a:xfrm>
            <a:off x="4589463" y="41275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4825" name="Rectangle 2057"/>
          <p:cNvSpPr>
            <a:spLocks noChangeArrowheads="1"/>
          </p:cNvSpPr>
          <p:nvPr/>
        </p:nvSpPr>
        <p:spPr bwMode="auto">
          <a:xfrm>
            <a:off x="5046663" y="2298700"/>
            <a:ext cx="19431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r>
              <a:rPr lang="en-US" sz="2000">
                <a:latin typeface="Helvetica" pitchFamily="34" charset="0"/>
              </a:rPr>
              <a:t>Page #</a:t>
            </a:r>
          </a:p>
        </p:txBody>
      </p:sp>
      <p:sp>
        <p:nvSpPr>
          <p:cNvPr id="34826" name="Rectangle 2058"/>
          <p:cNvSpPr>
            <a:spLocks noChangeArrowheads="1"/>
          </p:cNvSpPr>
          <p:nvPr/>
        </p:nvSpPr>
        <p:spPr bwMode="auto">
          <a:xfrm>
            <a:off x="7104063" y="2298700"/>
            <a:ext cx="19431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r>
              <a:rPr lang="en-US" sz="2000">
                <a:latin typeface="Helvetica" pitchFamily="34" charset="0"/>
              </a:rPr>
              <a:t>Frame #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Paging Hardware With TLB</a:t>
            </a:r>
            <a:endParaRPr lang="en-US" sz="3400" smtClean="0"/>
          </a:p>
        </p:txBody>
      </p:sp>
      <p:pic>
        <p:nvPicPr>
          <p:cNvPr id="3584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5500" y="1816100"/>
            <a:ext cx="9151938" cy="614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Effective Access Time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795" y="1360449"/>
            <a:ext cx="11958793" cy="655691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947988" algn="l"/>
                <a:tab pos="3668713" algn="l"/>
              </a:tabLst>
            </a:pPr>
            <a:r>
              <a:rPr lang="en-US" sz="2800" dirty="0" smtClean="0"/>
              <a:t>Associative Lookup = </a:t>
            </a:r>
            <a:r>
              <a:rPr lang="en-US" sz="2800" dirty="0" smtClean="0">
                <a:sym typeface="Symbol" pitchFamily="18" charset="2"/>
              </a:rPr>
              <a:t> time unit</a:t>
            </a:r>
          </a:p>
          <a:p>
            <a:pPr lvl="1">
              <a:lnSpc>
                <a:spcPct val="90000"/>
              </a:lnSpc>
              <a:tabLst>
                <a:tab pos="2947988" algn="l"/>
                <a:tab pos="3668713" algn="l"/>
              </a:tabLst>
            </a:pPr>
            <a:r>
              <a:rPr lang="en-US" sz="2400" dirty="0" smtClean="0">
                <a:sym typeface="Symbol" pitchFamily="18" charset="2"/>
              </a:rPr>
              <a:t>Can be &lt; 10% of memory access time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947988" algn="l"/>
                <a:tab pos="3668713" algn="l"/>
              </a:tabLst>
            </a:pPr>
            <a:endParaRPr lang="en-US" sz="24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947988" algn="l"/>
                <a:tab pos="3668713" algn="l"/>
              </a:tabLst>
            </a:pPr>
            <a:r>
              <a:rPr lang="en-US" sz="2800" dirty="0" smtClean="0">
                <a:sym typeface="Symbol" pitchFamily="18" charset="2"/>
              </a:rPr>
              <a:t>Hit ratio = </a:t>
            </a:r>
          </a:p>
          <a:p>
            <a:pPr lvl="1">
              <a:lnSpc>
                <a:spcPct val="90000"/>
              </a:lnSpc>
              <a:tabLst>
                <a:tab pos="2947988" algn="l"/>
                <a:tab pos="3668713" algn="l"/>
              </a:tabLst>
            </a:pPr>
            <a:r>
              <a:rPr lang="en-US" sz="2000" dirty="0" smtClean="0">
                <a:sym typeface="Symbol" pitchFamily="18" charset="2"/>
              </a:rPr>
              <a:t>Hit ratio – percentage of times that a page number is found in the associative registers; ratio related to number of associative registers</a:t>
            </a:r>
          </a:p>
          <a:p>
            <a:pPr>
              <a:lnSpc>
                <a:spcPct val="90000"/>
              </a:lnSpc>
              <a:tabLst>
                <a:tab pos="2947988" algn="l"/>
                <a:tab pos="3668713" algn="l"/>
              </a:tabLst>
            </a:pPr>
            <a:r>
              <a:rPr lang="en-US" sz="2400" dirty="0" smtClean="0">
                <a:sym typeface="Symbol" pitchFamily="18" charset="2"/>
              </a:rPr>
              <a:t>Consider  = 80%,  = 20ns for TLB search, MA=100ns for memory access</a:t>
            </a:r>
          </a:p>
          <a:p>
            <a:pPr>
              <a:lnSpc>
                <a:spcPct val="90000"/>
              </a:lnSpc>
              <a:tabLst>
                <a:tab pos="2947988" algn="l"/>
                <a:tab pos="3668713" algn="l"/>
              </a:tabLst>
            </a:pPr>
            <a:r>
              <a:rPr lang="en-US" sz="2400" b="1" dirty="0" smtClean="0">
                <a:solidFill>
                  <a:srgbClr val="3366FF"/>
                </a:solidFill>
                <a:sym typeface="Symbol" pitchFamily="18" charset="2"/>
              </a:rPr>
              <a:t>Effective Access Time</a:t>
            </a:r>
            <a:r>
              <a:rPr lang="en-US" sz="2400" dirty="0" smtClean="0">
                <a:solidFill>
                  <a:srgbClr val="3366FF"/>
                </a:solidFill>
                <a:sym typeface="Symbol" pitchFamily="18" charset="2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sym typeface="Symbol" pitchFamily="18" charset="2"/>
              </a:rPr>
              <a:t>(EAT)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947988" algn="l"/>
                <a:tab pos="3668713" algn="l"/>
              </a:tabLst>
            </a:pPr>
            <a:r>
              <a:rPr lang="en-US" dirty="0" smtClean="0"/>
              <a:t>		</a:t>
            </a:r>
            <a:r>
              <a:rPr lang="en-US" sz="2000" dirty="0" smtClean="0"/>
              <a:t>EAT = (MA + </a:t>
            </a:r>
            <a:r>
              <a:rPr lang="en-US" sz="2000" dirty="0" smtClean="0">
                <a:sym typeface="Symbol" pitchFamily="18" charset="2"/>
              </a:rPr>
              <a:t>)  + (2MA + )(1 – ) = 2MA +  – MA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947988" algn="l"/>
                <a:tab pos="3668713" algn="l"/>
              </a:tabLst>
            </a:pPr>
            <a:endParaRPr lang="en-US" sz="20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947988" algn="l"/>
                <a:tab pos="3668713" algn="l"/>
              </a:tabLst>
            </a:pP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Consider  = 80%,  = 20ns for TLB search, 100ns for memory access</a:t>
            </a:r>
          </a:p>
          <a:p>
            <a:pPr lvl="1">
              <a:lnSpc>
                <a:spcPct val="90000"/>
              </a:lnSpc>
              <a:tabLst>
                <a:tab pos="2947988" algn="l"/>
                <a:tab pos="3668713" algn="l"/>
              </a:tabLst>
            </a:pPr>
            <a:r>
              <a:rPr lang="en-US" dirty="0" smtClean="0">
                <a:sym typeface="Symbol" pitchFamily="18" charset="2"/>
              </a:rPr>
              <a:t>EAT = 0.80 x 120 + 0.20 x 220 = 140ns</a:t>
            </a:r>
          </a:p>
          <a:p>
            <a:pPr lvl="1">
              <a:lnSpc>
                <a:spcPct val="90000"/>
              </a:lnSpc>
              <a:tabLst>
                <a:tab pos="2947988" algn="l"/>
                <a:tab pos="3668713" algn="l"/>
              </a:tabLst>
            </a:pPr>
            <a:endParaRPr lang="en-US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947988" algn="l"/>
                <a:tab pos="3668713" algn="l"/>
              </a:tabLst>
            </a:pPr>
            <a:r>
              <a:rPr lang="en-US" sz="2400" dirty="0" smtClean="0">
                <a:sym typeface="Symbol" pitchFamily="18" charset="2"/>
              </a:rPr>
              <a:t>Consider slower memory but better hit ratio -&gt;   = 98%,  = 20ns for TLB search, 140ns for memory access</a:t>
            </a:r>
          </a:p>
          <a:p>
            <a:pPr lvl="1">
              <a:lnSpc>
                <a:spcPct val="90000"/>
              </a:lnSpc>
              <a:tabLst>
                <a:tab pos="2947988" algn="l"/>
                <a:tab pos="3668713" algn="l"/>
              </a:tabLst>
            </a:pPr>
            <a:r>
              <a:rPr lang="en-US" dirty="0" smtClean="0">
                <a:sym typeface="Symbol" pitchFamily="18" charset="2"/>
              </a:rPr>
              <a:t>EAT = 0.98 x 160 + 0.02 x 300 = 162.8ns</a:t>
            </a:r>
          </a:p>
          <a:p>
            <a:pPr lvl="1">
              <a:lnSpc>
                <a:spcPct val="90000"/>
              </a:lnSpc>
              <a:tabLst>
                <a:tab pos="2947988" algn="l"/>
                <a:tab pos="3668713" algn="l"/>
              </a:tabLst>
            </a:pPr>
            <a:endParaRPr lang="en-US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947988" algn="l"/>
                <a:tab pos="3668713" algn="l"/>
              </a:tabLst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600" dirty="0"/>
              <a:t>If access memory reference takes 150 nanoseconds, how long does a paged memory reference take?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 </a:t>
            </a:r>
            <a:endParaRPr lang="en-US" sz="3600" dirty="0"/>
          </a:p>
          <a:p>
            <a:pPr lvl="0"/>
            <a:r>
              <a:rPr lang="en-US" sz="3600" dirty="0"/>
              <a:t>If we add TLBs, and 55 percent of all page table references are found in the TLBs what is effective memory reference time? (Assume that finding a page table entry in the TLBs takes 5 nanoseconds)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 </a:t>
            </a:r>
          </a:p>
          <a:p>
            <a:pPr marL="0" indent="0">
              <a:buNone/>
            </a:pP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1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smtClean="0"/>
              <a:t>End of Chapter 7 (Part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90675" y="369888"/>
            <a:ext cx="10147300" cy="768350"/>
          </a:xfrm>
        </p:spPr>
        <p:txBody>
          <a:bodyPr/>
          <a:lstStyle/>
          <a:p>
            <a:pPr eaLnBrk="1" hangingPunct="1"/>
            <a:r>
              <a:rPr lang="en-US" smtClean="0"/>
              <a:t>Background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43000" y="1449660"/>
            <a:ext cx="11596688" cy="6365604"/>
          </a:xfrm>
        </p:spPr>
        <p:txBody>
          <a:bodyPr/>
          <a:lstStyle/>
          <a:p>
            <a:r>
              <a:rPr lang="en-US" sz="2600" dirty="0" smtClean="0"/>
              <a:t>Memory is central to the operation of a computer system</a:t>
            </a:r>
          </a:p>
          <a:p>
            <a:r>
              <a:rPr lang="en-US" sz="2600" dirty="0" smtClean="0"/>
              <a:t>Program must be brought (from disk)  into memory and placed within a process for it to be run</a:t>
            </a:r>
          </a:p>
          <a:p>
            <a:r>
              <a:rPr lang="en-US" sz="2600" dirty="0" smtClean="0"/>
              <a:t>Main memory and registers are only storage CPU can access directly</a:t>
            </a:r>
          </a:p>
          <a:p>
            <a:r>
              <a:rPr lang="en-US" sz="2600" dirty="0" smtClean="0"/>
              <a:t>Register access in one CPU clock (or less)</a:t>
            </a:r>
          </a:p>
          <a:p>
            <a:r>
              <a:rPr lang="en-US" sz="2600" dirty="0" smtClean="0"/>
              <a:t>Main memory can take many cycles</a:t>
            </a:r>
          </a:p>
          <a:p>
            <a:r>
              <a:rPr lang="en-US" sz="2600" b="1" dirty="0" smtClean="0">
                <a:solidFill>
                  <a:srgbClr val="3366FF"/>
                </a:solidFill>
              </a:rPr>
              <a:t>Cache</a:t>
            </a:r>
            <a:r>
              <a:rPr lang="en-US" sz="2600" dirty="0" smtClean="0">
                <a:solidFill>
                  <a:srgbClr val="3366FF"/>
                </a:solidFill>
              </a:rPr>
              <a:t> </a:t>
            </a:r>
            <a:r>
              <a:rPr lang="en-US" sz="2600" dirty="0" smtClean="0"/>
              <a:t>sits between main memory and CPU registers</a:t>
            </a:r>
          </a:p>
          <a:p>
            <a:r>
              <a:rPr lang="en-US" sz="2600" dirty="0" smtClean="0"/>
              <a:t>Protection of memory required to ensure correct operation</a:t>
            </a:r>
          </a:p>
          <a:p>
            <a:pPr>
              <a:buFont typeface="Monotype Sorts" charset="2"/>
              <a:buNone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98650" y="369888"/>
            <a:ext cx="9839325" cy="768350"/>
          </a:xfrm>
        </p:spPr>
        <p:txBody>
          <a:bodyPr/>
          <a:lstStyle/>
          <a:p>
            <a:pPr eaLnBrk="1" hangingPunct="1"/>
            <a:r>
              <a:rPr lang="en-US" smtClean="0"/>
              <a:t>Base and Limit Registers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405054"/>
            <a:ext cx="11028363" cy="6278446"/>
          </a:xfrm>
        </p:spPr>
        <p:txBody>
          <a:bodyPr/>
          <a:lstStyle/>
          <a:p>
            <a:r>
              <a:rPr lang="en-US" sz="3200" dirty="0" smtClean="0"/>
              <a:t>A pair of </a:t>
            </a:r>
            <a:r>
              <a:rPr lang="en-US" sz="3200" b="1" dirty="0" smtClean="0">
                <a:solidFill>
                  <a:srgbClr val="3366FF"/>
                </a:solidFill>
              </a:rPr>
              <a:t>base</a:t>
            </a:r>
            <a:r>
              <a:rPr lang="en-US" sz="3200" dirty="0" smtClean="0">
                <a:solidFill>
                  <a:srgbClr val="3366FF"/>
                </a:solidFill>
              </a:rPr>
              <a:t> </a:t>
            </a:r>
            <a:r>
              <a:rPr lang="en-US" sz="3200" dirty="0" smtClean="0"/>
              <a:t>and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smtClean="0">
                <a:solidFill>
                  <a:srgbClr val="3366FF"/>
                </a:solidFill>
              </a:rPr>
              <a:t>limit</a:t>
            </a:r>
            <a:r>
              <a:rPr lang="en-US" sz="3200" dirty="0" smtClean="0">
                <a:solidFill>
                  <a:srgbClr val="3366FF"/>
                </a:solidFill>
              </a:rPr>
              <a:t> </a:t>
            </a:r>
            <a:r>
              <a:rPr lang="en-US" sz="3200" dirty="0" smtClean="0"/>
              <a:t>registers define the logical address space</a:t>
            </a:r>
          </a:p>
        </p:txBody>
      </p:sp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79888" y="2393950"/>
            <a:ext cx="5400675" cy="528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smtClean="0"/>
              <a:t>Hardware Address Protection with Base and Limit Registers</a:t>
            </a:r>
          </a:p>
        </p:txBody>
      </p:sp>
      <p:pic>
        <p:nvPicPr>
          <p:cNvPr id="8195" name="Content Placeholder 4" descr="8.02.pdf"/>
          <p:cNvPicPr>
            <a:picLocks noGrp="1" noChangeAspect="1"/>
          </p:cNvPicPr>
          <p:nvPr>
            <p:ph idx="1"/>
          </p:nvPr>
        </p:nvPicPr>
        <p:blipFill>
          <a:blip r:embed="rId2"/>
          <a:srcRect t="-12790" b="-12790"/>
          <a:stretch>
            <a:fillRect/>
          </a:stretch>
        </p:blipFill>
        <p:spPr>
          <a:xfrm>
            <a:off x="1338146" y="1851102"/>
            <a:ext cx="11552664" cy="62000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Address Binding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209675" y="1471961"/>
            <a:ext cx="12344400" cy="6213127"/>
          </a:xfrm>
        </p:spPr>
        <p:txBody>
          <a:bodyPr/>
          <a:lstStyle/>
          <a:p>
            <a:r>
              <a:rPr kumimoji="0" lang="en-US" sz="2800" dirty="0" smtClean="0"/>
              <a:t>Most system allow a user process to reside in any part of the physical memory</a:t>
            </a:r>
          </a:p>
          <a:p>
            <a:r>
              <a:rPr kumimoji="0" lang="en-US" sz="2800" dirty="0" smtClean="0"/>
              <a:t>Inconvenient to have first user process physical address always at 0000 </a:t>
            </a:r>
          </a:p>
          <a:p>
            <a:r>
              <a:rPr kumimoji="0" lang="en-US" sz="2800" dirty="0" smtClean="0"/>
              <a:t>Further, addresses represented in different ways at different stages of a program’s life</a:t>
            </a:r>
          </a:p>
          <a:p>
            <a:pPr lvl="1"/>
            <a:r>
              <a:rPr kumimoji="0" lang="en-US" sz="2400" dirty="0" smtClean="0"/>
              <a:t>Source code addresses usually symbolic</a:t>
            </a:r>
          </a:p>
          <a:p>
            <a:pPr lvl="1"/>
            <a:r>
              <a:rPr kumimoji="0" lang="en-US" sz="2400" dirty="0" smtClean="0"/>
              <a:t>Compiled code addresses </a:t>
            </a:r>
            <a:r>
              <a:rPr kumimoji="0" lang="en-US" sz="2400" b="1" dirty="0" smtClean="0">
                <a:solidFill>
                  <a:srgbClr val="0000FF"/>
                </a:solidFill>
              </a:rPr>
              <a:t>bind </a:t>
            </a:r>
            <a:r>
              <a:rPr kumimoji="0" lang="en-US" sz="2400" dirty="0" smtClean="0"/>
              <a:t>to </a:t>
            </a:r>
            <a:r>
              <a:rPr kumimoji="0" lang="en-US" sz="2400" dirty="0" err="1" smtClean="0"/>
              <a:t>relocatable</a:t>
            </a:r>
            <a:r>
              <a:rPr kumimoji="0" lang="en-US" sz="2400" dirty="0" smtClean="0"/>
              <a:t> addresses</a:t>
            </a:r>
          </a:p>
          <a:p>
            <a:pPr lvl="2"/>
            <a:r>
              <a:rPr kumimoji="0" lang="en-US" sz="2400" dirty="0" smtClean="0"/>
              <a:t>i.e. “14 bytes from beginning of this module”</a:t>
            </a:r>
          </a:p>
          <a:p>
            <a:pPr lvl="1"/>
            <a:r>
              <a:rPr kumimoji="0" lang="en-US" sz="2400" dirty="0" smtClean="0"/>
              <a:t>Linker or loader will bind </a:t>
            </a:r>
            <a:r>
              <a:rPr kumimoji="0" lang="en-US" sz="2400" dirty="0" err="1" smtClean="0"/>
              <a:t>relocatable</a:t>
            </a:r>
            <a:r>
              <a:rPr kumimoji="0" lang="en-US" sz="2400" dirty="0" smtClean="0"/>
              <a:t> addresses to absolute addresses</a:t>
            </a:r>
          </a:p>
          <a:p>
            <a:pPr lvl="2"/>
            <a:r>
              <a:rPr kumimoji="0" lang="en-US" sz="2400" dirty="0" smtClean="0"/>
              <a:t>i.e. 74014</a:t>
            </a:r>
          </a:p>
          <a:p>
            <a:pPr lvl="1"/>
            <a:r>
              <a:rPr kumimoji="0" lang="en-US" sz="2400" dirty="0" smtClean="0"/>
              <a:t>Each binding maps one address space to another</a:t>
            </a:r>
          </a:p>
          <a:p>
            <a:pPr>
              <a:buFont typeface="Monotype Sorts" charset="2"/>
              <a:buNone/>
            </a:pPr>
            <a:endParaRPr kumimoji="0" lang="en-US" dirty="0" smtClean="0"/>
          </a:p>
          <a:p>
            <a:pPr lvl="1"/>
            <a:endParaRPr kumimoji="0"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14475" y="538163"/>
            <a:ext cx="12201525" cy="609600"/>
          </a:xfrm>
        </p:spPr>
        <p:txBody>
          <a:bodyPr/>
          <a:lstStyle/>
          <a:p>
            <a:pPr eaLnBrk="1" hangingPunct="1"/>
            <a:r>
              <a:rPr lang="en-US" sz="4000" smtClean="0"/>
              <a:t>Binding of Instructions and Data to Memory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1625" y="1519237"/>
            <a:ext cx="11201400" cy="5929777"/>
          </a:xfrm>
        </p:spPr>
        <p:txBody>
          <a:bodyPr/>
          <a:lstStyle/>
          <a:p>
            <a:r>
              <a:rPr kumimoji="0" lang="en-US" sz="3200" dirty="0" smtClean="0"/>
              <a:t>Address binding of instructions and data to memory addresses can done at three different stages</a:t>
            </a:r>
          </a:p>
          <a:p>
            <a:pPr lvl="1"/>
            <a:r>
              <a:rPr lang="en-US" sz="2800" b="1" dirty="0" smtClean="0"/>
              <a:t>Compile time</a:t>
            </a:r>
            <a:r>
              <a:rPr lang="en-US" sz="2800" dirty="0" smtClean="0"/>
              <a:t>:  If memory location known a priori, </a:t>
            </a:r>
            <a:r>
              <a:rPr lang="en-US" sz="2800" b="1" dirty="0" smtClean="0">
                <a:solidFill>
                  <a:srgbClr val="3366FF"/>
                </a:solidFill>
              </a:rPr>
              <a:t>absolute code</a:t>
            </a:r>
            <a:r>
              <a:rPr lang="en-US" sz="2800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can be generated; must recompile code if starting location changes</a:t>
            </a:r>
          </a:p>
          <a:p>
            <a:pPr lvl="1"/>
            <a:r>
              <a:rPr lang="en-US" sz="2800" b="1" dirty="0" smtClean="0"/>
              <a:t>Load time</a:t>
            </a:r>
            <a:r>
              <a:rPr lang="en-US" sz="2800" dirty="0" smtClean="0"/>
              <a:t>:  Must generate </a:t>
            </a:r>
            <a:r>
              <a:rPr lang="en-US" sz="2800" b="1" dirty="0" err="1" smtClean="0">
                <a:solidFill>
                  <a:srgbClr val="3366FF"/>
                </a:solidFill>
              </a:rPr>
              <a:t>relocatable</a:t>
            </a:r>
            <a:r>
              <a:rPr lang="en-US" sz="2800" b="1" dirty="0" smtClean="0">
                <a:solidFill>
                  <a:srgbClr val="3366FF"/>
                </a:solidFill>
              </a:rPr>
              <a:t> code</a:t>
            </a:r>
            <a:r>
              <a:rPr lang="en-US" sz="2800" dirty="0" smtClean="0"/>
              <a:t> if memory location is not known at compile time</a:t>
            </a:r>
          </a:p>
          <a:p>
            <a:pPr lvl="1"/>
            <a:r>
              <a:rPr lang="en-US" sz="2800" b="1" dirty="0" smtClean="0"/>
              <a:t>Execution time</a:t>
            </a:r>
            <a:r>
              <a:rPr lang="en-US" sz="2800" dirty="0" smtClean="0"/>
              <a:t>:  Binding delayed until run time if the process can be moved during its execution from one memory segment to another</a:t>
            </a:r>
          </a:p>
          <a:p>
            <a:pPr lvl="2"/>
            <a:r>
              <a:rPr lang="en-US" sz="2400" dirty="0" smtClean="0"/>
              <a:t>Need hardware support for address </a:t>
            </a:r>
            <a:r>
              <a:rPr lang="en-US" sz="2400" dirty="0" smtClean="0"/>
              <a:t>maps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69888"/>
            <a:ext cx="11949112" cy="768350"/>
          </a:xfrm>
        </p:spPr>
        <p:txBody>
          <a:bodyPr/>
          <a:lstStyle/>
          <a:p>
            <a:pPr eaLnBrk="1" hangingPunct="1"/>
            <a:r>
              <a:rPr lang="en-US" smtClean="0"/>
              <a:t>Multistep Processing of a User Program</a:t>
            </a:r>
            <a:r>
              <a:rPr lang="en-US" sz="4000" smtClean="0"/>
              <a:t> </a:t>
            </a:r>
          </a:p>
        </p:txBody>
      </p:sp>
      <p:pic>
        <p:nvPicPr>
          <p:cNvPr id="11267" name="Picture 4" descr="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41875" y="1315844"/>
            <a:ext cx="5082710" cy="7181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5929</TotalTime>
  <Words>1801</Words>
  <Application>Microsoft Office PowerPoint</Application>
  <PresentationFormat>Custom</PresentationFormat>
  <Paragraphs>291</Paragraphs>
  <Slides>37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ＭＳ Ｐゴシック</vt:lpstr>
      <vt:lpstr>Arial</vt:lpstr>
      <vt:lpstr>Helvetica</vt:lpstr>
      <vt:lpstr>Monotype Sorts</vt:lpstr>
      <vt:lpstr>Symbol</vt:lpstr>
      <vt:lpstr>Times New Roman</vt:lpstr>
      <vt:lpstr>Verdana</vt:lpstr>
      <vt:lpstr>Webdings</vt:lpstr>
      <vt:lpstr>os-8</vt:lpstr>
      <vt:lpstr>Chapter 8:  Main Memory</vt:lpstr>
      <vt:lpstr>Chapter 8:  Memory Management</vt:lpstr>
      <vt:lpstr>Objectives</vt:lpstr>
      <vt:lpstr>Background</vt:lpstr>
      <vt:lpstr>Base and Limit Registers</vt:lpstr>
      <vt:lpstr>Hardware Address Protection with Base and Limit Registers</vt:lpstr>
      <vt:lpstr>Address Binding</vt:lpstr>
      <vt:lpstr>Binding of Instructions and Data to Memory</vt:lpstr>
      <vt:lpstr>Multistep Processing of a User Program </vt:lpstr>
      <vt:lpstr>Logical vs. Physical Address Space</vt:lpstr>
      <vt:lpstr>Memory-Management Unit (MMU)</vt:lpstr>
      <vt:lpstr>Dynamic relocation using a  relocation register</vt:lpstr>
      <vt:lpstr>Dynamic Loading</vt:lpstr>
      <vt:lpstr>Dynamic Linking</vt:lpstr>
      <vt:lpstr>Swapping</vt:lpstr>
      <vt:lpstr>Schematic View of Swapping</vt:lpstr>
      <vt:lpstr>Context Switch Time including Swapping</vt:lpstr>
      <vt:lpstr>Contiguous Allocation</vt:lpstr>
      <vt:lpstr>Hardware Support for Relocation  and Limit Registers</vt:lpstr>
      <vt:lpstr>Contiguous Allocation (Cont.)</vt:lpstr>
      <vt:lpstr>Dynamic Storage-Allocation Problem</vt:lpstr>
      <vt:lpstr>Fragmentation</vt:lpstr>
      <vt:lpstr>Fragmentation (Cont.)</vt:lpstr>
      <vt:lpstr>Paging</vt:lpstr>
      <vt:lpstr>Address Translation Scheme</vt:lpstr>
      <vt:lpstr>Paging Hardware</vt:lpstr>
      <vt:lpstr>Paging Model of Logical and Physical Memory</vt:lpstr>
      <vt:lpstr>Paging Example</vt:lpstr>
      <vt:lpstr>Paging (Cont.)</vt:lpstr>
      <vt:lpstr>Free Frames</vt:lpstr>
      <vt:lpstr>Implementation of Page Table</vt:lpstr>
      <vt:lpstr>Implementation of Page Table</vt:lpstr>
      <vt:lpstr>Associative Memory</vt:lpstr>
      <vt:lpstr>Paging Hardware With TLB</vt:lpstr>
      <vt:lpstr>Effective Access Time</vt:lpstr>
      <vt:lpstr>Questions</vt:lpstr>
      <vt:lpstr>End of Chapter 7 (Part 1)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9.01</dc:title>
  <dc:creator>Marilyn Turnamian</dc:creator>
  <cp:lastModifiedBy>Valentina Korzhova</cp:lastModifiedBy>
  <cp:revision>262</cp:revision>
  <cp:lastPrinted>2011-02-28T19:54:28Z</cp:lastPrinted>
  <dcterms:created xsi:type="dcterms:W3CDTF">2011-03-02T21:07:33Z</dcterms:created>
  <dcterms:modified xsi:type="dcterms:W3CDTF">2015-02-17T21:46:35Z</dcterms:modified>
</cp:coreProperties>
</file>