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7"/>
  </p:notesMasterIdLst>
  <p:handoutMasterIdLst>
    <p:handoutMasterId r:id="rId28"/>
  </p:handoutMasterIdLst>
  <p:sldIdLst>
    <p:sldId id="356" r:id="rId2"/>
    <p:sldId id="274" r:id="rId3"/>
    <p:sldId id="369" r:id="rId4"/>
    <p:sldId id="282" r:id="rId5"/>
    <p:sldId id="283" r:id="rId6"/>
    <p:sldId id="331" r:id="rId7"/>
    <p:sldId id="284" r:id="rId8"/>
    <p:sldId id="332" r:id="rId9"/>
    <p:sldId id="333" r:id="rId10"/>
    <p:sldId id="285" r:id="rId11"/>
    <p:sldId id="334" r:id="rId12"/>
    <p:sldId id="286" r:id="rId13"/>
    <p:sldId id="287" r:id="rId14"/>
    <p:sldId id="336" r:id="rId15"/>
    <p:sldId id="288" r:id="rId16"/>
    <p:sldId id="337" r:id="rId17"/>
    <p:sldId id="390" r:id="rId18"/>
    <p:sldId id="289" r:id="rId19"/>
    <p:sldId id="387" r:id="rId20"/>
    <p:sldId id="290" r:id="rId21"/>
    <p:sldId id="291" r:id="rId22"/>
    <p:sldId id="292" r:id="rId23"/>
    <p:sldId id="293" r:id="rId24"/>
    <p:sldId id="389" r:id="rId25"/>
    <p:sldId id="363" r:id="rId26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8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900"/>
    <a:srgbClr val="663300"/>
    <a:srgbClr val="FF0000"/>
    <a:srgbClr val="0000C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42" y="102"/>
      </p:cViewPr>
      <p:guideLst>
        <p:guide orient="horz" pos="1528"/>
        <p:guide pos="19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3350" y="0"/>
            <a:ext cx="30670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ctr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defTabSz="881063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3350" y="8853488"/>
            <a:ext cx="30670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134" tIns="44067" rIns="88134" bIns="44067" numCol="1" anchor="b" anchorCtr="0" compatLnSpc="1">
            <a:prstTxWarp prst="textNoShape">
              <a:avLst/>
            </a:prstTxWarp>
          </a:bodyPr>
          <a:lstStyle>
            <a:lvl1pPr algn="r" defTabSz="881063">
              <a:defRPr sz="1200">
                <a:latin typeface="Helvetica" charset="0"/>
              </a:defRPr>
            </a:lvl1pPr>
          </a:lstStyle>
          <a:p>
            <a:pPr>
              <a:defRPr/>
            </a:pPr>
            <a:fld id="{F05226D5-815E-4BE3-8E0C-B107B0A3A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92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0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D61D868B-0BBE-4BD7-BC3A-4FB4CC4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9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1BD62-EB29-4808-AE2F-EBBA653DFC8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2018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09950-E8D3-4690-ABFD-D68C2860FF9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0127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92F0C-DDA9-443A-9014-7AFD7EF2B01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162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0C957-74D5-4F1F-9173-7DBABEAB996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76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791BA-395F-4585-8C08-90D333D2C36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04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C69909-9317-4AD0-96BC-D90A91F112E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4354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7359D-C392-47B9-8A66-65F16DE2A63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5713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EEB03-617C-4F28-A36A-32B9E5873E6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4999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30495-EBFB-483F-90A8-9B6642FD42D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773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E4DEE-B6EC-4ACD-A990-D47B1B10F49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0385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7F068-9D03-467B-8189-904951BAA06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3343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9CBF4E-2360-4CB1-89B2-8521CDF5E03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8962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07FB9-F196-4C70-BDB2-E9A34DC59ADF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640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D7704-48E2-4187-9AAD-75B4C92CCB2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272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7564F-46ED-4A5A-A5E4-D8C91A62695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275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84BD6-CE40-4DAB-96D9-2A18F4E8340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500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523B8-2EE4-4717-845B-F95A01B5563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9124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F5F286-84F3-41DB-93D1-757483ABDB8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268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F0266-EF1C-4642-B68E-B240FE59A0E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8806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B7212-23AB-4535-9485-5FA74FD1F6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262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D33D71-C0D3-4CCB-B673-C568BF707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952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E03C1-A47D-478E-9502-E4E3E9B1FCB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350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46767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0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 dirty="0">
                <a:solidFill>
                  <a:srgbClr val="006699"/>
                </a:solidFill>
                <a:latin typeface="Helvetica" charset="0"/>
              </a:rPr>
              <a:t>9.</a:t>
            </a:r>
            <a:fld id="{294B7D77-EFAE-4755-884F-7CD280ABB6C4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4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©2011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46767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Essentials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700338" algn="l"/>
              </a:tabLst>
            </a:pPr>
            <a:r>
              <a:rPr lang="en-US" sz="2800" dirty="0" smtClean="0"/>
              <a:t>Replace page that will not be used for longest period of time</a:t>
            </a:r>
          </a:p>
          <a:p>
            <a:pPr lvl="1">
              <a:tabLst>
                <a:tab pos="2700338" algn="l"/>
              </a:tabLst>
            </a:pPr>
            <a:r>
              <a:rPr lang="en-US" sz="2800" dirty="0" smtClean="0"/>
              <a:t>9 is optimal for the example on the next slide</a:t>
            </a:r>
          </a:p>
          <a:p>
            <a:pPr>
              <a:buFont typeface="Monotype Sorts" charset="2"/>
              <a:buNone/>
              <a:tabLst>
                <a:tab pos="2700338" algn="l"/>
              </a:tabLst>
            </a:pPr>
            <a:r>
              <a:rPr lang="en-US" sz="2800" dirty="0" smtClean="0"/>
              <a:t>	</a:t>
            </a:r>
          </a:p>
          <a:p>
            <a:pPr>
              <a:tabLst>
                <a:tab pos="2700338" algn="l"/>
              </a:tabLst>
            </a:pPr>
            <a:r>
              <a:rPr lang="en-US" sz="2800" dirty="0" smtClean="0"/>
              <a:t>How do you know this?</a:t>
            </a:r>
          </a:p>
          <a:p>
            <a:pPr lvl="1">
              <a:tabLst>
                <a:tab pos="2700338" algn="l"/>
              </a:tabLst>
            </a:pPr>
            <a:r>
              <a:rPr lang="en-US" sz="2800" dirty="0" smtClean="0"/>
              <a:t>Can’t read the future</a:t>
            </a:r>
          </a:p>
          <a:p>
            <a:pPr>
              <a:tabLst>
                <a:tab pos="2700338" algn="l"/>
              </a:tabLst>
            </a:pPr>
            <a:endParaRPr lang="en-US" sz="2800" dirty="0" smtClean="0"/>
          </a:p>
          <a:p>
            <a:pPr>
              <a:tabLst>
                <a:tab pos="2700338" algn="l"/>
              </a:tabLst>
            </a:pPr>
            <a:r>
              <a:rPr lang="en-US" sz="2800" dirty="0" smtClean="0"/>
              <a:t>Used for measuring how well your algorithm performs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275" y="369888"/>
            <a:ext cx="11845925" cy="768350"/>
          </a:xfrm>
        </p:spPr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1013" y="2425700"/>
            <a:ext cx="105505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238" y="369888"/>
            <a:ext cx="11510962" cy="768350"/>
          </a:xfrm>
        </p:spPr>
        <p:txBody>
          <a:bodyPr/>
          <a:lstStyle/>
          <a:p>
            <a:pPr eaLnBrk="1" hangingPunct="1"/>
            <a:r>
              <a:rPr lang="en-US" smtClean="0"/>
              <a:t>Least Recently Used (LRU)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1360449"/>
            <a:ext cx="11028363" cy="6556917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dirty="0" smtClean="0"/>
          </a:p>
          <a:p>
            <a:r>
              <a:rPr lang="en-US" sz="2800" dirty="0" smtClean="0"/>
              <a:t>Use past knowledge rather than future</a:t>
            </a:r>
          </a:p>
          <a:p>
            <a:r>
              <a:rPr lang="en-US" sz="2800" dirty="0" smtClean="0"/>
              <a:t>Replace page that has not been used in the most amount of time</a:t>
            </a:r>
          </a:p>
          <a:p>
            <a:r>
              <a:rPr lang="en-US" sz="2800" dirty="0" smtClean="0"/>
              <a:t>Associate time of last use with each page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12 faults – better than FIFO but worse than OPT</a:t>
            </a:r>
          </a:p>
          <a:p>
            <a:r>
              <a:rPr lang="en-US" sz="2800" dirty="0" smtClean="0"/>
              <a:t>Generally good algorithm and frequently used</a:t>
            </a:r>
          </a:p>
          <a:p>
            <a:r>
              <a:rPr lang="en-US" sz="2800" dirty="0" smtClean="0"/>
              <a:t>But how to implement?</a:t>
            </a:r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  <p:pic>
        <p:nvPicPr>
          <p:cNvPr id="40964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664614"/>
            <a:ext cx="11852275" cy="287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338146"/>
            <a:ext cx="11482388" cy="6346942"/>
          </a:xfrm>
        </p:spPr>
        <p:txBody>
          <a:bodyPr/>
          <a:lstStyle/>
          <a:p>
            <a:r>
              <a:rPr lang="en-US" sz="2400" dirty="0" smtClean="0"/>
              <a:t>Counter implementation</a:t>
            </a:r>
          </a:p>
          <a:p>
            <a:pPr lvl="1"/>
            <a:r>
              <a:rPr lang="en-US" sz="2000" dirty="0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sz="2000" dirty="0" smtClean="0"/>
              <a:t>When a page needs to be changed, look at the counters to find smallest value</a:t>
            </a:r>
          </a:p>
          <a:p>
            <a:pPr lvl="2"/>
            <a:r>
              <a:rPr lang="en-US" dirty="0" smtClean="0"/>
              <a:t>Search through table needed</a:t>
            </a:r>
          </a:p>
          <a:p>
            <a:r>
              <a:rPr lang="en-US" sz="2400" dirty="0" smtClean="0"/>
              <a:t>Stack implementation</a:t>
            </a:r>
          </a:p>
          <a:p>
            <a:pPr lvl="1"/>
            <a:r>
              <a:rPr lang="en-US" sz="2000" dirty="0" smtClean="0"/>
              <a:t>Keep a stack of page numbers in a double link form:</a:t>
            </a:r>
          </a:p>
          <a:p>
            <a:pPr lvl="1"/>
            <a:r>
              <a:rPr lang="en-US" sz="2000" dirty="0" smtClean="0"/>
              <a:t>Page referenced:</a:t>
            </a:r>
          </a:p>
          <a:p>
            <a:pPr lvl="2"/>
            <a:r>
              <a:rPr lang="en-US" dirty="0" smtClean="0"/>
              <a:t>move it to the top</a:t>
            </a:r>
          </a:p>
          <a:p>
            <a:pPr lvl="2"/>
            <a:r>
              <a:rPr lang="en-US" dirty="0" smtClean="0"/>
              <a:t>requires 6 pointers to be changed</a:t>
            </a:r>
          </a:p>
          <a:p>
            <a:pPr lvl="1"/>
            <a:r>
              <a:rPr lang="en-US" sz="2000" dirty="0" smtClean="0"/>
              <a:t>But each update more expensive</a:t>
            </a:r>
          </a:p>
          <a:p>
            <a:pPr lvl="1"/>
            <a:r>
              <a:rPr lang="en-US" sz="2000" dirty="0" smtClean="0"/>
              <a:t>No search for replacement</a:t>
            </a:r>
          </a:p>
          <a:p>
            <a:r>
              <a:rPr lang="en-US" sz="2400" dirty="0" smtClean="0"/>
              <a:t>LRU and OPT are cases of </a:t>
            </a:r>
            <a:r>
              <a:rPr lang="en-US" sz="2400" b="1" dirty="0" smtClean="0">
                <a:solidFill>
                  <a:srgbClr val="3366FF"/>
                </a:solidFill>
              </a:rPr>
              <a:t>stack algorithms </a:t>
            </a:r>
            <a:r>
              <a:rPr lang="en-US" sz="2400" dirty="0" smtClean="0"/>
              <a:t>that don’t have </a:t>
            </a:r>
            <a:r>
              <a:rPr lang="en-US" sz="2400" dirty="0" err="1" smtClean="0"/>
              <a:t>Belady’s</a:t>
            </a:r>
            <a:r>
              <a:rPr lang="en-US" sz="2400" dirty="0" smtClean="0"/>
              <a:t> Anomaly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407988"/>
            <a:ext cx="11439525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Use Of A Stack to Record The </a:t>
            </a:r>
            <a:br>
              <a:rPr lang="en-US" sz="4000" smtClean="0"/>
            </a:br>
            <a:r>
              <a:rPr lang="en-US" sz="4000" smtClean="0"/>
              <a:t>Most Recent Page References</a:t>
            </a:r>
          </a:p>
        </p:txBody>
      </p:sp>
      <p:pic>
        <p:nvPicPr>
          <p:cNvPr id="4301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0575" y="1585913"/>
            <a:ext cx="96551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LRU Approximation Algorithms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188" y="1512888"/>
            <a:ext cx="11055350" cy="6862762"/>
          </a:xfrm>
        </p:spPr>
        <p:txBody>
          <a:bodyPr/>
          <a:lstStyle/>
          <a:p>
            <a:r>
              <a:rPr lang="en-US" sz="2400" dirty="0" smtClean="0"/>
              <a:t>LRU needs special hardware and still slow</a:t>
            </a:r>
          </a:p>
          <a:p>
            <a:r>
              <a:rPr lang="en-US" sz="2400" b="1" dirty="0" smtClean="0">
                <a:solidFill>
                  <a:srgbClr val="3366FF"/>
                </a:solidFill>
              </a:rPr>
              <a:t>Reference bit</a:t>
            </a:r>
          </a:p>
          <a:p>
            <a:pPr lvl="1"/>
            <a:r>
              <a:rPr lang="en-US" sz="2000" dirty="0" smtClean="0"/>
              <a:t>With each page associate a bit, initially = 0</a:t>
            </a:r>
          </a:p>
          <a:p>
            <a:pPr lvl="1"/>
            <a:r>
              <a:rPr lang="en-US" sz="2000" dirty="0" smtClean="0"/>
              <a:t>When page is referenced bit set to 1</a:t>
            </a:r>
          </a:p>
          <a:p>
            <a:pPr lvl="1"/>
            <a:r>
              <a:rPr lang="en-US" sz="2000" dirty="0" smtClean="0"/>
              <a:t>Replace any with reference bit = 0 (if one exists)</a:t>
            </a:r>
          </a:p>
          <a:p>
            <a:pPr lvl="2"/>
            <a:r>
              <a:rPr lang="en-US" dirty="0" smtClean="0"/>
              <a:t>We do not know the order, however</a:t>
            </a:r>
            <a:endParaRPr lang="en-US" sz="11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Second-chance algorithm</a:t>
            </a:r>
          </a:p>
          <a:p>
            <a:pPr lvl="1"/>
            <a:r>
              <a:rPr lang="en-US" sz="2000" dirty="0" smtClean="0"/>
              <a:t>Generally FIFO, plus hardware-provided reference bit</a:t>
            </a:r>
          </a:p>
          <a:p>
            <a:pPr lvl="1"/>
            <a:r>
              <a:rPr lang="en-US" sz="2000" dirty="0" smtClean="0"/>
              <a:t>Clock replacement</a:t>
            </a:r>
          </a:p>
          <a:p>
            <a:pPr lvl="1"/>
            <a:r>
              <a:rPr lang="en-US" sz="2000" dirty="0" smtClean="0"/>
              <a:t>If page to be replaced has </a:t>
            </a:r>
          </a:p>
          <a:p>
            <a:pPr lvl="2"/>
            <a:r>
              <a:rPr lang="en-US" dirty="0" smtClean="0"/>
              <a:t>Reference bit = 0 -&gt; replace it</a:t>
            </a:r>
          </a:p>
          <a:p>
            <a:pPr lvl="2"/>
            <a:r>
              <a:rPr lang="en-US" dirty="0" smtClean="0"/>
              <a:t>reference bit = 1 then:</a:t>
            </a:r>
          </a:p>
          <a:p>
            <a:pPr lvl="3"/>
            <a:r>
              <a:rPr lang="en-US" dirty="0" smtClean="0"/>
              <a:t>set reference bit 0, leave page in memory</a:t>
            </a:r>
          </a:p>
          <a:p>
            <a:pPr lvl="3"/>
            <a:r>
              <a:rPr lang="en-US" dirty="0" smtClean="0"/>
              <a:t>replace next page, subject to same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50800"/>
            <a:ext cx="12401550" cy="1125538"/>
          </a:xfrm>
        </p:spPr>
        <p:txBody>
          <a:bodyPr/>
          <a:lstStyle/>
          <a:p>
            <a:pPr eaLnBrk="1" hangingPunct="1"/>
            <a:r>
              <a:rPr lang="en-US" sz="2900" smtClean="0"/>
              <a:t>Second-Chance (clock) Page-Replacement Algorithm</a:t>
            </a: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5400" y="1714500"/>
            <a:ext cx="8845550" cy="631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Enhanced Second-Chance Page-Replacement </a:t>
            </a:r>
            <a:r>
              <a:rPr lang="en-US" sz="3200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ESCPR algorithm considers the reference bit and modify bit as an ordered pair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(0,0) neither recently used nor modified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(0,1) not recently used but modified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(1,0) </a:t>
            </a:r>
            <a:r>
              <a:rPr lang="en-US" dirty="0"/>
              <a:t>recently used but </a:t>
            </a:r>
            <a:r>
              <a:rPr lang="en-US" dirty="0" smtClean="0"/>
              <a:t>not modified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(1,1) </a:t>
            </a:r>
            <a:r>
              <a:rPr lang="en-US" dirty="0"/>
              <a:t>recently used </a:t>
            </a:r>
            <a:r>
              <a:rPr lang="en-US" dirty="0" smtClean="0"/>
              <a:t>and </a:t>
            </a:r>
            <a:r>
              <a:rPr lang="en-US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8725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Counting Algorithms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709738"/>
            <a:ext cx="11549063" cy="6069012"/>
          </a:xfrm>
        </p:spPr>
        <p:txBody>
          <a:bodyPr/>
          <a:lstStyle/>
          <a:p>
            <a:r>
              <a:rPr lang="en-US" sz="2400" dirty="0" smtClean="0"/>
              <a:t>Keep a counter of the number of references that have been made to each page</a:t>
            </a:r>
          </a:p>
          <a:p>
            <a:pPr lvl="1"/>
            <a:r>
              <a:rPr lang="en-US" sz="2400" dirty="0" smtClean="0"/>
              <a:t>Not common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>
                <a:solidFill>
                  <a:srgbClr val="3366FF"/>
                </a:solidFill>
              </a:rPr>
              <a:t>LFU Algorithm</a:t>
            </a:r>
            <a:r>
              <a:rPr lang="en-US" sz="2400" dirty="0" smtClean="0"/>
              <a:t>:  replaces page with smallest count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>
                <a:solidFill>
                  <a:srgbClr val="3366FF"/>
                </a:solidFill>
              </a:rPr>
              <a:t>MFU Algorithm</a:t>
            </a:r>
            <a:r>
              <a:rPr lang="en-US" sz="2400" dirty="0" smtClean="0"/>
              <a:t>: based on the argument that the page with the smallest count was probably just brought in and has yet to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Page-Buffering Algorithms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Keep a pool of free frames, always</a:t>
            </a:r>
          </a:p>
          <a:p>
            <a:pPr lvl="1"/>
            <a:r>
              <a:rPr lang="en-US" sz="2000" dirty="0" smtClean="0"/>
              <a:t>Then frame available when needed, not found at fault time</a:t>
            </a:r>
          </a:p>
          <a:p>
            <a:pPr lvl="1"/>
            <a:r>
              <a:rPr lang="en-US" sz="2000" dirty="0" smtClean="0"/>
              <a:t>Read page into free frame and select victim to evict and add to free pool</a:t>
            </a:r>
          </a:p>
          <a:p>
            <a:pPr lvl="1"/>
            <a:r>
              <a:rPr lang="en-US" sz="2000" dirty="0" smtClean="0"/>
              <a:t>When convenient, evict victim</a:t>
            </a:r>
          </a:p>
          <a:p>
            <a:r>
              <a:rPr lang="en-US" sz="2400" dirty="0" smtClean="0"/>
              <a:t>Possibly, keep list of modified pages</a:t>
            </a:r>
          </a:p>
          <a:p>
            <a:pPr lvl="1"/>
            <a:r>
              <a:rPr lang="en-US" sz="2000" dirty="0" smtClean="0"/>
              <a:t>When backing store otherwise idle, write pages there and set to non-dirty</a:t>
            </a:r>
          </a:p>
          <a:p>
            <a:r>
              <a:rPr lang="en-US" sz="2400" dirty="0" smtClean="0"/>
              <a:t>Possibly, keep free frame contents intact and note what is in them</a:t>
            </a:r>
          </a:p>
          <a:p>
            <a:pPr lvl="1"/>
            <a:r>
              <a:rPr lang="en-US" sz="2000" dirty="0" smtClean="0"/>
              <a:t>If referenced again before reused, no need to load contents again from disk</a:t>
            </a:r>
          </a:p>
          <a:p>
            <a:pPr lvl="1"/>
            <a:r>
              <a:rPr lang="en-US" sz="2000" dirty="0" smtClean="0"/>
              <a:t>Generally useful to reduce penalty if wrong victim frame selected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Chapter 9:  Virtual Memory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644650"/>
            <a:ext cx="12344400" cy="6040438"/>
          </a:xfrm>
        </p:spPr>
        <p:txBody>
          <a:bodyPr/>
          <a:lstStyle/>
          <a:p>
            <a:r>
              <a:rPr lang="en-US" sz="2800" dirty="0" smtClean="0"/>
              <a:t>Page Replacement</a:t>
            </a:r>
          </a:p>
          <a:p>
            <a:r>
              <a:rPr lang="en-US" sz="2800" dirty="0" smtClean="0"/>
              <a:t>Allocation of Frames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850" y="369888"/>
            <a:ext cx="11817350" cy="768350"/>
          </a:xfrm>
        </p:spPr>
        <p:txBody>
          <a:bodyPr/>
          <a:lstStyle/>
          <a:p>
            <a:pPr eaLnBrk="1" hangingPunct="1"/>
            <a:r>
              <a:rPr lang="en-US" smtClean="0"/>
              <a:t>Allocation of Frames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00238"/>
            <a:ext cx="11026775" cy="5978525"/>
          </a:xfrm>
        </p:spPr>
        <p:txBody>
          <a:bodyPr/>
          <a:lstStyle/>
          <a:p>
            <a:r>
              <a:rPr lang="en-US" sz="2400" dirty="0" smtClean="0"/>
              <a:t>Each process needs </a:t>
            </a:r>
            <a:r>
              <a:rPr lang="en-US" sz="2400" i="1" dirty="0" smtClean="0"/>
              <a:t>minimum</a:t>
            </a:r>
            <a:r>
              <a:rPr lang="en-US" sz="2400" dirty="0" smtClean="0"/>
              <a:t> number of frames</a:t>
            </a:r>
          </a:p>
          <a:p>
            <a:r>
              <a:rPr lang="en-US" sz="2400" dirty="0" smtClean="0"/>
              <a:t>Example:  IBM 370 – 6 pages to handle </a:t>
            </a:r>
            <a:r>
              <a:rPr lang="en-US" sz="2400" dirty="0" smtClean="0"/>
              <a:t> MOVE </a:t>
            </a:r>
            <a:r>
              <a:rPr lang="en-US" sz="2400" dirty="0" smtClean="0"/>
              <a:t>instruction:</a:t>
            </a:r>
          </a:p>
          <a:p>
            <a:pPr lvl="1"/>
            <a:r>
              <a:rPr lang="en-US" sz="2000" dirty="0" smtClean="0"/>
              <a:t>instruction is 6 bytes, might span 2 pages</a:t>
            </a:r>
          </a:p>
          <a:p>
            <a:pPr lvl="1"/>
            <a:r>
              <a:rPr lang="en-US" sz="2000" dirty="0" smtClean="0"/>
              <a:t>2 pages to handle </a:t>
            </a:r>
            <a:r>
              <a:rPr lang="en-US" sz="2000" i="1" dirty="0" smtClean="0"/>
              <a:t>from</a:t>
            </a:r>
          </a:p>
          <a:p>
            <a:pPr lvl="1"/>
            <a:r>
              <a:rPr lang="en-US" sz="2000" dirty="0" smtClean="0"/>
              <a:t>2 pages to handle </a:t>
            </a:r>
            <a:r>
              <a:rPr lang="en-US" sz="2000" i="1" dirty="0" smtClean="0"/>
              <a:t>to</a:t>
            </a:r>
          </a:p>
          <a:p>
            <a:r>
              <a:rPr lang="en-US" sz="2400" i="1" dirty="0" smtClean="0"/>
              <a:t>Maximum </a:t>
            </a:r>
            <a:r>
              <a:rPr lang="en-US" sz="2400" dirty="0" smtClean="0"/>
              <a:t>of course is total frames in the system</a:t>
            </a:r>
          </a:p>
          <a:p>
            <a:r>
              <a:rPr lang="en-US" sz="2400" dirty="0" smtClean="0"/>
              <a:t>Two major allocation schemes</a:t>
            </a:r>
          </a:p>
          <a:p>
            <a:pPr lvl="1"/>
            <a:r>
              <a:rPr lang="en-US" sz="2000" dirty="0" smtClean="0"/>
              <a:t>fixed allocation</a:t>
            </a:r>
          </a:p>
          <a:p>
            <a:pPr lvl="1"/>
            <a:r>
              <a:rPr lang="en-US" sz="2000" dirty="0" smtClean="0"/>
              <a:t>priority allocation</a:t>
            </a:r>
          </a:p>
          <a:p>
            <a:r>
              <a:rPr lang="en-US" sz="2400" dirty="0" smtClean="0"/>
              <a:t>Many variations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369888"/>
            <a:ext cx="11922125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Fixed </a:t>
            </a:r>
            <a:r>
              <a:rPr lang="en-US" smtClean="0"/>
              <a:t>&amp; Proportional Allocation</a:t>
            </a:r>
            <a:endParaRPr lang="en-US" dirty="0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2550" y="1731963"/>
            <a:ext cx="11328400" cy="5560935"/>
          </a:xfrm>
        </p:spPr>
        <p:txBody>
          <a:bodyPr/>
          <a:lstStyle/>
          <a:p>
            <a:r>
              <a:rPr lang="en-US" sz="2400" dirty="0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sz="2400" dirty="0" smtClean="0"/>
              <a:t>Keep some as free frame buffer pool</a:t>
            </a:r>
          </a:p>
          <a:p>
            <a:endParaRPr lang="en-US" sz="2400" dirty="0" smtClean="0"/>
          </a:p>
          <a:p>
            <a:r>
              <a:rPr lang="en-US" sz="2400" dirty="0" smtClean="0"/>
              <a:t>Proportional allocation – Allocate according to the size of process</a:t>
            </a:r>
          </a:p>
          <a:p>
            <a:pPr lvl="1"/>
            <a:r>
              <a:rPr lang="en-US" sz="2400" dirty="0" smtClean="0"/>
              <a:t>Dynamic as degree of multiprogramming, process sizes change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65450" y="4840288"/>
          <a:ext cx="428625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2857320" imgH="1612800" progId="Equation.3">
                  <p:embed/>
                </p:oleObj>
              </mc:Choice>
              <mc:Fallback>
                <p:oleObj name="Equation" r:id="rId4" imgW="2857320" imgH="1612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840288"/>
                        <a:ext cx="4286250" cy="214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674938" y="50577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674938" y="55054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674938" y="66516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663825" y="59404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0622" tIns="65311" rIns="130622" bIns="65311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555163" y="4922838"/>
          <a:ext cx="1752600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1168400" imgH="1435100" progId="Equation.3">
                  <p:embed/>
                </p:oleObj>
              </mc:Choice>
              <mc:Fallback>
                <p:oleObj name="Equation" r:id="rId6" imgW="1168400" imgH="143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5163" y="4922838"/>
                        <a:ext cx="1752600" cy="191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369888"/>
            <a:ext cx="1173003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39900"/>
            <a:ext cx="11537950" cy="5859463"/>
          </a:xfrm>
        </p:spPr>
        <p:txBody>
          <a:bodyPr/>
          <a:lstStyle/>
          <a:p>
            <a:r>
              <a:rPr lang="en-US" sz="2800" dirty="0" smtClean="0"/>
              <a:t>Use a proportional allocation scheme using priorities rather than size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If process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i</a:t>
            </a:r>
            <a:r>
              <a:rPr lang="en-US" sz="2800" dirty="0" smtClean="0"/>
              <a:t> generates a page fault,</a:t>
            </a:r>
          </a:p>
          <a:p>
            <a:pPr lvl="1"/>
            <a:r>
              <a:rPr lang="en-US" sz="2400" dirty="0" smtClean="0"/>
              <a:t>select for replacement one of its frames</a:t>
            </a:r>
          </a:p>
          <a:p>
            <a:pPr lvl="1"/>
            <a:r>
              <a:rPr lang="en-US" sz="2400" dirty="0" smtClean="0"/>
              <a:t>select for replacement a frame from a process with lower priority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25" y="369888"/>
            <a:ext cx="11483975" cy="768350"/>
          </a:xfrm>
        </p:spPr>
        <p:txBody>
          <a:bodyPr/>
          <a:lstStyle/>
          <a:p>
            <a:pPr eaLnBrk="1" hangingPunct="1"/>
            <a:r>
              <a:rPr lang="en-US" smtClean="0"/>
              <a:t>Global vs. Local Allocation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410950" cy="5961062"/>
          </a:xfrm>
        </p:spPr>
        <p:txBody>
          <a:bodyPr/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Global replacement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sz="2400" dirty="0" smtClean="0"/>
              <a:t>But then process execution time can vary greatly</a:t>
            </a:r>
          </a:p>
          <a:p>
            <a:pPr lvl="1"/>
            <a:r>
              <a:rPr lang="en-US" sz="2400" dirty="0" smtClean="0"/>
              <a:t>But greater throughput so more common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Local replacement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– each process selects from only its own set of allocated frames</a:t>
            </a:r>
          </a:p>
          <a:p>
            <a:pPr lvl="1"/>
            <a:r>
              <a:rPr lang="en-US" sz="2400" dirty="0" smtClean="0"/>
              <a:t>More consistent per-process performance</a:t>
            </a:r>
          </a:p>
          <a:p>
            <a:pPr lvl="1"/>
            <a:r>
              <a:rPr lang="en-US" sz="2400" dirty="0" smtClean="0"/>
              <a:t>But possibly underutilized memory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Non-Uniform Memory Access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So far all memory accessed equally</a:t>
            </a:r>
          </a:p>
          <a:p>
            <a:r>
              <a:rPr lang="en-US" sz="2800" dirty="0" smtClean="0"/>
              <a:t>Many systems are NUMA – speed of access to memory varies</a:t>
            </a:r>
          </a:p>
          <a:p>
            <a:pPr lvl="1"/>
            <a:r>
              <a:rPr lang="en-US" sz="2400" dirty="0" smtClean="0"/>
              <a:t>Consider system boards containing CPUs and memory, interconnected over a system bus</a:t>
            </a:r>
          </a:p>
          <a:p>
            <a:r>
              <a:rPr lang="en-US" sz="2800" dirty="0" smtClean="0"/>
              <a:t>Optimal performance comes from allocating memory “close to” the CPU on which the thread is scheduled</a:t>
            </a:r>
          </a:p>
          <a:p>
            <a:pPr lvl="1"/>
            <a:r>
              <a:rPr lang="en-US" sz="2400" dirty="0" smtClean="0"/>
              <a:t>And modifying the scheduler to schedule the thread on the same system board when possible</a:t>
            </a:r>
          </a:p>
          <a:p>
            <a:pPr lvl="1"/>
            <a:r>
              <a:rPr lang="en-US" sz="2400" dirty="0" smtClean="0"/>
              <a:t>Solved by Solaris by creating </a:t>
            </a:r>
            <a:r>
              <a:rPr lang="en-US" sz="2400" b="1" dirty="0" err="1" smtClean="0">
                <a:solidFill>
                  <a:srgbClr val="3366FF"/>
                </a:solidFill>
              </a:rPr>
              <a:t>lgroups</a:t>
            </a:r>
            <a:r>
              <a:rPr lang="en-US" sz="2400" b="1" dirty="0" smtClean="0">
                <a:solidFill>
                  <a:srgbClr val="3366FF"/>
                </a:solidFill>
              </a:rPr>
              <a:t> </a:t>
            </a:r>
          </a:p>
          <a:p>
            <a:pPr lvl="2"/>
            <a:r>
              <a:rPr lang="en-US" sz="2000" dirty="0" smtClean="0"/>
              <a:t>Structure to track CPU / Memory low latency groups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9 (Part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82388" cy="6040438"/>
          </a:xfrm>
        </p:spPr>
        <p:txBody>
          <a:bodyPr/>
          <a:lstStyle/>
          <a:p>
            <a:r>
              <a:rPr lang="en-US" sz="2800" dirty="0" smtClean="0"/>
              <a:t>To explain the concepts of demand paging, page-replacement algorithms, and allocation of page frames</a:t>
            </a:r>
            <a:br>
              <a:rPr lang="en-US" sz="2800" dirty="0" smtClean="0"/>
            </a:b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3038" y="369888"/>
            <a:ext cx="11587162" cy="768350"/>
          </a:xfrm>
        </p:spPr>
        <p:txBody>
          <a:bodyPr/>
          <a:lstStyle/>
          <a:p>
            <a:pPr eaLnBrk="1" hangingPunct="1"/>
            <a:r>
              <a:rPr lang="en-US" smtClean="0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z="2800" dirty="0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369888"/>
            <a:ext cx="1151255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798638"/>
            <a:ext cx="11642725" cy="5822950"/>
          </a:xfrm>
        </p:spPr>
        <p:txBody>
          <a:bodyPr/>
          <a:lstStyle/>
          <a:p>
            <a:pPr>
              <a:tabLst>
                <a:tab pos="4494213" algn="ctr"/>
              </a:tabLst>
            </a:pPr>
            <a:r>
              <a:rPr lang="en-US" sz="2400" b="1" dirty="0" smtClean="0">
                <a:solidFill>
                  <a:srgbClr val="3366FF"/>
                </a:solidFill>
              </a:rPr>
              <a:t>Frame-allocation algorithm </a:t>
            </a:r>
            <a:r>
              <a:rPr lang="en-US" sz="2400" dirty="0" smtClean="0"/>
              <a:t>determines </a:t>
            </a:r>
          </a:p>
          <a:p>
            <a:pPr lvl="1">
              <a:tabLst>
                <a:tab pos="4494213" algn="ctr"/>
              </a:tabLst>
            </a:pPr>
            <a:r>
              <a:rPr lang="en-US" sz="2400" dirty="0" smtClean="0"/>
              <a:t>How many frames to give each process</a:t>
            </a:r>
          </a:p>
          <a:p>
            <a:pPr lvl="1">
              <a:tabLst>
                <a:tab pos="4494213" algn="ctr"/>
              </a:tabLst>
            </a:pPr>
            <a:r>
              <a:rPr lang="en-US" sz="2400" dirty="0" smtClean="0"/>
              <a:t>Which frames to replace</a:t>
            </a:r>
          </a:p>
          <a:p>
            <a:pPr>
              <a:tabLst>
                <a:tab pos="4494213" algn="ctr"/>
              </a:tabLst>
            </a:pPr>
            <a:r>
              <a:rPr lang="en-US" sz="2400" b="1" dirty="0" smtClean="0">
                <a:solidFill>
                  <a:srgbClr val="3366FF"/>
                </a:solidFill>
              </a:rPr>
              <a:t>Page-replacement algorithm</a:t>
            </a:r>
          </a:p>
          <a:p>
            <a:pPr lvl="1">
              <a:tabLst>
                <a:tab pos="4494213" algn="ctr"/>
              </a:tabLst>
            </a:pPr>
            <a:r>
              <a:rPr lang="en-US" sz="2400" dirty="0" smtClean="0"/>
              <a:t>Want lowest page-fault rate on both first access and re-access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endParaRPr lang="en-US" dirty="0" smtClean="0"/>
          </a:p>
          <a:p>
            <a:pPr>
              <a:tabLst>
                <a:tab pos="4494213" algn="ctr"/>
              </a:tabLst>
            </a:pPr>
            <a:r>
              <a:rPr lang="en-US" sz="2400" dirty="0" smtClean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4494213" algn="ctr"/>
              </a:tabLst>
            </a:pPr>
            <a:r>
              <a:rPr lang="en-US" sz="2400" dirty="0" smtClean="0"/>
              <a:t>String is just page numbers, not full addresses</a:t>
            </a:r>
          </a:p>
          <a:p>
            <a:pPr lvl="1">
              <a:tabLst>
                <a:tab pos="4494213" algn="ctr"/>
              </a:tabLst>
            </a:pPr>
            <a:r>
              <a:rPr lang="en-US" sz="2400" dirty="0" smtClean="0"/>
              <a:t>Repeated access to the same page does not cause a page fault</a:t>
            </a:r>
          </a:p>
          <a:p>
            <a:pPr>
              <a:tabLst>
                <a:tab pos="4494213" algn="ctr"/>
              </a:tabLst>
            </a:pPr>
            <a:r>
              <a:rPr lang="en-US" sz="2400" dirty="0" smtClean="0"/>
              <a:t>In all our examples, the reference string is :</a:t>
            </a:r>
          </a:p>
          <a:p>
            <a:pPr>
              <a:buFont typeface="Monotype Sorts" charset="2"/>
              <a:buNone/>
              <a:tabLst>
                <a:tab pos="4494213" algn="ctr"/>
              </a:tabLst>
            </a:pPr>
            <a:r>
              <a:rPr lang="en-US" sz="2400" dirty="0" smtClean="0"/>
              <a:t>	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333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Graph of Page Faults Versus </a:t>
            </a:r>
            <a:br>
              <a:rPr lang="en-US" sz="4000" smtClean="0"/>
            </a:br>
            <a:r>
              <a:rPr lang="en-US" sz="4000" smtClean="0"/>
              <a:t>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8200" y="2279650"/>
            <a:ext cx="932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775" y="1538288"/>
            <a:ext cx="10544175" cy="7683500"/>
          </a:xfrm>
        </p:spPr>
        <p:txBody>
          <a:bodyPr/>
          <a:lstStyle/>
          <a:p>
            <a:r>
              <a:rPr lang="en-US" sz="2400" dirty="0" smtClean="0"/>
              <a:t>Reference string: </a:t>
            </a:r>
            <a:r>
              <a:rPr lang="en-US" sz="2400" b="1" dirty="0" smtClean="0">
                <a:solidFill>
                  <a:srgbClr val="FF0000"/>
                </a:solidFill>
              </a:rPr>
              <a:t>7,0,1,2,0,3,0,4,2,3,0,3,0,3,2,1,2,0,1,7,0,1</a:t>
            </a:r>
            <a:endParaRPr lang="en-US" sz="2400" dirty="0" smtClean="0"/>
          </a:p>
          <a:p>
            <a:r>
              <a:rPr lang="en-US" sz="2400" dirty="0" smtClean="0"/>
              <a:t>3 frames (3 pages can be in memory at a time per process)</a:t>
            </a:r>
          </a:p>
          <a:p>
            <a:pPr>
              <a:buFont typeface="Monotype Sorts" charset="2"/>
              <a:buNone/>
            </a:pPr>
            <a:endParaRPr lang="en-US" sz="2400" dirty="0" smtClean="0"/>
          </a:p>
          <a:p>
            <a:pPr>
              <a:buFont typeface="Monotype Sorts" charset="2"/>
              <a:buNone/>
            </a:pPr>
            <a:endParaRPr lang="en-US" dirty="0" smtClean="0"/>
          </a:p>
          <a:p>
            <a:pPr>
              <a:buFont typeface="Monotype Sorts" charset="2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charset="2"/>
              <a:buNone/>
            </a:pPr>
            <a:endParaRPr lang="en-US" sz="1100" dirty="0" smtClean="0"/>
          </a:p>
          <a:p>
            <a:pPr>
              <a:buFont typeface="Monotype Sorts" charset="2"/>
              <a:buNone/>
            </a:pPr>
            <a:endParaRPr lang="en-US" sz="11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Can vary by reference string: consider 1,2,3,4,1,2,5,1,2,3,4,5</a:t>
            </a:r>
          </a:p>
          <a:p>
            <a:pPr lvl="1"/>
            <a:r>
              <a:rPr lang="en-US" dirty="0" smtClean="0"/>
              <a:t>Adding more frames can cause more page faults!</a:t>
            </a:r>
          </a:p>
          <a:p>
            <a:pPr lvl="2"/>
            <a:r>
              <a:rPr lang="en-US" sz="2000" b="1" dirty="0" err="1" smtClean="0">
                <a:solidFill>
                  <a:srgbClr val="3366FF"/>
                </a:solidFill>
              </a:rPr>
              <a:t>Belady’s</a:t>
            </a:r>
            <a:r>
              <a:rPr lang="en-US" sz="2000" b="1" dirty="0" smtClean="0">
                <a:solidFill>
                  <a:srgbClr val="3366FF"/>
                </a:solidFill>
              </a:rPr>
              <a:t> Anomaly</a:t>
            </a:r>
          </a:p>
          <a:p>
            <a:pPr>
              <a:buFont typeface="Monotype Sorts" charset="2"/>
              <a:buNone/>
            </a:pPr>
            <a:endParaRPr lang="en-US" sz="1100" dirty="0" smtClean="0"/>
          </a:p>
          <a:p>
            <a:r>
              <a:rPr lang="en-US" sz="2400" dirty="0" smtClean="0"/>
              <a:t>How to track ages of pages? </a:t>
            </a:r>
          </a:p>
          <a:p>
            <a:pPr lvl="1"/>
            <a:r>
              <a:rPr lang="en-US" sz="2000" dirty="0" smtClean="0"/>
              <a:t>Just use a FIFO queue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48442" y="3056246"/>
            <a:ext cx="5903912" cy="1828800"/>
            <a:chOff x="4704556" y="2967038"/>
            <a:chExt cx="5903912" cy="1828800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6504781" y="3694113"/>
              <a:ext cx="3328987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0622" tIns="65311" rIns="130622" bIns="65311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2   1   0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704556" y="2967038"/>
              <a:ext cx="5903912" cy="1828800"/>
              <a:chOff x="4618038" y="2967038"/>
              <a:chExt cx="5903912" cy="18288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162550" y="2967038"/>
                <a:ext cx="571500" cy="1828800"/>
                <a:chOff x="5162550" y="2967038"/>
                <a:chExt cx="571500" cy="1828800"/>
              </a:xfrm>
            </p:grpSpPr>
            <p:sp>
              <p:nvSpPr>
                <p:cNvPr id="35844" name="Rectangle 4"/>
                <p:cNvSpPr>
                  <a:spLocks noChangeArrowheads="1"/>
                </p:cNvSpPr>
                <p:nvPr/>
              </p:nvSpPr>
              <p:spPr bwMode="auto">
                <a:xfrm>
                  <a:off x="5162550" y="2967038"/>
                  <a:ext cx="571500" cy="6096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30622" tIns="65311" rIns="130622" bIns="65311" anchor="ctr"/>
                <a:lstStyle/>
                <a:p>
                  <a:pPr algn="ctr"/>
                  <a:r>
                    <a:rPr lang="en-US">
                      <a:latin typeface="Helvetica" charset="0"/>
                    </a:rPr>
                    <a:t>7</a:t>
                  </a:r>
                </a:p>
              </p:txBody>
            </p:sp>
            <p:sp>
              <p:nvSpPr>
                <p:cNvPr id="35845" name="Rectangle 5"/>
                <p:cNvSpPr>
                  <a:spLocks noChangeArrowheads="1"/>
                </p:cNvSpPr>
                <p:nvPr/>
              </p:nvSpPr>
              <p:spPr bwMode="auto">
                <a:xfrm>
                  <a:off x="5162550" y="3576638"/>
                  <a:ext cx="571500" cy="6096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30622" tIns="65311" rIns="130622" bIns="65311" anchor="ctr"/>
                <a:lstStyle/>
                <a:p>
                  <a:pPr algn="ctr"/>
                  <a:r>
                    <a:rPr lang="en-US">
                      <a:latin typeface="Helvetica" charset="0"/>
                    </a:rPr>
                    <a:t>0</a:t>
                  </a:r>
                </a:p>
              </p:txBody>
            </p:sp>
            <p:sp>
              <p:nvSpPr>
                <p:cNvPr id="35846" name="Rectangle 6"/>
                <p:cNvSpPr>
                  <a:spLocks noChangeArrowheads="1"/>
                </p:cNvSpPr>
                <p:nvPr/>
              </p:nvSpPr>
              <p:spPr bwMode="auto">
                <a:xfrm>
                  <a:off x="5162550" y="4186238"/>
                  <a:ext cx="571500" cy="6096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130622" tIns="65311" rIns="130622" bIns="65311" anchor="ctr"/>
                <a:lstStyle/>
                <a:p>
                  <a:pPr algn="ctr"/>
                  <a:r>
                    <a:rPr lang="en-US">
                      <a:latin typeface="Helvetica" charset="0"/>
                    </a:rPr>
                    <a:t>1</a:t>
                  </a:r>
                </a:p>
              </p:txBody>
            </p:sp>
          </p:grpSp>
          <p:sp>
            <p:nvSpPr>
              <p:cNvPr id="35847" name="Text Box 7"/>
              <p:cNvSpPr txBox="1">
                <a:spLocks noChangeArrowheads="1"/>
              </p:cNvSpPr>
              <p:nvPr/>
            </p:nvSpPr>
            <p:spPr bwMode="auto">
              <a:xfrm>
                <a:off x="4618038" y="3052763"/>
                <a:ext cx="3937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622" tIns="65311" rIns="130622" bIns="65311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1</a:t>
                </a:r>
              </a:p>
            </p:txBody>
          </p:sp>
          <p:sp>
            <p:nvSpPr>
              <p:cNvPr id="35848" name="Text Box 8"/>
              <p:cNvSpPr txBox="1">
                <a:spLocks noChangeArrowheads="1"/>
              </p:cNvSpPr>
              <p:nvPr/>
            </p:nvSpPr>
            <p:spPr bwMode="auto">
              <a:xfrm>
                <a:off x="4618038" y="3643313"/>
                <a:ext cx="3937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622" tIns="65311" rIns="130622" bIns="65311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2</a:t>
                </a:r>
              </a:p>
            </p:txBody>
          </p:sp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4618038" y="4278313"/>
                <a:ext cx="3937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622" tIns="65311" rIns="130622" bIns="65311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3</a:t>
                </a:r>
              </a:p>
            </p:txBody>
          </p:sp>
          <p:sp>
            <p:nvSpPr>
              <p:cNvPr id="35850" name="Text Box 10"/>
              <p:cNvSpPr txBox="1">
                <a:spLocks noChangeArrowheads="1"/>
              </p:cNvSpPr>
              <p:nvPr/>
            </p:nvSpPr>
            <p:spPr bwMode="auto">
              <a:xfrm>
                <a:off x="5884863" y="3103563"/>
                <a:ext cx="3937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622" tIns="65311" rIns="130622" bIns="65311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2</a:t>
                </a:r>
              </a:p>
            </p:txBody>
          </p:sp>
          <p:sp>
            <p:nvSpPr>
              <p:cNvPr id="35851" name="Text Box 11"/>
              <p:cNvSpPr txBox="1">
                <a:spLocks noChangeArrowheads="1"/>
              </p:cNvSpPr>
              <p:nvPr/>
            </p:nvSpPr>
            <p:spPr bwMode="auto">
              <a:xfrm>
                <a:off x="5884863" y="3694113"/>
                <a:ext cx="3937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622" tIns="65311" rIns="130622" bIns="65311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3</a:t>
                </a:r>
              </a:p>
            </p:txBody>
          </p:sp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5884863" y="4329113"/>
                <a:ext cx="3937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622" tIns="65311" rIns="130622" bIns="65311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0</a:t>
                </a:r>
              </a:p>
            </p:txBody>
          </p:sp>
          <p:sp>
            <p:nvSpPr>
              <p:cNvPr id="35853" name="Text Box 13"/>
              <p:cNvSpPr txBox="1">
                <a:spLocks noChangeArrowheads="1"/>
              </p:cNvSpPr>
              <p:nvPr/>
            </p:nvSpPr>
            <p:spPr bwMode="auto">
              <a:xfrm>
                <a:off x="6418263" y="3103563"/>
                <a:ext cx="3911600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0622" tIns="65311" rIns="130622" bIns="65311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4   0   7</a:t>
                </a:r>
              </a:p>
            </p:txBody>
          </p:sp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6418263" y="4329113"/>
                <a:ext cx="35020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30622" tIns="65311" rIns="130622" bIns="65311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3   2   1</a:t>
                </a:r>
              </a:p>
            </p:txBody>
          </p:sp>
          <p:sp>
            <p:nvSpPr>
              <p:cNvPr id="35856" name="Text Box 16"/>
              <p:cNvSpPr txBox="1">
                <a:spLocks noChangeArrowheads="1"/>
              </p:cNvSpPr>
              <p:nvPr/>
            </p:nvSpPr>
            <p:spPr bwMode="auto">
              <a:xfrm>
                <a:off x="8809038" y="3648075"/>
                <a:ext cx="1712912" cy="407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622" tIns="65311" rIns="130622" bIns="65311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Helvetica" charset="0"/>
                  </a:rPr>
                  <a:t>15 page faults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00" y="369888"/>
            <a:ext cx="11760200" cy="768350"/>
          </a:xfrm>
        </p:spPr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1025" y="2724150"/>
            <a:ext cx="103727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369888"/>
            <a:ext cx="11601450" cy="768350"/>
          </a:xfrm>
        </p:spPr>
        <p:txBody>
          <a:bodyPr/>
          <a:lstStyle/>
          <a:p>
            <a:pPr eaLnBrk="1" hangingPunct="1"/>
            <a:r>
              <a:rPr lang="en-US" smtClean="0"/>
              <a:t>FIFO Illustrating Belady’s Anomaly</a:t>
            </a:r>
          </a:p>
        </p:txBody>
      </p:sp>
      <p:pic>
        <p:nvPicPr>
          <p:cNvPr id="37891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2550" y="1600200"/>
            <a:ext cx="11233150" cy="636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5824</TotalTime>
  <Words>962</Words>
  <Application>Microsoft Office PowerPoint</Application>
  <PresentationFormat>Custom</PresentationFormat>
  <Paragraphs>193</Paragraphs>
  <Slides>25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Helvetica</vt:lpstr>
      <vt:lpstr>Monotype Sorts</vt:lpstr>
      <vt:lpstr>Times New Roman</vt:lpstr>
      <vt:lpstr>Verdana</vt:lpstr>
      <vt:lpstr>Webdings</vt:lpstr>
      <vt:lpstr>os-8</vt:lpstr>
      <vt:lpstr>Equation</vt:lpstr>
      <vt:lpstr>Chapter 9:  Virtual Memory</vt:lpstr>
      <vt:lpstr>Chapter 9:  Virtual Memory</vt:lpstr>
      <vt:lpstr>Objectives</vt:lpstr>
      <vt:lpstr>Page Replacement</vt:lpstr>
      <vt:lpstr>Page and Frame Replacement Algorithms</vt:lpstr>
      <vt:lpstr>Graph of Page Faults Versus  The Number of Frames</vt:lpstr>
      <vt:lpstr>First-In-First-Out (FIFO) Algorithm</vt:lpstr>
      <vt:lpstr>FIFO Page Replacement</vt:lpstr>
      <vt:lpstr>FIFO Illustrating Belady’s Anomaly</vt:lpstr>
      <vt:lpstr>Optimal Algorithm</vt:lpstr>
      <vt:lpstr>Optimal Page Replacement</vt:lpstr>
      <vt:lpstr>Least Recently Used (LRU) Algorithm</vt:lpstr>
      <vt:lpstr>LRU Algorithm (Cont.)</vt:lpstr>
      <vt:lpstr>Use Of A Stack to Record The  Most Recent Page References</vt:lpstr>
      <vt:lpstr>LRU Approximation Algorithms</vt:lpstr>
      <vt:lpstr>Second-Chance (clock) Page-Replacement Algorithm</vt:lpstr>
      <vt:lpstr>Enhanced Second-Chance Page-Replacement Algorithm</vt:lpstr>
      <vt:lpstr>Counting Algorithms</vt:lpstr>
      <vt:lpstr>Page-Buffering Algorithms</vt:lpstr>
      <vt:lpstr>Allocation of Frames</vt:lpstr>
      <vt:lpstr>Fixed &amp; Proportional Allocation</vt:lpstr>
      <vt:lpstr>Priority Allocation</vt:lpstr>
      <vt:lpstr>Global vs. Local Allocation</vt:lpstr>
      <vt:lpstr>Non-Uniform Memory Access</vt:lpstr>
      <vt:lpstr>End of Chapter 9 (Part 2)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Valentina Korzhova</cp:lastModifiedBy>
  <cp:revision>278</cp:revision>
  <cp:lastPrinted>2011-03-09T17:58:52Z</cp:lastPrinted>
  <dcterms:created xsi:type="dcterms:W3CDTF">2011-03-09T15:02:33Z</dcterms:created>
  <dcterms:modified xsi:type="dcterms:W3CDTF">2015-03-10T20:09:45Z</dcterms:modified>
</cp:coreProperties>
</file>