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3"/>
  </p:notesMasterIdLst>
  <p:handoutMasterIdLst>
    <p:handoutMasterId r:id="rId34"/>
  </p:handoutMasterIdLst>
  <p:sldIdLst>
    <p:sldId id="356" r:id="rId2"/>
    <p:sldId id="274" r:id="rId3"/>
    <p:sldId id="369" r:id="rId4"/>
    <p:sldId id="392" r:id="rId5"/>
    <p:sldId id="382" r:id="rId6"/>
    <p:sldId id="378" r:id="rId7"/>
    <p:sldId id="354" r:id="rId8"/>
    <p:sldId id="383" r:id="rId9"/>
    <p:sldId id="352" r:id="rId10"/>
    <p:sldId id="393" r:id="rId11"/>
    <p:sldId id="276" r:id="rId12"/>
    <p:sldId id="379" r:id="rId13"/>
    <p:sldId id="277" r:id="rId14"/>
    <p:sldId id="380" r:id="rId15"/>
    <p:sldId id="278" r:id="rId16"/>
    <p:sldId id="384" r:id="rId17"/>
    <p:sldId id="367" r:id="rId18"/>
    <p:sldId id="323" r:id="rId19"/>
    <p:sldId id="280" r:id="rId20"/>
    <p:sldId id="385" r:id="rId21"/>
    <p:sldId id="281" r:id="rId22"/>
    <p:sldId id="386" r:id="rId23"/>
    <p:sldId id="325" r:id="rId24"/>
    <p:sldId id="370" r:id="rId25"/>
    <p:sldId id="371" r:id="rId26"/>
    <p:sldId id="368" r:id="rId27"/>
    <p:sldId id="282" r:id="rId28"/>
    <p:sldId id="329" r:id="rId29"/>
    <p:sldId id="328" r:id="rId30"/>
    <p:sldId id="330" r:id="rId31"/>
    <p:sldId id="391" r:id="rId32"/>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28">
          <p15:clr>
            <a:srgbClr val="A4A3A4"/>
          </p15:clr>
        </p15:guide>
        <p15:guide id="2" pos="1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72" y="642"/>
      </p:cViewPr>
      <p:guideLst>
        <p:guide orient="horz" pos="1528"/>
        <p:guide pos="19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defRPr>
            </a:lvl1pPr>
          </a:lstStyle>
          <a:p>
            <a:pPr>
              <a:defRPr/>
            </a:pPr>
            <a:fld id="{F05226D5-815E-4BE3-8E0C-B107B0A3A2B4}" type="slidenum">
              <a:rPr lang="en-US"/>
              <a:pPr>
                <a:defRPr/>
              </a:pPr>
              <a:t>‹#›</a:t>
            </a:fld>
            <a:endParaRPr lang="en-US"/>
          </a:p>
        </p:txBody>
      </p:sp>
    </p:spTree>
    <p:extLst>
      <p:ext uri="{BB962C8B-B14F-4D97-AF65-F5344CB8AC3E}">
        <p14:creationId xmlns:p14="http://schemas.microsoft.com/office/powerpoint/2010/main" val="933992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defRPr>
            </a:lvl1pPr>
          </a:lstStyle>
          <a:p>
            <a:pPr>
              <a:defRPr/>
            </a:pPr>
            <a:fld id="{D61D868B-0BBE-4BD7-BC3A-4FB4CC4C153C}" type="slidenum">
              <a:rPr lang="en-US"/>
              <a:pPr>
                <a:defRPr/>
              </a:pPr>
              <a:t>‹#›</a:t>
            </a:fld>
            <a:endParaRPr lang="en-US"/>
          </a:p>
        </p:txBody>
      </p:sp>
    </p:spTree>
    <p:extLst>
      <p:ext uri="{BB962C8B-B14F-4D97-AF65-F5344CB8AC3E}">
        <p14:creationId xmlns:p14="http://schemas.microsoft.com/office/powerpoint/2010/main" val="3165409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031BD62-EB29-4808-AE2F-EBBA653DFC85}" type="slidenum">
              <a:rPr lang="en-US" smtClean="0"/>
              <a:pPr/>
              <a:t>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553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23F153E-B3A8-49C6-8802-FF3D7A354DC8}" type="slidenum">
              <a:rPr lang="en-US" smtClean="0"/>
              <a:pPr/>
              <a:t>13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5168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7A97F41-3274-4216-ADB5-34E41BB19D55}" type="slidenum">
              <a:rPr lang="en-US" smtClean="0"/>
              <a:pPr/>
              <a:t>14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8479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B6AE144-1C66-4A69-BBE2-68053EB2BE88}" type="slidenum">
              <a:rPr lang="en-US" smtClean="0"/>
              <a:pPr/>
              <a:t>15</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242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C38AC3A-410A-4E56-9D9D-AC9F20ECCB0D}" type="slidenum">
              <a:rPr lang="en-US" smtClean="0"/>
              <a:pPr/>
              <a:t>17</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12874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AD9C03C-E184-4652-8EB0-4CA66B5ED5BC}" type="slidenum">
              <a:rPr lang="en-US" smtClean="0"/>
              <a:pPr/>
              <a:t>18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2283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DC3B730-BC39-4AE6-AA2A-9053F33C33D4}" type="slidenum">
              <a:rPr lang="en-US" smtClean="0"/>
              <a:pPr/>
              <a:t>19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248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6E6C0DA-9CAA-4F04-A33F-5FD54A5754B3}" type="slidenum">
              <a:rPr lang="en-US" smtClean="0"/>
              <a:pPr/>
              <a:t>20</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24280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96FAC76-EB11-4B18-A629-FD663D10E33E}" type="slidenum">
              <a:rPr lang="en-US" smtClean="0"/>
              <a:pPr/>
              <a:t>21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32806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A289B51-410E-41DC-9A98-E50175F2187F}" type="slidenum">
              <a:rPr lang="en-US" smtClean="0"/>
              <a:pPr/>
              <a:t>23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4765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2FAA826-B423-419F-A12A-3AAF20ED4A77}" type="slidenum">
              <a:rPr lang="en-US" smtClean="0"/>
              <a:pPr/>
              <a:t>24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226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79CBF4E-2360-4CB1-89B2-8521CDF5E037}" type="slidenum">
              <a:rPr lang="en-US" smtClean="0"/>
              <a:pPr/>
              <a:t>2</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6835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0332540-1E01-47FF-BF25-CEAE89B2D72B}" type="slidenum">
              <a:rPr lang="en-US" smtClean="0"/>
              <a:pPr/>
              <a:t>25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5656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02403AC0-2D9F-4A75-B817-080BC7F4603A}" type="slidenum">
              <a:rPr lang="en-US" smtClean="0"/>
              <a:pPr/>
              <a:t>26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3280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EE523B8-2EE4-4717-845B-F95A01B5563C}" type="slidenum">
              <a:rPr lang="en-US" smtClean="0"/>
              <a:pPr/>
              <a:t>27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01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7A759A9-FF82-4A99-9E64-5DAEFBEF5B09}" type="slidenum">
              <a:rPr lang="en-US" smtClean="0"/>
              <a:pPr/>
              <a:t>28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62584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18C2139-E577-43BF-9FF2-1F9D94F86BCE}" type="slidenum">
              <a:rPr lang="en-US" smtClean="0"/>
              <a:pPr/>
              <a:t>29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5780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20759BA-69F9-4155-A807-EB1F7C491E89}" type="slidenum">
              <a:rPr lang="en-US" smtClean="0"/>
              <a:pPr/>
              <a:t>30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246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FD84BD6-CE40-4DAB-96D9-2A18F4E83408}" type="slidenum">
              <a:rPr lang="en-US" smtClean="0"/>
              <a:pPr/>
              <a:t>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324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6FBFB80-706C-45CB-9209-DAD8774DF3C4}" type="slidenum">
              <a:rPr lang="en-US" smtClean="0"/>
              <a:pPr/>
              <a:t>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658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9B4F90-B868-4B2F-8869-3822EE843CE7}" type="slidenum">
              <a:rPr lang="en-US" smtClean="0"/>
              <a:pPr/>
              <a:t>6</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2425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2D07C48-616D-4BC5-A15D-4F67B9F89B99}" type="slidenum">
              <a:rPr lang="en-US" smtClean="0"/>
              <a:pPr/>
              <a:t>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1253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F042A09-B4E8-42DC-ADEA-420F9EAEC7A2}" type="slidenum">
              <a:rPr lang="en-US" smtClean="0"/>
              <a:pPr/>
              <a:t>9</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4829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6AB714D-8D6B-4753-8E7D-326409D249AF}" type="slidenum">
              <a:rPr lang="en-US" smtClean="0"/>
              <a:pPr/>
              <a:t>11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8844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7455B0-B72F-4D18-BCBD-9DED70224470}" type="slidenum">
              <a:rPr lang="en-US" smtClean="0"/>
              <a:pPr/>
              <a:t>12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2382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336699"/>
                </a:solidFill>
                <a:latin typeface="Helvetica" charset="0"/>
              </a:rPr>
              <a:t>Silberschatz, Galvin and Gagne ©2011</a:t>
            </a:r>
          </a:p>
        </p:txBody>
      </p:sp>
      <p:sp>
        <p:nvSpPr>
          <p:cNvPr id="8" name="Text Box 8"/>
          <p:cNvSpPr txBox="1">
            <a:spLocks noChangeArrowheads="1"/>
          </p:cNvSpPr>
          <p:nvPr/>
        </p:nvSpPr>
        <p:spPr bwMode="auto">
          <a:xfrm>
            <a:off x="41275" y="8818563"/>
            <a:ext cx="4676775" cy="346075"/>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336699"/>
                </a:solidFill>
                <a:latin typeface="Helvetica" charset="0"/>
              </a:rPr>
              <a:t>Operating System Concepts Essentials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01730"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2051"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0709"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0"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00711"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2"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3"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dirty="0">
                <a:solidFill>
                  <a:srgbClr val="006699"/>
                </a:solidFill>
                <a:latin typeface="Helvetica" charset="0"/>
              </a:rPr>
              <a:t>9.</a:t>
            </a:r>
            <a:fld id="{294B7D77-EFAE-4755-884F-7CD280ABB6C4}"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200714"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006699"/>
                </a:solidFill>
                <a:latin typeface="Helvetica" charset="0"/>
              </a:rPr>
              <a:t>Silberschatz, Galvin and Gagne ©2011</a:t>
            </a:r>
          </a:p>
        </p:txBody>
      </p:sp>
      <p:sp>
        <p:nvSpPr>
          <p:cNvPr id="200715" name="Text Box 11"/>
          <p:cNvSpPr txBox="1">
            <a:spLocks noChangeArrowheads="1"/>
          </p:cNvSpPr>
          <p:nvPr/>
        </p:nvSpPr>
        <p:spPr bwMode="auto">
          <a:xfrm>
            <a:off x="279400" y="8828088"/>
            <a:ext cx="4676775"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006699"/>
                </a:solidFill>
                <a:latin typeface="Helvetica" charset="0"/>
              </a:rPr>
              <a:t>Operating System Concepts Essentials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2060"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28700" y="914400"/>
            <a:ext cx="11658600" cy="2836863"/>
          </a:xfrm>
        </p:spPr>
        <p:txBody>
          <a:bodyPr/>
          <a:lstStyle/>
          <a:p>
            <a:pPr eaLnBrk="1" hangingPunct="1"/>
            <a:r>
              <a:rPr lang="en-US" smtClean="0"/>
              <a:t>Chapter 9:  Virtual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Virtual  </a:t>
            </a:r>
            <a:r>
              <a:rPr lang="en-US" dirty="0"/>
              <a:t>M</a:t>
            </a:r>
            <a:r>
              <a:rPr lang="en-US" dirty="0" smtClean="0"/>
              <a:t>emory</a:t>
            </a:r>
            <a:endParaRPr lang="en-US" dirty="0"/>
          </a:p>
        </p:txBody>
      </p:sp>
      <p:sp>
        <p:nvSpPr>
          <p:cNvPr id="3" name="Content Placeholder 2"/>
          <p:cNvSpPr>
            <a:spLocks noGrp="1"/>
          </p:cNvSpPr>
          <p:nvPr>
            <p:ph idx="1"/>
          </p:nvPr>
        </p:nvSpPr>
        <p:spPr/>
        <p:txBody>
          <a:bodyPr/>
          <a:lstStyle/>
          <a:p>
            <a:r>
              <a:rPr lang="en-US" sz="2800" dirty="0" smtClean="0"/>
              <a:t>Greater number of processes can execute concurrently because only part of the processes needs to be in main memory</a:t>
            </a:r>
          </a:p>
          <a:p>
            <a:endParaRPr lang="en-US" sz="2800" dirty="0"/>
          </a:p>
          <a:p>
            <a:r>
              <a:rPr lang="en-US" sz="2800" dirty="0" smtClean="0"/>
              <a:t>External fragmentation is eliminated in paging systems because every frame can be assigned to a process. In segmentation systems is still possible to have free memory  where an entire segment cannot fit.</a:t>
            </a:r>
          </a:p>
          <a:p>
            <a:endParaRPr lang="en-US" sz="2800" dirty="0"/>
          </a:p>
          <a:p>
            <a:r>
              <a:rPr lang="en-US" sz="2800" dirty="0" smtClean="0"/>
              <a:t>Program can be larger in size than available main memory </a:t>
            </a:r>
            <a:endParaRPr lang="en-US" sz="2800" dirty="0"/>
          </a:p>
        </p:txBody>
      </p:sp>
    </p:spTree>
    <p:extLst>
      <p:ext uri="{BB962C8B-B14F-4D97-AF65-F5344CB8AC3E}">
        <p14:creationId xmlns:p14="http://schemas.microsoft.com/office/powerpoint/2010/main" val="174774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Demand Paging</a:t>
            </a:r>
          </a:p>
        </p:txBody>
      </p:sp>
      <p:sp>
        <p:nvSpPr>
          <p:cNvPr id="13315" name="Rectangle 3"/>
          <p:cNvSpPr>
            <a:spLocks noGrp="1" noChangeArrowheads="1"/>
          </p:cNvSpPr>
          <p:nvPr>
            <p:ph type="body" idx="1"/>
          </p:nvPr>
        </p:nvSpPr>
        <p:spPr>
          <a:xfrm>
            <a:off x="1209675" y="1315844"/>
            <a:ext cx="11542713" cy="6369244"/>
          </a:xfrm>
        </p:spPr>
        <p:txBody>
          <a:bodyPr/>
          <a:lstStyle/>
          <a:p>
            <a:pPr>
              <a:lnSpc>
                <a:spcPct val="90000"/>
              </a:lnSpc>
            </a:pPr>
            <a:r>
              <a:rPr lang="en-US" sz="2800" dirty="0" smtClean="0"/>
              <a:t>Bring </a:t>
            </a:r>
            <a:r>
              <a:rPr lang="en-US" sz="2800" dirty="0" smtClean="0"/>
              <a:t>a page </a:t>
            </a:r>
            <a:r>
              <a:rPr lang="en-US" sz="2800" dirty="0" smtClean="0"/>
              <a:t>from disk into </a:t>
            </a:r>
            <a:r>
              <a:rPr lang="en-US" sz="2800" dirty="0" smtClean="0"/>
              <a:t>memory only when </a:t>
            </a:r>
            <a:r>
              <a:rPr lang="en-US" sz="2800" dirty="0" smtClean="0"/>
              <a:t>the page </a:t>
            </a:r>
            <a:r>
              <a:rPr lang="en-US" sz="2800" dirty="0" smtClean="0"/>
              <a:t>is </a:t>
            </a:r>
            <a:r>
              <a:rPr lang="en-US" sz="2800" dirty="0" smtClean="0"/>
              <a:t>referenced by a running process. A page fault brings the operating system into action</a:t>
            </a:r>
            <a:endParaRPr lang="en-US" sz="2800" dirty="0" smtClean="0"/>
          </a:p>
          <a:p>
            <a:pPr lvl="1">
              <a:lnSpc>
                <a:spcPct val="90000"/>
              </a:lnSpc>
            </a:pPr>
            <a:r>
              <a:rPr lang="en-US" sz="2400" dirty="0" smtClean="0"/>
              <a:t>Less I/O needed, no unnecessary I/O</a:t>
            </a:r>
          </a:p>
          <a:p>
            <a:pPr lvl="1">
              <a:lnSpc>
                <a:spcPct val="90000"/>
              </a:lnSpc>
            </a:pPr>
            <a:r>
              <a:rPr lang="en-US" sz="2400" dirty="0" smtClean="0"/>
              <a:t>Less memory needed </a:t>
            </a:r>
          </a:p>
          <a:p>
            <a:pPr lvl="1">
              <a:lnSpc>
                <a:spcPct val="90000"/>
              </a:lnSpc>
            </a:pPr>
            <a:r>
              <a:rPr lang="en-US" sz="2400" dirty="0" smtClean="0"/>
              <a:t>Faster response</a:t>
            </a:r>
          </a:p>
          <a:p>
            <a:pPr lvl="1">
              <a:lnSpc>
                <a:spcPct val="90000"/>
              </a:lnSpc>
            </a:pPr>
            <a:r>
              <a:rPr lang="en-US" sz="2400" dirty="0" smtClean="0"/>
              <a:t>More users</a:t>
            </a:r>
            <a:r>
              <a:rPr lang="en-US" dirty="0" smtClean="0"/>
              <a:t/>
            </a:r>
            <a:br>
              <a:rPr lang="en-US" dirty="0" smtClean="0"/>
            </a:br>
            <a:endParaRPr lang="en-US" dirty="0" smtClean="0"/>
          </a:p>
          <a:p>
            <a:pPr>
              <a:lnSpc>
                <a:spcPct val="90000"/>
              </a:lnSpc>
            </a:pPr>
            <a:r>
              <a:rPr lang="en-US" sz="2800" dirty="0" smtClean="0"/>
              <a:t>Page is needed </a:t>
            </a:r>
            <a:r>
              <a:rPr lang="en-US" sz="2800" dirty="0" smtClean="0">
                <a:sym typeface="Symbol" charset="2"/>
              </a:rPr>
              <a:t> reference to it</a:t>
            </a:r>
          </a:p>
          <a:p>
            <a:pPr lvl="1">
              <a:lnSpc>
                <a:spcPct val="90000"/>
              </a:lnSpc>
            </a:pPr>
            <a:r>
              <a:rPr lang="en-US" sz="2400" dirty="0" smtClean="0"/>
              <a:t>invalid reference </a:t>
            </a:r>
            <a:r>
              <a:rPr lang="en-US" sz="2400" dirty="0" smtClean="0">
                <a:sym typeface="Symbol" charset="2"/>
              </a:rPr>
              <a:t> abort</a:t>
            </a:r>
          </a:p>
          <a:p>
            <a:pPr lvl="1">
              <a:lnSpc>
                <a:spcPct val="90000"/>
              </a:lnSpc>
            </a:pPr>
            <a:r>
              <a:rPr lang="en-US" sz="2400" dirty="0" smtClean="0">
                <a:sym typeface="Symbol" charset="2"/>
              </a:rPr>
              <a:t>not-in-memory  bring to memory</a:t>
            </a:r>
          </a:p>
          <a:p>
            <a:pPr lvl="1">
              <a:lnSpc>
                <a:spcPct val="90000"/>
              </a:lnSpc>
            </a:pPr>
            <a:endParaRPr lang="en-US" dirty="0" smtClean="0">
              <a:sym typeface="Symbol" charset="2"/>
            </a:endParaRPr>
          </a:p>
          <a:p>
            <a:pPr>
              <a:lnSpc>
                <a:spcPct val="90000"/>
              </a:lnSpc>
            </a:pPr>
            <a:r>
              <a:rPr lang="en-US" sz="2800" b="1" dirty="0" smtClean="0">
                <a:solidFill>
                  <a:srgbClr val="3366FF"/>
                </a:solidFill>
                <a:sym typeface="Symbol" charset="2"/>
              </a:rPr>
              <a:t>Lazy swapper</a:t>
            </a:r>
            <a:r>
              <a:rPr lang="en-US" sz="2800" dirty="0" smtClean="0">
                <a:solidFill>
                  <a:srgbClr val="3366FF"/>
                </a:solidFill>
                <a:sym typeface="Symbol" charset="2"/>
              </a:rPr>
              <a:t> </a:t>
            </a:r>
            <a:r>
              <a:rPr lang="en-US" sz="2800" dirty="0" smtClean="0">
                <a:sym typeface="Symbol" charset="2"/>
              </a:rPr>
              <a:t>– never swaps a page into memory unless page will be needed</a:t>
            </a:r>
          </a:p>
          <a:p>
            <a:pPr lvl="1">
              <a:lnSpc>
                <a:spcPct val="90000"/>
              </a:lnSpc>
            </a:pPr>
            <a:r>
              <a:rPr lang="en-US" sz="2400" dirty="0" smtClean="0">
                <a:sym typeface="Symbol" charset="2"/>
              </a:rPr>
              <a:t>Swapper that deals with pages is a </a:t>
            </a:r>
            <a:r>
              <a:rPr lang="en-US" sz="2400" b="1" dirty="0" smtClean="0">
                <a:solidFill>
                  <a:srgbClr val="3366FF"/>
                </a:solidFill>
                <a:sym typeface="Symbol" charset="2"/>
              </a:rPr>
              <a:t>pager</a:t>
            </a:r>
          </a:p>
          <a:p>
            <a:pPr lvl="1">
              <a:lnSpc>
                <a:spcPct val="90000"/>
              </a:lnSpc>
              <a:buFont typeface="Monotype Sorts" charset="2"/>
              <a:buNone/>
            </a:pPr>
            <a:endParaRPr lang="en-US" dirty="0" smtClean="0">
              <a:sym typeface="Symbol"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41400" y="38100"/>
            <a:ext cx="12525375" cy="1125538"/>
          </a:xfrm>
        </p:spPr>
        <p:txBody>
          <a:bodyPr/>
          <a:lstStyle/>
          <a:p>
            <a:pPr eaLnBrk="1" hangingPunct="1"/>
            <a:r>
              <a:rPr lang="en-US" sz="4000" smtClean="0"/>
              <a:t>Transfer of a Paged Memory to </a:t>
            </a:r>
            <a:br>
              <a:rPr lang="en-US" sz="4000" smtClean="0"/>
            </a:br>
            <a:r>
              <a:rPr lang="en-US" sz="4000" smtClean="0"/>
              <a:t>Contiguous Disk Space</a:t>
            </a:r>
          </a:p>
        </p:txBody>
      </p:sp>
      <p:pic>
        <p:nvPicPr>
          <p:cNvPr id="14339" name="Picture 4" descr="9"/>
          <p:cNvPicPr>
            <a:picLocks noChangeAspect="1" noChangeArrowheads="1"/>
          </p:cNvPicPr>
          <p:nvPr/>
        </p:nvPicPr>
        <p:blipFill>
          <a:blip r:embed="rId3"/>
          <a:srcRect/>
          <a:stretch>
            <a:fillRect/>
          </a:stretch>
        </p:blipFill>
        <p:spPr bwMode="auto">
          <a:xfrm>
            <a:off x="2317750" y="1357313"/>
            <a:ext cx="8486775" cy="691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Valid-Invalid Bit</a:t>
            </a:r>
          </a:p>
        </p:txBody>
      </p:sp>
      <p:sp>
        <p:nvSpPr>
          <p:cNvPr id="15363" name="Rectangle 3"/>
          <p:cNvSpPr>
            <a:spLocks noGrp="1" noChangeArrowheads="1"/>
          </p:cNvSpPr>
          <p:nvPr>
            <p:ph type="body" idx="1"/>
          </p:nvPr>
        </p:nvSpPr>
        <p:spPr>
          <a:xfrm>
            <a:off x="1247775" y="1182029"/>
            <a:ext cx="11671300" cy="7525409"/>
          </a:xfrm>
        </p:spPr>
        <p:txBody>
          <a:bodyPr/>
          <a:lstStyle/>
          <a:p>
            <a:pPr>
              <a:lnSpc>
                <a:spcPct val="90000"/>
              </a:lnSpc>
            </a:pPr>
            <a:r>
              <a:rPr lang="en-US" sz="2400" dirty="0" smtClean="0"/>
              <a:t>With each page table entry a valid–invalid bit is associated</a:t>
            </a:r>
            <a:br>
              <a:rPr lang="en-US" sz="2400" dirty="0" smtClean="0"/>
            </a:br>
            <a:r>
              <a:rPr lang="en-US" sz="2400" dirty="0" smtClean="0"/>
              <a:t>(</a:t>
            </a:r>
            <a:r>
              <a:rPr lang="en-US" sz="2400" b="1" dirty="0" smtClean="0">
                <a:solidFill>
                  <a:srgbClr val="FF0000"/>
                </a:solidFill>
              </a:rPr>
              <a:t>v</a:t>
            </a:r>
            <a:r>
              <a:rPr lang="en-US" sz="2400" dirty="0" smtClean="0"/>
              <a:t> </a:t>
            </a:r>
            <a:r>
              <a:rPr lang="en-US" sz="2400" dirty="0" smtClean="0">
                <a:sym typeface="Symbol" charset="2"/>
              </a:rPr>
              <a:t> in-memory – </a:t>
            </a:r>
            <a:r>
              <a:rPr lang="en-US" sz="2400" b="1" dirty="0" smtClean="0">
                <a:solidFill>
                  <a:srgbClr val="3366FF"/>
                </a:solidFill>
                <a:sym typeface="Symbol" charset="2"/>
              </a:rPr>
              <a:t>memory resident</a:t>
            </a:r>
            <a:r>
              <a:rPr lang="en-US" sz="2400" dirty="0" smtClean="0">
                <a:sym typeface="Symbol" charset="2"/>
              </a:rPr>
              <a:t>,</a:t>
            </a:r>
            <a:r>
              <a:rPr lang="en-US" sz="2400" dirty="0" smtClean="0">
                <a:solidFill>
                  <a:srgbClr val="FF0000"/>
                </a:solidFill>
                <a:sym typeface="Symbol" charset="2"/>
              </a:rPr>
              <a:t> </a:t>
            </a:r>
            <a:r>
              <a:rPr lang="en-US" sz="2400" b="1" dirty="0" err="1" smtClean="0">
                <a:solidFill>
                  <a:srgbClr val="FF0000"/>
                </a:solidFill>
                <a:sym typeface="Symbol" charset="2"/>
              </a:rPr>
              <a:t>i</a:t>
            </a:r>
            <a:r>
              <a:rPr lang="en-US" sz="2400" dirty="0" smtClean="0">
                <a:sym typeface="Symbol" charset="2"/>
              </a:rPr>
              <a:t>  not-in-memory)</a:t>
            </a:r>
          </a:p>
          <a:p>
            <a:pPr>
              <a:lnSpc>
                <a:spcPct val="90000"/>
              </a:lnSpc>
            </a:pPr>
            <a:r>
              <a:rPr lang="en-US" sz="2400" dirty="0" smtClean="0">
                <a:sym typeface="Symbol" charset="2"/>
              </a:rPr>
              <a:t>Initially valid–invalid bit is set to</a:t>
            </a:r>
            <a:r>
              <a:rPr lang="en-US" sz="2400" b="1" dirty="0" smtClean="0">
                <a:solidFill>
                  <a:srgbClr val="FF0000"/>
                </a:solidFill>
                <a:sym typeface="Symbol" charset="2"/>
              </a:rPr>
              <a:t> </a:t>
            </a:r>
            <a:r>
              <a:rPr lang="en-US" sz="2400" b="1" dirty="0" err="1" smtClean="0">
                <a:solidFill>
                  <a:srgbClr val="FF0000"/>
                </a:solidFill>
                <a:sym typeface="Symbol" charset="2"/>
              </a:rPr>
              <a:t>i</a:t>
            </a:r>
            <a:r>
              <a:rPr lang="en-US" sz="2400" b="1" dirty="0" smtClean="0">
                <a:solidFill>
                  <a:srgbClr val="FF0000"/>
                </a:solidFill>
                <a:sym typeface="Symbol" charset="2"/>
              </a:rPr>
              <a:t> </a:t>
            </a:r>
            <a:r>
              <a:rPr lang="en-US" sz="2400" dirty="0" smtClean="0">
                <a:sym typeface="Symbol" charset="2"/>
              </a:rPr>
              <a:t>on all entries</a:t>
            </a:r>
          </a:p>
          <a:p>
            <a:pPr>
              <a:lnSpc>
                <a:spcPct val="90000"/>
              </a:lnSpc>
            </a:pPr>
            <a:r>
              <a:rPr lang="en-US" sz="2400" dirty="0" smtClean="0">
                <a:sym typeface="Symbol" charset="2"/>
              </a:rPr>
              <a:t>Example of a page table snapshot:</a:t>
            </a:r>
            <a:br>
              <a:rPr lang="en-US" sz="24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endParaRPr lang="en-US" sz="1100" dirty="0" smtClean="0">
              <a:sym typeface="Symbol" charset="2"/>
            </a:endParaRPr>
          </a:p>
          <a:p>
            <a:pPr>
              <a:lnSpc>
                <a:spcPct val="90000"/>
              </a:lnSpc>
            </a:pPr>
            <a:r>
              <a:rPr lang="en-US" sz="2400" dirty="0" smtClean="0">
                <a:sym typeface="Symbol" charset="2"/>
              </a:rPr>
              <a:t>During address translation, if valid–invalid bit in page table entry</a:t>
            </a:r>
          </a:p>
          <a:p>
            <a:pPr>
              <a:lnSpc>
                <a:spcPct val="90000"/>
              </a:lnSpc>
              <a:buFont typeface="Monotype Sorts" charset="2"/>
              <a:buNone/>
            </a:pPr>
            <a:r>
              <a:rPr lang="en-US" sz="2400" dirty="0" smtClean="0">
                <a:sym typeface="Symbol" charset="2"/>
              </a:rPr>
              <a:t>      is</a:t>
            </a:r>
            <a:r>
              <a:rPr lang="en-US" sz="2400" b="1" dirty="0" smtClean="0">
                <a:solidFill>
                  <a:srgbClr val="FF0000"/>
                </a:solidFill>
                <a:sym typeface="Symbol" charset="2"/>
              </a:rPr>
              <a:t> </a:t>
            </a:r>
            <a:r>
              <a:rPr lang="en-US" sz="2400" b="1" dirty="0" err="1" smtClean="0">
                <a:solidFill>
                  <a:srgbClr val="FF0000"/>
                </a:solidFill>
                <a:sym typeface="Symbol" charset="2"/>
              </a:rPr>
              <a:t>i</a:t>
            </a:r>
            <a:r>
              <a:rPr lang="en-US" sz="2400" dirty="0" smtClean="0">
                <a:sym typeface="Symbol" charset="2"/>
              </a:rPr>
              <a:t>  page fault</a:t>
            </a:r>
          </a:p>
        </p:txBody>
      </p:sp>
      <p:sp>
        <p:nvSpPr>
          <p:cNvPr id="15364" name="Rectangle 4"/>
          <p:cNvSpPr>
            <a:spLocks noChangeArrowheads="1"/>
          </p:cNvSpPr>
          <p:nvPr/>
        </p:nvSpPr>
        <p:spPr bwMode="auto">
          <a:xfrm>
            <a:off x="4427538" y="3632200"/>
            <a:ext cx="2816225" cy="35560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2" name="Line 13"/>
          <p:cNvSpPr>
            <a:spLocks noChangeShapeType="1"/>
          </p:cNvSpPr>
          <p:nvPr/>
        </p:nvSpPr>
        <p:spPr bwMode="auto">
          <a:xfrm>
            <a:off x="6524625" y="3198813"/>
            <a:ext cx="0" cy="396240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3" name="Text Box 14"/>
          <p:cNvSpPr txBox="1">
            <a:spLocks noChangeArrowheads="1"/>
          </p:cNvSpPr>
          <p:nvPr/>
        </p:nvSpPr>
        <p:spPr bwMode="auto">
          <a:xfrm>
            <a:off x="6669088" y="3606800"/>
            <a:ext cx="4064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4" name="Text Box 15"/>
          <p:cNvSpPr txBox="1">
            <a:spLocks noChangeArrowheads="1"/>
          </p:cNvSpPr>
          <p:nvPr/>
        </p:nvSpPr>
        <p:spPr bwMode="auto">
          <a:xfrm>
            <a:off x="6672263" y="4006850"/>
            <a:ext cx="404812"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181350"/>
            <a:ext cx="1219200"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Frame #</a:t>
            </a:r>
          </a:p>
        </p:txBody>
      </p:sp>
      <p:sp>
        <p:nvSpPr>
          <p:cNvPr id="15382" name="Text Box 23"/>
          <p:cNvSpPr txBox="1">
            <a:spLocks noChangeArrowheads="1"/>
          </p:cNvSpPr>
          <p:nvPr/>
        </p:nvSpPr>
        <p:spPr bwMode="auto">
          <a:xfrm>
            <a:off x="6597650" y="3181350"/>
            <a:ext cx="1946275"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valid-invalid bit</a:t>
            </a:r>
          </a:p>
        </p:txBody>
      </p:sp>
      <p:sp>
        <p:nvSpPr>
          <p:cNvPr id="15383" name="Text Box 24"/>
          <p:cNvSpPr txBox="1">
            <a:spLocks noChangeArrowheads="1"/>
          </p:cNvSpPr>
          <p:nvPr/>
        </p:nvSpPr>
        <p:spPr bwMode="auto">
          <a:xfrm>
            <a:off x="5207000" y="7143750"/>
            <a:ext cx="1462088"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69963" y="50800"/>
            <a:ext cx="12541250" cy="1125538"/>
          </a:xfrm>
        </p:spPr>
        <p:txBody>
          <a:bodyPr/>
          <a:lstStyle/>
          <a:p>
            <a:pPr eaLnBrk="1" hangingPunct="1"/>
            <a:r>
              <a:rPr lang="en-US" sz="4000" smtClean="0"/>
              <a:t>Page Table When Some Pages </a:t>
            </a:r>
            <a:br>
              <a:rPr lang="en-US" sz="4000" smtClean="0"/>
            </a:br>
            <a:r>
              <a:rPr lang="en-US" sz="4000" smtClean="0"/>
              <a:t>Are Not in Main Memory</a:t>
            </a:r>
          </a:p>
        </p:txBody>
      </p:sp>
      <p:pic>
        <p:nvPicPr>
          <p:cNvPr id="16387" name="Picture 4" descr="9"/>
          <p:cNvPicPr>
            <a:picLocks noChangeAspect="1" noChangeArrowheads="1"/>
          </p:cNvPicPr>
          <p:nvPr/>
        </p:nvPicPr>
        <p:blipFill>
          <a:blip r:embed="rId3"/>
          <a:srcRect/>
          <a:stretch>
            <a:fillRect/>
          </a:stretch>
        </p:blipFill>
        <p:spPr bwMode="auto">
          <a:xfrm>
            <a:off x="2617788" y="1300163"/>
            <a:ext cx="8034337" cy="692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Page Fault</a:t>
            </a:r>
          </a:p>
        </p:txBody>
      </p:sp>
      <p:sp>
        <p:nvSpPr>
          <p:cNvPr id="17411" name="Rectangle 3"/>
          <p:cNvSpPr>
            <a:spLocks noGrp="1" noChangeArrowheads="1"/>
          </p:cNvSpPr>
          <p:nvPr>
            <p:ph type="body" idx="1"/>
          </p:nvPr>
        </p:nvSpPr>
        <p:spPr>
          <a:xfrm>
            <a:off x="1217613" y="1798638"/>
            <a:ext cx="11541125" cy="5613400"/>
          </a:xfrm>
        </p:spPr>
        <p:txBody>
          <a:bodyPr/>
          <a:lstStyle/>
          <a:p>
            <a:pPr>
              <a:lnSpc>
                <a:spcPct val="90000"/>
              </a:lnSpc>
            </a:pPr>
            <a:r>
              <a:rPr lang="en-US" sz="2400" dirty="0" smtClean="0"/>
              <a:t>If there is a reference to a page, first reference to that page will trap to operating system:</a:t>
            </a:r>
          </a:p>
          <a:p>
            <a:pPr>
              <a:lnSpc>
                <a:spcPct val="90000"/>
              </a:lnSpc>
              <a:buFont typeface="Monotype Sorts" charset="2"/>
              <a:buNone/>
            </a:pPr>
            <a:r>
              <a:rPr lang="en-US" sz="2400" dirty="0" smtClean="0">
                <a:solidFill>
                  <a:srgbClr val="3366FF"/>
                </a:solidFill>
                <a:sym typeface="Symbol" charset="2"/>
              </a:rPr>
              <a:t>              </a:t>
            </a:r>
            <a:r>
              <a:rPr lang="en-US" sz="2400" b="1" dirty="0" smtClean="0">
                <a:solidFill>
                  <a:srgbClr val="3366FF"/>
                </a:solidFill>
                <a:sym typeface="Symbol" charset="2"/>
              </a:rPr>
              <a:t>page fault</a:t>
            </a:r>
          </a:p>
          <a:p>
            <a:pPr>
              <a:lnSpc>
                <a:spcPct val="90000"/>
              </a:lnSpc>
              <a:buFont typeface="Monotype Sorts" charset="2"/>
              <a:buAutoNum type="arabicPeriod"/>
            </a:pPr>
            <a:r>
              <a:rPr lang="en-US" sz="2400" dirty="0" smtClean="0">
                <a:sym typeface="Symbol" charset="2"/>
              </a:rPr>
              <a:t>Operating system looks at another table to decide:</a:t>
            </a:r>
          </a:p>
          <a:p>
            <a:pPr marL="1141413" lvl="1" indent="-488950">
              <a:lnSpc>
                <a:spcPct val="90000"/>
              </a:lnSpc>
            </a:pPr>
            <a:r>
              <a:rPr lang="en-US" sz="2400" dirty="0" smtClean="0"/>
              <a:t>Invalid reference </a:t>
            </a:r>
            <a:r>
              <a:rPr lang="en-US" sz="2400" dirty="0" smtClean="0">
                <a:sym typeface="Symbol" charset="2"/>
              </a:rPr>
              <a:t> abort</a:t>
            </a:r>
          </a:p>
          <a:p>
            <a:pPr marL="1141413" lvl="1" indent="-488950">
              <a:lnSpc>
                <a:spcPct val="90000"/>
              </a:lnSpc>
            </a:pPr>
            <a:r>
              <a:rPr lang="en-US" sz="2400" dirty="0" smtClean="0">
                <a:sym typeface="Symbol" charset="2"/>
              </a:rPr>
              <a:t>Just not in memory</a:t>
            </a:r>
          </a:p>
          <a:p>
            <a:pPr>
              <a:lnSpc>
                <a:spcPct val="90000"/>
              </a:lnSpc>
              <a:buFont typeface="Monotype Sorts" charset="2"/>
              <a:buAutoNum type="arabicPeriod"/>
            </a:pPr>
            <a:r>
              <a:rPr lang="en-US" sz="2400" dirty="0" smtClean="0">
                <a:sym typeface="Symbol" charset="2"/>
              </a:rPr>
              <a:t>Get empty frame</a:t>
            </a:r>
          </a:p>
          <a:p>
            <a:pPr>
              <a:lnSpc>
                <a:spcPct val="90000"/>
              </a:lnSpc>
              <a:buFont typeface="Monotype Sorts" charset="2"/>
              <a:buAutoNum type="arabicPeriod"/>
            </a:pPr>
            <a:r>
              <a:rPr lang="en-US" sz="2400" dirty="0" smtClean="0">
                <a:sym typeface="Symbol" charset="2"/>
              </a:rPr>
              <a:t>Swap page into frame via scheduled disk operation</a:t>
            </a:r>
          </a:p>
          <a:p>
            <a:pPr>
              <a:lnSpc>
                <a:spcPct val="90000"/>
              </a:lnSpc>
              <a:buFont typeface="Monotype Sorts" charset="2"/>
              <a:buAutoNum type="arabicPeriod"/>
            </a:pPr>
            <a:r>
              <a:rPr lang="en-US" sz="2400" dirty="0" smtClean="0">
                <a:sym typeface="Symbol" charset="2"/>
              </a:rPr>
              <a:t>Reset tables to indicate page now in memory</a:t>
            </a:r>
            <a:br>
              <a:rPr lang="en-US" sz="2400" dirty="0" smtClean="0">
                <a:sym typeface="Symbol" charset="2"/>
              </a:rPr>
            </a:br>
            <a:r>
              <a:rPr lang="en-US" sz="2400" dirty="0" smtClean="0">
                <a:sym typeface="Symbol" charset="2"/>
              </a:rPr>
              <a:t>Set validation bit = </a:t>
            </a:r>
            <a:r>
              <a:rPr lang="en-US" sz="2400" b="1" dirty="0" smtClean="0">
                <a:solidFill>
                  <a:srgbClr val="FF0000"/>
                </a:solidFill>
                <a:sym typeface="Symbol" charset="2"/>
              </a:rPr>
              <a:t>v</a:t>
            </a:r>
            <a:endParaRPr lang="en-US" sz="2400" dirty="0" smtClean="0">
              <a:sym typeface="Symbol" charset="2"/>
            </a:endParaRPr>
          </a:p>
          <a:p>
            <a:pPr>
              <a:lnSpc>
                <a:spcPct val="90000"/>
              </a:lnSpc>
              <a:buFont typeface="Monotype Sorts" charset="2"/>
              <a:buAutoNum type="arabicPeriod"/>
            </a:pPr>
            <a:r>
              <a:rPr lang="en-US" sz="2400" dirty="0" smtClean="0">
                <a:sym typeface="Symbol" charset="2"/>
              </a:rPr>
              <a:t>Restart the instruction that caused the page fault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Aspects of Demand Paging</a:t>
            </a:r>
          </a:p>
        </p:txBody>
      </p:sp>
      <p:sp>
        <p:nvSpPr>
          <p:cNvPr id="18435" name="Content Placeholder 2"/>
          <p:cNvSpPr>
            <a:spLocks noGrp="1"/>
          </p:cNvSpPr>
          <p:nvPr>
            <p:ph idx="1"/>
          </p:nvPr>
        </p:nvSpPr>
        <p:spPr/>
        <p:txBody>
          <a:bodyPr/>
          <a:lstStyle/>
          <a:p>
            <a:r>
              <a:rPr lang="en-US" sz="2800" dirty="0" smtClean="0"/>
              <a:t>Extreme case – start process with </a:t>
            </a:r>
            <a:r>
              <a:rPr lang="en-US" sz="2800" i="1" dirty="0" smtClean="0"/>
              <a:t>no</a:t>
            </a:r>
            <a:r>
              <a:rPr lang="en-US" sz="2800" dirty="0" smtClean="0"/>
              <a:t> pages in memory</a:t>
            </a:r>
          </a:p>
          <a:p>
            <a:pPr lvl="1"/>
            <a:r>
              <a:rPr lang="en-US" sz="2400" dirty="0" smtClean="0"/>
              <a:t>OS sets instruction pointer to first instruction of process, non-memory-resident -&gt; page fault</a:t>
            </a:r>
          </a:p>
          <a:p>
            <a:pPr lvl="1"/>
            <a:r>
              <a:rPr lang="en-US" sz="2400" dirty="0" smtClean="0"/>
              <a:t>And for every other process pages on first access</a:t>
            </a:r>
          </a:p>
          <a:p>
            <a:pPr lvl="1"/>
            <a:r>
              <a:rPr lang="en-US" sz="2400" b="1" dirty="0" smtClean="0">
                <a:solidFill>
                  <a:srgbClr val="3366FF"/>
                </a:solidFill>
              </a:rPr>
              <a:t>Pure demand paging</a:t>
            </a:r>
          </a:p>
          <a:p>
            <a:r>
              <a:rPr lang="en-US" sz="2800" dirty="0" smtClean="0"/>
              <a:t>Actually, a given instruction could access multiple pages -&gt; multiple page faults</a:t>
            </a:r>
          </a:p>
          <a:p>
            <a:pPr lvl="1"/>
            <a:r>
              <a:rPr lang="en-US" sz="2400" dirty="0" smtClean="0"/>
              <a:t>Pain decreased because of </a:t>
            </a:r>
            <a:r>
              <a:rPr lang="en-US" sz="2400" b="1" dirty="0" smtClean="0">
                <a:solidFill>
                  <a:srgbClr val="3366FF"/>
                </a:solidFill>
              </a:rPr>
              <a:t>locality of reference</a:t>
            </a:r>
          </a:p>
          <a:p>
            <a:r>
              <a:rPr lang="en-US" sz="2800" dirty="0" smtClean="0"/>
              <a:t>Hardware support needed for demand paging</a:t>
            </a:r>
          </a:p>
          <a:p>
            <a:pPr lvl="1"/>
            <a:r>
              <a:rPr lang="en-US" sz="2400" dirty="0" smtClean="0"/>
              <a:t>Page table with valid / invalid bit</a:t>
            </a:r>
          </a:p>
          <a:p>
            <a:pPr lvl="1"/>
            <a:r>
              <a:rPr lang="en-US" sz="2400" dirty="0" smtClean="0"/>
              <a:t>Secondary memory (swap device with </a:t>
            </a:r>
            <a:r>
              <a:rPr lang="en-US" sz="2400" b="1" dirty="0" smtClean="0">
                <a:solidFill>
                  <a:srgbClr val="3366FF"/>
                </a:solidFill>
              </a:rPr>
              <a:t>swap space</a:t>
            </a:r>
            <a:r>
              <a:rPr lang="en-US" sz="2400" dirty="0" smtClean="0"/>
              <a:t>)</a:t>
            </a:r>
          </a:p>
          <a:p>
            <a:pPr lvl="1"/>
            <a:r>
              <a:rPr lang="en-US" sz="2400" dirty="0" smtClean="0"/>
              <a:t>Instruction restart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Advantages and Disadvantages of Demand Paging</a:t>
            </a:r>
            <a:endParaRPr lang="en-US" dirty="0" smtClean="0"/>
          </a:p>
        </p:txBody>
      </p:sp>
      <p:sp>
        <p:nvSpPr>
          <p:cNvPr id="19459" name="Rectangle 3"/>
          <p:cNvSpPr>
            <a:spLocks noGrp="1" noChangeArrowheads="1"/>
          </p:cNvSpPr>
          <p:nvPr>
            <p:ph type="body" idx="1"/>
          </p:nvPr>
        </p:nvSpPr>
        <p:spPr>
          <a:xfrm>
            <a:off x="1217613" y="1644650"/>
            <a:ext cx="11553825" cy="5486400"/>
          </a:xfrm>
        </p:spPr>
        <p:txBody>
          <a:bodyPr/>
          <a:lstStyle/>
          <a:p>
            <a:r>
              <a:rPr lang="en-US" sz="2800" dirty="0" smtClean="0"/>
              <a:t>Advantages</a:t>
            </a:r>
          </a:p>
          <a:p>
            <a:pPr lvl="1"/>
            <a:r>
              <a:rPr lang="en-US" sz="2800" dirty="0" smtClean="0">
                <a:sym typeface="Symbol" charset="2"/>
              </a:rPr>
              <a:t>The only processes brought into main memory are those that are required by the running processes</a:t>
            </a:r>
          </a:p>
          <a:p>
            <a:pPr lvl="1"/>
            <a:r>
              <a:rPr lang="en-US" sz="2800" dirty="0" smtClean="0">
                <a:sym typeface="Symbol" charset="2"/>
              </a:rPr>
              <a:t>No overhead associated with predicting which page will be used next</a:t>
            </a:r>
          </a:p>
          <a:p>
            <a:r>
              <a:rPr lang="en-US" sz="2800" dirty="0" smtClean="0">
                <a:sym typeface="Symbol" charset="2"/>
              </a:rPr>
              <a:t>Disadvantage</a:t>
            </a:r>
          </a:p>
          <a:p>
            <a:pPr lvl="1"/>
            <a:r>
              <a:rPr lang="en-US" sz="2800" dirty="0" smtClean="0">
                <a:sym typeface="Symbol" charset="2"/>
              </a:rPr>
              <a:t>In terms of resources being tied up, it is more “expensive” to wait for a page transfer when a greater amount of main memory is occupied since other processes are being kept from using that memory space</a:t>
            </a:r>
            <a:r>
              <a:rPr lang="en-US" sz="2800" dirty="0" smtClean="0">
                <a:sym typeface="Symbol" charset="2"/>
              </a:rPr>
              <a:t/>
            </a:r>
            <a:br>
              <a:rPr lang="en-US" sz="28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r>
              <a:rPr lang="en-US" sz="2300" dirty="0" smtClean="0">
                <a:sym typeface="Symbol" charset="2"/>
              </a:rPr>
              <a:t/>
            </a:r>
            <a:br>
              <a:rPr lang="en-US" sz="2300" dirty="0" smtClean="0">
                <a:sym typeface="Symbol" charset="2"/>
              </a:rPr>
            </a:br>
            <a:endParaRPr lang="en-US" sz="2300" dirty="0" smtClean="0">
              <a:sym typeface="Symbol" charset="2"/>
            </a:endParaRPr>
          </a:p>
          <a:p>
            <a:pPr lvl="1">
              <a:lnSpc>
                <a:spcPct val="90000"/>
              </a:lnSpc>
              <a:buFont typeface="Monotype Sorts" charset="2"/>
              <a:buNone/>
            </a:pPr>
            <a:endParaRPr lang="en-US" sz="2300" dirty="0" smtClean="0">
              <a:sym typeface="Symbol" charset="2"/>
            </a:endParaRPr>
          </a:p>
          <a:p>
            <a:pPr lvl="1">
              <a:lnSpc>
                <a:spcPct val="90000"/>
              </a:lnSpc>
              <a:buFont typeface="Monotype Sorts" charset="2"/>
              <a:buNone/>
            </a:pPr>
            <a:endParaRPr lang="en-US" sz="2300" dirty="0" smtClean="0">
              <a:sym typeface="Symbol" charset="2"/>
            </a:endParaRPr>
          </a:p>
          <a:p>
            <a:pPr lvl="1">
              <a:lnSpc>
                <a:spcPct val="90000"/>
              </a:lnSpc>
              <a:buFont typeface="Monotype Sorts" charset="2"/>
              <a:buNone/>
            </a:pPr>
            <a:endParaRPr lang="en-US" sz="2300" dirty="0" smtClean="0">
              <a:sym typeface="Symbol" charset="2"/>
            </a:endParaRPr>
          </a:p>
          <a:p>
            <a:pPr lvl="1">
              <a:lnSpc>
                <a:spcPct val="90000"/>
              </a:lnSpc>
            </a:pPr>
            <a:r>
              <a:rPr lang="en-US" sz="2400" dirty="0" smtClean="0">
                <a:sym typeface="Symbol" charset="2"/>
              </a:rPr>
              <a:t>auto increment/decrement location</a:t>
            </a:r>
          </a:p>
          <a:p>
            <a:pPr lvl="1">
              <a:lnSpc>
                <a:spcPct val="90000"/>
              </a:lnSpc>
            </a:pPr>
            <a:r>
              <a:rPr lang="en-US" sz="2400" dirty="0" smtClean="0">
                <a:sym typeface="Symbol" charset="2"/>
              </a:rPr>
              <a:t>Restart the whole operation?</a:t>
            </a:r>
          </a:p>
          <a:p>
            <a:pPr lvl="2">
              <a:lnSpc>
                <a:spcPct val="90000"/>
              </a:lnSpc>
            </a:pPr>
            <a:r>
              <a:rPr lang="en-US" sz="2000" dirty="0" smtClean="0">
                <a:sym typeface="Symbol" charset="2"/>
              </a:rPr>
              <a:t>What if source and destination overlap?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36638" y="369888"/>
            <a:ext cx="11993562" cy="768350"/>
          </a:xfrm>
        </p:spPr>
        <p:txBody>
          <a:bodyPr/>
          <a:lstStyle/>
          <a:p>
            <a:pPr eaLnBrk="1" hangingPunct="1"/>
            <a:r>
              <a:rPr lang="en-US" smtClean="0"/>
              <a:t>Steps in Handling a Page Fault</a:t>
            </a:r>
          </a:p>
        </p:txBody>
      </p:sp>
      <p:pic>
        <p:nvPicPr>
          <p:cNvPr id="20483" name="Picture 4" descr="9"/>
          <p:cNvPicPr>
            <a:picLocks noChangeAspect="1" noChangeArrowheads="1"/>
          </p:cNvPicPr>
          <p:nvPr/>
        </p:nvPicPr>
        <p:blipFill>
          <a:blip r:embed="rId3"/>
          <a:srcRect/>
          <a:stretch>
            <a:fillRect/>
          </a:stretch>
        </p:blipFill>
        <p:spPr bwMode="auto">
          <a:xfrm>
            <a:off x="2119313" y="1446213"/>
            <a:ext cx="9191625" cy="681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27138" y="369888"/>
            <a:ext cx="11803062" cy="768350"/>
          </a:xfrm>
        </p:spPr>
        <p:txBody>
          <a:bodyPr/>
          <a:lstStyle/>
          <a:p>
            <a:pPr eaLnBrk="1" hangingPunct="1"/>
            <a:r>
              <a:rPr lang="en-US" smtClean="0"/>
              <a:t>Performance of Demand Paging</a:t>
            </a:r>
          </a:p>
        </p:txBody>
      </p:sp>
      <p:sp>
        <p:nvSpPr>
          <p:cNvPr id="21507" name="Rectangle 3"/>
          <p:cNvSpPr>
            <a:spLocks noGrp="1" noChangeArrowheads="1"/>
          </p:cNvSpPr>
          <p:nvPr>
            <p:ph type="body" idx="1"/>
          </p:nvPr>
        </p:nvSpPr>
        <p:spPr/>
        <p:txBody>
          <a:bodyPr/>
          <a:lstStyle/>
          <a:p>
            <a:pPr>
              <a:tabLst>
                <a:tab pos="3092450" algn="l"/>
                <a:tab pos="4081463" algn="l"/>
              </a:tabLst>
            </a:pPr>
            <a:r>
              <a:rPr lang="en-US" smtClean="0"/>
              <a:t>Stages in Demand Paging</a:t>
            </a:r>
          </a:p>
          <a:p>
            <a:pPr>
              <a:buFont typeface="Arial" charset="0"/>
              <a:buAutoNum type="arabicPeriod"/>
              <a:tabLst>
                <a:tab pos="3092450" algn="l"/>
                <a:tab pos="4081463" algn="l"/>
              </a:tabLst>
            </a:pPr>
            <a:r>
              <a:rPr lang="en-US" sz="2000" smtClean="0"/>
              <a:t>Trap to the operating system</a:t>
            </a:r>
          </a:p>
          <a:p>
            <a:pPr>
              <a:buFont typeface="Arial" charset="0"/>
              <a:buAutoNum type="arabicPeriod"/>
              <a:tabLst>
                <a:tab pos="3092450" algn="l"/>
                <a:tab pos="4081463" algn="l"/>
              </a:tabLst>
            </a:pPr>
            <a:r>
              <a:rPr lang="en-US" sz="2000" smtClean="0"/>
              <a:t>Save the user registers and process state</a:t>
            </a:r>
          </a:p>
          <a:p>
            <a:pPr>
              <a:buFont typeface="Arial" charset="0"/>
              <a:buAutoNum type="arabicPeriod"/>
              <a:tabLst>
                <a:tab pos="3092450" algn="l"/>
                <a:tab pos="4081463" algn="l"/>
              </a:tabLst>
            </a:pPr>
            <a:r>
              <a:rPr lang="en-US" sz="2000" smtClean="0"/>
              <a:t>Determine that the interrupt was a page fault</a:t>
            </a:r>
          </a:p>
          <a:p>
            <a:pPr>
              <a:buFont typeface="Arial" charset="0"/>
              <a:buAutoNum type="arabicPeriod"/>
              <a:tabLst>
                <a:tab pos="3092450" algn="l"/>
                <a:tab pos="4081463" algn="l"/>
              </a:tabLst>
            </a:pPr>
            <a:r>
              <a:rPr lang="en-US" sz="2000" smtClean="0"/>
              <a:t>Check that the page reference was legal and determine the location of the page on the disk</a:t>
            </a:r>
          </a:p>
          <a:p>
            <a:pPr>
              <a:buFont typeface="Arial" charset="0"/>
              <a:buAutoNum type="arabicPeriod"/>
              <a:tabLst>
                <a:tab pos="3092450" algn="l"/>
                <a:tab pos="4081463" algn="l"/>
              </a:tabLst>
            </a:pPr>
            <a:r>
              <a:rPr lang="en-US" sz="2000" smtClean="0"/>
              <a:t>Issue a read from the disk to a free frame:</a:t>
            </a:r>
          </a:p>
          <a:p>
            <a:pPr marL="1141413" lvl="1" indent="-488950">
              <a:buFont typeface="Arial" charset="0"/>
              <a:buAutoNum type="arabicPeriod"/>
              <a:tabLst>
                <a:tab pos="3092450" algn="l"/>
                <a:tab pos="4081463" algn="l"/>
              </a:tabLst>
            </a:pPr>
            <a:r>
              <a:rPr lang="en-US" sz="2000" smtClean="0"/>
              <a:t>Wait in a queue for this device until the read request is serviced</a:t>
            </a:r>
          </a:p>
          <a:p>
            <a:pPr marL="1141413" lvl="1" indent="-488950">
              <a:buFont typeface="Arial" charset="0"/>
              <a:buAutoNum type="arabicPeriod"/>
              <a:tabLst>
                <a:tab pos="3092450" algn="l"/>
                <a:tab pos="4081463" algn="l"/>
              </a:tabLst>
            </a:pPr>
            <a:r>
              <a:rPr lang="en-US" sz="2000" smtClean="0"/>
              <a:t>Wait for the device seek and/or latency time</a:t>
            </a:r>
          </a:p>
          <a:p>
            <a:pPr marL="1141413" lvl="1" indent="-488950">
              <a:buFont typeface="Arial" charset="0"/>
              <a:buAutoNum type="arabicPeriod"/>
              <a:tabLst>
                <a:tab pos="3092450" algn="l"/>
                <a:tab pos="4081463" algn="l"/>
              </a:tabLst>
            </a:pPr>
            <a:r>
              <a:rPr lang="en-US" sz="2000" smtClean="0"/>
              <a:t>Begin the transfer of the page to a free frame</a:t>
            </a:r>
          </a:p>
          <a:p>
            <a:pPr>
              <a:buFont typeface="Arial" charset="0"/>
              <a:buAutoNum type="arabicPeriod"/>
              <a:tabLst>
                <a:tab pos="3092450" algn="l"/>
                <a:tab pos="4081463" algn="l"/>
              </a:tabLst>
            </a:pPr>
            <a:r>
              <a:rPr lang="en-US" sz="2000" smtClean="0"/>
              <a:t>While waiting, allocate the CPU to some other user</a:t>
            </a:r>
          </a:p>
          <a:p>
            <a:pPr>
              <a:buFont typeface="Arial" charset="0"/>
              <a:buAutoNum type="arabicPeriod"/>
              <a:tabLst>
                <a:tab pos="3092450" algn="l"/>
                <a:tab pos="4081463" algn="l"/>
              </a:tabLst>
            </a:pPr>
            <a:r>
              <a:rPr lang="en-US" sz="2000" smtClean="0"/>
              <a:t>Receive an interrupt from the disk I/O subsystem (I/O completed)</a:t>
            </a:r>
          </a:p>
          <a:p>
            <a:pPr>
              <a:buFont typeface="Arial" charset="0"/>
              <a:buAutoNum type="arabicPeriod"/>
              <a:tabLst>
                <a:tab pos="3092450" algn="l"/>
                <a:tab pos="4081463" algn="l"/>
              </a:tabLst>
            </a:pPr>
            <a:r>
              <a:rPr lang="en-US" sz="2000" smtClean="0"/>
              <a:t>Save the registers and process state for the other user</a:t>
            </a:r>
          </a:p>
          <a:p>
            <a:pPr>
              <a:buFont typeface="Arial" charset="0"/>
              <a:buAutoNum type="arabicPeriod"/>
              <a:tabLst>
                <a:tab pos="3092450" algn="l"/>
                <a:tab pos="4081463" algn="l"/>
              </a:tabLst>
            </a:pPr>
            <a:r>
              <a:rPr lang="en-US" sz="2000" smtClean="0"/>
              <a:t>Determine that the interrupt was from the disk</a:t>
            </a:r>
          </a:p>
          <a:p>
            <a:pPr>
              <a:buFont typeface="Arial" charset="0"/>
              <a:buAutoNum type="arabicPeriod"/>
              <a:tabLst>
                <a:tab pos="3092450" algn="l"/>
                <a:tab pos="4081463" algn="l"/>
              </a:tabLst>
            </a:pPr>
            <a:r>
              <a:rPr lang="en-US" sz="2000" smtClean="0"/>
              <a:t>Correct the page table and other tables to show page is now in memory</a:t>
            </a:r>
          </a:p>
          <a:p>
            <a:pPr>
              <a:buFont typeface="Arial" charset="0"/>
              <a:buAutoNum type="arabicPeriod"/>
              <a:tabLst>
                <a:tab pos="3092450" algn="l"/>
                <a:tab pos="4081463" algn="l"/>
              </a:tabLst>
            </a:pPr>
            <a:r>
              <a:rPr lang="en-US" sz="2000" smtClean="0"/>
              <a:t>Wait for the CPU to be allocated to this process again</a:t>
            </a:r>
          </a:p>
          <a:p>
            <a:pPr>
              <a:buFont typeface="Arial" charset="0"/>
              <a:buAutoNum type="arabicPeriod"/>
              <a:tabLst>
                <a:tab pos="3092450" algn="l"/>
                <a:tab pos="4081463" algn="l"/>
              </a:tabLst>
            </a:pPr>
            <a:r>
              <a:rPr lang="en-US" sz="2000" smtClean="0"/>
              <a:t>Restore the user registers, process state, and new page table, and then resume the interrupted instruction</a:t>
            </a:r>
          </a:p>
          <a:p>
            <a:pPr>
              <a:tabLst>
                <a:tab pos="3092450" algn="l"/>
                <a:tab pos="4081463" algn="l"/>
              </a:tabLst>
            </a:pPr>
            <a:endParaRPr lang="en-US" smtClean="0">
              <a:sym typeface="Symbol"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74788" y="369888"/>
            <a:ext cx="11555412" cy="768350"/>
          </a:xfrm>
        </p:spPr>
        <p:txBody>
          <a:bodyPr/>
          <a:lstStyle/>
          <a:p>
            <a:pPr eaLnBrk="1" hangingPunct="1"/>
            <a:r>
              <a:rPr lang="en-US" smtClean="0"/>
              <a:t>Chapter 9:  Virtual Memory</a:t>
            </a:r>
          </a:p>
        </p:txBody>
      </p:sp>
      <p:sp>
        <p:nvSpPr>
          <p:cNvPr id="5123" name="Rectangle 3"/>
          <p:cNvSpPr>
            <a:spLocks noGrp="1" noChangeArrowheads="1"/>
          </p:cNvSpPr>
          <p:nvPr>
            <p:ph type="body" idx="1"/>
          </p:nvPr>
        </p:nvSpPr>
        <p:spPr>
          <a:xfrm>
            <a:off x="1217613" y="1644650"/>
            <a:ext cx="12344400" cy="6040438"/>
          </a:xfrm>
        </p:spPr>
        <p:txBody>
          <a:bodyPr/>
          <a:lstStyle/>
          <a:p>
            <a:r>
              <a:rPr lang="en-US" sz="2800" dirty="0" smtClean="0"/>
              <a:t>Real versus Virtual Memory Systems</a:t>
            </a:r>
            <a:endParaRPr lang="en-US" sz="2800" dirty="0" smtClean="0"/>
          </a:p>
          <a:p>
            <a:r>
              <a:rPr lang="en-US" sz="2800" dirty="0" smtClean="0"/>
              <a:t>Demand Paging</a:t>
            </a:r>
          </a:p>
          <a:p>
            <a:r>
              <a:rPr lang="en-US" sz="2800" dirty="0" smtClean="0"/>
              <a:t>Copy-on-Write</a:t>
            </a:r>
          </a:p>
          <a:p>
            <a:r>
              <a:rPr lang="en-US" sz="2800" dirty="0" smtClean="0"/>
              <a:t>Page Replacement</a:t>
            </a:r>
          </a:p>
          <a:p>
            <a:r>
              <a:rPr lang="en-US" sz="2800" dirty="0" smtClean="0">
                <a:solidFill>
                  <a:schemeClr val="bg1">
                    <a:lumMod val="50000"/>
                  </a:schemeClr>
                </a:solidFill>
              </a:rPr>
              <a:t>Allocation of Frames </a:t>
            </a:r>
          </a:p>
          <a:p>
            <a:r>
              <a:rPr lang="en-US" sz="2800" dirty="0" smtClean="0">
                <a:solidFill>
                  <a:schemeClr val="bg1">
                    <a:lumMod val="50000"/>
                  </a:schemeClr>
                </a:solidFill>
              </a:rPr>
              <a:t>Thrashing</a:t>
            </a:r>
          </a:p>
          <a:p>
            <a:r>
              <a:rPr lang="en-US" sz="2800" dirty="0" smtClean="0">
                <a:solidFill>
                  <a:schemeClr val="bg1">
                    <a:lumMod val="50000"/>
                  </a:schemeClr>
                </a:solidFill>
              </a:rPr>
              <a:t>Memory-Mapped Files</a:t>
            </a:r>
          </a:p>
          <a:p>
            <a:r>
              <a:rPr lang="en-US" sz="2800" dirty="0" smtClean="0">
                <a:solidFill>
                  <a:schemeClr val="bg1">
                    <a:lumMod val="50000"/>
                  </a:schemeClr>
                </a:solidFill>
              </a:rPr>
              <a:t>Allocating Kernel Memory</a:t>
            </a:r>
          </a:p>
          <a:p>
            <a:r>
              <a:rPr lang="en-US" sz="2800" dirty="0" smtClean="0">
                <a:solidFill>
                  <a:schemeClr val="bg1">
                    <a:lumMod val="50000"/>
                  </a:schemeClr>
                </a:solidFill>
              </a:rPr>
              <a:t>Other Considerations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27138" y="369888"/>
            <a:ext cx="11803062" cy="768350"/>
          </a:xfrm>
        </p:spPr>
        <p:txBody>
          <a:bodyPr/>
          <a:lstStyle/>
          <a:p>
            <a:pPr eaLnBrk="1" hangingPunct="1"/>
            <a:r>
              <a:rPr lang="en-US" smtClean="0"/>
              <a:t>Performance of Demand Paging (Cont.)</a:t>
            </a:r>
          </a:p>
        </p:txBody>
      </p:sp>
      <p:sp>
        <p:nvSpPr>
          <p:cNvPr id="22531" name="Rectangle 3"/>
          <p:cNvSpPr>
            <a:spLocks noGrp="1" noChangeArrowheads="1"/>
          </p:cNvSpPr>
          <p:nvPr>
            <p:ph type="body" idx="1"/>
          </p:nvPr>
        </p:nvSpPr>
        <p:spPr>
          <a:xfrm>
            <a:off x="468351" y="1182029"/>
            <a:ext cx="13085724" cy="6503059"/>
          </a:xfrm>
        </p:spPr>
        <p:txBody>
          <a:bodyPr/>
          <a:lstStyle/>
          <a:p>
            <a:pPr>
              <a:tabLst>
                <a:tab pos="3092450" algn="l"/>
                <a:tab pos="4081463" algn="l"/>
              </a:tabLst>
            </a:pPr>
            <a:r>
              <a:rPr lang="en-US" sz="2400" dirty="0" smtClean="0"/>
              <a:t>In any case , we are faced with three major components of the page-fault service time:</a:t>
            </a:r>
          </a:p>
          <a:p>
            <a:pPr lvl="1">
              <a:tabLst>
                <a:tab pos="3092450" algn="l"/>
                <a:tab pos="4081463" algn="l"/>
              </a:tabLst>
            </a:pPr>
            <a:r>
              <a:rPr lang="en-US" sz="2400" dirty="0" smtClean="0"/>
              <a:t>Service the page-fault interrupt</a:t>
            </a:r>
          </a:p>
          <a:p>
            <a:pPr lvl="1">
              <a:tabLst>
                <a:tab pos="3092450" algn="l"/>
                <a:tab pos="4081463" algn="l"/>
              </a:tabLst>
            </a:pPr>
            <a:r>
              <a:rPr lang="en-US" sz="2400" dirty="0" smtClean="0"/>
              <a:t>Read in the page</a:t>
            </a:r>
          </a:p>
          <a:p>
            <a:pPr lvl="1">
              <a:tabLst>
                <a:tab pos="3092450" algn="l"/>
                <a:tab pos="4081463" algn="l"/>
              </a:tabLst>
            </a:pPr>
            <a:r>
              <a:rPr lang="en-US" sz="2400" dirty="0" smtClean="0"/>
              <a:t>Restart </a:t>
            </a:r>
            <a:r>
              <a:rPr lang="en-US" sz="2400" smtClean="0"/>
              <a:t>the process</a:t>
            </a:r>
          </a:p>
          <a:p>
            <a:pPr marL="652462" lvl="1" indent="0">
              <a:buNone/>
              <a:tabLst>
                <a:tab pos="3092450" algn="l"/>
                <a:tab pos="4081463" algn="l"/>
              </a:tabLst>
            </a:pPr>
            <a:endParaRPr lang="en-US" sz="2400" dirty="0" smtClean="0"/>
          </a:p>
          <a:p>
            <a:pPr>
              <a:tabLst>
                <a:tab pos="3092450" algn="l"/>
                <a:tab pos="4081463" algn="l"/>
              </a:tabLst>
            </a:pPr>
            <a:r>
              <a:rPr lang="en-US" sz="2400" dirty="0" smtClean="0"/>
              <a:t>Page Fault Rate 0 </a:t>
            </a:r>
            <a:r>
              <a:rPr lang="en-US" sz="2400" dirty="0" smtClean="0">
                <a:sym typeface="Symbol" charset="2"/>
              </a:rPr>
              <a:t> </a:t>
            </a:r>
            <a:r>
              <a:rPr lang="en-US" sz="2400" i="1" dirty="0" smtClean="0">
                <a:sym typeface="Symbol" charset="2"/>
              </a:rPr>
              <a:t>p</a:t>
            </a:r>
            <a:r>
              <a:rPr lang="en-US" sz="2400" dirty="0" smtClean="0">
                <a:sym typeface="Symbol" charset="2"/>
              </a:rPr>
              <a:t>  1</a:t>
            </a:r>
          </a:p>
          <a:p>
            <a:pPr lvl="1">
              <a:tabLst>
                <a:tab pos="3092450" algn="l"/>
                <a:tab pos="4081463" algn="l"/>
              </a:tabLst>
            </a:pPr>
            <a:r>
              <a:rPr lang="en-US" sz="2400" dirty="0" smtClean="0">
                <a:sym typeface="Symbol" charset="2"/>
              </a:rPr>
              <a:t>if </a:t>
            </a:r>
            <a:r>
              <a:rPr lang="en-US" sz="2400" i="1" dirty="0" smtClean="0">
                <a:sym typeface="Symbol" charset="2"/>
              </a:rPr>
              <a:t>p</a:t>
            </a:r>
            <a:r>
              <a:rPr lang="en-US" sz="2400" dirty="0" smtClean="0">
                <a:sym typeface="Symbol" charset="2"/>
              </a:rPr>
              <a:t> = 0 no page faults </a:t>
            </a:r>
          </a:p>
          <a:p>
            <a:pPr lvl="1">
              <a:tabLst>
                <a:tab pos="3092450" algn="l"/>
                <a:tab pos="4081463" algn="l"/>
              </a:tabLst>
            </a:pPr>
            <a:r>
              <a:rPr lang="en-US" sz="2400" dirty="0" smtClean="0">
                <a:sym typeface="Symbol" charset="2"/>
              </a:rPr>
              <a:t>if </a:t>
            </a:r>
            <a:r>
              <a:rPr lang="en-US" sz="2400" i="1" dirty="0" smtClean="0">
                <a:sym typeface="Symbol" charset="2"/>
              </a:rPr>
              <a:t>p</a:t>
            </a:r>
            <a:r>
              <a:rPr lang="en-US" sz="2400" dirty="0" smtClean="0">
                <a:sym typeface="Symbol" charset="2"/>
              </a:rPr>
              <a:t> = 1, every reference is a fault</a:t>
            </a:r>
            <a:r>
              <a:rPr lang="en-US" dirty="0" smtClean="0">
                <a:sym typeface="Symbol" charset="2"/>
              </a:rPr>
              <a:t/>
            </a:r>
            <a:br>
              <a:rPr lang="en-US" dirty="0" smtClean="0">
                <a:sym typeface="Symbol" charset="2"/>
              </a:rPr>
            </a:br>
            <a:endParaRPr lang="en-US" dirty="0" smtClean="0">
              <a:sym typeface="Symbol" charset="2"/>
            </a:endParaRPr>
          </a:p>
          <a:p>
            <a:pPr>
              <a:tabLst>
                <a:tab pos="3092450" algn="l"/>
                <a:tab pos="4081463" algn="l"/>
              </a:tabLst>
            </a:pPr>
            <a:r>
              <a:rPr lang="en-US" sz="2400" dirty="0" smtClean="0">
                <a:sym typeface="Symbol" charset="2"/>
              </a:rPr>
              <a:t>Effective Access Time (EAT):</a:t>
            </a:r>
          </a:p>
          <a:p>
            <a:pPr>
              <a:tabLst>
                <a:tab pos="3092450" algn="l"/>
                <a:tab pos="4081463" algn="l"/>
              </a:tabLst>
            </a:pPr>
            <a:endParaRPr lang="en-US" sz="2400" dirty="0" smtClean="0">
              <a:sym typeface="Symbol" charset="2"/>
            </a:endParaRPr>
          </a:p>
          <a:p>
            <a:pPr>
              <a:buFont typeface="Monotype Sorts" charset="2"/>
              <a:buNone/>
              <a:tabLst>
                <a:tab pos="3092450" algn="l"/>
                <a:tab pos="4081463" algn="l"/>
              </a:tabLst>
            </a:pPr>
            <a:r>
              <a:rPr lang="en-US" sz="2400" dirty="0" smtClean="0">
                <a:sym typeface="Symbol" charset="2"/>
              </a:rPr>
              <a:t>	</a:t>
            </a:r>
            <a:r>
              <a:rPr lang="en-US" sz="2800" dirty="0" smtClean="0">
                <a:solidFill>
                  <a:srgbClr val="FF0000"/>
                </a:solidFill>
                <a:sym typeface="Symbol" charset="2"/>
              </a:rPr>
              <a:t>EAT = (1 – </a:t>
            </a:r>
            <a:r>
              <a:rPr lang="en-US" sz="2800" i="1" dirty="0" smtClean="0">
                <a:solidFill>
                  <a:srgbClr val="FF0000"/>
                </a:solidFill>
                <a:sym typeface="Symbol" charset="2"/>
              </a:rPr>
              <a:t>p</a:t>
            </a:r>
            <a:r>
              <a:rPr lang="en-US" sz="2800" dirty="0" smtClean="0">
                <a:solidFill>
                  <a:srgbClr val="FF0000"/>
                </a:solidFill>
                <a:sym typeface="Symbol" charset="2"/>
              </a:rPr>
              <a:t>) x memory access + </a:t>
            </a:r>
            <a:r>
              <a:rPr lang="en-US" sz="2800" i="1" dirty="0" smtClean="0">
                <a:solidFill>
                  <a:srgbClr val="FF0000"/>
                </a:solidFill>
                <a:sym typeface="Symbol" charset="2"/>
              </a:rPr>
              <a:t>p</a:t>
            </a:r>
            <a:r>
              <a:rPr lang="en-US" sz="2800" dirty="0" smtClean="0">
                <a:solidFill>
                  <a:srgbClr val="FF0000"/>
                </a:solidFill>
                <a:sym typeface="Symbol" charset="2"/>
              </a:rPr>
              <a:t> (page fault overhead + swap page out + swap page in + restart overhead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03350" y="369888"/>
            <a:ext cx="11626850" cy="768350"/>
          </a:xfrm>
        </p:spPr>
        <p:txBody>
          <a:bodyPr/>
          <a:lstStyle/>
          <a:p>
            <a:pPr eaLnBrk="1" hangingPunct="1"/>
            <a:r>
              <a:rPr lang="en-US" smtClean="0"/>
              <a:t>Demand Paging Example</a:t>
            </a:r>
          </a:p>
        </p:txBody>
      </p:sp>
      <p:sp>
        <p:nvSpPr>
          <p:cNvPr id="23555" name="Rectangle 3"/>
          <p:cNvSpPr>
            <a:spLocks noGrp="1" noChangeArrowheads="1"/>
          </p:cNvSpPr>
          <p:nvPr>
            <p:ph type="body" idx="1"/>
          </p:nvPr>
        </p:nvSpPr>
        <p:spPr>
          <a:xfrm>
            <a:off x="1209675" y="1226633"/>
            <a:ext cx="12344400" cy="6757639"/>
          </a:xfrm>
        </p:spPr>
        <p:txBody>
          <a:bodyPr/>
          <a:lstStyle/>
          <a:p>
            <a:pPr>
              <a:tabLst>
                <a:tab pos="2535238" algn="l"/>
                <a:tab pos="3255963" algn="l"/>
              </a:tabLst>
            </a:pPr>
            <a:r>
              <a:rPr lang="en-US" sz="2400" dirty="0" smtClean="0"/>
              <a:t>Memory access time = 200 nanoseconds</a:t>
            </a:r>
          </a:p>
          <a:p>
            <a:pPr>
              <a:tabLst>
                <a:tab pos="2535238" algn="l"/>
                <a:tab pos="3255963" algn="l"/>
              </a:tabLst>
            </a:pPr>
            <a:r>
              <a:rPr lang="en-US" sz="2400" dirty="0" smtClean="0"/>
              <a:t>Average page-fault service time = 8 milliseconds</a:t>
            </a:r>
            <a:br>
              <a:rPr lang="en-US" sz="2400" dirty="0" smtClean="0"/>
            </a:br>
            <a:endParaRPr lang="en-US" sz="2400" dirty="0" smtClean="0"/>
          </a:p>
          <a:p>
            <a:pPr>
              <a:tabLst>
                <a:tab pos="2535238" algn="l"/>
                <a:tab pos="3255963" algn="l"/>
              </a:tabLst>
            </a:pPr>
            <a:r>
              <a:rPr lang="en-US" sz="2400" dirty="0" smtClean="0"/>
              <a:t>EAT = (1 – p) x 200 + p (8 milliseconds) </a:t>
            </a:r>
          </a:p>
          <a:p>
            <a:pPr>
              <a:buFont typeface="Monotype Sorts" charset="2"/>
              <a:buNone/>
              <a:tabLst>
                <a:tab pos="2535238" algn="l"/>
                <a:tab pos="3255963" algn="l"/>
              </a:tabLst>
            </a:pPr>
            <a:r>
              <a:rPr lang="en-US" sz="2400" dirty="0" smtClean="0"/>
              <a:t>	        = (1 – p  x 200 + p x 8,000,000 </a:t>
            </a:r>
          </a:p>
          <a:p>
            <a:pPr>
              <a:buFont typeface="Monotype Sorts" charset="2"/>
              <a:buNone/>
              <a:tabLst>
                <a:tab pos="2535238" algn="l"/>
                <a:tab pos="3255963" algn="l"/>
              </a:tabLst>
            </a:pPr>
            <a:r>
              <a:rPr lang="en-US" sz="2400" dirty="0" smtClean="0"/>
              <a:t>              = 200 + p x 7,999,800</a:t>
            </a:r>
          </a:p>
          <a:p>
            <a:pPr>
              <a:tabLst>
                <a:tab pos="2535238" algn="l"/>
                <a:tab pos="3255963" algn="l"/>
              </a:tabLst>
            </a:pPr>
            <a:r>
              <a:rPr lang="en-US" sz="2400" dirty="0" smtClean="0"/>
              <a:t>If one access out of 1,000 causes a page fault, then</a:t>
            </a:r>
          </a:p>
          <a:p>
            <a:pPr>
              <a:buFont typeface="Monotype Sorts" charset="2"/>
              <a:buNone/>
              <a:tabLst>
                <a:tab pos="2535238" algn="l"/>
                <a:tab pos="3255963" algn="l"/>
              </a:tabLst>
            </a:pPr>
            <a:r>
              <a:rPr lang="en-US" sz="2400" dirty="0" smtClean="0"/>
              <a:t>         EAT = 8.2 microseconds. </a:t>
            </a:r>
          </a:p>
          <a:p>
            <a:pPr>
              <a:buFont typeface="Monotype Sorts" charset="2"/>
              <a:buNone/>
              <a:tabLst>
                <a:tab pos="2535238" algn="l"/>
                <a:tab pos="3255963" algn="l"/>
              </a:tabLst>
            </a:pPr>
            <a:r>
              <a:rPr lang="en-US" sz="2400" dirty="0" smtClean="0"/>
              <a:t>      This is a slowdown by a factor of 40!!</a:t>
            </a:r>
          </a:p>
          <a:p>
            <a:pPr>
              <a:tabLst>
                <a:tab pos="2535238" algn="l"/>
                <a:tab pos="3255963" algn="l"/>
              </a:tabLst>
            </a:pPr>
            <a:r>
              <a:rPr lang="en-US" sz="2400" dirty="0" smtClean="0"/>
              <a:t>If want performance degradation &lt; 10 percent</a:t>
            </a:r>
          </a:p>
          <a:p>
            <a:pPr lvl="1">
              <a:tabLst>
                <a:tab pos="2535238" algn="l"/>
                <a:tab pos="3255963" algn="l"/>
              </a:tabLst>
            </a:pPr>
            <a:r>
              <a:rPr lang="en-US" sz="2400" dirty="0" smtClean="0"/>
              <a:t>220 &gt; 200 + 7,999,800 x p</a:t>
            </a:r>
            <a:br>
              <a:rPr lang="en-US" sz="2400" dirty="0" smtClean="0"/>
            </a:br>
            <a:r>
              <a:rPr lang="en-US" sz="2400" dirty="0" smtClean="0"/>
              <a:t>20 &gt; 7,999,800 x p</a:t>
            </a:r>
          </a:p>
          <a:p>
            <a:pPr lvl="1">
              <a:tabLst>
                <a:tab pos="2535238" algn="l"/>
                <a:tab pos="3255963" algn="l"/>
              </a:tabLst>
            </a:pPr>
            <a:r>
              <a:rPr lang="en-US" sz="2400" dirty="0" smtClean="0"/>
              <a:t>p &lt; .0000025</a:t>
            </a:r>
          </a:p>
          <a:p>
            <a:pPr lvl="1">
              <a:tabLst>
                <a:tab pos="2535238" algn="l"/>
                <a:tab pos="3255963" algn="l"/>
              </a:tabLst>
            </a:pPr>
            <a:r>
              <a:rPr lang="en-US" sz="2400" dirty="0" smtClean="0"/>
              <a:t>&lt; one page fault in every 400,000 memory accesses</a:t>
            </a:r>
          </a:p>
          <a:p>
            <a:pPr>
              <a:buFont typeface="Monotype Sorts" charset="2"/>
              <a:buNone/>
              <a:tabLst>
                <a:tab pos="2535238" algn="l"/>
                <a:tab pos="3255963" algn="l"/>
              </a:tabLst>
            </a:pPr>
            <a:r>
              <a:rPr lang="en-US" sz="2400"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Demand Paging Optimizations</a:t>
            </a:r>
          </a:p>
        </p:txBody>
      </p:sp>
      <p:sp>
        <p:nvSpPr>
          <p:cNvPr id="24579" name="Content Placeholder 2"/>
          <p:cNvSpPr>
            <a:spLocks noGrp="1"/>
          </p:cNvSpPr>
          <p:nvPr>
            <p:ph idx="1"/>
          </p:nvPr>
        </p:nvSpPr>
        <p:spPr/>
        <p:txBody>
          <a:bodyPr/>
          <a:lstStyle/>
          <a:p>
            <a:r>
              <a:rPr lang="en-US" sz="2400" dirty="0" smtClean="0"/>
              <a:t>Copy entire process image to swap space at process load time</a:t>
            </a:r>
          </a:p>
          <a:p>
            <a:pPr lvl="1"/>
            <a:r>
              <a:rPr lang="en-US" sz="2400" dirty="0" smtClean="0"/>
              <a:t>Then page in and out of swap space</a:t>
            </a:r>
          </a:p>
          <a:p>
            <a:pPr lvl="1"/>
            <a:r>
              <a:rPr lang="en-US" sz="2400" dirty="0" smtClean="0"/>
              <a:t>Used in older BSD Unix</a:t>
            </a:r>
          </a:p>
          <a:p>
            <a:endParaRPr lang="en-US" sz="2400" dirty="0" smtClean="0"/>
          </a:p>
          <a:p>
            <a:r>
              <a:rPr lang="en-US" sz="2400" dirty="0" smtClean="0"/>
              <a:t>Demand page in from program binary on disk</a:t>
            </a:r>
          </a:p>
          <a:p>
            <a:pPr lvl="1"/>
            <a:r>
              <a:rPr lang="en-US" sz="2400" dirty="0" smtClean="0"/>
              <a:t>Used in Solaris and current BSD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Copy-on-Write</a:t>
            </a:r>
          </a:p>
        </p:txBody>
      </p:sp>
      <p:sp>
        <p:nvSpPr>
          <p:cNvPr id="25603" name="Rectangle 3"/>
          <p:cNvSpPr>
            <a:spLocks noGrp="1" noChangeArrowheads="1"/>
          </p:cNvSpPr>
          <p:nvPr>
            <p:ph type="body" idx="1"/>
          </p:nvPr>
        </p:nvSpPr>
        <p:spPr>
          <a:xfrm>
            <a:off x="1209675" y="1644650"/>
            <a:ext cx="11528425" cy="6040438"/>
          </a:xfrm>
        </p:spPr>
        <p:txBody>
          <a:bodyPr/>
          <a:lstStyle/>
          <a:p>
            <a:r>
              <a:rPr lang="en-US" sz="2800" b="1" dirty="0" smtClean="0">
                <a:solidFill>
                  <a:srgbClr val="3366FF"/>
                </a:solidFill>
              </a:rPr>
              <a:t>Copy-on-Write </a:t>
            </a:r>
            <a:r>
              <a:rPr lang="en-US" sz="2800" dirty="0" smtClean="0"/>
              <a:t>(COW) allows both parent and child processes to initially </a:t>
            </a:r>
            <a:r>
              <a:rPr lang="en-US" sz="2800" i="1" dirty="0" smtClean="0"/>
              <a:t>share</a:t>
            </a:r>
            <a:r>
              <a:rPr lang="en-US" sz="2800" dirty="0" smtClean="0"/>
              <a:t> the same pages in memory</a:t>
            </a:r>
          </a:p>
          <a:p>
            <a:pPr lvl="1"/>
            <a:r>
              <a:rPr lang="en-US" sz="2400" dirty="0" smtClean="0"/>
              <a:t>If either process modifies a shared page, only then is the page copied</a:t>
            </a:r>
          </a:p>
          <a:p>
            <a:r>
              <a:rPr lang="en-US" sz="2800" dirty="0" smtClean="0"/>
              <a:t>COW allows more efficient process creation as only modified pages are copied</a:t>
            </a:r>
          </a:p>
          <a:p>
            <a:r>
              <a:rPr lang="en-US" sz="2800" dirty="0" smtClean="0"/>
              <a:t>In general, free pages are allocated from a </a:t>
            </a:r>
            <a:r>
              <a:rPr lang="en-US" sz="2800" b="1" dirty="0" smtClean="0">
                <a:solidFill>
                  <a:srgbClr val="3366FF"/>
                </a:solidFill>
              </a:rPr>
              <a:t>pool</a:t>
            </a:r>
            <a:r>
              <a:rPr lang="en-US" sz="2800" dirty="0" smtClean="0">
                <a:solidFill>
                  <a:srgbClr val="3366FF"/>
                </a:solidFill>
              </a:rPr>
              <a:t> </a:t>
            </a:r>
            <a:r>
              <a:rPr lang="en-US" sz="2800" dirty="0" smtClean="0"/>
              <a:t>of </a:t>
            </a:r>
            <a:r>
              <a:rPr lang="en-US" sz="2800" b="1" dirty="0" smtClean="0">
                <a:solidFill>
                  <a:srgbClr val="3366FF"/>
                </a:solidFill>
              </a:rPr>
              <a:t>zero-fill-on-demand </a:t>
            </a:r>
            <a:r>
              <a:rPr lang="en-US" sz="2800" dirty="0" smtClean="0"/>
              <a:t>pages</a:t>
            </a:r>
          </a:p>
          <a:p>
            <a:r>
              <a:rPr lang="en-US" sz="2800" dirty="0" err="1" smtClean="0">
                <a:latin typeface="Courier New" charset="0"/>
                <a:cs typeface="Courier New" charset="0"/>
              </a:rPr>
              <a:t>vfork</a:t>
            </a:r>
            <a:r>
              <a:rPr lang="en-US" sz="2800" dirty="0" smtClean="0">
                <a:latin typeface="Courier New" charset="0"/>
                <a:cs typeface="Courier New" charset="0"/>
              </a:rPr>
              <a:t>()</a:t>
            </a:r>
            <a:r>
              <a:rPr lang="en-US" sz="2800" dirty="0" smtClean="0"/>
              <a:t> variation on </a:t>
            </a:r>
            <a:r>
              <a:rPr lang="en-US" sz="2800" dirty="0" smtClean="0">
                <a:latin typeface="Courier New" charset="0"/>
                <a:cs typeface="Courier New" charset="0"/>
              </a:rPr>
              <a:t>fork() </a:t>
            </a:r>
            <a:r>
              <a:rPr lang="en-US" sz="2800" dirty="0" smtClean="0"/>
              <a:t>system call has parent suspend and child using copy-on-write address space of parent</a:t>
            </a:r>
          </a:p>
          <a:p>
            <a:pPr lvl="1"/>
            <a:r>
              <a:rPr lang="en-US" sz="2400" dirty="0" smtClean="0"/>
              <a:t>Designed to have child call </a:t>
            </a:r>
            <a:r>
              <a:rPr lang="en-US" sz="2400" dirty="0" smtClean="0">
                <a:latin typeface="Courier New" charset="0"/>
                <a:cs typeface="Courier New" charset="0"/>
              </a:rPr>
              <a:t>exec()</a:t>
            </a:r>
          </a:p>
          <a:p>
            <a:pPr lvl="1"/>
            <a:r>
              <a:rPr lang="en-US" sz="2400" dirty="0" smtClean="0"/>
              <a:t>Very efficient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lstStyle/>
          <a:p>
            <a:pPr eaLnBrk="1" hangingPunct="1"/>
            <a:r>
              <a:rPr lang="en-US" smtClean="0"/>
              <a:t>Before Process 1 Modifies Page C</a:t>
            </a:r>
          </a:p>
        </p:txBody>
      </p:sp>
      <p:pic>
        <p:nvPicPr>
          <p:cNvPr id="26627" name="Picture 4" descr="9"/>
          <p:cNvPicPr>
            <a:picLocks noChangeAspect="1" noChangeArrowheads="1"/>
          </p:cNvPicPr>
          <p:nvPr/>
        </p:nvPicPr>
        <p:blipFill>
          <a:blip r:embed="rId3"/>
          <a:srcRect/>
          <a:stretch>
            <a:fillRect/>
          </a:stretch>
        </p:blipFill>
        <p:spPr bwMode="auto">
          <a:xfrm>
            <a:off x="871538" y="2146300"/>
            <a:ext cx="12138025" cy="434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lstStyle/>
          <a:p>
            <a:pPr eaLnBrk="1" hangingPunct="1"/>
            <a:r>
              <a:rPr lang="en-US" smtClean="0"/>
              <a:t>After Process 1 Modifies Page C</a:t>
            </a:r>
          </a:p>
        </p:txBody>
      </p:sp>
      <p:pic>
        <p:nvPicPr>
          <p:cNvPr id="27651" name="Picture 4" descr="9"/>
          <p:cNvPicPr>
            <a:picLocks noChangeAspect="1" noChangeArrowheads="1"/>
          </p:cNvPicPr>
          <p:nvPr/>
        </p:nvPicPr>
        <p:blipFill>
          <a:blip r:embed="rId3"/>
          <a:srcRect/>
          <a:stretch>
            <a:fillRect/>
          </a:stretch>
        </p:blipFill>
        <p:spPr bwMode="auto">
          <a:xfrm>
            <a:off x="2024063" y="2725738"/>
            <a:ext cx="10096500"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t>What Happens if There is no Free Frame?</a:t>
            </a:r>
          </a:p>
        </p:txBody>
      </p:sp>
      <p:sp>
        <p:nvSpPr>
          <p:cNvPr id="28675" name="Rectangle 3"/>
          <p:cNvSpPr>
            <a:spLocks noGrp="1" noChangeArrowheads="1"/>
          </p:cNvSpPr>
          <p:nvPr>
            <p:ph type="body" idx="1"/>
          </p:nvPr>
        </p:nvSpPr>
        <p:spPr>
          <a:xfrm>
            <a:off x="1241425" y="1900238"/>
            <a:ext cx="11587163" cy="6016625"/>
          </a:xfrm>
        </p:spPr>
        <p:txBody>
          <a:bodyPr/>
          <a:lstStyle/>
          <a:p>
            <a:r>
              <a:rPr lang="en-US" sz="2800" dirty="0" smtClean="0"/>
              <a:t>Used up by process pages</a:t>
            </a:r>
          </a:p>
          <a:p>
            <a:r>
              <a:rPr lang="en-US" sz="2800" dirty="0" smtClean="0"/>
              <a:t>Also in demand from the kernel, I/O buffers, etc.</a:t>
            </a:r>
          </a:p>
          <a:p>
            <a:r>
              <a:rPr lang="en-US" sz="2800" dirty="0" smtClean="0"/>
              <a:t>How much to allocate to each?</a:t>
            </a:r>
          </a:p>
          <a:p>
            <a:endParaRPr lang="en-US" sz="2800" dirty="0" smtClean="0"/>
          </a:p>
          <a:p>
            <a:r>
              <a:rPr lang="en-US" sz="2800" dirty="0" smtClean="0"/>
              <a:t>Page replacement – find some page in memory, but not really in use, page it out</a:t>
            </a:r>
          </a:p>
          <a:p>
            <a:pPr lvl="1"/>
            <a:r>
              <a:rPr lang="en-US" sz="2400" dirty="0" smtClean="0"/>
              <a:t>Algorithm – terminate? swap out? replace the page?</a:t>
            </a:r>
          </a:p>
          <a:p>
            <a:pPr lvl="1"/>
            <a:r>
              <a:rPr lang="en-US" sz="2400" dirty="0" smtClean="0"/>
              <a:t>Performance – want an algorithm which will result in minimum number of page faults</a:t>
            </a:r>
          </a:p>
          <a:p>
            <a:pPr lvl="1"/>
            <a:endParaRPr lang="en-US" dirty="0" smtClean="0"/>
          </a:p>
          <a:p>
            <a:r>
              <a:rPr lang="en-US" sz="2800" dirty="0" smtClean="0"/>
              <a:t>Same page may be brought into memory several times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43038" y="369888"/>
            <a:ext cx="11587162" cy="768350"/>
          </a:xfrm>
        </p:spPr>
        <p:txBody>
          <a:bodyPr/>
          <a:lstStyle/>
          <a:p>
            <a:pPr eaLnBrk="1" hangingPunct="1"/>
            <a:r>
              <a:rPr lang="en-US" smtClean="0"/>
              <a:t>Page Replacement</a:t>
            </a:r>
          </a:p>
        </p:txBody>
      </p:sp>
      <p:sp>
        <p:nvSpPr>
          <p:cNvPr id="29699" name="Rectangle 3"/>
          <p:cNvSpPr>
            <a:spLocks noGrp="1" noChangeArrowheads="1"/>
          </p:cNvSpPr>
          <p:nvPr>
            <p:ph type="body" idx="1"/>
          </p:nvPr>
        </p:nvSpPr>
        <p:spPr>
          <a:xfrm>
            <a:off x="1209675" y="1644650"/>
            <a:ext cx="11571288" cy="6040438"/>
          </a:xfrm>
        </p:spPr>
        <p:txBody>
          <a:bodyPr/>
          <a:lstStyle/>
          <a:p>
            <a:r>
              <a:rPr lang="en-US" sz="2800" dirty="0" smtClean="0"/>
              <a:t>Prevent over-allocation of memory by modifying page-fault service routine to include page replacement</a:t>
            </a:r>
            <a:br>
              <a:rPr lang="en-US" sz="2800" dirty="0" smtClean="0"/>
            </a:br>
            <a:endParaRPr lang="en-US" sz="2800" dirty="0" smtClean="0"/>
          </a:p>
          <a:p>
            <a:r>
              <a:rPr lang="en-US" sz="2800" dirty="0" smtClean="0"/>
              <a:t>Use </a:t>
            </a:r>
            <a:r>
              <a:rPr lang="en-US" sz="2800" b="1" dirty="0" smtClean="0">
                <a:solidFill>
                  <a:srgbClr val="3366FF"/>
                </a:solidFill>
              </a:rPr>
              <a:t>modify (dirty) bit </a:t>
            </a:r>
            <a:r>
              <a:rPr lang="en-US" sz="2800" dirty="0" smtClean="0"/>
              <a:t>to reduce overhead of page transfers – only modified pages are written to disk</a:t>
            </a:r>
            <a:br>
              <a:rPr lang="en-US" sz="2800" dirty="0" smtClean="0"/>
            </a:br>
            <a:endParaRPr lang="en-US" sz="2800" dirty="0" smtClean="0"/>
          </a:p>
          <a:p>
            <a:r>
              <a:rPr lang="en-US" sz="2800" dirty="0" smtClean="0"/>
              <a:t>Page replacement completes separation between logical memory and physical memory – large virtual memory can be provided on a smaller physical memory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lstStyle/>
          <a:p>
            <a:pPr eaLnBrk="1" hangingPunct="1"/>
            <a:r>
              <a:rPr lang="en-US" smtClean="0"/>
              <a:t>Need For Page Replacement</a:t>
            </a:r>
          </a:p>
        </p:txBody>
      </p:sp>
      <p:pic>
        <p:nvPicPr>
          <p:cNvPr id="30723" name="Picture 4" descr="9"/>
          <p:cNvPicPr>
            <a:picLocks noChangeAspect="1" noChangeArrowheads="1"/>
          </p:cNvPicPr>
          <p:nvPr/>
        </p:nvPicPr>
        <p:blipFill>
          <a:blip r:embed="rId3"/>
          <a:srcRect/>
          <a:stretch>
            <a:fillRect/>
          </a:stretch>
        </p:blipFill>
        <p:spPr bwMode="auto">
          <a:xfrm>
            <a:off x="1412875" y="1293813"/>
            <a:ext cx="10506075" cy="680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19250" y="369888"/>
            <a:ext cx="11410950" cy="768350"/>
          </a:xfrm>
        </p:spPr>
        <p:txBody>
          <a:bodyPr/>
          <a:lstStyle/>
          <a:p>
            <a:pPr eaLnBrk="1" hangingPunct="1"/>
            <a:r>
              <a:rPr lang="en-US" smtClean="0"/>
              <a:t>Basic Page Replacement</a:t>
            </a:r>
          </a:p>
        </p:txBody>
      </p:sp>
      <p:sp>
        <p:nvSpPr>
          <p:cNvPr id="31747" name="Rectangle 3"/>
          <p:cNvSpPr>
            <a:spLocks noGrp="1" noChangeArrowheads="1"/>
          </p:cNvSpPr>
          <p:nvPr>
            <p:ph type="body" idx="1"/>
          </p:nvPr>
        </p:nvSpPr>
        <p:spPr>
          <a:xfrm>
            <a:off x="1247775" y="1382751"/>
            <a:ext cx="11480800" cy="6480137"/>
          </a:xfrm>
        </p:spPr>
        <p:txBody>
          <a:bodyPr/>
          <a:lstStyle/>
          <a:p>
            <a:pPr marL="542925" indent="-542925">
              <a:buFont typeface="Monotype Sorts" charset="2"/>
              <a:buAutoNum type="arabicPeriod"/>
            </a:pPr>
            <a:r>
              <a:rPr lang="en-US" sz="2800" dirty="0" smtClean="0"/>
              <a:t>Find the location of the desired page on disk</a:t>
            </a:r>
            <a:br>
              <a:rPr lang="en-US" sz="2800" dirty="0" smtClean="0"/>
            </a:br>
            <a:endParaRPr lang="en-US" sz="2800" dirty="0" smtClean="0"/>
          </a:p>
          <a:p>
            <a:pPr marL="542925" indent="-542925">
              <a:buFont typeface="Monotype Sorts" charset="2"/>
              <a:buAutoNum type="arabicPeriod"/>
            </a:pPr>
            <a:r>
              <a:rPr lang="en-US" sz="2800" dirty="0" smtClean="0"/>
              <a:t>Find a free frame:</a:t>
            </a:r>
            <a:r>
              <a:rPr lang="en-US" dirty="0" smtClean="0"/>
              <a:t/>
            </a:r>
            <a:br>
              <a:rPr lang="en-US" dirty="0" smtClean="0"/>
            </a:br>
            <a:r>
              <a:rPr lang="en-US" dirty="0" smtClean="0"/>
              <a:t>   </a:t>
            </a:r>
            <a:r>
              <a:rPr lang="en-US" sz="2400" dirty="0" smtClean="0"/>
              <a:t>-  If there is a free frame, use it</a:t>
            </a:r>
            <a:br>
              <a:rPr lang="en-US" sz="2400" dirty="0" smtClean="0"/>
            </a:br>
            <a:r>
              <a:rPr lang="en-US" sz="2400" dirty="0" smtClean="0"/>
              <a:t>   -  If there is no free frame, use a page replacement algorithm to select a </a:t>
            </a:r>
            <a:r>
              <a:rPr lang="en-US" sz="2400" b="1" dirty="0" smtClean="0">
                <a:solidFill>
                  <a:srgbClr val="3366FF"/>
                </a:solidFill>
              </a:rPr>
              <a:t>victim</a:t>
            </a:r>
            <a:r>
              <a:rPr lang="en-US" sz="2400" dirty="0" smtClean="0">
                <a:solidFill>
                  <a:srgbClr val="3366FF"/>
                </a:solidFill>
              </a:rPr>
              <a:t> </a:t>
            </a:r>
            <a:r>
              <a:rPr lang="en-US" sz="2400" b="1" dirty="0" smtClean="0">
                <a:solidFill>
                  <a:srgbClr val="3366FF"/>
                </a:solidFill>
              </a:rPr>
              <a:t>frame</a:t>
            </a:r>
            <a:br>
              <a:rPr lang="en-US" sz="2400" b="1" dirty="0" smtClean="0">
                <a:solidFill>
                  <a:srgbClr val="3366FF"/>
                </a:solidFill>
              </a:rPr>
            </a:br>
            <a:r>
              <a:rPr lang="en-US" b="1" dirty="0" smtClean="0">
                <a:solidFill>
                  <a:srgbClr val="3366FF"/>
                </a:solidFill>
              </a:rPr>
              <a:t>	</a:t>
            </a:r>
            <a:r>
              <a:rPr lang="en-US" sz="2000" b="1" dirty="0" smtClean="0">
                <a:solidFill>
                  <a:srgbClr val="3366FF"/>
                </a:solidFill>
              </a:rPr>
              <a:t>- </a:t>
            </a:r>
            <a:r>
              <a:rPr lang="en-US" sz="2000" dirty="0" smtClean="0"/>
              <a:t>Write victim frame to disk if dirty</a:t>
            </a:r>
            <a:br>
              <a:rPr lang="en-US" sz="2000" dirty="0" smtClean="0"/>
            </a:br>
            <a:endParaRPr lang="en-US" sz="2000" dirty="0" smtClean="0"/>
          </a:p>
          <a:p>
            <a:pPr marL="542925" indent="-542925">
              <a:buFont typeface="Monotype Sorts" charset="2"/>
              <a:buAutoNum type="arabicPeriod"/>
            </a:pPr>
            <a:r>
              <a:rPr lang="en-US" sz="2800" dirty="0" smtClean="0"/>
              <a:t>Bring  the desired page into the (newly) free frame; update the page and frame tables</a:t>
            </a:r>
            <a:br>
              <a:rPr lang="en-US" sz="2800" dirty="0" smtClean="0"/>
            </a:br>
            <a:endParaRPr lang="en-US" sz="2800" dirty="0" smtClean="0"/>
          </a:p>
          <a:p>
            <a:pPr marL="542925" indent="-542925">
              <a:buFont typeface="Monotype Sorts" charset="2"/>
              <a:buAutoNum type="arabicPeriod"/>
            </a:pPr>
            <a:r>
              <a:rPr lang="en-US" sz="2800" dirty="0" smtClean="0"/>
              <a:t>Continue the process by restarting the instruction that caused the trap</a:t>
            </a:r>
          </a:p>
          <a:p>
            <a:pPr marL="542925" indent="-542925">
              <a:buFont typeface="Monotype Sorts" charset="2"/>
              <a:buNone/>
            </a:pPr>
            <a:r>
              <a:rPr lang="en-US" sz="2800" dirty="0" smtClean="0"/>
              <a:t>Note now potentially 2 page transfers for page fault – increasing EAT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Objectives</a:t>
            </a:r>
          </a:p>
        </p:txBody>
      </p:sp>
      <p:sp>
        <p:nvSpPr>
          <p:cNvPr id="6147" name="Rectangle 3"/>
          <p:cNvSpPr>
            <a:spLocks noGrp="1" noChangeArrowheads="1"/>
          </p:cNvSpPr>
          <p:nvPr>
            <p:ph type="body" idx="1"/>
          </p:nvPr>
        </p:nvSpPr>
        <p:spPr>
          <a:xfrm>
            <a:off x="1209675" y="1644650"/>
            <a:ext cx="11482388" cy="6040438"/>
          </a:xfrm>
        </p:spPr>
        <p:txBody>
          <a:bodyPr/>
          <a:lstStyle/>
          <a:p>
            <a:r>
              <a:rPr lang="en-US" sz="2800" dirty="0" smtClean="0"/>
              <a:t>To describe the benefits of a virtual memory system</a:t>
            </a:r>
            <a:br>
              <a:rPr lang="en-US" sz="2800" dirty="0" smtClean="0"/>
            </a:br>
            <a:endParaRPr lang="en-US" sz="2800" dirty="0" smtClean="0"/>
          </a:p>
          <a:p>
            <a:r>
              <a:rPr lang="en-US" sz="2800" dirty="0" smtClean="0"/>
              <a:t>To explain the concepts of demand paging, page-replacement algorithms, and allocation of page frames</a:t>
            </a:r>
            <a:br>
              <a:rPr lang="en-US" sz="2800" dirty="0" smtClean="0"/>
            </a:br>
            <a:endParaRPr lang="en-US" sz="2800" dirty="0" smtClean="0"/>
          </a:p>
          <a:p>
            <a:r>
              <a:rPr lang="en-US" sz="2800" dirty="0" smtClean="0"/>
              <a:t>To discuss the principle of the working-set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33525" y="369888"/>
            <a:ext cx="11496675" cy="768350"/>
          </a:xfrm>
        </p:spPr>
        <p:txBody>
          <a:bodyPr/>
          <a:lstStyle/>
          <a:p>
            <a:pPr eaLnBrk="1" hangingPunct="1"/>
            <a:r>
              <a:rPr lang="en-US" smtClean="0"/>
              <a:t>Page Replacement</a:t>
            </a:r>
          </a:p>
        </p:txBody>
      </p:sp>
      <p:pic>
        <p:nvPicPr>
          <p:cNvPr id="32771" name="Picture 4" descr="9"/>
          <p:cNvPicPr>
            <a:picLocks noChangeAspect="1" noChangeArrowheads="1"/>
          </p:cNvPicPr>
          <p:nvPr/>
        </p:nvPicPr>
        <p:blipFill>
          <a:blip r:embed="rId3"/>
          <a:srcRect/>
          <a:stretch>
            <a:fillRect/>
          </a:stretch>
        </p:blipFill>
        <p:spPr bwMode="auto">
          <a:xfrm>
            <a:off x="1757363" y="1360488"/>
            <a:ext cx="10539412" cy="690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EAT -example</a:t>
            </a:r>
            <a:endParaRPr lang="en-US" dirty="0"/>
          </a:p>
        </p:txBody>
      </p:sp>
      <p:sp>
        <p:nvSpPr>
          <p:cNvPr id="3" name="Content Placeholder 2"/>
          <p:cNvSpPr>
            <a:spLocks noGrp="1"/>
          </p:cNvSpPr>
          <p:nvPr>
            <p:ph idx="1"/>
          </p:nvPr>
        </p:nvSpPr>
        <p:spPr/>
        <p:txBody>
          <a:bodyPr/>
          <a:lstStyle/>
          <a:p>
            <a:r>
              <a:rPr lang="en-US" sz="2400" dirty="0"/>
              <a:t>A paging system is experiencing a page fault rate of 1 in 1 million page references. 20% of the time that a page fault occurs, an empty frame is not available and frame replacement is needed. When frame replacement is needed, 60% of time the frame has been modified and it takes 25 milliseconds to service the page fault, in contrast it takes 15 milliseconds when the frame to be replaced has not been modified. Whenever frame replacement is not needed it takes 10 milliseconds to service the page fault. It takes 150 nanoseconds to reference a physical memory location and we can neglect the time that it takes to access the page table</a:t>
            </a:r>
            <a:r>
              <a:rPr lang="en-US" sz="2400" dirty="0" smtClean="0"/>
              <a:t>.</a:t>
            </a:r>
          </a:p>
          <a:p>
            <a:endParaRPr lang="en-US" sz="2400" dirty="0"/>
          </a:p>
          <a:p>
            <a:r>
              <a:rPr lang="en-US" sz="2400" smtClean="0"/>
              <a:t> Calculate </a:t>
            </a:r>
            <a:r>
              <a:rPr lang="en-US" sz="2400" dirty="0"/>
              <a:t>the effective memory access time for this system under these conditions. Clearly indicate intermediate steps.</a:t>
            </a:r>
          </a:p>
          <a:p>
            <a:endParaRPr lang="en-US" dirty="0"/>
          </a:p>
        </p:txBody>
      </p:sp>
    </p:spTree>
    <p:extLst>
      <p:ext uri="{BB962C8B-B14F-4D97-AF65-F5344CB8AC3E}">
        <p14:creationId xmlns:p14="http://schemas.microsoft.com/office/powerpoint/2010/main" val="2696057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Memory Organization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cxnSp>
        <p:nvCxnSpPr>
          <p:cNvPr id="34" name="Straight Connector 33"/>
          <p:cNvCxnSpPr>
            <a:stCxn id="5" idx="2"/>
            <a:endCxn id="16" idx="0"/>
          </p:cNvCxnSpPr>
          <p:nvPr/>
        </p:nvCxnSpPr>
        <p:spPr bwMode="auto">
          <a:xfrm>
            <a:off x="10231657" y="2290109"/>
            <a:ext cx="0" cy="5774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45" name="Group 44"/>
          <p:cNvGrpSpPr/>
          <p:nvPr/>
        </p:nvGrpSpPr>
        <p:grpSpPr>
          <a:xfrm>
            <a:off x="685800" y="1644650"/>
            <a:ext cx="12710779" cy="4496171"/>
            <a:chOff x="685800" y="1644650"/>
            <a:chExt cx="12710779" cy="4496171"/>
          </a:xfrm>
        </p:grpSpPr>
        <p:sp>
          <p:nvSpPr>
            <p:cNvPr id="4" name="Rectangle 3"/>
            <p:cNvSpPr/>
            <p:nvPr/>
          </p:nvSpPr>
          <p:spPr bwMode="auto">
            <a:xfrm>
              <a:off x="2166349" y="1644650"/>
              <a:ext cx="157193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charset="0"/>
                </a:rPr>
                <a:t>Rea</a:t>
              </a:r>
              <a:r>
                <a:rPr kumimoji="0" lang="en-US" sz="1800" b="0" i="0" u="none" strike="noStrike" cap="none" normalizeH="0" baseline="0" dirty="0" smtClean="0">
                  <a:ln>
                    <a:noFill/>
                  </a:ln>
                  <a:solidFill>
                    <a:schemeClr val="tx1"/>
                  </a:solidFill>
                  <a:effectLst/>
                  <a:latin typeface="Verdana" charset="0"/>
                </a:rPr>
                <a:t>l</a:t>
              </a:r>
              <a:endParaRPr kumimoji="0" lang="en-US" sz="1800" b="0" i="0" u="none" strike="noStrike" cap="none" normalizeH="0" baseline="0" dirty="0">
                <a:ln>
                  <a:noFill/>
                </a:ln>
                <a:solidFill>
                  <a:schemeClr val="tx1"/>
                </a:solidFill>
                <a:effectLst/>
                <a:latin typeface="Verdana" charset="0"/>
              </a:endParaRPr>
            </a:p>
          </p:txBody>
        </p:sp>
        <p:sp>
          <p:nvSpPr>
            <p:cNvPr id="5" name="Rectangle 4"/>
            <p:cNvSpPr/>
            <p:nvPr/>
          </p:nvSpPr>
          <p:spPr bwMode="auto">
            <a:xfrm>
              <a:off x="9445690" y="1644650"/>
              <a:ext cx="157193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charset="0"/>
                </a:rPr>
                <a:t>Virtual</a:t>
              </a:r>
              <a:endParaRPr kumimoji="0" lang="en-US" sz="2400" b="0" i="0" u="none" strike="noStrike" cap="none" normalizeH="0" baseline="0" dirty="0">
                <a:ln>
                  <a:noFill/>
                </a:ln>
                <a:solidFill>
                  <a:schemeClr val="tx1"/>
                </a:solidFill>
                <a:effectLst/>
                <a:latin typeface="Verdana" charset="0"/>
              </a:endParaRPr>
            </a:p>
          </p:txBody>
        </p:sp>
        <p:sp>
          <p:nvSpPr>
            <p:cNvPr id="6" name="Rectangle 5"/>
            <p:cNvSpPr/>
            <p:nvPr/>
          </p:nvSpPr>
          <p:spPr bwMode="auto">
            <a:xfrm>
              <a:off x="685800" y="2894434"/>
              <a:ext cx="2326341"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Single user system</a:t>
              </a:r>
              <a:endParaRPr kumimoji="0" lang="en-US" sz="1800" b="0" i="0" u="none" strike="noStrike" cap="none" normalizeH="0" baseline="0" dirty="0">
                <a:ln>
                  <a:noFill/>
                </a:ln>
                <a:solidFill>
                  <a:schemeClr val="tx1"/>
                </a:solidFill>
                <a:effectLst/>
                <a:latin typeface="Verdana" charset="0"/>
              </a:endParaRPr>
            </a:p>
          </p:txBody>
        </p:sp>
        <p:sp>
          <p:nvSpPr>
            <p:cNvPr id="7" name="Rectangle 6"/>
            <p:cNvSpPr/>
            <p:nvPr/>
          </p:nvSpPr>
          <p:spPr bwMode="auto">
            <a:xfrm>
              <a:off x="3507946" y="2921328"/>
              <a:ext cx="2435653"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Multiprogramming systems </a:t>
              </a:r>
              <a:endParaRPr kumimoji="0" lang="en-US" sz="1800" b="0" i="0" u="none" strike="noStrike" cap="none" normalizeH="0" baseline="0" dirty="0">
                <a:ln>
                  <a:noFill/>
                </a:ln>
                <a:solidFill>
                  <a:schemeClr val="tx1"/>
                </a:solidFill>
                <a:effectLst/>
                <a:latin typeface="Verdana" charset="0"/>
              </a:endParaRPr>
            </a:p>
          </p:txBody>
        </p:sp>
        <p:sp>
          <p:nvSpPr>
            <p:cNvPr id="9" name="Rectangle 8"/>
            <p:cNvSpPr/>
            <p:nvPr/>
          </p:nvSpPr>
          <p:spPr bwMode="auto">
            <a:xfrm>
              <a:off x="2662518" y="4293956"/>
              <a:ext cx="1760011"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Fixed Partition</a:t>
              </a:r>
              <a:endParaRPr kumimoji="0" lang="en-US" sz="1800" b="0" i="0" u="none" strike="noStrike" cap="none" normalizeH="0" baseline="0" dirty="0">
                <a:ln>
                  <a:noFill/>
                </a:ln>
                <a:solidFill>
                  <a:schemeClr val="tx1"/>
                </a:solidFill>
                <a:effectLst/>
                <a:latin typeface="Verdana" charset="0"/>
              </a:endParaRPr>
            </a:p>
          </p:txBody>
        </p:sp>
        <p:sp>
          <p:nvSpPr>
            <p:cNvPr id="10" name="Rectangle 9"/>
            <p:cNvSpPr/>
            <p:nvPr/>
          </p:nvSpPr>
          <p:spPr bwMode="auto">
            <a:xfrm>
              <a:off x="4946404" y="4267061"/>
              <a:ext cx="242258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Variable Partition</a:t>
              </a:r>
              <a:endParaRPr kumimoji="0" lang="en-US" sz="1800" b="0" i="0" u="none" strike="noStrike" cap="none" normalizeH="0" baseline="0" dirty="0">
                <a:ln>
                  <a:noFill/>
                </a:ln>
                <a:solidFill>
                  <a:schemeClr val="tx1"/>
                </a:solidFill>
                <a:effectLst/>
                <a:latin typeface="Verdana" charset="0"/>
              </a:endParaRPr>
            </a:p>
          </p:txBody>
        </p:sp>
        <p:sp>
          <p:nvSpPr>
            <p:cNvPr id="11" name="Rectangle 10"/>
            <p:cNvSpPr/>
            <p:nvPr/>
          </p:nvSpPr>
          <p:spPr bwMode="auto">
            <a:xfrm>
              <a:off x="1936013" y="5401959"/>
              <a:ext cx="157193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Absolute</a:t>
              </a:r>
              <a:endParaRPr kumimoji="0" lang="en-US" sz="1800" b="0" i="0" u="none" strike="noStrike" cap="none" normalizeH="0" baseline="0" dirty="0">
                <a:ln>
                  <a:noFill/>
                </a:ln>
                <a:solidFill>
                  <a:schemeClr val="tx1"/>
                </a:solidFill>
                <a:effectLst/>
                <a:latin typeface="Verdana" charset="0"/>
              </a:endParaRPr>
            </a:p>
          </p:txBody>
        </p:sp>
        <p:sp>
          <p:nvSpPr>
            <p:cNvPr id="12" name="Rectangle 11"/>
            <p:cNvSpPr/>
            <p:nvPr/>
          </p:nvSpPr>
          <p:spPr bwMode="auto">
            <a:xfrm>
              <a:off x="3857571" y="5401961"/>
              <a:ext cx="157193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Verdana" charset="0"/>
                </a:rPr>
                <a:t>Relocatable</a:t>
              </a:r>
              <a:endParaRPr kumimoji="0" lang="en-US" sz="1800" b="0" i="0" u="none" strike="noStrike" cap="none" normalizeH="0" baseline="0" dirty="0">
                <a:ln>
                  <a:noFill/>
                </a:ln>
                <a:solidFill>
                  <a:schemeClr val="tx1"/>
                </a:solidFill>
                <a:effectLst/>
                <a:latin typeface="Verdana" charset="0"/>
              </a:endParaRPr>
            </a:p>
          </p:txBody>
        </p:sp>
        <p:sp>
          <p:nvSpPr>
            <p:cNvPr id="13" name="Rectangle 12"/>
            <p:cNvSpPr/>
            <p:nvPr/>
          </p:nvSpPr>
          <p:spPr bwMode="auto">
            <a:xfrm>
              <a:off x="7604815" y="5482642"/>
              <a:ext cx="1571934"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paging</a:t>
              </a:r>
              <a:endParaRPr kumimoji="0" lang="en-US" sz="1800" b="0" i="0" u="none" strike="noStrike" cap="none" normalizeH="0" baseline="0" dirty="0">
                <a:ln>
                  <a:noFill/>
                </a:ln>
                <a:solidFill>
                  <a:schemeClr val="tx1"/>
                </a:solidFill>
                <a:effectLst/>
                <a:latin typeface="Verdana" charset="0"/>
              </a:endParaRPr>
            </a:p>
          </p:txBody>
        </p:sp>
        <p:sp>
          <p:nvSpPr>
            <p:cNvPr id="14" name="Rectangle 13"/>
            <p:cNvSpPr/>
            <p:nvPr/>
          </p:nvSpPr>
          <p:spPr bwMode="auto">
            <a:xfrm>
              <a:off x="9526373" y="5495362"/>
              <a:ext cx="1858436"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Segmentation</a:t>
              </a:r>
              <a:endParaRPr kumimoji="0" lang="en-US" sz="1800" b="0" i="0" u="none" strike="noStrike" cap="none" normalizeH="0" baseline="0" dirty="0">
                <a:ln>
                  <a:noFill/>
                </a:ln>
                <a:solidFill>
                  <a:schemeClr val="tx1"/>
                </a:solidFill>
                <a:effectLst/>
                <a:latin typeface="Verdana" charset="0"/>
              </a:endParaRPr>
            </a:p>
          </p:txBody>
        </p:sp>
        <p:sp>
          <p:nvSpPr>
            <p:cNvPr id="15" name="Rectangle 14"/>
            <p:cNvSpPr/>
            <p:nvPr/>
          </p:nvSpPr>
          <p:spPr bwMode="auto">
            <a:xfrm>
              <a:off x="11734433" y="5482641"/>
              <a:ext cx="1662146"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Combined</a:t>
              </a:r>
              <a:endParaRPr kumimoji="0" lang="en-US" sz="1800" b="0" i="0" u="none" strike="noStrike" cap="none" normalizeH="0" baseline="0" dirty="0">
                <a:ln>
                  <a:noFill/>
                </a:ln>
                <a:solidFill>
                  <a:schemeClr val="tx1"/>
                </a:solidFill>
                <a:effectLst/>
                <a:latin typeface="Verdana" charset="0"/>
              </a:endParaRPr>
            </a:p>
          </p:txBody>
        </p:sp>
        <p:sp>
          <p:nvSpPr>
            <p:cNvPr id="16" name="Rectangle 15"/>
            <p:cNvSpPr/>
            <p:nvPr/>
          </p:nvSpPr>
          <p:spPr bwMode="auto">
            <a:xfrm>
              <a:off x="9013830" y="2867538"/>
              <a:ext cx="2435653" cy="645459"/>
            </a:xfrm>
            <a:prstGeom prst="rect">
              <a:avLst/>
            </a:prstGeom>
            <a:solidFill>
              <a:schemeClr val="bg1"/>
            </a:solidFill>
            <a:ln w="9525" cap="flat" cmpd="sng" algn="ctr">
              <a:solidFill>
                <a:schemeClr val="accent3">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Multiprogramming systems </a:t>
              </a:r>
              <a:endParaRPr kumimoji="0" lang="en-US" sz="1800" b="0" i="0" u="none" strike="noStrike" cap="none" normalizeH="0" baseline="0" dirty="0">
                <a:ln>
                  <a:noFill/>
                </a:ln>
                <a:solidFill>
                  <a:schemeClr val="tx1"/>
                </a:solidFill>
                <a:effectLst/>
                <a:latin typeface="Verdana" charset="0"/>
              </a:endParaRPr>
            </a:p>
          </p:txBody>
        </p:sp>
        <p:cxnSp>
          <p:nvCxnSpPr>
            <p:cNvPr id="20" name="Straight Connector 19"/>
            <p:cNvCxnSpPr>
              <a:stCxn id="4" idx="2"/>
              <a:endCxn id="6" idx="0"/>
            </p:cNvCxnSpPr>
            <p:nvPr/>
          </p:nvCxnSpPr>
          <p:spPr bwMode="auto">
            <a:xfrm flipH="1">
              <a:off x="1848971" y="2290109"/>
              <a:ext cx="1103345" cy="6043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p:cNvCxnSpPr>
              <a:stCxn id="4" idx="2"/>
              <a:endCxn id="7" idx="0"/>
            </p:cNvCxnSpPr>
            <p:nvPr/>
          </p:nvCxnSpPr>
          <p:spPr bwMode="auto">
            <a:xfrm>
              <a:off x="2952316" y="2290109"/>
              <a:ext cx="1773457" cy="6312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7" idx="2"/>
              <a:endCxn id="9" idx="0"/>
            </p:cNvCxnSpPr>
            <p:nvPr/>
          </p:nvCxnSpPr>
          <p:spPr bwMode="auto">
            <a:xfrm flipH="1">
              <a:off x="3542524" y="3566787"/>
              <a:ext cx="1183249" cy="7271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endCxn id="10" idx="0"/>
            </p:cNvCxnSpPr>
            <p:nvPr/>
          </p:nvCxnSpPr>
          <p:spPr bwMode="auto">
            <a:xfrm>
              <a:off x="4946404" y="3695613"/>
              <a:ext cx="1211292" cy="5714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9" idx="2"/>
              <a:endCxn id="11" idx="0"/>
            </p:cNvCxnSpPr>
            <p:nvPr/>
          </p:nvCxnSpPr>
          <p:spPr bwMode="auto">
            <a:xfrm flipH="1">
              <a:off x="2721980" y="4939415"/>
              <a:ext cx="820544" cy="4625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9" idx="2"/>
              <a:endCxn id="12" idx="0"/>
            </p:cNvCxnSpPr>
            <p:nvPr/>
          </p:nvCxnSpPr>
          <p:spPr bwMode="auto">
            <a:xfrm>
              <a:off x="3542524" y="4939415"/>
              <a:ext cx="1101014" cy="4625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6" idx="2"/>
              <a:endCxn id="13" idx="0"/>
            </p:cNvCxnSpPr>
            <p:nvPr/>
          </p:nvCxnSpPr>
          <p:spPr bwMode="auto">
            <a:xfrm flipH="1">
              <a:off x="8390782" y="3512997"/>
              <a:ext cx="1840875" cy="19696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16" idx="2"/>
              <a:endCxn id="14" idx="0"/>
            </p:cNvCxnSpPr>
            <p:nvPr/>
          </p:nvCxnSpPr>
          <p:spPr bwMode="auto">
            <a:xfrm>
              <a:off x="10231657" y="3512997"/>
              <a:ext cx="223934" cy="19823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16" idx="2"/>
              <a:endCxn id="15" idx="0"/>
            </p:cNvCxnSpPr>
            <p:nvPr/>
          </p:nvCxnSpPr>
          <p:spPr bwMode="auto">
            <a:xfrm>
              <a:off x="10231657" y="3512997"/>
              <a:ext cx="2333849" cy="196964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6" name="Group 45"/>
          <p:cNvGrpSpPr/>
          <p:nvPr/>
        </p:nvGrpSpPr>
        <p:grpSpPr>
          <a:xfrm>
            <a:off x="1586753" y="6140821"/>
            <a:ext cx="4570943" cy="2444427"/>
            <a:chOff x="1586753" y="6140821"/>
            <a:chExt cx="4570943" cy="2444427"/>
          </a:xfrm>
        </p:grpSpPr>
        <p:sp>
          <p:nvSpPr>
            <p:cNvPr id="17" name="Oval 16"/>
            <p:cNvSpPr/>
            <p:nvPr/>
          </p:nvSpPr>
          <p:spPr bwMode="auto">
            <a:xfrm>
              <a:off x="1586753" y="6801482"/>
              <a:ext cx="4570943" cy="178376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Processes must be entirely in in main memory and occupy uninterruptible memory location</a:t>
              </a:r>
              <a:endParaRPr kumimoji="0" lang="en-US" sz="1800" b="0" i="0" u="none" strike="noStrike" cap="none" normalizeH="0" baseline="0" dirty="0">
                <a:ln>
                  <a:noFill/>
                </a:ln>
                <a:solidFill>
                  <a:schemeClr val="tx1"/>
                </a:solidFill>
                <a:effectLst/>
                <a:latin typeface="Verdana" charset="0"/>
              </a:endParaRPr>
            </a:p>
          </p:txBody>
        </p:sp>
        <p:cxnSp>
          <p:nvCxnSpPr>
            <p:cNvPr id="42" name="Straight Arrow Connector 41"/>
            <p:cNvCxnSpPr>
              <a:stCxn id="17" idx="0"/>
            </p:cNvCxnSpPr>
            <p:nvPr/>
          </p:nvCxnSpPr>
          <p:spPr bwMode="auto">
            <a:xfrm flipH="1" flipV="1">
              <a:off x="3839044" y="6140821"/>
              <a:ext cx="33181" cy="660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47" name="Group 46"/>
          <p:cNvGrpSpPr/>
          <p:nvPr/>
        </p:nvGrpSpPr>
        <p:grpSpPr>
          <a:xfrm>
            <a:off x="7655496" y="6312043"/>
            <a:ext cx="4570943" cy="2357867"/>
            <a:chOff x="7655496" y="6312043"/>
            <a:chExt cx="4570943" cy="2357867"/>
          </a:xfrm>
        </p:grpSpPr>
        <p:sp>
          <p:nvSpPr>
            <p:cNvPr id="18" name="Oval 17"/>
            <p:cNvSpPr/>
            <p:nvPr/>
          </p:nvSpPr>
          <p:spPr bwMode="auto">
            <a:xfrm>
              <a:off x="7655496" y="6886144"/>
              <a:ext cx="4570943" cy="178376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Processes only need to  be partially in main memory and occupy different sections  of memory </a:t>
              </a:r>
              <a:endParaRPr kumimoji="0" lang="en-US" sz="1800" b="0" i="0" u="none" strike="noStrike" cap="none" normalizeH="0" baseline="0" dirty="0">
                <a:ln>
                  <a:noFill/>
                </a:ln>
                <a:solidFill>
                  <a:schemeClr val="tx1"/>
                </a:solidFill>
                <a:effectLst/>
                <a:latin typeface="Verdana" charset="0"/>
              </a:endParaRPr>
            </a:p>
          </p:txBody>
        </p:sp>
        <p:cxnSp>
          <p:nvCxnSpPr>
            <p:cNvPr id="44" name="Straight Arrow Connector 43"/>
            <p:cNvCxnSpPr>
              <a:stCxn id="18" idx="0"/>
            </p:cNvCxnSpPr>
            <p:nvPr/>
          </p:nvCxnSpPr>
          <p:spPr bwMode="auto">
            <a:xfrm flipH="1" flipV="1">
              <a:off x="9940967" y="6312043"/>
              <a:ext cx="1" cy="5741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972778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Basic concepts about virtual memory</a:t>
            </a:r>
            <a:endParaRPr lang="en-US" dirty="0" smtClean="0"/>
          </a:p>
        </p:txBody>
      </p:sp>
      <p:sp>
        <p:nvSpPr>
          <p:cNvPr id="8195" name="Rectangle 3"/>
          <p:cNvSpPr>
            <a:spLocks noGrp="1" noChangeArrowheads="1"/>
          </p:cNvSpPr>
          <p:nvPr>
            <p:ph type="body" idx="1"/>
          </p:nvPr>
        </p:nvSpPr>
        <p:spPr>
          <a:xfrm>
            <a:off x="1217613" y="1315845"/>
            <a:ext cx="11498262" cy="6668428"/>
          </a:xfrm>
        </p:spPr>
        <p:txBody>
          <a:bodyPr/>
          <a:lstStyle/>
          <a:p>
            <a:r>
              <a:rPr lang="en-US" sz="2800" b="1" dirty="0" smtClean="0">
                <a:solidFill>
                  <a:srgbClr val="3366FF"/>
                </a:solidFill>
              </a:rPr>
              <a:t>Virtual memory</a:t>
            </a:r>
            <a:r>
              <a:rPr lang="en-US" sz="2800" dirty="0" smtClean="0">
                <a:solidFill>
                  <a:srgbClr val="3366FF"/>
                </a:solidFill>
              </a:rPr>
              <a:t> </a:t>
            </a:r>
            <a:r>
              <a:rPr lang="en-US" sz="2800" dirty="0" smtClean="0"/>
              <a:t>– separation of user logical memory from physical memory</a:t>
            </a:r>
          </a:p>
          <a:p>
            <a:pPr lvl="1"/>
            <a:r>
              <a:rPr lang="en-US" sz="2400" dirty="0" smtClean="0"/>
              <a:t>Only part of the program needs to be in memory for execution</a:t>
            </a:r>
          </a:p>
          <a:p>
            <a:pPr lvl="1"/>
            <a:r>
              <a:rPr lang="en-US" sz="2400" dirty="0" smtClean="0"/>
              <a:t>Logical address space can therefore be much larger than physical address space</a:t>
            </a:r>
          </a:p>
          <a:p>
            <a:pPr lvl="1"/>
            <a:r>
              <a:rPr lang="en-US" sz="2400" dirty="0" smtClean="0"/>
              <a:t>Allows address spaces to be shared by several processes</a:t>
            </a:r>
          </a:p>
          <a:p>
            <a:pPr lvl="1"/>
            <a:r>
              <a:rPr lang="en-US" sz="2400" dirty="0" smtClean="0"/>
              <a:t>Allows for more efficient process creation</a:t>
            </a:r>
          </a:p>
          <a:p>
            <a:pPr lvl="1"/>
            <a:r>
              <a:rPr lang="en-US" sz="2400" dirty="0" smtClean="0"/>
              <a:t>More programs running concurrently</a:t>
            </a:r>
          </a:p>
          <a:p>
            <a:pPr marL="652462" lvl="1" indent="0">
              <a:buNone/>
            </a:pPr>
            <a:r>
              <a:rPr lang="en-US" sz="2400" dirty="0" smtClean="0"/>
              <a:t/>
            </a:r>
            <a:br>
              <a:rPr lang="en-US" sz="2400" dirty="0" smtClean="0"/>
            </a:br>
            <a:endParaRPr lang="en-US" sz="2400" dirty="0" smtClean="0"/>
          </a:p>
          <a:p>
            <a:r>
              <a:rPr lang="en-US" sz="2800" dirty="0" smtClean="0"/>
              <a:t>Virtual memory can be implemented via:</a:t>
            </a:r>
          </a:p>
          <a:p>
            <a:pPr lvl="1"/>
            <a:r>
              <a:rPr lang="en-US" sz="2400" dirty="0" smtClean="0"/>
              <a:t>Demand paging </a:t>
            </a:r>
          </a:p>
          <a:p>
            <a:pPr lvl="1"/>
            <a:r>
              <a:rPr lang="en-US" sz="2400" dirty="0" smtClean="0"/>
              <a:t>Demand segmentation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65250" y="38100"/>
            <a:ext cx="12241213" cy="1125538"/>
          </a:xfrm>
        </p:spPr>
        <p:txBody>
          <a:bodyPr/>
          <a:lstStyle/>
          <a:p>
            <a:pPr eaLnBrk="1" hangingPunct="1"/>
            <a:r>
              <a:rPr lang="en-US" sz="4000" smtClean="0"/>
              <a:t>Virtual Memory That is </a:t>
            </a:r>
            <a:br>
              <a:rPr lang="en-US" sz="4000" smtClean="0"/>
            </a:br>
            <a:r>
              <a:rPr lang="en-US" sz="4000" smtClean="0"/>
              <a:t>Larger Than Physical Memory</a:t>
            </a:r>
          </a:p>
        </p:txBody>
      </p:sp>
      <p:pic>
        <p:nvPicPr>
          <p:cNvPr id="9219" name="Picture 5" descr="9"/>
          <p:cNvPicPr>
            <a:picLocks noChangeAspect="1" noChangeArrowheads="1"/>
          </p:cNvPicPr>
          <p:nvPr/>
        </p:nvPicPr>
        <p:blipFill>
          <a:blip r:embed="rId3"/>
          <a:srcRect/>
          <a:stretch>
            <a:fillRect/>
          </a:stretch>
        </p:blipFill>
        <p:spPr bwMode="auto">
          <a:xfrm>
            <a:off x="2328863" y="1373188"/>
            <a:ext cx="9620250" cy="6780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14463" y="369888"/>
            <a:ext cx="11615737" cy="768350"/>
          </a:xfrm>
        </p:spPr>
        <p:txBody>
          <a:bodyPr/>
          <a:lstStyle/>
          <a:p>
            <a:pPr eaLnBrk="1" hangingPunct="1"/>
            <a:r>
              <a:rPr lang="en-US" smtClean="0"/>
              <a:t>Virtual-address Space</a:t>
            </a:r>
          </a:p>
        </p:txBody>
      </p:sp>
      <p:pic>
        <p:nvPicPr>
          <p:cNvPr id="10243" name="Picture 5"/>
          <p:cNvPicPr>
            <a:picLocks noChangeAspect="1" noChangeArrowheads="1"/>
          </p:cNvPicPr>
          <p:nvPr/>
        </p:nvPicPr>
        <p:blipFill>
          <a:blip r:embed="rId3"/>
          <a:srcRect/>
          <a:stretch>
            <a:fillRect/>
          </a:stretch>
        </p:blipFill>
        <p:spPr bwMode="auto">
          <a:xfrm>
            <a:off x="7619720" y="1850559"/>
            <a:ext cx="3095625" cy="6092825"/>
          </a:xfrm>
          <a:prstGeom prst="rect">
            <a:avLst/>
          </a:prstGeom>
          <a:noFill/>
          <a:ln w="9525">
            <a:noFill/>
            <a:miter lim="800000"/>
            <a:headEnd/>
            <a:tailEnd/>
          </a:ln>
        </p:spPr>
      </p:pic>
      <p:sp>
        <p:nvSpPr>
          <p:cNvPr id="4" name="TextBox 3"/>
          <p:cNvSpPr txBox="1"/>
          <p:nvPr/>
        </p:nvSpPr>
        <p:spPr>
          <a:xfrm>
            <a:off x="1414463" y="2178424"/>
            <a:ext cx="5093913" cy="2554545"/>
          </a:xfrm>
          <a:prstGeom prst="rect">
            <a:avLst/>
          </a:prstGeom>
          <a:noFill/>
        </p:spPr>
        <p:txBody>
          <a:bodyPr wrap="square" rtlCol="0">
            <a:spAutoFit/>
          </a:bodyPr>
          <a:lstStyle/>
          <a:p>
            <a:r>
              <a:rPr lang="en-US" sz="3200" dirty="0"/>
              <a:t>Enables </a:t>
            </a:r>
            <a:r>
              <a:rPr lang="en-US" sz="3200" b="1" dirty="0">
                <a:solidFill>
                  <a:srgbClr val="3366FF"/>
                </a:solidFill>
              </a:rPr>
              <a:t>sparse </a:t>
            </a:r>
            <a:r>
              <a:rPr lang="en-US" sz="3200" dirty="0"/>
              <a:t>address spaces with holes left for growth, dynamically linked libraries, etc</a:t>
            </a:r>
            <a:r>
              <a:rPr 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Virtual Address Space</a:t>
            </a:r>
          </a:p>
        </p:txBody>
      </p:sp>
      <p:sp>
        <p:nvSpPr>
          <p:cNvPr id="11267" name="Content Placeholder 2"/>
          <p:cNvSpPr>
            <a:spLocks noGrp="1"/>
          </p:cNvSpPr>
          <p:nvPr>
            <p:ph idx="1"/>
          </p:nvPr>
        </p:nvSpPr>
        <p:spPr/>
        <p:txBody>
          <a:bodyPr/>
          <a:lstStyle/>
          <a:p>
            <a:r>
              <a:rPr lang="en-US" sz="3200" dirty="0" smtClean="0"/>
              <a:t>System </a:t>
            </a:r>
            <a:r>
              <a:rPr lang="en-US" sz="3200" dirty="0" smtClean="0"/>
              <a:t>libraries shared via mapping into virtual address space</a:t>
            </a:r>
          </a:p>
          <a:p>
            <a:r>
              <a:rPr lang="en-US" sz="3200" dirty="0" smtClean="0"/>
              <a:t>Shared memory by mapping pages read-write into virtual address space</a:t>
            </a:r>
          </a:p>
          <a:p>
            <a:r>
              <a:rPr lang="en-US" sz="3200" dirty="0" smtClean="0"/>
              <a:t>Pages can be shared during </a:t>
            </a:r>
            <a:r>
              <a:rPr lang="en-US" sz="3200" dirty="0" smtClean="0">
                <a:latin typeface="Courier New" charset="0"/>
                <a:cs typeface="Courier New" charset="0"/>
              </a:rPr>
              <a:t>fork()</a:t>
            </a:r>
            <a:r>
              <a:rPr lang="en-US" sz="3200" dirty="0" smtClean="0"/>
              <a:t>, speeding process creation</a:t>
            </a:r>
          </a:p>
          <a:p>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3025" y="369888"/>
            <a:ext cx="11687175" cy="768350"/>
          </a:xfrm>
        </p:spPr>
        <p:txBody>
          <a:bodyPr/>
          <a:lstStyle/>
          <a:p>
            <a:pPr eaLnBrk="1" hangingPunct="1"/>
            <a:r>
              <a:rPr lang="en-US" smtClean="0"/>
              <a:t>Shared Library Using Virtual Memory</a:t>
            </a:r>
          </a:p>
        </p:txBody>
      </p:sp>
      <p:pic>
        <p:nvPicPr>
          <p:cNvPr id="12291" name="Picture 6"/>
          <p:cNvPicPr>
            <a:picLocks noChangeAspect="1" noChangeArrowheads="1"/>
          </p:cNvPicPr>
          <p:nvPr/>
        </p:nvPicPr>
        <p:blipFill>
          <a:blip r:embed="rId3"/>
          <a:srcRect/>
          <a:stretch>
            <a:fillRect/>
          </a:stretch>
        </p:blipFill>
        <p:spPr bwMode="auto">
          <a:xfrm>
            <a:off x="1689100" y="1697038"/>
            <a:ext cx="10155238" cy="596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5824</TotalTime>
  <Words>1257</Words>
  <Application>Microsoft Office PowerPoint</Application>
  <PresentationFormat>Custom</PresentationFormat>
  <Paragraphs>232</Paragraphs>
  <Slides>31</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ＭＳ Ｐゴシック</vt:lpstr>
      <vt:lpstr>Arial</vt:lpstr>
      <vt:lpstr>Courier New</vt:lpstr>
      <vt:lpstr>Helvetica</vt:lpstr>
      <vt:lpstr>Monotype Sorts</vt:lpstr>
      <vt:lpstr>Symbol</vt:lpstr>
      <vt:lpstr>Times New Roman</vt:lpstr>
      <vt:lpstr>Verdana</vt:lpstr>
      <vt:lpstr>Webdings</vt:lpstr>
      <vt:lpstr>os-8</vt:lpstr>
      <vt:lpstr>Chapter 9:  Virtual Memory</vt:lpstr>
      <vt:lpstr>Chapter 9:  Virtual Memory</vt:lpstr>
      <vt:lpstr>Objectives</vt:lpstr>
      <vt:lpstr>Different Memory Organization</vt:lpstr>
      <vt:lpstr>Basic concepts about virtual memory</vt:lpstr>
      <vt:lpstr>Virtual Memory That is  Larger Than Physical Memory</vt:lpstr>
      <vt:lpstr>Virtual-address Space</vt:lpstr>
      <vt:lpstr>Virtual Address Space</vt:lpstr>
      <vt:lpstr>Shared Library Using Virtual Memory</vt:lpstr>
      <vt:lpstr>Advantages of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Advantages and Disadvantages of Demand Paging</vt:lpstr>
      <vt:lpstr>Steps in Handling a Page Fault</vt:lpstr>
      <vt:lpstr>Performance of Demand Paging</vt:lpstr>
      <vt:lpstr>Performance of Demand Paging (Cont.)</vt:lpstr>
      <vt:lpstr>Demand Paging Example</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EAT -example</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Valentina Korzhova</cp:lastModifiedBy>
  <cp:revision>283</cp:revision>
  <cp:lastPrinted>2011-03-09T17:58:52Z</cp:lastPrinted>
  <dcterms:created xsi:type="dcterms:W3CDTF">2011-03-09T15:02:33Z</dcterms:created>
  <dcterms:modified xsi:type="dcterms:W3CDTF">2015-02-26T21:16:33Z</dcterms:modified>
</cp:coreProperties>
</file>