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F432F19-10DE-C620-DC61-199016DE5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BB2C689E-41A8-CDE2-BD0A-7F55B460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7C93B09-0AC9-CF70-9541-B55630C6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AFF1-AD1D-414A-84B7-9DF02C763CEE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875662A-98A0-478E-FF32-2E93D690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60FE3A5-5A4C-98B4-3FC1-EB54A15A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5C0-CA86-48C8-8AB9-6AA45017F9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13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A9C295C-A258-E7CF-6B1D-9122F759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BA0EC72-861E-D2FF-8E00-B5E02D303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8AA8077-C584-77D2-CA74-2848EC5E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AFF1-AD1D-414A-84B7-9DF02C763CEE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3668968-D0C9-9532-5BB3-F325FF01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2299DF7-B57F-58A7-C052-BE9691B6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5C0-CA86-48C8-8AB9-6AA45017F9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447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9FA8D5E9-7AF0-2061-679C-A161C8567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E4FC91F1-0C6B-BD4F-044E-02491F4EF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1BF07BE-3B5C-1496-37AE-07F24DBA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AFF1-AD1D-414A-84B7-9DF02C763CEE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C746891-6B2F-83CA-5903-719FBF57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CDD4258-1347-A134-887A-CB96C183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5C0-CA86-48C8-8AB9-6AA45017F9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042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003E1E4-97EE-CD46-CE20-5756EA97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5630522-9556-3E67-3EBB-DE905E68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9B1039F-A89B-A77A-473D-ADAC2AEA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AFF1-AD1D-414A-84B7-9DF02C763CEE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2D09908-A20A-B14F-9A0F-32C3A8F1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AF39661-42C9-DAA7-7CE1-8753D017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5C0-CA86-48C8-8AB9-6AA45017F9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656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9563FA-DCB7-3D61-75C1-F1DAB7B0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5DA022AE-7467-6505-668F-D4FC90E2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39BE414-8020-974B-CD7B-598B364D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AFF1-AD1D-414A-84B7-9DF02C763CEE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FA7F44D-8256-AE56-E1D7-EAAD3239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C1D891E-FF9B-02A8-AD3C-4F9E924B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5C0-CA86-48C8-8AB9-6AA45017F9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057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69718E4-C547-99EF-B4FE-4F2CB371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37C9697-2FF1-BF7B-7300-1F74863C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1433130E-6E57-58E8-69C2-A72C76BB0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5525966D-8BB3-D96F-C385-F1DBC1F9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AFF1-AD1D-414A-84B7-9DF02C763CEE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FC8D57F-BB22-477E-3D8A-59568BCD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239A7303-324B-3B58-1582-355B4375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5C0-CA86-48C8-8AB9-6AA45017F9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728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88D5B25-E7C2-19E5-C0D9-DB397153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70A6551-4E9B-0EB2-9C0C-24FE4A9F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200AA8F0-8E26-328D-ECB8-A3F902803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AE7038E0-01A2-0011-CCA6-D92192A4D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BD9CD4E0-FAC7-6649-40F6-8CC946293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1A213832-6405-8BFE-B6FE-9D24C582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AFF1-AD1D-414A-84B7-9DF02C763CEE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3470BD20-AC3E-1346-BAC0-8CD35B52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A18991D2-8EF9-5F6D-C292-530316E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5C0-CA86-48C8-8AB9-6AA45017F9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559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CF3C0FD-D319-8EF7-1093-B72B8913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637B4F68-D3DD-F6B4-E181-C9FF2F80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AFF1-AD1D-414A-84B7-9DF02C763CEE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D1C30AA8-18CC-8F07-2879-C4F2641E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F3AD53CD-B150-F528-6BDC-06EF11CA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5C0-CA86-48C8-8AB9-6AA45017F9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8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A0A50DE7-F863-14A0-3FED-8FE062E4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AFF1-AD1D-414A-84B7-9DF02C763CEE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6163A952-38CE-3296-9FFE-477A5D87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61B59E57-DD76-8B93-A1F9-88290EF5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5C0-CA86-48C8-8AB9-6AA45017F9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269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9443A72-F397-0694-FC1B-E468CC8C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75C09B3-65A6-A917-0C5C-88DE60F14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41ED30AD-AFBA-D6CE-E64F-8A6F6C38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4141F7B5-DC11-6A40-4929-1E1E3DE8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AFF1-AD1D-414A-84B7-9DF02C763CEE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0702EEE-6857-AC08-776E-12E10369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00B8614-6F35-8004-B590-1D7AC59F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5C0-CA86-48C8-8AB9-6AA45017F9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73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C9CCADB-607D-CFB6-FBBA-3354A635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A242C67B-CA2A-8049-4833-D76CF3C40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030B354F-7A6E-620E-0007-672422CFB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71998DB7-FF28-32DB-D92C-751080D9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AFF1-AD1D-414A-84B7-9DF02C763CEE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0F3B71E-23BC-20D1-4DF3-24041E33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DEECC23-8762-E010-43B4-81D1C2C6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15C0-CA86-48C8-8AB9-6AA45017F9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984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25278341-6666-A348-55F9-364D8A38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7FB7B84-9A6D-5F32-EAF7-48D295852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E2B1BBF-6678-B300-26B2-B7983ED19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AFF1-AD1D-414A-84B7-9DF02C763CEE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B45180C-5128-974B-B6D9-C767A4A25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36227D8-DDFB-EA92-2BBF-1D12E2EF1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15C0-CA86-48C8-8AB9-6AA45017F9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823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visionhdl/ug/contrast-adaptive-histogram-equalization.html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70B75CC-DB8E-386D-644C-9D2DA30FB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Histogram Processing</a:t>
            </a:r>
            <a:endParaRPr lang="en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490A247-DB6A-10F9-8754-C027643E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0225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6323B56-CE2C-496C-56E1-6F6CF4ED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Image Histograms: 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Aptos" panose="020B0004020202020204" pitchFamily="34" charset="0"/>
              </a:rPr>
              <a:t>Customize Graph Object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9F32521A-322D-830E-1665-1D0687F8F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796" y="1835352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345834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5A809CB-5F25-0EE8-53E2-486D1E6E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Image Histograms: 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Aptos" panose="020B0004020202020204" pitchFamily="34" charset="0"/>
              </a:rPr>
              <a:t>Customize Graph Object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2AA44254-3DBC-BA2D-19E2-B4B23759F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614" y="178671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418711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D3B3027-7D34-EABA-F596-05EEA1FC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Image Histograms: 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stem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A78AE83-69BC-0CBF-8F78-E37F7115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452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Aptos" panose="020B0004020202020204" pitchFamily="34" charset="0"/>
              </a:rPr>
              <a:t>You may have noticed that we used </a:t>
            </a:r>
            <a:r>
              <a:rPr lang="en-US" b="0" i="0" u="none" strike="noStrike" baseline="0" dirty="0" err="1">
                <a:latin typeface="Aptos" panose="020B0004020202020204" pitchFamily="34" charset="0"/>
              </a:rPr>
              <a:t>xlim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 and </a:t>
            </a:r>
            <a:r>
              <a:rPr lang="en-US" b="0" i="0" u="none" strike="noStrike" baseline="0" dirty="0" err="1">
                <a:latin typeface="Aptos" panose="020B0004020202020204" pitchFamily="34" charset="0"/>
              </a:rPr>
              <a:t>ylim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 functions to set the limits of the axes. </a:t>
            </a:r>
          </a:p>
          <a:p>
            <a:pPr algn="l"/>
            <a:r>
              <a:rPr lang="en-US" b="0" i="0" u="none" strike="noStrike" baseline="0" dirty="0">
                <a:latin typeface="Aptos" panose="020B0004020202020204" pitchFamily="34" charset="0"/>
              </a:rPr>
              <a:t>Sometimes there is more than one way to accomplish the same task, and this is an example of just that.</a:t>
            </a:r>
          </a:p>
          <a:p>
            <a:pPr algn="l"/>
            <a:r>
              <a:rPr lang="en-US" b="0" i="1" u="none" strike="noStrike" baseline="0" dirty="0">
                <a:latin typeface="Aptos" panose="020B0004020202020204" pitchFamily="34" charset="0"/>
              </a:rPr>
              <a:t>Stem charts 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are similar to bar charts.</a:t>
            </a:r>
            <a:endParaRPr lang="en-ID" sz="4000" dirty="0">
              <a:latin typeface="Aptos" panose="020B0004020202020204" pitchFamily="34" charset="0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7B7CD93F-93EF-BBDB-DF40-DFC22303D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49" y="4212077"/>
            <a:ext cx="75342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6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F2D7E3D-DDF0-1EFC-86F1-AD280892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Image Histograms: 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stem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DE0F691B-1B1E-A0D4-F31E-CDC2E1D5E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886" y="1621345"/>
            <a:ext cx="6588240" cy="3534316"/>
          </a:xfr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098990FE-B0E3-957C-5A08-D64D3A559228}"/>
              </a:ext>
            </a:extLst>
          </p:cNvPr>
          <p:cNvSpPr txBox="1"/>
          <p:nvPr/>
        </p:nvSpPr>
        <p:spPr>
          <a:xfrm>
            <a:off x="838200" y="5236655"/>
            <a:ext cx="806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could have just as easily set a variable equal to the stem plot object and used the</a:t>
            </a:r>
          </a:p>
          <a:p>
            <a:pPr algn="l"/>
            <a:r>
              <a:rPr lang="en-US" sz="1800" b="0" i="0" u="none" strike="noStrike" baseline="0" dirty="0">
                <a:latin typeface="COM"/>
              </a:rPr>
              <a:t>set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function to make the changes.</a:t>
            </a:r>
            <a:endParaRPr lang="en-ID" dirty="0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5E5DB1A2-9A8F-2EF7-705E-69746C57D64F}"/>
              </a:ext>
            </a:extLst>
          </p:cNvPr>
          <p:cNvSpPr txBox="1"/>
          <p:nvPr/>
        </p:nvSpPr>
        <p:spPr>
          <a:xfrm>
            <a:off x="7651812" y="1709345"/>
            <a:ext cx="43326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u="none" strike="noStrike" baseline="0" dirty="0">
                <a:latin typeface="Aptos" panose="020B0004020202020204" pitchFamily="34" charset="0"/>
              </a:rPr>
              <a:t>Question 5 </a:t>
            </a:r>
          </a:p>
          <a:p>
            <a:pPr algn="l"/>
            <a:r>
              <a:rPr lang="en-US" b="0" i="0" u="none" strike="noStrike" baseline="0" dirty="0">
                <a:latin typeface="Aptos" panose="020B0004020202020204" pitchFamily="34" charset="0"/>
              </a:rPr>
              <a:t>Explore the properties of stem charts. How can we make the lines </a:t>
            </a:r>
            <a:r>
              <a:rPr lang="en-ID" b="0" i="0" u="none" strike="noStrike" baseline="0" dirty="0">
                <a:latin typeface="Aptos" panose="020B0004020202020204" pitchFamily="34" charset="0"/>
              </a:rPr>
              <a:t>dotted instead of solid?</a:t>
            </a:r>
          </a:p>
          <a:p>
            <a:pPr algn="l"/>
            <a:endParaRPr lang="en-US" b="1" i="1" u="none" strike="noStrike" baseline="0" dirty="0">
              <a:latin typeface="Aptos" panose="020B0004020202020204" pitchFamily="34" charset="0"/>
            </a:endParaRPr>
          </a:p>
          <a:p>
            <a:pPr algn="l"/>
            <a:r>
              <a:rPr lang="en-US" b="1" i="1" u="none" strike="noStrike" baseline="0" dirty="0">
                <a:latin typeface="Aptos" panose="020B0004020202020204" pitchFamily="34" charset="0"/>
              </a:rPr>
              <a:t>Question 6 </a:t>
            </a:r>
          </a:p>
          <a:p>
            <a:pPr algn="l"/>
            <a:r>
              <a:rPr lang="en-US" b="0" i="0" u="none" strike="noStrike" baseline="0" dirty="0">
                <a:latin typeface="Aptos" panose="020B0004020202020204" pitchFamily="34" charset="0"/>
              </a:rPr>
              <a:t>Alter the axes limits and tick marks to reflect the data being displayed </a:t>
            </a:r>
            <a:r>
              <a:rPr lang="en-ID" b="0" i="0" u="none" strike="noStrike" baseline="0" dirty="0">
                <a:latin typeface="Aptos" panose="020B0004020202020204" pitchFamily="34" charset="0"/>
              </a:rPr>
              <a:t>in the stem plot.</a:t>
            </a:r>
            <a:endParaRPr lang="en-ID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94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A7B0A46-23DA-FEE2-0A89-9A9C6FA4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Image Histograms: 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plot</a:t>
            </a:r>
            <a:endParaRPr lang="en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F3E4787C-CF47-1FAE-930D-FD9FC3CCE67A}"/>
              </a:ext>
            </a:extLst>
          </p:cNvPr>
          <p:cNvSpPr txBox="1"/>
          <p:nvPr/>
        </p:nvSpPr>
        <p:spPr>
          <a:xfrm>
            <a:off x="838200" y="1578593"/>
            <a:ext cx="7401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7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. Display a plot graph for both standard and normalized histogram data.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7BE6361C-D868-6249-32B2-89DEC95F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53" y="2094531"/>
            <a:ext cx="7381875" cy="809625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851B108A-D747-7BD0-5EF6-D1AD8806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53" y="2951729"/>
            <a:ext cx="4220385" cy="3781513"/>
          </a:xfrm>
          <a:prstGeom prst="rect">
            <a:avLst/>
          </a:prstGeom>
        </p:spPr>
      </p:pic>
      <p:sp>
        <p:nvSpPr>
          <p:cNvPr id="11" name="Kotak Teks 10">
            <a:extLst>
              <a:ext uri="{FF2B5EF4-FFF2-40B4-BE49-F238E27FC236}">
                <a16:creationId xmlns:a16="http://schemas.microsoft.com/office/drawing/2014/main" id="{97919111-062D-5A6D-43D1-7FA027E7F5D1}"/>
              </a:ext>
            </a:extLst>
          </p:cNvPr>
          <p:cNvSpPr txBox="1"/>
          <p:nvPr/>
        </p:nvSpPr>
        <p:spPr>
          <a:xfrm>
            <a:off x="5192139" y="2904156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Aptos" panose="020B0004020202020204" pitchFamily="34" charset="0"/>
              </a:rPr>
              <a:t>The plot function will display the data by connecting each point with a straight </a:t>
            </a:r>
            <a:r>
              <a:rPr lang="en-ID" sz="1800" b="0" i="0" u="none" strike="noStrike" baseline="0" dirty="0">
                <a:latin typeface="Aptos" panose="020B0004020202020204" pitchFamily="34" charset="0"/>
              </a:rPr>
              <a:t>line.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2D70837-D5BA-1AF8-FBDE-0508037B8394}"/>
              </a:ext>
            </a:extLst>
          </p:cNvPr>
          <p:cNvSpPr txBox="1"/>
          <p:nvPr/>
        </p:nvSpPr>
        <p:spPr>
          <a:xfrm>
            <a:off x="5259422" y="4207851"/>
            <a:ext cx="60943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7 </a:t>
            </a:r>
          </a:p>
          <a:p>
            <a:pPr algn="l"/>
            <a:endParaRPr lang="en-US" sz="1800" b="0" i="0" u="none" strike="noStrike" baseline="0" dirty="0">
              <a:latin typeface="Aptos" panose="020B0004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Explore the properties of plot graphs. In the above code, the points for each bin are visually lost within the graph line. 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How can we make the points bolder so that they are more visible?</a:t>
            </a:r>
            <a:endParaRPr lang="en-ID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4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5260C32-0BD9-1B68-A010-2CE5A640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Aptos" panose="020B0004020202020204" pitchFamily="34" charset="0"/>
              </a:rPr>
              <a:t>Histogram Equalization and </a:t>
            </a:r>
            <a:r>
              <a:rPr lang="en-ID" dirty="0" err="1">
                <a:latin typeface="Aptos" panose="020B0004020202020204" pitchFamily="34" charset="0"/>
              </a:rPr>
              <a:t>Spesification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528F483-6987-D103-80A0-A92574802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098"/>
          </a:xfrm>
        </p:spPr>
        <p:txBody>
          <a:bodyPr/>
          <a:lstStyle/>
          <a:p>
            <a:pPr marL="0" indent="0" algn="l">
              <a:buNone/>
            </a:pPr>
            <a:r>
              <a:rPr lang="en-ID" sz="1800" b="1" i="0" u="none" strike="noStrike" baseline="0" dirty="0">
                <a:latin typeface="Aptos" panose="020B0004020202020204" pitchFamily="34" charset="0"/>
              </a:rPr>
              <a:t>Goal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The goal of this tutorial is to learn how to use the IPT for (global and local) histogram equalization and histogram specification (matching).</a:t>
            </a:r>
          </a:p>
          <a:p>
            <a:pPr algn="l"/>
            <a:endParaRPr lang="en-US" sz="1800" b="0" i="0" u="none" strike="noStrike" baseline="0" dirty="0">
              <a:latin typeface="Aptos" panose="020B0004020202020204" pitchFamily="34" charset="0"/>
            </a:endParaRPr>
          </a:p>
          <a:p>
            <a:pPr marL="0" indent="0" algn="l">
              <a:buNone/>
            </a:pPr>
            <a:r>
              <a:rPr lang="en-ID" sz="1800" b="1" i="0" u="none" strike="noStrike" baseline="0" dirty="0">
                <a:latin typeface="Aptos" panose="020B0004020202020204" pitchFamily="34" charset="0"/>
              </a:rPr>
              <a:t>Objectives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Explore the process of histogram equalization.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Learn how to use the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histeq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function.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Learn how to perform histogram specification (matching).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Explore the </a:t>
            </a:r>
            <a:r>
              <a:rPr lang="en-US" sz="1800" b="0" i="1" u="none" strike="noStrike" baseline="0" dirty="0">
                <a:latin typeface="Aptos" panose="020B0004020202020204" pitchFamily="34" charset="0"/>
              </a:rPr>
              <a:t>Interactive Histogram Matching 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demo.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Learn how to perform local histogram equalization with the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adapthisteq</a:t>
            </a:r>
            <a:r>
              <a:rPr lang="en-US" sz="1800" dirty="0">
                <a:latin typeface="Aptos" panose="020B0004020202020204" pitchFamily="34" charset="0"/>
              </a:rPr>
              <a:t> </a:t>
            </a:r>
            <a:r>
              <a:rPr lang="en-ID" sz="1800" b="0" i="0" u="none" strike="noStrike" baseline="0" dirty="0">
                <a:latin typeface="Aptos" panose="020B0004020202020204" pitchFamily="34" charset="0"/>
              </a:rPr>
              <a:t>function.</a:t>
            </a:r>
          </a:p>
          <a:p>
            <a:pPr marL="0" indent="0" algn="l">
              <a:buNone/>
            </a:pPr>
            <a:endParaRPr lang="en-ID" sz="1800" b="1" i="0" u="none" strike="noStrike" baseline="0" dirty="0">
              <a:latin typeface="Aptos" panose="020B0004020202020204" pitchFamily="34" charset="0"/>
            </a:endParaRPr>
          </a:p>
          <a:p>
            <a:pPr marL="0" indent="0" algn="l">
              <a:buNone/>
            </a:pPr>
            <a:r>
              <a:rPr lang="en-ID" sz="1800" b="1" i="0" u="none" strike="noStrike" baseline="0" dirty="0">
                <a:latin typeface="Aptos" panose="020B0004020202020204" pitchFamily="34" charset="0"/>
              </a:rPr>
              <a:t>What You Will Need</a:t>
            </a:r>
          </a:p>
          <a:p>
            <a:pPr algn="l"/>
            <a:r>
              <a:rPr lang="en-ID" sz="1800" b="0" i="0" u="none" strike="noStrike" baseline="0" dirty="0" err="1">
                <a:latin typeface="Aptos" panose="020B0004020202020204" pitchFamily="34" charset="0"/>
              </a:rPr>
              <a:t>ihmdemo.m</a:t>
            </a:r>
            <a:r>
              <a:rPr lang="en-ID" sz="1800" b="0" i="0" u="none" strike="noStrike" baseline="0" dirty="0">
                <a:latin typeface="Aptos" panose="020B0004020202020204" pitchFamily="34" charset="0"/>
              </a:rPr>
              <a:t>—interactive Histogram Matching demo M-file</a:t>
            </a:r>
            <a:endParaRPr lang="en-ID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2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0D071A9-5286-BFDC-E82D-634BE438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Aptos" panose="020B0004020202020204" pitchFamily="34" charset="0"/>
              </a:rPr>
              <a:t>Histogram Equalization</a:t>
            </a:r>
            <a:endParaRPr lang="en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053BF1E6-0A10-0CA0-58B3-505C5C0157D0}"/>
              </a:ext>
            </a:extLst>
          </p:cNvPr>
          <p:cNvSpPr txBox="1"/>
          <p:nvPr/>
        </p:nvSpPr>
        <p:spPr>
          <a:xfrm>
            <a:off x="838200" y="18727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1. Display the image </a:t>
            </a:r>
            <a:r>
              <a:rPr lang="en-US" sz="1800" b="0" i="0" u="none" strike="noStrike" baseline="0" dirty="0">
                <a:latin typeface="COM"/>
              </a:rPr>
              <a:t>pout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its histogram.</a:t>
            </a:r>
            <a:endParaRPr lang="en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39FCE5F6-DD91-D1C7-2EC7-D0ADB14E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39" y="2424112"/>
            <a:ext cx="5372100" cy="1657350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25AFD54F-90C0-3E31-0D25-7B3E13237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186" y="553380"/>
            <a:ext cx="5048250" cy="2152650"/>
          </a:xfrm>
          <a:prstGeom prst="rect">
            <a:avLst/>
          </a:prstGeom>
        </p:spPr>
      </p:pic>
      <p:sp>
        <p:nvSpPr>
          <p:cNvPr id="11" name="Kotak Teks 10">
            <a:extLst>
              <a:ext uri="{FF2B5EF4-FFF2-40B4-BE49-F238E27FC236}">
                <a16:creationId xmlns:a16="http://schemas.microsoft.com/office/drawing/2014/main" id="{DD5AB07F-EB93-74EA-D4EB-1FEC6335D296}"/>
              </a:ext>
            </a:extLst>
          </p:cNvPr>
          <p:cNvSpPr txBox="1"/>
          <p:nvPr/>
        </p:nvSpPr>
        <p:spPr>
          <a:xfrm>
            <a:off x="838200" y="443126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2. Use the </a:t>
            </a:r>
            <a:r>
              <a:rPr lang="en-US" sz="1800" b="0" i="0" u="none" strike="noStrike" baseline="0" dirty="0" err="1">
                <a:latin typeface="COM"/>
              </a:rPr>
              <a:t>histeq</a:t>
            </a:r>
            <a:r>
              <a:rPr lang="en-US" sz="1800" b="0" i="0" u="none" strike="noStrike" baseline="0" dirty="0">
                <a:latin typeface="COM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function to perform histogram equalization.</a:t>
            </a:r>
            <a:endParaRPr lang="en-ID" dirty="0"/>
          </a:p>
        </p:txBody>
      </p:sp>
      <p:pic>
        <p:nvPicPr>
          <p:cNvPr id="13" name="Gambar 12">
            <a:extLst>
              <a:ext uri="{FF2B5EF4-FFF2-40B4-BE49-F238E27FC236}">
                <a16:creationId xmlns:a16="http://schemas.microsoft.com/office/drawing/2014/main" id="{1CC4830B-89BD-280C-D54F-A71706306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339" y="4800601"/>
            <a:ext cx="2924175" cy="361950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1F313D49-E831-7487-73F3-0CB72EAB9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339" y="5223435"/>
            <a:ext cx="7296150" cy="638175"/>
          </a:xfrm>
          <a:prstGeom prst="rect">
            <a:avLst/>
          </a:prstGeom>
        </p:spPr>
      </p:pic>
      <p:pic>
        <p:nvPicPr>
          <p:cNvPr id="17" name="Gambar 16">
            <a:extLst>
              <a:ext uri="{FF2B5EF4-FFF2-40B4-BE49-F238E27FC236}">
                <a16:creationId xmlns:a16="http://schemas.microsoft.com/office/drawing/2014/main" id="{65DD27F3-5124-177E-C60D-F04186C4E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186" y="2881151"/>
            <a:ext cx="5048250" cy="2249865"/>
          </a:xfrm>
          <a:prstGeom prst="rect">
            <a:avLst/>
          </a:prstGeom>
        </p:spPr>
      </p:pic>
      <p:sp>
        <p:nvSpPr>
          <p:cNvPr id="19" name="Kotak Teks 18">
            <a:extLst>
              <a:ext uri="{FF2B5EF4-FFF2-40B4-BE49-F238E27FC236}">
                <a16:creationId xmlns:a16="http://schemas.microsoft.com/office/drawing/2014/main" id="{396F95C4-5CBF-FC64-DFF3-78721D274EB0}"/>
              </a:ext>
            </a:extLst>
          </p:cNvPr>
          <p:cNvSpPr txBox="1"/>
          <p:nvPr/>
        </p:nvSpPr>
        <p:spPr>
          <a:xfrm>
            <a:off x="1199339" y="5889054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1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Why must we include the second parameter (256) in the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histeq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ID" sz="1800" b="0" i="0" u="none" strike="noStrike" baseline="0" dirty="0">
                <a:latin typeface="Aptos" panose="020B0004020202020204" pitchFamily="34" charset="0"/>
              </a:rPr>
              <a:t>function call?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21" name="Kotak Teks 20">
            <a:extLst>
              <a:ext uri="{FF2B5EF4-FFF2-40B4-BE49-F238E27FC236}">
                <a16:creationId xmlns:a16="http://schemas.microsoft.com/office/drawing/2014/main" id="{B721733F-8F80-C4D3-C20B-FD0A9B77729A}"/>
              </a:ext>
            </a:extLst>
          </p:cNvPr>
          <p:cNvSpPr txBox="1"/>
          <p:nvPr/>
        </p:nvSpPr>
        <p:spPr>
          <a:xfrm>
            <a:off x="6932578" y="5922494"/>
            <a:ext cx="51589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2 </a:t>
            </a:r>
          </a:p>
          <a:p>
            <a:pPr algn="just"/>
            <a:r>
              <a:rPr lang="en-US" sz="1800" b="0" i="0" u="none" strike="noStrike" baseline="0" dirty="0">
                <a:latin typeface="Aptos" panose="020B0004020202020204" pitchFamily="34" charset="0"/>
              </a:rPr>
              <a:t>What is the effect of histogram equalization on images with low contrast?</a:t>
            </a:r>
            <a:endParaRPr lang="en-ID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45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60B0D8C-5FB4-F98B-CDC4-41CA82D0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Aptos" panose="020B0004020202020204" pitchFamily="34" charset="0"/>
              </a:rPr>
              <a:t>Histogram Equalization</a:t>
            </a:r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77AECF16-1720-CBCC-2A20-CB2665AC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98" y="2337019"/>
            <a:ext cx="7305675" cy="1371600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D414D812-C7FC-0D28-542D-A6DA04CDF493}"/>
              </a:ext>
            </a:extLst>
          </p:cNvPr>
          <p:cNvSpPr txBox="1"/>
          <p:nvPr/>
        </p:nvSpPr>
        <p:spPr>
          <a:xfrm>
            <a:off x="838200" y="1690688"/>
            <a:ext cx="7381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ptos" panose="020B0004020202020204" pitchFamily="34" charset="0"/>
              </a:rPr>
              <a:t>4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. Execute the following code to perform histogram equalization on the tire </a:t>
            </a:r>
            <a:r>
              <a:rPr lang="en-ID" sz="1800" b="0" i="0" u="none" strike="noStrike" baseline="0" dirty="0">
                <a:latin typeface="Aptos" panose="020B0004020202020204" pitchFamily="34" charset="0"/>
              </a:rPr>
              <a:t>image.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1D85422C-342D-9C42-CEED-E9D0F0099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381" y="1787924"/>
            <a:ext cx="3297270" cy="2799787"/>
          </a:xfrm>
          <a:prstGeom prst="rect">
            <a:avLst/>
          </a:prstGeom>
        </p:spPr>
      </p:pic>
      <p:sp>
        <p:nvSpPr>
          <p:cNvPr id="11" name="Kotak Teks 10">
            <a:extLst>
              <a:ext uri="{FF2B5EF4-FFF2-40B4-BE49-F238E27FC236}">
                <a16:creationId xmlns:a16="http://schemas.microsoft.com/office/drawing/2014/main" id="{F8717FCF-A9EE-D0E9-A4E9-6AF2F68402ED}"/>
              </a:ext>
            </a:extLst>
          </p:cNvPr>
          <p:cNvSpPr txBox="1"/>
          <p:nvPr/>
        </p:nvSpPr>
        <p:spPr>
          <a:xfrm>
            <a:off x="838200" y="3794186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3 </a:t>
            </a:r>
          </a:p>
          <a:p>
            <a:pPr algn="just"/>
            <a:r>
              <a:rPr lang="en-US" sz="1800" b="0" i="0" u="none" strike="noStrike" baseline="0" dirty="0">
                <a:latin typeface="Aptos" panose="020B0004020202020204" pitchFamily="34" charset="0"/>
              </a:rPr>
              <a:t>Based on the tire image’s original histogram, what can be said about </a:t>
            </a:r>
            <a:r>
              <a:rPr lang="en-ID" sz="1800" b="0" i="0" u="none" strike="noStrike" baseline="0" dirty="0">
                <a:latin typeface="Aptos" panose="020B0004020202020204" pitchFamily="34" charset="0"/>
              </a:rPr>
              <a:t>its overall brightness?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1D9189E-D862-4C44-4AB6-C0D2DC70147A}"/>
              </a:ext>
            </a:extLst>
          </p:cNvPr>
          <p:cNvSpPr txBox="1"/>
          <p:nvPr/>
        </p:nvSpPr>
        <p:spPr>
          <a:xfrm>
            <a:off x="876198" y="4803083"/>
            <a:ext cx="6711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4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How did histogram equalization affect the overall image brightness </a:t>
            </a:r>
            <a:r>
              <a:rPr lang="en-ID" sz="1800" b="0" i="0" u="none" strike="noStrike" baseline="0" dirty="0">
                <a:latin typeface="Aptos" panose="020B0004020202020204" pitchFamily="34" charset="0"/>
              </a:rPr>
              <a:t>in this case?</a:t>
            </a:r>
            <a:endParaRPr lang="en-ID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8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51AAA5-542A-A478-E96C-99B6378B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Aptos" panose="020B0004020202020204" pitchFamily="34" charset="0"/>
              </a:rPr>
              <a:t>Histogram Equalization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E08C79B-1209-7C72-8D1C-6A9C976E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9" y="1718622"/>
            <a:ext cx="10515600" cy="90784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Aptos" panose="020B0004020202020204" pitchFamily="34" charset="0"/>
              </a:rPr>
              <a:t>Histogram equalization does not always perform well. As we will see in the next steps, 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Aptos" panose="020B0004020202020204" pitchFamily="34" charset="0"/>
              </a:rPr>
              <a:t>it depends on the original image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.</a:t>
            </a:r>
            <a:endParaRPr lang="en-ID" sz="4000" dirty="0">
              <a:latin typeface="Aptos" panose="020B0004020202020204" pitchFamily="34" charset="0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C9343D7-8BF0-527E-FB55-4C57D4753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3" y="2626469"/>
            <a:ext cx="7448550" cy="1362075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BA823147-F198-B001-41EB-3DA4CE959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823" y="2626469"/>
            <a:ext cx="4586358" cy="4109429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0CB193A0-6001-DC76-3DBF-0BF4A81B418F}"/>
              </a:ext>
            </a:extLst>
          </p:cNvPr>
          <p:cNvSpPr txBox="1"/>
          <p:nvPr/>
        </p:nvSpPr>
        <p:spPr>
          <a:xfrm>
            <a:off x="105819" y="4250060"/>
            <a:ext cx="7287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5 </a:t>
            </a:r>
          </a:p>
          <a:p>
            <a:r>
              <a:rPr lang="en-US" sz="1800" b="0" i="0" u="none" strike="noStrike" baseline="0" dirty="0">
                <a:latin typeface="Aptos" panose="020B0004020202020204" pitchFamily="34" charset="0"/>
              </a:rPr>
              <a:t>Why was there such a loss in image quality after histogram equalization?</a:t>
            </a:r>
            <a:endParaRPr lang="en-ID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71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405103-4874-64C1-B2F0-E19454A9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Aptos" panose="020B0004020202020204" pitchFamily="34" charset="0"/>
              </a:rPr>
              <a:t>Histogram Equalization: CDF</a:t>
            </a:r>
            <a:endParaRPr lang="en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D51107CC-D1C8-51A6-B40A-DA9B853277F0}"/>
              </a:ext>
            </a:extLst>
          </p:cNvPr>
          <p:cNvSpPr txBox="1"/>
          <p:nvPr/>
        </p:nvSpPr>
        <p:spPr>
          <a:xfrm>
            <a:off x="838199" y="1690688"/>
            <a:ext cx="9531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Aptos" panose="020B0004020202020204" pitchFamily="34" charset="0"/>
              </a:rPr>
              <a:t>The transformation function for histogram equalization is simply the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cdf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of the </a:t>
            </a:r>
            <a:r>
              <a:rPr lang="en-ID" sz="1800" b="0" i="0" u="none" strike="noStrike" baseline="0" dirty="0">
                <a:latin typeface="Aptos" panose="020B0004020202020204" pitchFamily="34" charset="0"/>
              </a:rPr>
              <a:t>original image.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ADD7ECC7-2E78-8BDC-73F3-5E1B90028824}"/>
              </a:ext>
            </a:extLst>
          </p:cNvPr>
          <p:cNvSpPr txBox="1"/>
          <p:nvPr/>
        </p:nvSpPr>
        <p:spPr>
          <a:xfrm>
            <a:off x="838200" y="248557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ptos" panose="020B0004020202020204" pitchFamily="34" charset="0"/>
              </a:rPr>
              <a:t>5. Display the normalized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cdf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for the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eight.tif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image.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8F9BE6CF-6F19-EC93-EBCB-578363429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28" y="3003465"/>
            <a:ext cx="7458075" cy="638175"/>
          </a:xfrm>
          <a:prstGeom prst="rect">
            <a:avLst/>
          </a:prstGeom>
        </p:spPr>
      </p:pic>
      <p:pic>
        <p:nvPicPr>
          <p:cNvPr id="17" name="Gambar 16">
            <a:extLst>
              <a:ext uri="{FF2B5EF4-FFF2-40B4-BE49-F238E27FC236}">
                <a16:creationId xmlns:a16="http://schemas.microsoft.com/office/drawing/2014/main" id="{F9D67EA5-B117-7FF3-E2A0-40AC94A3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980" y="3641640"/>
            <a:ext cx="3505407" cy="3140885"/>
          </a:xfrm>
          <a:prstGeom prst="rect">
            <a:avLst/>
          </a:prstGeom>
        </p:spPr>
      </p:pic>
      <p:sp>
        <p:nvSpPr>
          <p:cNvPr id="21" name="Kotak Teks 20">
            <a:extLst>
              <a:ext uri="{FF2B5EF4-FFF2-40B4-BE49-F238E27FC236}">
                <a16:creationId xmlns:a16="http://schemas.microsoft.com/office/drawing/2014/main" id="{C78AC624-0CC2-32CD-A707-A8811D006D85}"/>
              </a:ext>
            </a:extLst>
          </p:cNvPr>
          <p:cNvSpPr txBox="1"/>
          <p:nvPr/>
        </p:nvSpPr>
        <p:spPr>
          <a:xfrm>
            <a:off x="1053728" y="3818995"/>
            <a:ext cx="7847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6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What does the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cumsum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function do in the previous step?</a:t>
            </a:r>
          </a:p>
        </p:txBody>
      </p:sp>
    </p:spTree>
    <p:extLst>
      <p:ext uri="{BB962C8B-B14F-4D97-AF65-F5344CB8AC3E}">
        <p14:creationId xmlns:p14="http://schemas.microsoft.com/office/powerpoint/2010/main" val="142107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3B9FB4D-7C52-740F-3931-5580126C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Tutorial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557062E-135D-2A2F-3374-0E65368D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ptos" panose="020B0004020202020204" pitchFamily="34" charset="0"/>
              </a:rPr>
              <a:t>Image histograms</a:t>
            </a:r>
          </a:p>
          <a:p>
            <a:r>
              <a:rPr lang="en-US" sz="3600" dirty="0">
                <a:latin typeface="Aptos" panose="020B0004020202020204" pitchFamily="34" charset="0"/>
              </a:rPr>
              <a:t>Histogram equalization and </a:t>
            </a:r>
            <a:r>
              <a:rPr lang="en-US" sz="3600" dirty="0" err="1">
                <a:latin typeface="Aptos" panose="020B0004020202020204" pitchFamily="34" charset="0"/>
              </a:rPr>
              <a:t>spesification</a:t>
            </a:r>
            <a:endParaRPr lang="en-US" sz="3600" dirty="0">
              <a:latin typeface="Aptos" panose="020B0004020202020204" pitchFamily="34" charset="0"/>
            </a:endParaRPr>
          </a:p>
          <a:p>
            <a:pPr algn="l"/>
            <a:r>
              <a:rPr lang="en-ID" sz="3600" i="0" u="none" strike="noStrike" baseline="0" dirty="0">
                <a:latin typeface="Aptos" panose="020B0004020202020204" pitchFamily="34" charset="0"/>
              </a:rPr>
              <a:t>Other histogram modification techniques</a:t>
            </a:r>
            <a:endParaRPr lang="en-ID" sz="3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0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9E6BB70-A019-C3CC-4FD7-9757C0F3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Aptos" panose="020B0004020202020204" pitchFamily="34" charset="0"/>
              </a:rPr>
              <a:t>Histogram Equalization: CDF</a:t>
            </a:r>
            <a:endParaRPr lang="en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A8DCDC64-DBFB-98B8-C674-185686DAA0F4}"/>
              </a:ext>
            </a:extLst>
          </p:cNvPr>
          <p:cNvSpPr txBox="1"/>
          <p:nvPr/>
        </p:nvSpPr>
        <p:spPr>
          <a:xfrm>
            <a:off x="838200" y="1574296"/>
            <a:ext cx="9891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ptos" panose="020B0004020202020204" pitchFamily="34" charset="0"/>
              </a:rPr>
              <a:t>6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. The transformation function can also be obtained without using the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cumsum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</a:t>
            </a:r>
            <a:r>
              <a:rPr lang="en-ID" sz="1800" b="0" i="0" u="none" strike="noStrike" baseline="0" dirty="0">
                <a:latin typeface="Aptos" panose="020B0004020202020204" pitchFamily="34" charset="0"/>
              </a:rPr>
              <a:t>function.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2332F3C-7FC5-9EA8-E4EF-03041F1E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18" y="2030328"/>
            <a:ext cx="2978184" cy="565264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C9D03C0A-B9CA-4EFD-9406-AFBAB2186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10" y="2799874"/>
            <a:ext cx="3921131" cy="35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40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14F19C7-BED4-1ED0-F0EE-0B13FC04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Aptos" panose="020B0004020202020204" pitchFamily="34" charset="0"/>
              </a:rPr>
              <a:t>Histogram </a:t>
            </a:r>
            <a:r>
              <a:rPr lang="en-ID" dirty="0" err="1">
                <a:latin typeface="Aptos" panose="020B0004020202020204" pitchFamily="34" charset="0"/>
              </a:rPr>
              <a:t>Spesification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0B1F077-5A51-E6C8-917F-5C9B6A79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7333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>
                <a:latin typeface="Aptos" panose="020B0004020202020204" pitchFamily="34" charset="0"/>
              </a:rPr>
              <a:t>As we have learned, the 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Aptos" panose="020B0004020202020204" pitchFamily="34" charset="0"/>
              </a:rPr>
              <a:t>histogram equalization process attempts to flatten the image histogram</a:t>
            </a:r>
            <a:r>
              <a:rPr lang="en-US" sz="2400" b="0" i="0" u="none" strike="noStrike" baseline="0" dirty="0">
                <a:latin typeface="Aptos" panose="020B0004020202020204" pitchFamily="34" charset="0"/>
              </a:rPr>
              <a:t>. </a:t>
            </a:r>
          </a:p>
          <a:p>
            <a:pPr algn="just"/>
            <a:r>
              <a:rPr lang="en-US" sz="2400" b="0" i="0" u="none" strike="noStrike" baseline="0" dirty="0">
                <a:solidFill>
                  <a:srgbClr val="7030A0"/>
                </a:solidFill>
                <a:latin typeface="Aptos" panose="020B0004020202020204" pitchFamily="34" charset="0"/>
              </a:rPr>
              <a:t>Histogram specification</a:t>
            </a:r>
            <a:r>
              <a:rPr lang="en-US" sz="2400" b="0" i="0" u="none" strike="noStrike" baseline="0" dirty="0">
                <a:latin typeface="Aptos" panose="020B0004020202020204" pitchFamily="34" charset="0"/>
              </a:rPr>
              <a:t> (also known as </a:t>
            </a:r>
            <a:r>
              <a:rPr lang="en-US" sz="2400" b="0" i="1" u="none" strike="noStrike" baseline="0" dirty="0">
                <a:latin typeface="Aptos" panose="020B0004020202020204" pitchFamily="34" charset="0"/>
              </a:rPr>
              <a:t>histogram matching</a:t>
            </a:r>
            <a:r>
              <a:rPr lang="en-US" sz="2400" b="0" i="0" u="none" strike="noStrike" baseline="0" dirty="0">
                <a:latin typeface="Aptos" panose="020B0004020202020204" pitchFamily="34" charset="0"/>
              </a:rPr>
              <a:t>) </a:t>
            </a:r>
            <a:r>
              <a:rPr lang="en-US" sz="2400" b="0" i="0" u="none" strike="noStrike" baseline="0" dirty="0">
                <a:solidFill>
                  <a:srgbClr val="7030A0"/>
                </a:solidFill>
                <a:latin typeface="Aptos" panose="020B0004020202020204" pitchFamily="34" charset="0"/>
              </a:rPr>
              <a:t>tries to match the image histogram to a specified histogram</a:t>
            </a:r>
            <a:r>
              <a:rPr lang="en-US" sz="2400" b="0" i="0" u="none" strike="noStrike" baseline="0" dirty="0">
                <a:latin typeface="Aptos" panose="020B0004020202020204" pitchFamily="34" charset="0"/>
              </a:rPr>
              <a:t>. </a:t>
            </a:r>
          </a:p>
          <a:p>
            <a:pPr algn="just"/>
            <a:r>
              <a:rPr lang="en-US" sz="2400" b="0" i="0" u="none" strike="noStrike" baseline="0" dirty="0">
                <a:latin typeface="Aptos" panose="020B0004020202020204" pitchFamily="34" charset="0"/>
              </a:rPr>
              <a:t>The </a:t>
            </a:r>
            <a:r>
              <a:rPr lang="en-US" sz="2400" b="0" i="0" u="none" strike="noStrike" baseline="0" dirty="0" err="1">
                <a:latin typeface="Aptos" panose="020B0004020202020204" pitchFamily="34" charset="0"/>
              </a:rPr>
              <a:t>histeq</a:t>
            </a:r>
            <a:r>
              <a:rPr lang="en-US" sz="2400" b="0" i="0" u="none" strike="noStrike" baseline="0" dirty="0">
                <a:latin typeface="Aptos" panose="020B0004020202020204" pitchFamily="34" charset="0"/>
              </a:rPr>
              <a:t> function can also be used for this operation.</a:t>
            </a:r>
            <a:endParaRPr lang="en-ID" sz="3600" dirty="0">
              <a:latin typeface="Aptos" panose="020B0004020202020204" pitchFamily="34" charset="0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71A3C120-78F1-A614-25A7-903424F2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19" y="4670418"/>
            <a:ext cx="7305675" cy="866775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9B5AFFE5-9E4D-DFFB-FA71-3D6020464538}"/>
              </a:ext>
            </a:extLst>
          </p:cNvPr>
          <p:cNvSpPr txBox="1"/>
          <p:nvPr/>
        </p:nvSpPr>
        <p:spPr>
          <a:xfrm>
            <a:off x="1091119" y="4166149"/>
            <a:ext cx="7780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ptos" panose="020B0004020202020204" pitchFamily="34" charset="0"/>
              </a:rPr>
              <a:t>7. Prepare a subplot and display original image and its histogram.</a:t>
            </a:r>
            <a:endParaRPr lang="en-ID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8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B2BF2B4-2C6B-9182-1EB7-90D1FDA6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Aptos" panose="020B0004020202020204" pitchFamily="34" charset="0"/>
              </a:rPr>
              <a:t>Histogram </a:t>
            </a:r>
            <a:r>
              <a:rPr lang="en-ID" dirty="0" err="1">
                <a:latin typeface="Aptos" panose="020B0004020202020204" pitchFamily="34" charset="0"/>
              </a:rPr>
              <a:t>Spesification</a:t>
            </a:r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717AC44B-45CB-E38B-BEEE-99B39CE7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09066"/>
            <a:ext cx="7477125" cy="1266825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F0EF68D2-2590-E5DC-81CD-1D15FBA869F5}"/>
              </a:ext>
            </a:extLst>
          </p:cNvPr>
          <p:cNvSpPr txBox="1"/>
          <p:nvPr/>
        </p:nvSpPr>
        <p:spPr>
          <a:xfrm>
            <a:off x="838199" y="1635842"/>
            <a:ext cx="708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ptos" panose="020B0004020202020204" pitchFamily="34" charset="0"/>
              </a:rPr>
              <a:t>8. Display the image after histogram equalization for comparison.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E4C9EAA4-7894-A24C-CC49-80E74F73FC6F}"/>
              </a:ext>
            </a:extLst>
          </p:cNvPr>
          <p:cNvSpPr txBox="1"/>
          <p:nvPr/>
        </p:nvSpPr>
        <p:spPr>
          <a:xfrm>
            <a:off x="838197" y="3594269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ptos" panose="020B0004020202020204" pitchFamily="34" charset="0"/>
              </a:rPr>
              <a:t>9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. Display matched image where the desired histogram shape is a straight line from (0, 0) to (1, 1).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BB23B8FA-0EE6-4C3C-834D-5289251CD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3" y="3963601"/>
            <a:ext cx="7429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05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CC876C9-D033-1C93-AC8E-5438DF56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Aptos" panose="020B0004020202020204" pitchFamily="34" charset="0"/>
              </a:rPr>
              <a:t>Histogram </a:t>
            </a:r>
            <a:r>
              <a:rPr lang="en-ID" dirty="0" err="1">
                <a:latin typeface="Aptos" panose="020B0004020202020204" pitchFamily="34" charset="0"/>
              </a:rPr>
              <a:t>Spesification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39D6A476-EA97-9746-F0A5-C79C977F3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48" y="1436518"/>
            <a:ext cx="7448283" cy="4351338"/>
          </a:xfr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537322F7-50EB-3DA1-C3C0-02B561071772}"/>
              </a:ext>
            </a:extLst>
          </p:cNvPr>
          <p:cNvSpPr txBox="1"/>
          <p:nvPr/>
        </p:nvSpPr>
        <p:spPr>
          <a:xfrm>
            <a:off x="838200" y="5983690"/>
            <a:ext cx="9341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As we can see from the previous steps, performing histogram specification means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must generate a function that represents the shape of the desired histogram.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6147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7313CB1-7A2B-4398-D8B1-2BF6AE05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Aptos" panose="020B0004020202020204" pitchFamily="34" charset="0"/>
              </a:rPr>
              <a:t>Local histogram equalization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29719D6-B104-A1A4-690D-2779C27F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>
                <a:latin typeface="Aptos" panose="020B0004020202020204" pitchFamily="34" charset="0"/>
              </a:rPr>
              <a:t>Local histogram equalization is performed by the </a:t>
            </a:r>
            <a:r>
              <a:rPr lang="en-US" sz="2400" b="0" i="0" u="none" strike="noStrike" baseline="0" dirty="0" err="1">
                <a:solidFill>
                  <a:srgbClr val="0070C0"/>
                </a:solidFill>
                <a:latin typeface="Aptos" panose="020B0004020202020204" pitchFamily="34" charset="0"/>
              </a:rPr>
              <a:t>adapthisteq</a:t>
            </a:r>
            <a:r>
              <a:rPr lang="en-US" sz="2400" b="0" i="0" u="none" strike="noStrike" baseline="0" dirty="0">
                <a:latin typeface="Aptos" panose="020B0004020202020204" pitchFamily="34" charset="0"/>
              </a:rPr>
              <a:t> function. </a:t>
            </a:r>
          </a:p>
          <a:p>
            <a:pPr algn="just"/>
            <a:r>
              <a:rPr lang="en-US" sz="2400" b="0" i="0" u="none" strike="noStrike" baseline="0" dirty="0">
                <a:latin typeface="Aptos" panose="020B0004020202020204" pitchFamily="34" charset="0"/>
              </a:rPr>
              <a:t>This</a:t>
            </a:r>
            <a:r>
              <a:rPr lang="en-US" sz="2400" dirty="0">
                <a:latin typeface="Aptos" panose="020B0004020202020204" pitchFamily="34" charset="0"/>
              </a:rPr>
              <a:t> </a:t>
            </a:r>
            <a:r>
              <a:rPr lang="en-US" sz="2400" b="0" i="0" u="none" strike="noStrike" baseline="0" dirty="0">
                <a:latin typeface="Aptos" panose="020B0004020202020204" pitchFamily="34" charset="0"/>
              </a:rPr>
              <a:t>function performs contrast limited adaptive histogram equalization (CLAHE) and operates on small data regions (called </a:t>
            </a:r>
            <a:r>
              <a:rPr lang="en-US" sz="2400" b="0" i="1" u="none" strike="noStrike" baseline="0" dirty="0">
                <a:latin typeface="Aptos" panose="020B0004020202020204" pitchFamily="34" charset="0"/>
              </a:rPr>
              <a:t>tiles</a:t>
            </a:r>
            <a:r>
              <a:rPr lang="en-US" sz="2400" b="0" i="0" u="none" strike="noStrike" baseline="0" dirty="0">
                <a:latin typeface="Aptos" panose="020B0004020202020204" pitchFamily="34" charset="0"/>
              </a:rPr>
              <a:t>), whose size can be passed as a parameter.</a:t>
            </a:r>
            <a:endParaRPr lang="en-ID" sz="3600" dirty="0">
              <a:latin typeface="Aptos" panose="020B0004020202020204" pitchFamily="34" charset="0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0BDBF2E-6135-EF47-983A-FE7C3317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22" y="3511550"/>
            <a:ext cx="7467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82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A8104A4-B03C-6540-6219-95E827AE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ptos" panose="020B0004020202020204" pitchFamily="34" charset="0"/>
              </a:rPr>
              <a:t>Contrast Limited Adaptive Histogram Equalization (CLAHE)</a:t>
            </a:r>
            <a:endParaRPr lang="en-ID" sz="3600" dirty="0">
              <a:latin typeface="Aptos" panose="020B0004020202020204" pitchFamily="34" charset="0"/>
            </a:endParaRP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CBAC236F-BBEE-8EAD-22D7-DB00BDD3D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23" y="1835353"/>
            <a:ext cx="4856342" cy="4351338"/>
          </a:xfr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9F57315E-AC7D-0BA8-310E-81A06A729947}"/>
              </a:ext>
            </a:extLst>
          </p:cNvPr>
          <p:cNvSpPr txBox="1"/>
          <p:nvPr/>
        </p:nvSpPr>
        <p:spPr>
          <a:xfrm>
            <a:off x="5932252" y="1835353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10 </a:t>
            </a:r>
          </a:p>
          <a:p>
            <a:pPr algn="just"/>
            <a:r>
              <a:rPr lang="en-US" sz="1800" b="0" i="0" u="none" strike="noStrike" baseline="0" dirty="0">
                <a:latin typeface="Aptos" panose="020B0004020202020204" pitchFamily="34" charset="0"/>
              </a:rPr>
              <a:t>What does the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ClipLimit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setting do in the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adapthisteq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function?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8CE8C6D1-F30D-034E-987C-DEF7569F5F81}"/>
              </a:ext>
            </a:extLst>
          </p:cNvPr>
          <p:cNvSpPr txBox="1"/>
          <p:nvPr/>
        </p:nvSpPr>
        <p:spPr>
          <a:xfrm>
            <a:off x="5932252" y="3105834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11 </a:t>
            </a:r>
          </a:p>
          <a:p>
            <a:r>
              <a:rPr lang="en-US" sz="1800" b="0" i="0" u="none" strike="noStrike" baseline="0" dirty="0">
                <a:latin typeface="Aptos" panose="020B0004020202020204" pitchFamily="34" charset="0"/>
              </a:rPr>
              <a:t>What is the default tile size when using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adapthisteq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?</a:t>
            </a:r>
            <a:endParaRPr lang="en-ID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06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C8B255C8-4120-AA9F-DBFE-A10A394EF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523" y="126459"/>
            <a:ext cx="8559465" cy="6362209"/>
          </a:xfr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1161B41A-A515-4A5B-588B-45E2BF1B17EE}"/>
              </a:ext>
            </a:extLst>
          </p:cNvPr>
          <p:cNvSpPr txBox="1"/>
          <p:nvPr/>
        </p:nvSpPr>
        <p:spPr>
          <a:xfrm>
            <a:off x="0" y="6488668"/>
            <a:ext cx="10951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linkClick r:id="rId3"/>
              </a:rPr>
              <a:t>https://www.mathworks.com/help/visionhdl/ug/contrast-adaptive-histogram-equalization.html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981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DDE0A50-F017-9D59-58F6-E517AF70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600" dirty="0">
                <a:latin typeface="Aptos" panose="020B0004020202020204" pitchFamily="34" charset="0"/>
              </a:rPr>
              <a:t>OTHER HISTOGRAM MODIFICATION TECHNIQUES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D48E001-AB9B-8D63-B6E8-F6BCD76B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sz="1800" b="1" i="0" u="none" strike="noStrike" baseline="0" dirty="0">
                <a:latin typeface="Aptos" panose="020B0004020202020204" pitchFamily="34" charset="0"/>
              </a:rPr>
              <a:t>Goal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The goal of this tutorial is to learn how to perform other common histogram modification</a:t>
            </a:r>
          </a:p>
          <a:p>
            <a:pPr algn="l"/>
            <a:r>
              <a:rPr lang="en-ID" sz="1800" b="0" i="0" u="none" strike="noStrike" baseline="0" dirty="0">
                <a:latin typeface="Aptos" panose="020B0004020202020204" pitchFamily="34" charset="0"/>
              </a:rPr>
              <a:t>operations.</a:t>
            </a:r>
          </a:p>
          <a:p>
            <a:pPr marL="0" indent="0" algn="l">
              <a:buNone/>
            </a:pPr>
            <a:r>
              <a:rPr lang="en-ID" sz="1800" b="1" i="0" u="none" strike="noStrike" baseline="0" dirty="0">
                <a:latin typeface="Aptos" panose="020B0004020202020204" pitchFamily="34" charset="0"/>
              </a:rPr>
              <a:t>Objectives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Learn how to adjust brightness of an image by </a:t>
            </a:r>
            <a:r>
              <a:rPr lang="en-US" sz="1800" b="0" i="1" u="none" strike="noStrike" baseline="0" dirty="0">
                <a:latin typeface="Aptos" panose="020B0004020202020204" pitchFamily="34" charset="0"/>
              </a:rPr>
              <a:t>histogram sliding.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Learn how to use the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imadjust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function.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Learn how to use the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stretchlim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function.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Explore adjusting image contrast through </a:t>
            </a:r>
            <a:r>
              <a:rPr lang="en-US" sz="1800" b="0" i="1" u="none" strike="noStrike" baseline="0" dirty="0">
                <a:latin typeface="Aptos" panose="020B0004020202020204" pitchFamily="34" charset="0"/>
              </a:rPr>
              <a:t>histogram stretching 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(also known as </a:t>
            </a:r>
            <a:r>
              <a:rPr lang="en-ID" sz="1800" b="0" i="1" u="none" strike="noStrike" baseline="0" dirty="0">
                <a:latin typeface="Aptos" panose="020B0004020202020204" pitchFamily="34" charset="0"/>
              </a:rPr>
              <a:t>input cropping</a:t>
            </a:r>
            <a:r>
              <a:rPr lang="en-ID" sz="1800" b="0" i="0" u="none" strike="noStrike" baseline="0" dirty="0">
                <a:latin typeface="Aptos" panose="020B0004020202020204" pitchFamily="34" charset="0"/>
              </a:rPr>
              <a:t>).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Learn how to adjust image contrast with </a:t>
            </a:r>
            <a:r>
              <a:rPr lang="en-US" sz="1800" b="0" i="1" u="none" strike="noStrike" baseline="0" dirty="0">
                <a:latin typeface="Aptos" panose="020B0004020202020204" pitchFamily="34" charset="0"/>
              </a:rPr>
              <a:t>histogram shrinking 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(also known as </a:t>
            </a:r>
            <a:r>
              <a:rPr lang="en-ID" sz="1800" b="0" i="1" u="none" strike="noStrike" baseline="0" dirty="0">
                <a:latin typeface="Aptos" panose="020B0004020202020204" pitchFamily="34" charset="0"/>
              </a:rPr>
              <a:t>output cropping</a:t>
            </a:r>
            <a:r>
              <a:rPr lang="en-ID" sz="1800" b="0" i="0" u="none" strike="noStrike" baseline="0" dirty="0">
                <a:latin typeface="Aptos" panose="020B0004020202020204" pitchFamily="34" charset="0"/>
              </a:rPr>
              <a:t>).</a:t>
            </a:r>
            <a:endParaRPr lang="en-ID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5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7749835-C5F5-91D0-358E-F4DE1D7C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Histogram Sliding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F284D0B-5953-4D23-A809-80B26CCC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Aptos" panose="020B0004020202020204" pitchFamily="34" charset="0"/>
              </a:rPr>
              <a:t>Histogram sliding is the process of adding or subtracting a constant brightness value to all pixels in the image. </a:t>
            </a:r>
          </a:p>
          <a:p>
            <a:pPr algn="l"/>
            <a:r>
              <a:rPr lang="en-US" sz="2400" b="0" i="0" u="none" strike="noStrike" baseline="0" dirty="0">
                <a:latin typeface="Aptos" panose="020B0004020202020204" pitchFamily="34" charset="0"/>
              </a:rPr>
              <a:t>When implementing histogram sliding, we must make sure that pixel values do not go outside the boundaries of the gray scale. </a:t>
            </a:r>
          </a:p>
          <a:p>
            <a:pPr algn="l"/>
            <a:r>
              <a:rPr lang="en-US" sz="2400" b="0" i="0" u="none" strike="noStrike" baseline="0" dirty="0">
                <a:latin typeface="Aptos" panose="020B0004020202020204" pitchFamily="34" charset="0"/>
              </a:rPr>
              <a:t>Therefore, any pixels that result in values greater than 1 after adjustment will be set to 1. </a:t>
            </a:r>
          </a:p>
          <a:p>
            <a:pPr algn="l"/>
            <a:r>
              <a:rPr lang="en-US" sz="2400" b="0" i="0" u="none" strike="noStrike" baseline="0" dirty="0">
                <a:latin typeface="Aptos" panose="020B0004020202020204" pitchFamily="34" charset="0"/>
              </a:rPr>
              <a:t>Likewise, any pixels resulting in values less than zero after adjustment will be set to 0.</a:t>
            </a:r>
            <a:endParaRPr lang="en-ID" sz="3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99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B7ECC33-44B2-2CF6-E63A-4856312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Histogram Sliding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8317C1A3-7C1B-1835-68CC-07D184F2FF4A}"/>
              </a:ext>
            </a:extLst>
          </p:cNvPr>
          <p:cNvSpPr txBox="1"/>
          <p:nvPr/>
        </p:nvSpPr>
        <p:spPr>
          <a:xfrm>
            <a:off x="838200" y="169068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ptos" panose="020B0004020202020204" pitchFamily="34" charset="0"/>
              </a:rPr>
              <a:t>1. Display original image and prepare subplot.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9C5AE7B4-733F-755F-3DAC-4B66AD2254BC}"/>
              </a:ext>
            </a:extLst>
          </p:cNvPr>
          <p:cNvSpPr txBox="1"/>
          <p:nvPr/>
        </p:nvSpPr>
        <p:spPr>
          <a:xfrm>
            <a:off x="838200" y="3613309"/>
            <a:ext cx="7906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ptos" panose="020B0004020202020204" pitchFamily="34" charset="0"/>
              </a:rPr>
              <a:t>2. Obtain a brighter version of the input image by adding 0.1 to each pixel.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13" name="Gambar 12">
            <a:extLst>
              <a:ext uri="{FF2B5EF4-FFF2-40B4-BE49-F238E27FC236}">
                <a16:creationId xmlns:a16="http://schemas.microsoft.com/office/drawing/2014/main" id="{0DC1B36E-4C10-1BCC-2184-607AA2EBF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65" y="2060377"/>
            <a:ext cx="7286625" cy="1552575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E1A00B82-CD2D-219F-36FA-0A007D08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31" y="4075281"/>
            <a:ext cx="7515225" cy="1314450"/>
          </a:xfrm>
          <a:prstGeom prst="rect">
            <a:avLst/>
          </a:prstGeom>
        </p:spPr>
      </p:pic>
      <p:sp>
        <p:nvSpPr>
          <p:cNvPr id="17" name="Kotak Teks 16">
            <a:extLst>
              <a:ext uri="{FF2B5EF4-FFF2-40B4-BE49-F238E27FC236}">
                <a16:creationId xmlns:a16="http://schemas.microsoft.com/office/drawing/2014/main" id="{458558A5-168D-9CAB-58DC-B101076F6DEF}"/>
              </a:ext>
            </a:extLst>
          </p:cNvPr>
          <p:cNvSpPr txBox="1"/>
          <p:nvPr/>
        </p:nvSpPr>
        <p:spPr>
          <a:xfrm>
            <a:off x="838200" y="5722575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1 </a:t>
            </a:r>
          </a:p>
          <a:p>
            <a:r>
              <a:rPr lang="en-US" sz="1800" b="0" i="0" u="none" strike="noStrike" baseline="0" dirty="0">
                <a:latin typeface="Aptos" panose="020B0004020202020204" pitchFamily="34" charset="0"/>
              </a:rPr>
              <a:t>How did the histogram change after the adjustment?</a:t>
            </a:r>
            <a:endParaRPr lang="en-ID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5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A312E20-9A7E-521C-B311-DB96DCD5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Image Histograms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BE7E4B9-B297-BD1A-86A0-16BD0E24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Goal</a:t>
            </a:r>
          </a:p>
          <a:p>
            <a:pPr algn="just"/>
            <a:r>
              <a:rPr lang="en-US" dirty="0"/>
              <a:t>The goal of this tutorial is to use MATLAB and IPT to calculate and display image histograms.</a:t>
            </a:r>
          </a:p>
          <a:p>
            <a:pPr marL="0" indent="0" algn="just">
              <a:buNone/>
            </a:pPr>
            <a:r>
              <a:rPr lang="en-US" b="1" dirty="0"/>
              <a:t>Objectives</a:t>
            </a:r>
          </a:p>
          <a:p>
            <a:pPr algn="just"/>
            <a:r>
              <a:rPr lang="en-US" dirty="0"/>
              <a:t>Learn how to use the IPT function </a:t>
            </a:r>
            <a:r>
              <a:rPr lang="en-US" b="1" dirty="0" err="1">
                <a:solidFill>
                  <a:schemeClr val="accent1"/>
                </a:solidFill>
              </a:rPr>
              <a:t>imhist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Learn how other </a:t>
            </a:r>
            <a:r>
              <a:rPr lang="en-US" dirty="0">
                <a:solidFill>
                  <a:srgbClr val="0070C0"/>
                </a:solidFill>
              </a:rPr>
              <a:t>MATLAB plotting techniques</a:t>
            </a:r>
            <a:r>
              <a:rPr lang="en-US" dirty="0"/>
              <a:t> can be used to view and analyze histogram data.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0526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6B84EE5-28A9-FB20-92F5-A7A7EE5C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Histogram Sliding</a:t>
            </a:r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E65FAD9F-C5C5-C328-2D4B-C5A7E873E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34" y="2203518"/>
            <a:ext cx="7486650" cy="1847850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394F5E96-9E22-D612-9C97-E6DBD7604796}"/>
              </a:ext>
            </a:extLst>
          </p:cNvPr>
          <p:cNvSpPr txBox="1"/>
          <p:nvPr/>
        </p:nvSpPr>
        <p:spPr>
          <a:xfrm>
            <a:off x="838200" y="1690688"/>
            <a:ext cx="6710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ptos" panose="020B0004020202020204" pitchFamily="34" charset="0"/>
              </a:rPr>
              <a:t>3. Produce another brighter image by adding 0.5 to original image.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3EDC273A-0A0A-DF77-4B9E-6E5C86693BC7}"/>
              </a:ext>
            </a:extLst>
          </p:cNvPr>
          <p:cNvSpPr txBox="1"/>
          <p:nvPr/>
        </p:nvSpPr>
        <p:spPr>
          <a:xfrm>
            <a:off x="1107533" y="4194866"/>
            <a:ext cx="92621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2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What does the variable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bad_values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contain?</a:t>
            </a:r>
          </a:p>
          <a:p>
            <a:pPr algn="l"/>
            <a:endParaRPr lang="en-US" sz="1800" b="1" i="1" u="none" strike="noStrike" baseline="0" dirty="0">
              <a:latin typeface="Aptos" panose="020B0004020202020204" pitchFamily="34" charset="0"/>
            </a:endParaRPr>
          </a:p>
          <a:p>
            <a:pPr algn="l"/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3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Why does the third plot show such an excessive number of pixels with </a:t>
            </a:r>
            <a:r>
              <a:rPr lang="en-ID" sz="1800" b="0" i="0" u="none" strike="noStrike" baseline="0" dirty="0">
                <a:latin typeface="Aptos" panose="020B0004020202020204" pitchFamily="34" charset="0"/>
              </a:rPr>
              <a:t>a value of 1?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58EEDFBC-E98B-E18A-9800-77C83E2828D0}"/>
              </a:ext>
            </a:extLst>
          </p:cNvPr>
          <p:cNvSpPr txBox="1"/>
          <p:nvPr/>
        </p:nvSpPr>
        <p:spPr>
          <a:xfrm>
            <a:off x="1107533" y="5863048"/>
            <a:ext cx="9135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“The brightness of an image can also be modified using the </a:t>
            </a:r>
            <a:r>
              <a:rPr lang="en-US" sz="1800" b="1" u="none" strike="noStrike" baseline="0" dirty="0" err="1">
                <a:solidFill>
                  <a:srgbClr val="0070C0"/>
                </a:solidFill>
                <a:latin typeface="COM"/>
              </a:rPr>
              <a:t>imadd</a:t>
            </a:r>
            <a:r>
              <a:rPr lang="en-US" sz="1800" b="1" i="1" u="none" strike="noStrike" baseline="0" dirty="0">
                <a:latin typeface="COM"/>
              </a:rPr>
              <a:t> </a:t>
            </a:r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function, which takes care of truncating and rounding off values outside the desired range in the output image.”</a:t>
            </a:r>
            <a:endParaRPr lang="en-ID" b="1" i="1" dirty="0"/>
          </a:p>
        </p:txBody>
      </p:sp>
    </p:spTree>
    <p:extLst>
      <p:ext uri="{BB962C8B-B14F-4D97-AF65-F5344CB8AC3E}">
        <p14:creationId xmlns:p14="http://schemas.microsoft.com/office/powerpoint/2010/main" val="2424528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782980A-D1DF-9087-8C37-D6E21FF5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</a:t>
            </a:r>
            <a:r>
              <a:rPr lang="en-US" dirty="0" err="1"/>
              <a:t>Streching</a:t>
            </a:r>
            <a:endParaRPr lang="en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816B4EA7-9C69-B2AC-D2F5-7080D7A2DFB4}"/>
              </a:ext>
            </a:extLst>
          </p:cNvPr>
          <p:cNvSpPr txBox="1"/>
          <p:nvPr/>
        </p:nvSpPr>
        <p:spPr>
          <a:xfrm>
            <a:off x="838200" y="1690688"/>
            <a:ext cx="10144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Aptos" panose="020B0004020202020204" pitchFamily="34" charset="0"/>
              </a:rPr>
              <a:t>Histogram stretching and shrinking can be achieved through use of the </a:t>
            </a:r>
            <a:r>
              <a:rPr lang="en-US" sz="2000" b="1" i="0" u="none" strike="noStrike" baseline="0" dirty="0" err="1">
                <a:solidFill>
                  <a:srgbClr val="0070C0"/>
                </a:solidFill>
                <a:latin typeface="Aptos" panose="020B0004020202020204" pitchFamily="34" charset="0"/>
              </a:rPr>
              <a:t>imadjust</a:t>
            </a:r>
            <a:r>
              <a:rPr lang="en-US" sz="2000" dirty="0">
                <a:latin typeface="Aptos" panose="020B0004020202020204" pitchFamily="34" charset="0"/>
              </a:rPr>
              <a:t> </a:t>
            </a:r>
            <a:r>
              <a:rPr lang="en-US" sz="2000" b="0" i="0" u="none" strike="noStrike" baseline="0" dirty="0">
                <a:latin typeface="Aptos" panose="020B0004020202020204" pitchFamily="34" charset="0"/>
              </a:rPr>
              <a:t>function. </a:t>
            </a:r>
          </a:p>
          <a:p>
            <a:pPr algn="l"/>
            <a:r>
              <a:rPr lang="en-US" sz="2000" b="0" i="0" u="none" strike="noStrike" baseline="0" dirty="0">
                <a:latin typeface="Aptos" panose="020B0004020202020204" pitchFamily="34" charset="0"/>
              </a:rPr>
              <a:t>The syntax for the function is as follows:</a:t>
            </a:r>
            <a:endParaRPr lang="en-ID" sz="2000" dirty="0">
              <a:latin typeface="Aptos" panose="020B0004020202020204" pitchFamily="34" charset="0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BE2F5CE6-7231-7086-C55C-66522856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1921"/>
            <a:ext cx="7172325" cy="333375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01D2929F-2CB9-F3EF-F005-5333666C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8077200" cy="23622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A418D02-1ED5-8502-9DE3-8EE7CEE27B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7"/>
          <a:stretch/>
        </p:blipFill>
        <p:spPr bwMode="auto">
          <a:xfrm>
            <a:off x="8248861" y="3429000"/>
            <a:ext cx="3641538" cy="283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9A4407ED-10EA-95BA-1273-390764B0C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0" y="5986766"/>
            <a:ext cx="16002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82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C87D3FD-43F0-CCC4-8E01-4B67A4ED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ptos" panose="020B0004020202020204" pitchFamily="34" charset="0"/>
              </a:rPr>
              <a:t>Power Law (Gamma) Transformations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4" name="Content Placeholder 1">
            <a:extLst>
              <a:ext uri="{FF2B5EF4-FFF2-40B4-BE49-F238E27FC236}">
                <a16:creationId xmlns:a16="http://schemas.microsoft.com/office/drawing/2014/main" id="{A28AE587-4CA5-56FE-A018-85903EEF8F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843599"/>
            <a:ext cx="10515600" cy="3170802"/>
          </a:xfrm>
        </p:spPr>
      </p:pic>
    </p:spTree>
    <p:extLst>
      <p:ext uri="{BB962C8B-B14F-4D97-AF65-F5344CB8AC3E}">
        <p14:creationId xmlns:p14="http://schemas.microsoft.com/office/powerpoint/2010/main" val="172408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FD85571-6570-DED5-7356-FAE7710D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Histogram Stretching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EBB0CCF-7E88-CA37-25E2-83995403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Aptos" panose="020B0004020202020204" pitchFamily="34" charset="0"/>
              </a:rPr>
              <a:t>Any values below </a:t>
            </a:r>
            <a:r>
              <a:rPr lang="en-US" sz="2000" b="0" i="0" u="none" strike="noStrike" baseline="0" dirty="0" err="1">
                <a:latin typeface="Aptos" panose="020B0004020202020204" pitchFamily="34" charset="0"/>
              </a:rPr>
              <a:t>low_in</a:t>
            </a:r>
            <a:r>
              <a:rPr lang="en-US" sz="2000" b="0" i="0" u="none" strike="noStrike" baseline="0" dirty="0">
                <a:latin typeface="Aptos" panose="020B0004020202020204" pitchFamily="34" charset="0"/>
              </a:rPr>
              <a:t> and above </a:t>
            </a:r>
            <a:r>
              <a:rPr lang="en-US" sz="2000" b="0" i="0" u="none" strike="noStrike" baseline="0" dirty="0" err="1">
                <a:latin typeface="Aptos" panose="020B0004020202020204" pitchFamily="34" charset="0"/>
              </a:rPr>
              <a:t>high_in</a:t>
            </a:r>
            <a:r>
              <a:rPr lang="en-US" sz="2000" b="0" i="0" u="none" strike="noStrike" baseline="0" dirty="0">
                <a:latin typeface="Aptos" panose="020B0004020202020204" pitchFamily="34" charset="0"/>
              </a:rPr>
              <a:t> are </a:t>
            </a:r>
            <a:r>
              <a:rPr lang="en-US" sz="2000" b="0" i="1" u="none" strike="noStrike" baseline="0" dirty="0">
                <a:latin typeface="Aptos" panose="020B0004020202020204" pitchFamily="34" charset="0"/>
              </a:rPr>
              <a:t>clipped </a:t>
            </a:r>
            <a:r>
              <a:rPr lang="en-US" sz="2000" b="0" i="0" u="none" strike="noStrike" baseline="0" dirty="0">
                <a:latin typeface="Aptos" panose="020B0004020202020204" pitchFamily="34" charset="0"/>
              </a:rPr>
              <a:t>or simply mapped to </a:t>
            </a:r>
            <a:r>
              <a:rPr lang="en-US" sz="2000" b="0" i="0" u="none" strike="noStrike" baseline="0" dirty="0" err="1">
                <a:latin typeface="Aptos" panose="020B0004020202020204" pitchFamily="34" charset="0"/>
              </a:rPr>
              <a:t>low_out</a:t>
            </a:r>
            <a:r>
              <a:rPr lang="en-US" sz="2000" b="0" i="0" u="none" strike="noStrike" baseline="0" dirty="0">
                <a:latin typeface="Aptos" panose="020B0004020202020204" pitchFamily="34" charset="0"/>
              </a:rPr>
              <a:t> and </a:t>
            </a:r>
            <a:r>
              <a:rPr lang="en-US" sz="2000" b="0" i="0" u="none" strike="noStrike" baseline="0" dirty="0" err="1">
                <a:latin typeface="Aptos" panose="020B0004020202020204" pitchFamily="34" charset="0"/>
              </a:rPr>
              <a:t>high_out</a:t>
            </a:r>
            <a:r>
              <a:rPr lang="en-US" sz="2000" b="0" i="0" u="none" strike="noStrike" baseline="0" dirty="0">
                <a:latin typeface="Aptos" panose="020B0004020202020204" pitchFamily="34" charset="0"/>
              </a:rPr>
              <a:t>, respectively. </a:t>
            </a:r>
          </a:p>
          <a:p>
            <a:pPr algn="l"/>
            <a:r>
              <a:rPr lang="en-US" sz="2000" b="0" i="0" u="none" strike="noStrike" baseline="0" dirty="0">
                <a:latin typeface="Aptos" panose="020B0004020202020204" pitchFamily="34" charset="0"/>
              </a:rPr>
              <a:t>Only values in between these limits are affected by the curve. </a:t>
            </a:r>
          </a:p>
          <a:p>
            <a:pPr algn="l"/>
            <a:r>
              <a:rPr lang="en-US" sz="2000" b="0" i="0" u="none" strike="noStrike" baseline="0" dirty="0">
                <a:latin typeface="Aptos" panose="020B0004020202020204" pitchFamily="34" charset="0"/>
              </a:rPr>
              <a:t>Gamma values less than 1 create a weighted curve toward the brighter range, and gamma values greater than 1 weight toward the darker region.</a:t>
            </a:r>
          </a:p>
          <a:p>
            <a:pPr algn="l"/>
            <a:r>
              <a:rPr lang="en-US" sz="2000" b="0" i="0" u="none" strike="noStrike" baseline="0" dirty="0">
                <a:latin typeface="Aptos" panose="020B0004020202020204" pitchFamily="34" charset="0"/>
              </a:rPr>
              <a:t>The default value of gamma is 1.</a:t>
            </a:r>
            <a:endParaRPr lang="en-ID" sz="3200" dirty="0">
              <a:latin typeface="Aptos" panose="020B0004020202020204" pitchFamily="34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B5C1A0E0-FB3B-CC07-96A6-A51F2BF5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64" y="4329113"/>
            <a:ext cx="8077200" cy="2362200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B213081B-91B2-7786-D641-ACD80444B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64" y="3995738"/>
            <a:ext cx="7172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29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361E250-ED1A-FE84-5FD9-3036F81D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Histogram Stretching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F03FAA2E-B3C6-09D1-3482-B85310F37BB3}"/>
              </a:ext>
            </a:extLst>
          </p:cNvPr>
          <p:cNvSpPr txBox="1"/>
          <p:nvPr/>
        </p:nvSpPr>
        <p:spPr>
          <a:xfrm>
            <a:off x="838200" y="1690688"/>
            <a:ext cx="10192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indent="-273050"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4. Execute the following code to see histogram stretching on the pout image, which is already loaded in variable I.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CF32FEC7-E126-2923-1413-B35D78834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79" y="2452687"/>
            <a:ext cx="6819900" cy="2714625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1D141354-CC80-38DC-719B-D535944DEDA5}"/>
              </a:ext>
            </a:extLst>
          </p:cNvPr>
          <p:cNvSpPr txBox="1"/>
          <p:nvPr/>
        </p:nvSpPr>
        <p:spPr>
          <a:xfrm>
            <a:off x="1149079" y="5292546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4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How did the histogram change after the adjustment?</a:t>
            </a:r>
          </a:p>
          <a:p>
            <a:pPr algn="l"/>
            <a:endParaRPr lang="en-US" sz="1800" b="1" i="1" u="none" strike="noStrike" baseline="0" dirty="0">
              <a:latin typeface="Aptos" panose="020B0004020202020204" pitchFamily="34" charset="0"/>
            </a:endParaRPr>
          </a:p>
          <a:p>
            <a:pPr algn="l"/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5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What is the purpose of using the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stretchlim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function?</a:t>
            </a:r>
            <a:endParaRPr lang="en-ID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94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20ABC1F-8592-FE8B-C144-37B9C83E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Histogram Stretching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0641080-0088-0EC9-91B3-CE7EE9178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u="none" strike="noStrike" baseline="0" dirty="0">
                <a:latin typeface="Aptos" panose="020B0004020202020204" pitchFamily="34" charset="0"/>
              </a:rPr>
              <a:t>In the previous step, we specified the </a:t>
            </a:r>
            <a:r>
              <a:rPr lang="en-US" sz="2000" b="0" i="0" u="none" strike="noStrike" baseline="0" dirty="0" err="1">
                <a:latin typeface="Aptos" panose="020B0004020202020204" pitchFamily="34" charset="0"/>
              </a:rPr>
              <a:t>low_in</a:t>
            </a:r>
            <a:r>
              <a:rPr lang="en-US" sz="2000" b="0" i="0" u="none" strike="noStrike" baseline="0" dirty="0">
                <a:latin typeface="Aptos" panose="020B0004020202020204" pitchFamily="34" charset="0"/>
              </a:rPr>
              <a:t>, </a:t>
            </a:r>
            <a:r>
              <a:rPr lang="en-US" sz="2000" b="0" i="0" u="none" strike="noStrike" baseline="0" dirty="0" err="1">
                <a:latin typeface="Aptos" panose="020B0004020202020204" pitchFamily="34" charset="0"/>
              </a:rPr>
              <a:t>high_in</a:t>
            </a:r>
            <a:r>
              <a:rPr lang="en-US" sz="2000" b="0" i="0" u="none" strike="noStrike" baseline="0" dirty="0">
                <a:latin typeface="Aptos" panose="020B0004020202020204" pitchFamily="34" charset="0"/>
              </a:rPr>
              <a:t>, </a:t>
            </a:r>
            <a:r>
              <a:rPr lang="en-US" sz="2000" b="0" i="0" u="none" strike="noStrike" baseline="0" dirty="0" err="1">
                <a:latin typeface="Aptos" panose="020B0004020202020204" pitchFamily="34" charset="0"/>
              </a:rPr>
              <a:t>low_out</a:t>
            </a:r>
            <a:r>
              <a:rPr lang="en-US" sz="2000" b="0" i="0" u="none" strike="noStrike" baseline="0" dirty="0">
                <a:latin typeface="Aptos" panose="020B0004020202020204" pitchFamily="34" charset="0"/>
              </a:rPr>
              <a:t>, and </a:t>
            </a:r>
            <a:r>
              <a:rPr lang="en-US" sz="2000" b="0" i="0" u="none" strike="noStrike" baseline="0" dirty="0" err="1">
                <a:latin typeface="Aptos" panose="020B0004020202020204" pitchFamily="34" charset="0"/>
              </a:rPr>
              <a:t>high_out</a:t>
            </a:r>
            <a:r>
              <a:rPr lang="en-US" sz="2000" b="0" i="0" u="none" strike="noStrike" baseline="0" dirty="0">
                <a:latin typeface="Aptos" panose="020B0004020202020204" pitchFamily="34" charset="0"/>
              </a:rPr>
              <a:t> parameters when calling the </a:t>
            </a:r>
            <a:r>
              <a:rPr lang="en-US" sz="2000" b="0" i="0" u="none" strike="noStrike" baseline="0" dirty="0" err="1">
                <a:latin typeface="Aptos" panose="020B0004020202020204" pitchFamily="34" charset="0"/>
              </a:rPr>
              <a:t>imadjust</a:t>
            </a:r>
            <a:r>
              <a:rPr lang="en-US" sz="2000" b="0" i="0" u="none" strike="noStrike" baseline="0" dirty="0">
                <a:latin typeface="Aptos" panose="020B0004020202020204" pitchFamily="34" charset="0"/>
              </a:rPr>
              <a:t> function when in fact the default operation is histogram stretching—meaning these parameters are not necessary to perform histogram stretching. </a:t>
            </a:r>
          </a:p>
          <a:p>
            <a:pPr algn="just"/>
            <a:r>
              <a:rPr lang="en-US" sz="2000" b="0" i="0" u="none" strike="noStrike" baseline="0" dirty="0">
                <a:latin typeface="Aptos" panose="020B0004020202020204" pitchFamily="34" charset="0"/>
              </a:rPr>
              <a:t>Notice in the next step how just calling the function and only specifying the image as its parameter will give the same </a:t>
            </a:r>
            <a:r>
              <a:rPr lang="en-ID" sz="2000" b="0" i="0" u="none" strike="noStrike" baseline="0" dirty="0">
                <a:latin typeface="Aptos" panose="020B0004020202020204" pitchFamily="34" charset="0"/>
              </a:rPr>
              <a:t>results.</a:t>
            </a:r>
            <a:endParaRPr lang="en-ID" sz="3200" dirty="0">
              <a:latin typeface="Aptos" panose="020B0004020202020204" pitchFamily="34" charset="0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5ADF2787-BDF4-197D-F273-1DDF513B32DB}"/>
              </a:ext>
            </a:extLst>
          </p:cNvPr>
          <p:cNvSpPr txBox="1"/>
          <p:nvPr/>
        </p:nvSpPr>
        <p:spPr>
          <a:xfrm>
            <a:off x="838200" y="3605897"/>
            <a:ext cx="10281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indent="-273050" algn="l"/>
            <a:r>
              <a:rPr lang="en-US" dirty="0">
                <a:latin typeface="Aptos" panose="020B0004020202020204" pitchFamily="34" charset="0"/>
              </a:rPr>
              <a:t>5. 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Perform histogram stretching with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imadjust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using default parameters and confirm that the results are identical to the ones obtained before.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C45DBED6-93B6-BA24-26AA-46A237ED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5" y="4428213"/>
            <a:ext cx="6943725" cy="2428875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7C1622DB-FFA8-8148-BB74-509978CF2EC0}"/>
              </a:ext>
            </a:extLst>
          </p:cNvPr>
          <p:cNvSpPr txBox="1"/>
          <p:nvPr/>
        </p:nvSpPr>
        <p:spPr>
          <a:xfrm>
            <a:off x="7331007" y="4428213"/>
            <a:ext cx="48609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6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How does the difference image look?</a:t>
            </a:r>
          </a:p>
          <a:p>
            <a:pPr algn="l"/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7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What is the purpose of inspecting its maximum and minimum values?</a:t>
            </a:r>
          </a:p>
        </p:txBody>
      </p:sp>
    </p:spTree>
    <p:extLst>
      <p:ext uri="{BB962C8B-B14F-4D97-AF65-F5344CB8AC3E}">
        <p14:creationId xmlns:p14="http://schemas.microsoft.com/office/powerpoint/2010/main" val="716047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F08811C-40E6-57FD-541A-E3BEA6C0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Histogram </a:t>
            </a:r>
            <a:r>
              <a:rPr lang="en-US" dirty="0" err="1">
                <a:latin typeface="Aptos" panose="020B0004020202020204" pitchFamily="34" charset="0"/>
              </a:rPr>
              <a:t>Shringking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34C6275-941C-89A3-799E-044CED093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u="none" strike="noStrike" baseline="0" dirty="0">
                <a:latin typeface="Aptos" panose="020B0004020202020204" pitchFamily="34" charset="0"/>
              </a:rPr>
              <a:t>To shrink an image histogram, we must specify the parameters explicitly.</a:t>
            </a:r>
            <a:endParaRPr lang="en-ID" sz="2000" dirty="0">
              <a:latin typeface="Aptos" panose="020B0004020202020204" pitchFamily="34" charset="0"/>
            </a:endParaRPr>
          </a:p>
          <a:p>
            <a:endParaRPr lang="en-ID" sz="2000" dirty="0">
              <a:latin typeface="Aptos" panose="020B0004020202020204" pitchFamily="34" charset="0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83703DCB-C2A9-28BD-7C12-7AFB17AF66BC}"/>
              </a:ext>
            </a:extLst>
          </p:cNvPr>
          <p:cNvSpPr txBox="1"/>
          <p:nvPr/>
        </p:nvSpPr>
        <p:spPr>
          <a:xfrm>
            <a:off x="838199" y="2440392"/>
            <a:ext cx="8568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6. 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Execute the following code to see the result of histogram shrinking.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87472620-FA6C-12AE-C536-35E54414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6" y="2873628"/>
            <a:ext cx="6543675" cy="685800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42B13C39-E064-E6D1-F3CB-DCFD0EE9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28" y="3559428"/>
            <a:ext cx="65722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9449DA8-4A00-0B2A-CE7F-F923A6D6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View Transformation Function (</a:t>
            </a:r>
            <a:r>
              <a:rPr lang="en-US" dirty="0" err="1">
                <a:latin typeface="Aptos" panose="020B0004020202020204" pitchFamily="34" charset="0"/>
              </a:rPr>
              <a:t>implisitly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C10F8E6-F940-A89A-DD5A-B577C46A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Aptos" panose="020B0004020202020204" pitchFamily="34" charset="0"/>
              </a:rPr>
              <a:t>When we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Aptos" panose="020B0004020202020204" pitchFamily="34" charset="0"/>
              </a:rPr>
              <a:t>use other techniques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 to adjust the histogram of an image,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Aptos" panose="020B0004020202020204" pitchFamily="34" charset="0"/>
              </a:rPr>
              <a:t>we have a means to view the transformation function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 (i.e., the </a:t>
            </a:r>
            <a:r>
              <a:rPr lang="en-US" b="0" i="0" u="none" strike="noStrike" baseline="0" dirty="0" err="1">
                <a:latin typeface="Aptos" panose="020B0004020202020204" pitchFamily="34" charset="0"/>
              </a:rPr>
              <a:t>histeq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 function will return the transformation function as an output parameter if requested). </a:t>
            </a:r>
          </a:p>
          <a:p>
            <a:pPr algn="just"/>
            <a:r>
              <a:rPr lang="en-US" b="1" i="0" u="none" strike="noStrike" baseline="0" dirty="0">
                <a:solidFill>
                  <a:srgbClr val="FF0000"/>
                </a:solidFill>
                <a:latin typeface="Aptos" panose="020B0004020202020204" pitchFamily="34" charset="0"/>
              </a:rPr>
              <a:t>There is no built-in technique for viewing a transformation function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 when performing histogram sliding, stretching, or shrinking, but 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Aptos" panose="020B0004020202020204" pitchFamily="34" charset="0"/>
              </a:rPr>
              <a:t>we can achieve a visual representation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 of the </a:t>
            </a:r>
            <a:r>
              <a:rPr lang="en-US" b="0" i="0" u="none" strike="noStrike" baseline="0" dirty="0" err="1">
                <a:latin typeface="Aptos" panose="020B0004020202020204" pitchFamily="34" charset="0"/>
              </a:rPr>
              <a:t>transformationfunction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 by using the plot function. </a:t>
            </a:r>
          </a:p>
          <a:p>
            <a:pPr algn="just"/>
            <a:r>
              <a:rPr lang="en-US" b="0" i="0" u="none" strike="noStrike" baseline="0" dirty="0">
                <a:latin typeface="Aptos" panose="020B0004020202020204" pitchFamily="34" charset="0"/>
              </a:rPr>
              <a:t>To do so, we specify the original image as the </a:t>
            </a:r>
            <a:r>
              <a:rPr lang="en-US" b="0" i="1" u="none" strike="noStrike" baseline="0" dirty="0">
                <a:latin typeface="Aptos" panose="020B0004020202020204" pitchFamily="34" charset="0"/>
              </a:rPr>
              <a:t>X 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values and the adjusted image as the </a:t>
            </a:r>
            <a:r>
              <a:rPr lang="en-US" b="0" i="1" u="none" strike="noStrike" baseline="0" dirty="0">
                <a:latin typeface="Aptos" panose="020B0004020202020204" pitchFamily="34" charset="0"/>
              </a:rPr>
              <a:t>Y 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values.</a:t>
            </a:r>
            <a:endParaRPr lang="en-ID" sz="4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92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2F0C23A-AD76-2BC0-80C2-D060FB90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View Transformation Function (</a:t>
            </a:r>
            <a:r>
              <a:rPr lang="en-US" dirty="0" err="1">
                <a:latin typeface="Aptos" panose="020B0004020202020204" pitchFamily="34" charset="0"/>
              </a:rPr>
              <a:t>implisitly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en-ID" b="1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58AB1264-B7F7-EB86-53EA-AE8A00A3BB9A}"/>
              </a:ext>
            </a:extLst>
          </p:cNvPr>
          <p:cNvSpPr txBox="1"/>
          <p:nvPr/>
        </p:nvSpPr>
        <p:spPr>
          <a:xfrm>
            <a:off x="907103" y="1690688"/>
            <a:ext cx="982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7. Display the transformation function for the adjustment performed in the previous </a:t>
            </a:r>
            <a:r>
              <a:rPr lang="en-ID" sz="1800" b="0" i="0" u="none" strike="noStrike" baseline="0" dirty="0">
                <a:latin typeface="Aptos" panose="020B0004020202020204" pitchFamily="34" charset="0"/>
              </a:rPr>
              <a:t>step.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A32437D5-CDC3-4F64-E779-B8B59EF4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84" y="2064884"/>
            <a:ext cx="6057900" cy="1609725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BC6CC999-716F-1F93-7519-CC230AAA2995}"/>
              </a:ext>
            </a:extLst>
          </p:cNvPr>
          <p:cNvSpPr txBox="1"/>
          <p:nvPr/>
        </p:nvSpPr>
        <p:spPr>
          <a:xfrm>
            <a:off x="1179884" y="4008194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1" u="none" strike="noStrike" baseline="0" dirty="0">
                <a:latin typeface="Arial" panose="020B0604020202020204" pitchFamily="34" charset="0"/>
              </a:rPr>
              <a:t>Question 8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What do the above first two statements in the code do?</a:t>
            </a:r>
          </a:p>
          <a:p>
            <a:pPr algn="l"/>
            <a:endParaRPr lang="en-US" sz="1800" b="1" i="1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en-US" sz="1800" b="1" i="1" u="none" strike="noStrike" baseline="0" dirty="0">
                <a:latin typeface="Arial" panose="020B0604020202020204" pitchFamily="34" charset="0"/>
              </a:rPr>
              <a:t>Question 9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What does the </a:t>
            </a:r>
            <a:r>
              <a:rPr lang="en-US" sz="1800" b="0" i="0" u="none" strike="noStrike" baseline="0" dirty="0" err="1">
                <a:latin typeface="COM"/>
              </a:rPr>
              <a:t>xlabel</a:t>
            </a:r>
            <a:r>
              <a:rPr lang="en-US" sz="1800" b="0" i="0" u="none" strike="noStrike" baseline="0" dirty="0">
                <a:latin typeface="COM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0" i="0" u="none" strike="noStrike" baseline="0" dirty="0" err="1">
                <a:latin typeface="COM"/>
              </a:rPr>
              <a:t>ylabel</a:t>
            </a:r>
            <a:r>
              <a:rPr lang="en-US" sz="1800" b="0" i="0" u="none" strike="noStrike" baseline="0" dirty="0">
                <a:latin typeface="COM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functions do?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5730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60DA07A-F7D0-09A0-BB40-68704D61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View Transformation Function (</a:t>
            </a:r>
            <a:r>
              <a:rPr lang="en-US" dirty="0" err="1">
                <a:latin typeface="Aptos" panose="020B0004020202020204" pitchFamily="34" charset="0"/>
              </a:rPr>
              <a:t>implisitly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en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B8834F0-CD60-EC78-8E5F-0A78482470E3}"/>
              </a:ext>
            </a:extLst>
          </p:cNvPr>
          <p:cNvSpPr txBox="1"/>
          <p:nvPr/>
        </p:nvSpPr>
        <p:spPr>
          <a:xfrm>
            <a:off x="838200" y="1690688"/>
            <a:ext cx="10591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Aptos" panose="020B0004020202020204" pitchFamily="34" charset="0"/>
              </a:rPr>
              <a:t>As noted earlier, gamma values other than 1 will specify the shape of the curve,</a:t>
            </a:r>
          </a:p>
          <a:p>
            <a:pPr algn="l"/>
            <a:r>
              <a:rPr lang="en-US" sz="2400" b="0" i="0" u="none" strike="noStrike" baseline="0" dirty="0">
                <a:latin typeface="Aptos" panose="020B0004020202020204" pitchFamily="34" charset="0"/>
              </a:rPr>
              <a:t>toward either the bright or the dark region.</a:t>
            </a:r>
            <a:endParaRPr lang="en-ID" sz="2400" dirty="0">
              <a:latin typeface="Aptos" panose="020B00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009BF8-4927-B681-E3EA-9C1936CC3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7"/>
          <a:stretch/>
        </p:blipFill>
        <p:spPr bwMode="auto">
          <a:xfrm>
            <a:off x="8248861" y="3257548"/>
            <a:ext cx="3641538" cy="283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Kotak Teks 7">
            <a:extLst>
              <a:ext uri="{FF2B5EF4-FFF2-40B4-BE49-F238E27FC236}">
                <a16:creationId xmlns:a16="http://schemas.microsoft.com/office/drawing/2014/main" id="{22E6650C-1C66-FF23-0C88-607A3B60D47D}"/>
              </a:ext>
            </a:extLst>
          </p:cNvPr>
          <p:cNvSpPr txBox="1"/>
          <p:nvPr/>
        </p:nvSpPr>
        <p:spPr>
          <a:xfrm>
            <a:off x="838200" y="264691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ptos" panose="020B0004020202020204" pitchFamily="34" charset="0"/>
              </a:rPr>
              <a:t>8. Perform histogram shrinking with a gamma value of 2.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10" name="Gambar 9">
            <a:extLst>
              <a:ext uri="{FF2B5EF4-FFF2-40B4-BE49-F238E27FC236}">
                <a16:creationId xmlns:a16="http://schemas.microsoft.com/office/drawing/2014/main" id="{D84998FD-0C9B-7233-A165-8C0AA4CA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2353"/>
            <a:ext cx="7581900" cy="2447925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5E959E08-43D7-B8CD-B493-FC8D46169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32193"/>
            <a:ext cx="6772275" cy="600075"/>
          </a:xfrm>
          <a:prstGeom prst="rect">
            <a:avLst/>
          </a:prstGeom>
        </p:spPr>
      </p:pic>
      <p:sp>
        <p:nvSpPr>
          <p:cNvPr id="14" name="Kotak Teks 13">
            <a:extLst>
              <a:ext uri="{FF2B5EF4-FFF2-40B4-BE49-F238E27FC236}">
                <a16:creationId xmlns:a16="http://schemas.microsoft.com/office/drawing/2014/main" id="{4BFCCDAE-C15D-A363-E710-1B56E2E4AF6C}"/>
              </a:ext>
            </a:extLst>
          </p:cNvPr>
          <p:cNvSpPr txBox="1"/>
          <p:nvPr/>
        </p:nvSpPr>
        <p:spPr>
          <a:xfrm>
            <a:off x="413382" y="6145463"/>
            <a:ext cx="115402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10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The transformation function plot displays a gap from 0 to 12 (on the </a:t>
            </a:r>
            <a:r>
              <a:rPr lang="en-US" sz="1800" b="0" i="1" u="none" strike="noStrike" baseline="0" dirty="0">
                <a:latin typeface="Aptos" panose="020B0004020202020204" pitchFamily="34" charset="0"/>
              </a:rPr>
              <a:t>X 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axis) where there are no points. Why is this so?</a:t>
            </a:r>
            <a:endParaRPr lang="en-ID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7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58AAA4C-3D82-1D85-ADC2-ECA41BBD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Image Histograms: </a:t>
            </a:r>
            <a:r>
              <a:rPr lang="en-US" dirty="0" err="1">
                <a:solidFill>
                  <a:schemeClr val="accent1"/>
                </a:solidFill>
                <a:latin typeface="Aptos" panose="020B0004020202020204" pitchFamily="34" charset="0"/>
              </a:rPr>
              <a:t>imhist</a:t>
            </a:r>
            <a:endParaRPr lang="en-ID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E644958C-5C58-EE1B-1CD3-BB2F85E3C0CF}"/>
              </a:ext>
            </a:extLst>
          </p:cNvPr>
          <p:cNvSpPr txBox="1"/>
          <p:nvPr/>
        </p:nvSpPr>
        <p:spPr>
          <a:xfrm>
            <a:off x="838200" y="1506022"/>
            <a:ext cx="3928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ptos" panose="020B0004020202020204" pitchFamily="34" charset="0"/>
              </a:rPr>
              <a:t>1. Display an image and its histogram.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FB903904-478C-5019-10D2-B393BBA361D1}"/>
              </a:ext>
            </a:extLst>
          </p:cNvPr>
          <p:cNvSpPr txBox="1"/>
          <p:nvPr/>
        </p:nvSpPr>
        <p:spPr>
          <a:xfrm>
            <a:off x="838200" y="2858456"/>
            <a:ext cx="80723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indent="-273050"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2. The previous step displayed the default histogram for the image—a histogram with 256 bins. Let us see what happens if we change this value to 64 and 32.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1E239A09-2DA7-5833-76B8-F2CEC9763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90" y="1942131"/>
            <a:ext cx="7248525" cy="904875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AF7CEA2D-ED8E-B943-939D-BFBAE928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90" y="3596298"/>
            <a:ext cx="6029325" cy="1047750"/>
          </a:xfrm>
          <a:prstGeom prst="rect">
            <a:avLst/>
          </a:prstGeom>
        </p:spPr>
      </p:pic>
      <p:sp>
        <p:nvSpPr>
          <p:cNvPr id="13" name="Kotak Teks 12">
            <a:extLst>
              <a:ext uri="{FF2B5EF4-FFF2-40B4-BE49-F238E27FC236}">
                <a16:creationId xmlns:a16="http://schemas.microsoft.com/office/drawing/2014/main" id="{A0A697CC-4A23-975A-4986-3351A62F671C}"/>
              </a:ext>
            </a:extLst>
          </p:cNvPr>
          <p:cNvSpPr txBox="1"/>
          <p:nvPr/>
        </p:nvSpPr>
        <p:spPr>
          <a:xfrm>
            <a:off x="1142289" y="4890313"/>
            <a:ext cx="7914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Aptos" panose="020B0004020202020204" pitchFamily="34" charset="0"/>
              </a:rPr>
              <a:t>You may have noticed that we set the axis to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Aptos" panose="020B0004020202020204" pitchFamily="34" charset="0"/>
              </a:rPr>
              <a:t>tight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when displaying histograms.</a:t>
            </a:r>
          </a:p>
          <a:p>
            <a:pPr algn="just"/>
            <a:r>
              <a:rPr lang="en-US" sz="1800" b="0" i="0" u="none" strike="noStrike" baseline="0" dirty="0">
                <a:latin typeface="Aptos" panose="020B0004020202020204" pitchFamily="34" charset="0"/>
              </a:rPr>
              <a:t>This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Aptos" panose="020B0004020202020204" pitchFamily="34" charset="0"/>
              </a:rPr>
              <a:t>adjusts the axis limits to the range of the data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.</a:t>
            </a:r>
            <a:endParaRPr lang="en-ID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94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1BD02B-8A36-A2AC-1DCC-21067E39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2919D6F-2BD3-8BF5-6E15-2E711B7DB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“HAPPY LEARNING”</a:t>
            </a:r>
            <a:endParaRPr lang="en-ID" sz="7200" dirty="0"/>
          </a:p>
        </p:txBody>
      </p:sp>
    </p:spTree>
    <p:extLst>
      <p:ext uri="{BB962C8B-B14F-4D97-AF65-F5344CB8AC3E}">
        <p14:creationId xmlns:p14="http://schemas.microsoft.com/office/powerpoint/2010/main" val="2402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1C83B47-F365-1BDB-5B6B-DD63085B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Image Histograms: </a:t>
            </a:r>
            <a:r>
              <a:rPr lang="en-US" dirty="0" err="1">
                <a:solidFill>
                  <a:schemeClr val="accent1"/>
                </a:solidFill>
                <a:latin typeface="Aptos" panose="020B0004020202020204" pitchFamily="34" charset="0"/>
              </a:rPr>
              <a:t>imhist</a:t>
            </a:r>
            <a:endParaRPr lang="en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4ED4458E-02F3-6E8B-165E-626C9518A53C}"/>
              </a:ext>
            </a:extLst>
          </p:cNvPr>
          <p:cNvSpPr txBox="1"/>
          <p:nvPr/>
        </p:nvSpPr>
        <p:spPr>
          <a:xfrm>
            <a:off x="941158" y="5789107"/>
            <a:ext cx="8111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1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Explain the drastic change of the </a:t>
            </a:r>
            <a:r>
              <a:rPr lang="en-US" sz="1800" b="0" i="1" u="none" strike="noStrike" baseline="0" dirty="0">
                <a:latin typeface="Aptos" panose="020B0004020202020204" pitchFamily="34" charset="0"/>
              </a:rPr>
              <a:t>Y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-axis values when the histogram is </a:t>
            </a:r>
            <a:r>
              <a:rPr lang="en-ID" sz="1800" b="0" i="0" u="none" strike="noStrike" baseline="0" dirty="0">
                <a:latin typeface="Aptos" panose="020B0004020202020204" pitchFamily="34" charset="0"/>
              </a:rPr>
              <a:t>displayed with fewer bins.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11" name="Tampungan Konten 10">
            <a:extLst>
              <a:ext uri="{FF2B5EF4-FFF2-40B4-BE49-F238E27FC236}">
                <a16:creationId xmlns:a16="http://schemas.microsoft.com/office/drawing/2014/main" id="{D30B7559-FC31-340D-60C2-6AFE2876D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158" y="1340491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422103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7F9C073-9C97-4CD6-92D8-7F0AB550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Image Histograms: </a:t>
            </a:r>
            <a:r>
              <a:rPr lang="en-US" dirty="0">
                <a:solidFill>
                  <a:schemeClr val="accent1"/>
                </a:solidFill>
                <a:latin typeface="Aptos" panose="020B0004020202020204" pitchFamily="34" charset="0"/>
              </a:rPr>
              <a:t>bar</a:t>
            </a:r>
            <a:endParaRPr lang="en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E4FB72B1-DDFE-4755-0F0C-F1F8463A261C}"/>
              </a:ext>
            </a:extLst>
          </p:cNvPr>
          <p:cNvSpPr txBox="1"/>
          <p:nvPr/>
        </p:nvSpPr>
        <p:spPr>
          <a:xfrm>
            <a:off x="838200" y="150602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ptos" panose="020B0004020202020204" pitchFamily="34" charset="0"/>
              </a:rPr>
              <a:t>3. Get the values of each bin in the histogram for later use.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F1473134-E4BF-EEE9-79FF-842A8F76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35" y="1944688"/>
            <a:ext cx="4857750" cy="2143125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844C0BAC-A19A-FE9E-3509-035B90ED1013}"/>
              </a:ext>
            </a:extLst>
          </p:cNvPr>
          <p:cNvSpPr txBox="1"/>
          <p:nvPr/>
        </p:nvSpPr>
        <p:spPr>
          <a:xfrm>
            <a:off x="6096000" y="1875354"/>
            <a:ext cx="6094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ptos" panose="020B0004020202020204" pitchFamily="34" charset="0"/>
              </a:rPr>
              <a:t>We can now use the values in </a:t>
            </a:r>
            <a:r>
              <a:rPr lang="en-US" sz="1800" b="0" i="1" u="none" strike="noStrike" baseline="0" dirty="0">
                <a:latin typeface="Aptos" panose="020B0004020202020204" pitchFamily="34" charset="0"/>
              </a:rPr>
              <a:t>c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to display histogram using other plotting techniques.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ptos" panose="020B0004020202020204" pitchFamily="34" charset="0"/>
              </a:rPr>
              <a:t>Naturally, the plot of a histogram displays the count of each bin, but it may be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Aptos" panose="020B0004020202020204" pitchFamily="34" charset="0"/>
              </a:rPr>
              <a:t>more relevant to plot each bin’s percentage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ptos" panose="020B0004020202020204" pitchFamily="34" charset="0"/>
              </a:rPr>
              <a:t>This can be done by normalizing the data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B32D716A-E51E-3A65-8101-8BD2665F2FF7}"/>
              </a:ext>
            </a:extLst>
          </p:cNvPr>
          <p:cNvSpPr txBox="1"/>
          <p:nvPr/>
        </p:nvSpPr>
        <p:spPr>
          <a:xfrm>
            <a:off x="962835" y="415714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ptos" panose="020B0004020202020204" pitchFamily="34" charset="0"/>
              </a:rPr>
              <a:t>4. Normalize the values in c.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13" name="Gambar 12">
            <a:extLst>
              <a:ext uri="{FF2B5EF4-FFF2-40B4-BE49-F238E27FC236}">
                <a16:creationId xmlns:a16="http://schemas.microsoft.com/office/drawing/2014/main" id="{DABFF873-CCB9-D5C1-4CF2-94D7DBA5F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35" y="4526479"/>
            <a:ext cx="3028950" cy="314325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503FFEFB-6E21-7ECE-7045-528CEEE7B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35" y="4805532"/>
            <a:ext cx="6038850" cy="628650"/>
          </a:xfrm>
          <a:prstGeom prst="rect">
            <a:avLst/>
          </a:prstGeom>
        </p:spPr>
      </p:pic>
      <p:pic>
        <p:nvPicPr>
          <p:cNvPr id="17" name="Gambar 16">
            <a:extLst>
              <a:ext uri="{FF2B5EF4-FFF2-40B4-BE49-F238E27FC236}">
                <a16:creationId xmlns:a16="http://schemas.microsoft.com/office/drawing/2014/main" id="{057DD438-79A2-330C-D78C-FE9A4A51A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608" y="3700472"/>
            <a:ext cx="2608523" cy="2948921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93143759-B1A5-A101-425D-E23D02E2A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2975" y="3706629"/>
            <a:ext cx="2597403" cy="2942764"/>
          </a:xfrm>
          <a:prstGeom prst="rect">
            <a:avLst/>
          </a:prstGeom>
        </p:spPr>
      </p:pic>
      <p:sp>
        <p:nvSpPr>
          <p:cNvPr id="21" name="Kotak Teks 20">
            <a:extLst>
              <a:ext uri="{FF2B5EF4-FFF2-40B4-BE49-F238E27FC236}">
                <a16:creationId xmlns:a16="http://schemas.microsoft.com/office/drawing/2014/main" id="{3C381A5D-95B0-3989-5B88-FCDC53D8AEF1}"/>
              </a:ext>
            </a:extLst>
          </p:cNvPr>
          <p:cNvSpPr txBox="1"/>
          <p:nvPr/>
        </p:nvSpPr>
        <p:spPr>
          <a:xfrm>
            <a:off x="944596" y="5434182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2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What does the function </a:t>
            </a:r>
            <a:r>
              <a:rPr lang="en-US" sz="1800" b="0" i="0" u="none" strike="noStrike" baseline="0" dirty="0" err="1">
                <a:latin typeface="Aptos" panose="020B0004020202020204" pitchFamily="34" charset="0"/>
              </a:rPr>
              <a:t>numel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do?</a:t>
            </a:r>
          </a:p>
          <a:p>
            <a:pPr algn="l"/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3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Write a one line MATLAB statement that will verify that the sum of the normalized values add to 1.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23" name="Gambar 22">
            <a:extLst>
              <a:ext uri="{FF2B5EF4-FFF2-40B4-BE49-F238E27FC236}">
                <a16:creationId xmlns:a16="http://schemas.microsoft.com/office/drawing/2014/main" id="{76942E66-8D37-44E5-563A-A0A7322A3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1463" y="1529021"/>
            <a:ext cx="23717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660A52E-9531-8153-2CC9-81AA35D5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Image Histograms: </a:t>
            </a:r>
            <a:r>
              <a:rPr lang="en-US" dirty="0">
                <a:solidFill>
                  <a:schemeClr val="accent1"/>
                </a:solidFill>
                <a:latin typeface="Aptos" panose="020B0004020202020204" pitchFamily="34" charset="0"/>
              </a:rPr>
              <a:t>bar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2F89BDB-8427-14AA-3EA5-C2558F4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In MATLAB, almost every object you create can be customized.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When we create the bar chart, there is an </a:t>
            </a:r>
            <a:r>
              <a:rPr lang="en-US" sz="1800" b="0" i="1" u="none" strike="noStrike" baseline="0" dirty="0">
                <a:latin typeface="Aptos" panose="020B0004020202020204" pitchFamily="34" charset="0"/>
              </a:rPr>
              <a:t>axes 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object and a bar chart object displayed on the </a:t>
            </a:r>
            <a:r>
              <a:rPr lang="en-US" sz="1800" b="0" i="1" u="none" strike="noStrike" baseline="0" dirty="0">
                <a:latin typeface="Aptos" panose="020B0004020202020204" pitchFamily="34" charset="0"/>
              </a:rPr>
              <a:t>axes 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object.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Here, the variable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Aptos" panose="020B0004020202020204" pitchFamily="34" charset="0"/>
              </a:rPr>
              <a:t>bar_1 is set to the </a:t>
            </a:r>
            <a:r>
              <a:rPr lang="en-US" sz="1800" b="0" i="1" u="none" strike="noStrike" baseline="0" dirty="0">
                <a:solidFill>
                  <a:srgbClr val="0070C0"/>
                </a:solidFill>
                <a:latin typeface="Aptos" panose="020B0004020202020204" pitchFamily="34" charset="0"/>
              </a:rPr>
              <a:t>bar chart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Aptos" panose="020B0004020202020204" pitchFamily="34" charset="0"/>
              </a:rPr>
              <a:t>object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so that we can reference it later for further customization. </a:t>
            </a:r>
          </a:p>
          <a:p>
            <a:pPr algn="l"/>
            <a:endParaRPr lang="en-US" sz="1800" dirty="0">
              <a:latin typeface="Aptos" panose="020B0004020202020204" pitchFamily="34" charset="0"/>
            </a:endParaRPr>
          </a:p>
          <a:p>
            <a:pPr algn="l"/>
            <a:endParaRPr lang="en-US" sz="1800" dirty="0">
              <a:latin typeface="Aptos" panose="020B0004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The set function allows us to change settings of a particular object.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The first parameter of the set function is the object you wish to customize. In this case, the first object we customize is </a:t>
            </a:r>
            <a:r>
              <a:rPr lang="en-US" sz="1800" b="0" i="0" u="none" strike="noStrike" baseline="0" dirty="0" err="1">
                <a:solidFill>
                  <a:srgbClr val="0070C0"/>
                </a:solidFill>
                <a:latin typeface="Aptos" panose="020B0004020202020204" pitchFamily="34" charset="0"/>
              </a:rPr>
              <a:t>gca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Aptos" panose="020B0004020202020204" pitchFamily="34" charset="0"/>
              </a:rPr>
              <a:t>, which stands for </a:t>
            </a:r>
            <a:r>
              <a:rPr lang="en-US" sz="1800" b="0" i="1" u="none" strike="noStrike" baseline="0" dirty="0">
                <a:solidFill>
                  <a:srgbClr val="0070C0"/>
                </a:solidFill>
                <a:latin typeface="Aptos" panose="020B0004020202020204" pitchFamily="34" charset="0"/>
              </a:rPr>
              <a:t>get current axes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Aptos" panose="020B0004020202020204" pitchFamily="34" charset="0"/>
              </a:rPr>
              <a:t>Here, we set the limits of the </a:t>
            </a:r>
            <a:r>
              <a:rPr lang="en-US" sz="1800" b="0" i="1" u="none" strike="noStrike" baseline="0" dirty="0">
                <a:latin typeface="Aptos" panose="020B0004020202020204" pitchFamily="34" charset="0"/>
              </a:rPr>
              <a:t>X 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and </a:t>
            </a:r>
            <a:r>
              <a:rPr lang="en-US" sz="1800" b="0" i="1" u="none" strike="noStrike" baseline="0" dirty="0">
                <a:latin typeface="Aptos" panose="020B0004020202020204" pitchFamily="34" charset="0"/>
              </a:rPr>
              <a:t>Y 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axes. Even though the limits have been set,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Aptos" panose="020B0004020202020204" pitchFamily="34" charset="0"/>
              </a:rPr>
              <a:t>the graph is still ambiguous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because the tick marks on the </a:t>
            </a:r>
            <a:r>
              <a:rPr lang="en-US" sz="1800" b="0" i="1" u="none" strike="noStrike" baseline="0" dirty="0">
                <a:latin typeface="Aptos" panose="020B0004020202020204" pitchFamily="34" charset="0"/>
              </a:rPr>
              <a:t>X 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and </a:t>
            </a:r>
            <a:r>
              <a:rPr lang="en-US" sz="1800" b="0" i="1" u="none" strike="noStrike" baseline="0" dirty="0">
                <a:latin typeface="Aptos" panose="020B0004020202020204" pitchFamily="34" charset="0"/>
              </a:rPr>
              <a:t>Y 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axes do not reflect the limits.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F2B07D01-529E-6749-8314-BB0798BEA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10"/>
          <a:stretch/>
        </p:blipFill>
        <p:spPr>
          <a:xfrm>
            <a:off x="1050383" y="3565305"/>
            <a:ext cx="6038850" cy="31614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6D127103-62A9-8438-5043-872D9B60C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10"/>
          <a:stretch/>
        </p:blipFill>
        <p:spPr>
          <a:xfrm>
            <a:off x="1050383" y="6044288"/>
            <a:ext cx="6038850" cy="31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BD750E0-9873-B2FA-E0C4-08E01D6F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Image Histograms: </a:t>
            </a:r>
            <a:r>
              <a:rPr lang="en-US" dirty="0">
                <a:solidFill>
                  <a:schemeClr val="accent1"/>
                </a:solidFill>
                <a:latin typeface="Aptos" panose="020B0004020202020204" pitchFamily="34" charset="0"/>
              </a:rPr>
              <a:t>The Ambiguity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F8FF4DEA-2879-07DE-8F3C-3EEF4D8ED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7472" y="1825625"/>
            <a:ext cx="3920366" cy="4391460"/>
          </a:xfr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60EF319F-AD39-56C1-F73F-2824DBD04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884548" cy="4391460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DA5DD427-65B3-A14C-0072-3016376DB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29350"/>
            <a:ext cx="6038850" cy="628650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4EF4EF17-4CF7-B9E3-A127-9FC2A3672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739" y="6217085"/>
            <a:ext cx="5419725" cy="638175"/>
          </a:xfrm>
          <a:prstGeom prst="rect">
            <a:avLst/>
          </a:prstGeom>
        </p:spPr>
      </p:pic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A3676478-1071-1F57-9F0F-33AFF21D14F5}"/>
              </a:ext>
            </a:extLst>
          </p:cNvPr>
          <p:cNvSpPr/>
          <p:nvPr/>
        </p:nvSpPr>
        <p:spPr>
          <a:xfrm>
            <a:off x="924128" y="5875506"/>
            <a:ext cx="3884548" cy="341579"/>
          </a:xfrm>
          <a:prstGeom prst="rect">
            <a:avLst/>
          </a:prstGeom>
          <a:solidFill>
            <a:schemeClr val="accent2">
              <a:alpha val="5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67FFC5BF-3293-AD52-AB20-82D05DD8EB3E}"/>
              </a:ext>
            </a:extLst>
          </p:cNvPr>
          <p:cNvSpPr/>
          <p:nvPr/>
        </p:nvSpPr>
        <p:spPr>
          <a:xfrm>
            <a:off x="6877050" y="5923439"/>
            <a:ext cx="3884548" cy="341579"/>
          </a:xfrm>
          <a:prstGeom prst="rect">
            <a:avLst/>
          </a:prstGeom>
          <a:solidFill>
            <a:schemeClr val="accent2">
              <a:alpha val="5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D4A282CD-0DCF-2D66-DC0B-90AF0A92D24C}"/>
              </a:ext>
            </a:extLst>
          </p:cNvPr>
          <p:cNvSpPr txBox="1"/>
          <p:nvPr/>
        </p:nvSpPr>
        <p:spPr>
          <a:xfrm>
            <a:off x="5314529" y="3636634"/>
            <a:ext cx="825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ptos" panose="020B0004020202020204" pitchFamily="34" charset="0"/>
              </a:rPr>
              <a:t>VS</a:t>
            </a:r>
            <a:endParaRPr lang="en-ID" sz="4400" dirty="0">
              <a:latin typeface="Aptos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A1E7F7-EF3C-F3F2-7BFB-17C3EA746DDE}"/>
              </a:ext>
            </a:extLst>
          </p:cNvPr>
          <p:cNvSpPr/>
          <p:nvPr/>
        </p:nvSpPr>
        <p:spPr>
          <a:xfrm>
            <a:off x="5204298" y="3429000"/>
            <a:ext cx="1070042" cy="112354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971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34A1946-C3F4-F9AF-4C09-3634F857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Image Histograms: 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Aptos" panose="020B0004020202020204" pitchFamily="34" charset="0"/>
              </a:rPr>
              <a:t>Customize Graph Object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BD7E220E-DBB6-7F5E-9B02-E35CFED6FC41}"/>
              </a:ext>
            </a:extLst>
          </p:cNvPr>
          <p:cNvSpPr txBox="1"/>
          <p:nvPr/>
        </p:nvSpPr>
        <p:spPr>
          <a:xfrm>
            <a:off x="838200" y="172975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5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. Set the tick marks to reflect the limits of the graph.</a:t>
            </a:r>
            <a:endParaRPr lang="en-ID" dirty="0">
              <a:latin typeface="Aptos" panose="020B0004020202020204" pitchFamily="34" charset="0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ECC9D067-9068-5A83-0750-92667F26552C}"/>
              </a:ext>
            </a:extLst>
          </p:cNvPr>
          <p:cNvSpPr txBox="1"/>
          <p:nvPr/>
        </p:nvSpPr>
        <p:spPr>
          <a:xfrm>
            <a:off x="838200" y="2720117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indent="-273050" algn="l"/>
            <a:r>
              <a:rPr lang="en-US" dirty="0">
                <a:latin typeface="Times New Roman" panose="02020603050405020304" pitchFamily="18" charset="0"/>
              </a:rPr>
              <a:t>6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Use the </a:t>
            </a:r>
            <a:r>
              <a:rPr lang="en-US" sz="1800" b="0" i="0" u="none" strike="noStrike" baseline="0" dirty="0">
                <a:latin typeface="COM"/>
              </a:rPr>
              <a:t>set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function to change the color of the bar chart. Also, give the chart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a title.</a:t>
            </a:r>
            <a:endParaRPr lang="en-ID" dirty="0"/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1999F2CF-AD14-9F45-2958-BF90ABA9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84" y="2099091"/>
            <a:ext cx="5476875" cy="628650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711328F5-5BF0-0F7A-F3C9-E4CF9278A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84" y="3366448"/>
            <a:ext cx="6391275" cy="390525"/>
          </a:xfrm>
          <a:prstGeom prst="rect">
            <a:avLst/>
          </a:prstGeom>
        </p:spPr>
      </p:pic>
      <p:sp>
        <p:nvSpPr>
          <p:cNvPr id="13" name="Kotak Teks 12">
            <a:extLst>
              <a:ext uri="{FF2B5EF4-FFF2-40B4-BE49-F238E27FC236}">
                <a16:creationId xmlns:a16="http://schemas.microsoft.com/office/drawing/2014/main" id="{D1BCBAA0-7C45-023B-072E-92AEA57D34C3}"/>
              </a:ext>
            </a:extLst>
          </p:cNvPr>
          <p:cNvSpPr txBox="1"/>
          <p:nvPr/>
        </p:nvSpPr>
        <p:spPr>
          <a:xfrm>
            <a:off x="838200" y="3916090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Aptos" panose="020B0004020202020204" pitchFamily="34" charset="0"/>
              </a:rPr>
              <a:t>Question 4 </a:t>
            </a:r>
          </a:p>
          <a:p>
            <a:r>
              <a:rPr lang="en-US" sz="1800" b="0" i="0" u="none" strike="noStrike" baseline="0" dirty="0">
                <a:latin typeface="Aptos" panose="020B0004020202020204" pitchFamily="34" charset="0"/>
              </a:rPr>
              <a:t>How would we change the width of the bars in a bar chart?</a:t>
            </a:r>
            <a:endParaRPr lang="en-ID" dirty="0">
              <a:latin typeface="Aptos" panose="020B0004020202020204" pitchFamily="34" charset="0"/>
            </a:endParaRPr>
          </a:p>
        </p:txBody>
      </p:sp>
      <p:pic>
        <p:nvPicPr>
          <p:cNvPr id="15" name="Gambar 14">
            <a:extLst>
              <a:ext uri="{FF2B5EF4-FFF2-40B4-BE49-F238E27FC236}">
                <a16:creationId xmlns:a16="http://schemas.microsoft.com/office/drawing/2014/main" id="{2F1DA915-69E3-1452-A694-7FF24C76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669" y="1506022"/>
            <a:ext cx="4289311" cy="4661314"/>
          </a:xfrm>
          <a:prstGeom prst="rect">
            <a:avLst/>
          </a:prstGeom>
        </p:spPr>
      </p:pic>
      <p:sp>
        <p:nvSpPr>
          <p:cNvPr id="17" name="Kotak Teks 16">
            <a:extLst>
              <a:ext uri="{FF2B5EF4-FFF2-40B4-BE49-F238E27FC236}">
                <a16:creationId xmlns:a16="http://schemas.microsoft.com/office/drawing/2014/main" id="{0C4AECBA-81FB-8579-DCCB-372AA2E9CBBA}"/>
              </a:ext>
            </a:extLst>
          </p:cNvPr>
          <p:cNvSpPr txBox="1"/>
          <p:nvPr/>
        </p:nvSpPr>
        <p:spPr>
          <a:xfrm>
            <a:off x="838200" y="4800593"/>
            <a:ext cx="6094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Notice in the previous step how we used the bar chart object </a:t>
            </a:r>
            <a:r>
              <a:rPr lang="en-US" sz="1800" b="0" i="0" u="none" strike="noStrike" baseline="0" dirty="0">
                <a:latin typeface="COM"/>
              </a:rPr>
              <a:t>bar_1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changing settings. </a:t>
            </a:r>
          </a:p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Similarly, we can display the normalized bar chart on the same figure using </a:t>
            </a:r>
            <a:r>
              <a:rPr lang="en-ID" sz="1800" b="0" i="0" u="none" strike="noStrike" baseline="0" dirty="0">
                <a:solidFill>
                  <a:srgbClr val="0070C0"/>
                </a:solidFill>
                <a:latin typeface="COM"/>
              </a:rPr>
              <a:t>subplot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5142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2074</Words>
  <Application>Microsoft Office PowerPoint</Application>
  <PresentationFormat>Layar Lebar</PresentationFormat>
  <Paragraphs>201</Paragraphs>
  <Slides>40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40</vt:i4>
      </vt:variant>
    </vt:vector>
  </HeadingPairs>
  <TitlesOfParts>
    <vt:vector size="47" baseType="lpstr">
      <vt:lpstr>Aptos</vt:lpstr>
      <vt:lpstr>Arial</vt:lpstr>
      <vt:lpstr>Calibri</vt:lpstr>
      <vt:lpstr>Calibri Light</vt:lpstr>
      <vt:lpstr>COM</vt:lpstr>
      <vt:lpstr>Times New Roman</vt:lpstr>
      <vt:lpstr>Tema Office</vt:lpstr>
      <vt:lpstr>Histogram Processing</vt:lpstr>
      <vt:lpstr>Tutorial</vt:lpstr>
      <vt:lpstr>Image Histograms</vt:lpstr>
      <vt:lpstr>Image Histograms: imhist</vt:lpstr>
      <vt:lpstr>Image Histograms: imhist</vt:lpstr>
      <vt:lpstr>Image Histograms: bar</vt:lpstr>
      <vt:lpstr>Image Histograms: bar</vt:lpstr>
      <vt:lpstr>Image Histograms: The Ambiguity</vt:lpstr>
      <vt:lpstr>Image Histograms:  Customize Graph Object</vt:lpstr>
      <vt:lpstr>Image Histograms:  Customize Graph Object</vt:lpstr>
      <vt:lpstr>Image Histograms:  Customize Graph Object</vt:lpstr>
      <vt:lpstr>Image Histograms: stem</vt:lpstr>
      <vt:lpstr>Image Histograms: stem</vt:lpstr>
      <vt:lpstr>Image Histograms: plot</vt:lpstr>
      <vt:lpstr>Histogram Equalization and Spesification</vt:lpstr>
      <vt:lpstr>Histogram Equalization</vt:lpstr>
      <vt:lpstr>Histogram Equalization</vt:lpstr>
      <vt:lpstr>Histogram Equalization</vt:lpstr>
      <vt:lpstr>Histogram Equalization: CDF</vt:lpstr>
      <vt:lpstr>Histogram Equalization: CDF</vt:lpstr>
      <vt:lpstr>Histogram Spesification</vt:lpstr>
      <vt:lpstr>Histogram Spesification</vt:lpstr>
      <vt:lpstr>Histogram Spesification</vt:lpstr>
      <vt:lpstr>Local histogram equalization</vt:lpstr>
      <vt:lpstr>Contrast Limited Adaptive Histogram Equalization (CLAHE)</vt:lpstr>
      <vt:lpstr>Presentasi PowerPoint</vt:lpstr>
      <vt:lpstr>OTHER HISTOGRAM MODIFICATION TECHNIQUES</vt:lpstr>
      <vt:lpstr>Histogram Sliding</vt:lpstr>
      <vt:lpstr>Histogram Sliding</vt:lpstr>
      <vt:lpstr>Histogram Sliding</vt:lpstr>
      <vt:lpstr>Histogram Streching</vt:lpstr>
      <vt:lpstr>Power Law (Gamma) Transformations</vt:lpstr>
      <vt:lpstr>Histogram Stretching</vt:lpstr>
      <vt:lpstr>Histogram Stretching</vt:lpstr>
      <vt:lpstr>Histogram Stretching</vt:lpstr>
      <vt:lpstr>Histogram Shringking</vt:lpstr>
      <vt:lpstr>View Transformation Function (implisitly)</vt:lpstr>
      <vt:lpstr>View Transformation Function (implisitly)</vt:lpstr>
      <vt:lpstr>View Transformation Function (implisitly)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 Processing</dc:title>
  <dc:creator>ASUS</dc:creator>
  <cp:lastModifiedBy>ASUS</cp:lastModifiedBy>
  <cp:revision>117</cp:revision>
  <dcterms:created xsi:type="dcterms:W3CDTF">2023-10-12T20:00:26Z</dcterms:created>
  <dcterms:modified xsi:type="dcterms:W3CDTF">2023-10-13T00:11:37Z</dcterms:modified>
</cp:coreProperties>
</file>