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10"/>
  </p:notesMasterIdLst>
  <p:sldIdLst>
    <p:sldId id="256" r:id="rId2"/>
    <p:sldId id="257" r:id="rId3"/>
    <p:sldId id="258" r:id="rId4"/>
    <p:sldId id="259" r:id="rId5"/>
    <p:sldId id="261" r:id="rId6"/>
    <p:sldId id="263"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60" autoAdjust="0"/>
  </p:normalViewPr>
  <p:slideViewPr>
    <p:cSldViewPr snapToGrid="0">
      <p:cViewPr varScale="1">
        <p:scale>
          <a:sx n="71" d="100"/>
          <a:sy n="71" d="100"/>
        </p:scale>
        <p:origin x="687" y="39"/>
      </p:cViewPr>
      <p:guideLst/>
    </p:cSldViewPr>
  </p:slideViewPr>
  <p:notesTextViewPr>
    <p:cViewPr>
      <p:scale>
        <a:sx n="1" d="1"/>
        <a:sy n="1" d="1"/>
      </p:scale>
      <p:origin x="0" y="0"/>
    </p:cViewPr>
  </p:notesTextViewPr>
  <p:sorterViewPr>
    <p:cViewPr>
      <p:scale>
        <a:sx n="100" d="100"/>
        <a:sy n="100" d="100"/>
      </p:scale>
      <p:origin x="0" y="-447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637AB-FB67-4129-AE56-83AA16A95C69}" type="datetimeFigureOut">
              <a:rPr lang="en-US"/>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8CF1A-BBE4-4B0C-ADC9-321FFF45CDEB}" type="slidenum">
              <a:rPr lang="en-US"/>
              <a:t>‹#›</a:t>
            </a:fld>
            <a:endParaRPr lang="en-US"/>
          </a:p>
        </p:txBody>
      </p:sp>
    </p:spTree>
    <p:extLst>
      <p:ext uri="{BB962C8B-B14F-4D97-AF65-F5344CB8AC3E}">
        <p14:creationId xmlns:p14="http://schemas.microsoft.com/office/powerpoint/2010/main" val="143278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Model of how network protocols and equipment should communication and work together. Was ratified by the International Standards Organization in 1984.</a:t>
            </a:r>
          </a:p>
          <a:p>
            <a:endParaRPr lang="en-US"/>
          </a:p>
        </p:txBody>
      </p:sp>
      <p:sp>
        <p:nvSpPr>
          <p:cNvPr id="4" name="Slide Number Placeholder 3"/>
          <p:cNvSpPr>
            <a:spLocks noGrp="1"/>
          </p:cNvSpPr>
          <p:nvPr>
            <p:ph type="sldNum" sz="quarter" idx="10"/>
          </p:nvPr>
        </p:nvSpPr>
        <p:spPr/>
        <p:txBody>
          <a:bodyPr/>
          <a:lstStyle/>
          <a:p>
            <a:fld id="{DD48CF1A-BBE4-4B0C-ADC9-321FFF45CDEB}" type="slidenum">
              <a:rPr lang="en-US"/>
              <a:t>2</a:t>
            </a:fld>
            <a:endParaRPr lang="en-US"/>
          </a:p>
        </p:txBody>
      </p:sp>
    </p:spTree>
    <p:extLst>
      <p:ext uri="{BB962C8B-B14F-4D97-AF65-F5344CB8AC3E}">
        <p14:creationId xmlns:p14="http://schemas.microsoft.com/office/powerpoint/2010/main" val="14470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Level 1 is responsible for the transmission and reception of the digital data bits from the sending source and to the receiving device. The Physical Layer  transmits the data using electric voltage, radio frequencies or pulses of light.  In addition to the data encoding of the binary data, the physical layer also determines and communicates to the receiving station the "bit-time" start and the frame delimiter.  </a:t>
            </a:r>
          </a:p>
        </p:txBody>
      </p:sp>
      <p:sp>
        <p:nvSpPr>
          <p:cNvPr id="4" name="Slide Number Placeholder 3"/>
          <p:cNvSpPr>
            <a:spLocks noGrp="1"/>
          </p:cNvSpPr>
          <p:nvPr>
            <p:ph type="sldNum" sz="quarter" idx="10"/>
          </p:nvPr>
        </p:nvSpPr>
        <p:spPr/>
        <p:txBody>
          <a:bodyPr/>
          <a:lstStyle/>
          <a:p>
            <a:fld id="{DD48CF1A-BBE4-4B0C-ADC9-321FFF45CDEB}" type="slidenum">
              <a:rPr lang="en-US"/>
              <a:t>3</a:t>
            </a:fld>
            <a:endParaRPr lang="en-US"/>
          </a:p>
        </p:txBody>
      </p:sp>
    </p:spTree>
    <p:extLst>
      <p:ext uri="{BB962C8B-B14F-4D97-AF65-F5344CB8AC3E}">
        <p14:creationId xmlns:p14="http://schemas.microsoft.com/office/powerpoint/2010/main" val="1955487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PHYSICAL LAYERS OF THE OSI MODEL</a:t>
            </a:r>
          </a:p>
          <a:p>
            <a:r>
              <a:rPr lang="en-US" dirty="0"/>
              <a:t>HUBS  &amp; REPEATERS ARE STANDARD NETWORK DEVICES THAT FUNCTION AT THE PHYSICAL LAYERS THEY ARE THE CHEAPEST WAY TO CONNECT TWO OR MORE COMPUTERS TOGETHER.</a:t>
            </a:r>
          </a:p>
          <a:p>
            <a:r>
              <a:rPr lang="en-US" dirty="0"/>
              <a:t>ROUTERS BASICALLY CONNECTS NETWORKS EITHER WIRED OR WIRELESS CONNECTIONS</a:t>
            </a:r>
          </a:p>
          <a:p>
            <a:r>
              <a:rPr lang="en-US" dirty="0"/>
              <a:t>ETHERNET CONNECTS DEVICES TOGETHER WITHIN A LOCAL AREA NETWORK LIKE PCS YOU CAN USE THEM FOR GAMMING AND ETC</a:t>
            </a:r>
          </a:p>
          <a:p>
            <a:endParaRPr lang="en-US" dirty="0"/>
          </a:p>
        </p:txBody>
      </p:sp>
      <p:sp>
        <p:nvSpPr>
          <p:cNvPr id="4" name="Slide Number Placeholder 3"/>
          <p:cNvSpPr>
            <a:spLocks noGrp="1"/>
          </p:cNvSpPr>
          <p:nvPr>
            <p:ph type="sldNum" sz="quarter" idx="10"/>
          </p:nvPr>
        </p:nvSpPr>
        <p:spPr/>
        <p:txBody>
          <a:bodyPr/>
          <a:lstStyle/>
          <a:p>
            <a:fld id="{DD48CF1A-BBE4-4B0C-ADC9-321FFF45CDEB}" type="slidenum">
              <a:rPr lang="en-US"/>
              <a:t>4</a:t>
            </a:fld>
            <a:endParaRPr lang="en-US"/>
          </a:p>
        </p:txBody>
      </p:sp>
    </p:spTree>
    <p:extLst>
      <p:ext uri="{BB962C8B-B14F-4D97-AF65-F5344CB8AC3E}">
        <p14:creationId xmlns:p14="http://schemas.microsoft.com/office/powerpoint/2010/main" val="19783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layer is the protocol layer that transfers data between adjacent network nodes in a wide area network (WAN) or between nodes on the same local area network (LAN) segment. The data link layer provides the functional and procedural means to transfer data between network entities and might provide the means to detect and possibly correct errors that may occur in the physical layer.</a:t>
            </a:r>
          </a:p>
        </p:txBody>
      </p:sp>
      <p:sp>
        <p:nvSpPr>
          <p:cNvPr id="4" name="Slide Number Placeholder 3"/>
          <p:cNvSpPr>
            <a:spLocks noGrp="1"/>
          </p:cNvSpPr>
          <p:nvPr>
            <p:ph type="sldNum" sz="quarter" idx="10"/>
          </p:nvPr>
        </p:nvSpPr>
        <p:spPr/>
        <p:txBody>
          <a:bodyPr/>
          <a:lstStyle/>
          <a:p>
            <a:fld id="{DD48CF1A-BBE4-4B0C-ADC9-321FFF45CDEB}" type="slidenum">
              <a:rPr lang="en-US"/>
              <a:t>5</a:t>
            </a:fld>
            <a:endParaRPr lang="en-US"/>
          </a:p>
        </p:txBody>
      </p:sp>
    </p:spTree>
    <p:extLst>
      <p:ext uri="{BB962C8B-B14F-4D97-AF65-F5344CB8AC3E}">
        <p14:creationId xmlns:p14="http://schemas.microsoft.com/office/powerpoint/2010/main" val="7605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Logical Link Control (LCL) layer is one of two sublayers of the Data-Link layer in the Open Systems Interconnection (OSI) model of communication. The LCL layer is concerned with managing traffic (flow and error control) over the physical medium. The LCL layer also identifies a line protocol, such as SDLC, NetBIOS, or NetWare, and may also assign sequence numbers to frames and track acknowledgements.</a:t>
            </a:r>
          </a:p>
        </p:txBody>
      </p:sp>
      <p:sp>
        <p:nvSpPr>
          <p:cNvPr id="4" name="Slide Number Placeholder 3"/>
          <p:cNvSpPr>
            <a:spLocks noGrp="1"/>
          </p:cNvSpPr>
          <p:nvPr>
            <p:ph type="sldNum" sz="quarter" idx="10"/>
          </p:nvPr>
        </p:nvSpPr>
        <p:spPr/>
        <p:txBody>
          <a:bodyPr/>
          <a:lstStyle/>
          <a:p>
            <a:fld id="{DD48CF1A-BBE4-4B0C-ADC9-321FFF45CDEB}" type="slidenum">
              <a:rPr lang="en-US" smtClean="0"/>
              <a:t>6</a:t>
            </a:fld>
            <a:endParaRPr lang="en-US"/>
          </a:p>
        </p:txBody>
      </p:sp>
    </p:spTree>
    <p:extLst>
      <p:ext uri="{BB962C8B-B14F-4D97-AF65-F5344CB8AC3E}">
        <p14:creationId xmlns:p14="http://schemas.microsoft.com/office/powerpoint/2010/main" val="85313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two sublayers of the Data Link Control Layer in which it is concerned with “sharing the physical connection to the network among several computers. Each computer has its own unique MAC address.”</a:t>
            </a:r>
          </a:p>
          <a:p>
            <a:endParaRPr lang="en-US" dirty="0"/>
          </a:p>
          <a:p>
            <a:r>
              <a:rPr lang="en-US" dirty="0"/>
              <a:t>Provides addressing and channel access. This allows for terminals or network nodes to communicate to a network.</a:t>
            </a:r>
          </a:p>
          <a:p>
            <a:r>
              <a:rPr lang="en-US" dirty="0"/>
              <a:t>Acts as an interference between the logical link control (LLC) Ethernet sublayer and Layer 1 (the physical layer).</a:t>
            </a:r>
          </a:p>
          <a:p>
            <a:endParaRPr lang="en-US" dirty="0"/>
          </a:p>
          <a:p>
            <a:r>
              <a:rPr lang="en-US" dirty="0"/>
              <a:t>Used to direct </a:t>
            </a:r>
            <a:r>
              <a:rPr lang="en-US" dirty="0" err="1"/>
              <a:t>pakets</a:t>
            </a:r>
            <a:r>
              <a:rPr lang="en-US" dirty="0"/>
              <a:t> from one device to another, as data is traveling over a network.</a:t>
            </a:r>
          </a:p>
        </p:txBody>
      </p:sp>
      <p:sp>
        <p:nvSpPr>
          <p:cNvPr id="4" name="Slide Number Placeholder 3"/>
          <p:cNvSpPr>
            <a:spLocks noGrp="1"/>
          </p:cNvSpPr>
          <p:nvPr>
            <p:ph type="sldNum" sz="quarter" idx="10"/>
          </p:nvPr>
        </p:nvSpPr>
        <p:spPr/>
        <p:txBody>
          <a:bodyPr/>
          <a:lstStyle/>
          <a:p>
            <a:fld id="{DD48CF1A-BBE4-4B0C-ADC9-321FFF45CDEB}" type="slidenum">
              <a:rPr lang="en-US" smtClean="0"/>
              <a:t>7</a:t>
            </a:fld>
            <a:endParaRPr lang="en-US"/>
          </a:p>
        </p:txBody>
      </p:sp>
    </p:spTree>
    <p:extLst>
      <p:ext uri="{BB962C8B-B14F-4D97-AF65-F5344CB8AC3E}">
        <p14:creationId xmlns:p14="http://schemas.microsoft.com/office/powerpoint/2010/main" val="3596302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21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4562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6646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90444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069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040841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7735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8657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1788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805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26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8906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3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522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8716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823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129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1">
                <a:tint val="97000"/>
                <a:hueMod val="92000"/>
                <a:satMod val="169000"/>
                <a:lumMod val="164000"/>
              </a:schemeClr>
            </a:gs>
            <a:gs pos="100000">
              <a:schemeClr val="bg1">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421895440"/>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upport.microsoft.com/en-us/help/103884/the-osi-model-s-seven-layers-defined-and-functions-explained" TargetMode="External"/><Relationship Id="rId2" Type="http://schemas.openxmlformats.org/officeDocument/2006/relationships/hyperlink" Target="https://www.lifewire.com/osi-model-reference-guide-816289" TargetMode="External"/><Relationship Id="rId1" Type="http://schemas.openxmlformats.org/officeDocument/2006/relationships/slideLayout" Target="../slideLayouts/slideLayout2.xml"/><Relationship Id="rId5" Type="http://schemas.openxmlformats.org/officeDocument/2006/relationships/hyperlink" Target="http://searchnetworking.techtarget.com/definition/Logical-Link-Control-layer" TargetMode="External"/><Relationship Id="rId4" Type="http://schemas.openxmlformats.org/officeDocument/2006/relationships/hyperlink" Target="https://www.networkworld.com/article/3239677/lan-wan/the-osi-model-explained-how-to-understand-and-remember-the-7-layer-network-mode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84211" y="685799"/>
            <a:ext cx="8420877" cy="2971801"/>
          </a:xfrm>
        </p:spPr>
        <p:txBody>
          <a:bodyPr>
            <a:normAutofit/>
          </a:bodyPr>
          <a:lstStyle/>
          <a:p>
            <a:r>
              <a:rPr lang="en-US" dirty="0"/>
              <a:t>Intro to Networking:</a:t>
            </a:r>
            <a:br>
              <a:rPr lang="en-US" dirty="0"/>
            </a:br>
            <a:r>
              <a:rPr lang="en-US" dirty="0"/>
              <a:t>OSI Model – Physical and Data Link Layer</a:t>
            </a:r>
          </a:p>
        </p:txBody>
      </p:sp>
      <p:sp>
        <p:nvSpPr>
          <p:cNvPr id="3" name="Subtitle 2"/>
          <p:cNvSpPr>
            <a:spLocks noGrp="1"/>
          </p:cNvSpPr>
          <p:nvPr>
            <p:ph type="subTitle" idx="1"/>
          </p:nvPr>
        </p:nvSpPr>
        <p:spPr>
          <a:xfrm>
            <a:off x="684212" y="3843867"/>
            <a:ext cx="6400800" cy="1947333"/>
          </a:xfrm>
        </p:spPr>
        <p:txBody>
          <a:bodyPr>
            <a:normAutofit/>
          </a:bodyPr>
          <a:lstStyle/>
          <a:p>
            <a:pPr>
              <a:lnSpc>
                <a:spcPct val="90000"/>
              </a:lnSpc>
            </a:pPr>
            <a:r>
              <a:rPr lang="en-US" sz="1500" dirty="0">
                <a:solidFill>
                  <a:srgbClr val="0D88A7"/>
                </a:solidFill>
              </a:rPr>
              <a:t>Christian Silva</a:t>
            </a:r>
          </a:p>
          <a:p>
            <a:pPr>
              <a:lnSpc>
                <a:spcPct val="90000"/>
              </a:lnSpc>
            </a:pPr>
            <a:r>
              <a:rPr lang="en-US" sz="1500" dirty="0">
                <a:solidFill>
                  <a:srgbClr val="0D88A7"/>
                </a:solidFill>
              </a:rPr>
              <a:t>Regina Plummer</a:t>
            </a:r>
          </a:p>
          <a:p>
            <a:pPr>
              <a:lnSpc>
                <a:spcPct val="90000"/>
              </a:lnSpc>
            </a:pPr>
            <a:r>
              <a:rPr lang="en-US" sz="1500" dirty="0">
                <a:solidFill>
                  <a:srgbClr val="0D88A7"/>
                </a:solidFill>
              </a:rPr>
              <a:t>Alonzo Singleton</a:t>
            </a:r>
          </a:p>
          <a:p>
            <a:pPr>
              <a:lnSpc>
                <a:spcPct val="90000"/>
              </a:lnSpc>
            </a:pPr>
            <a:r>
              <a:rPr lang="en-US" sz="1500" dirty="0">
                <a:solidFill>
                  <a:srgbClr val="0D88A7"/>
                </a:solidFill>
              </a:rPr>
              <a:t>David Lee</a:t>
            </a:r>
          </a:p>
          <a:p>
            <a:pPr>
              <a:lnSpc>
                <a:spcPct val="90000"/>
              </a:lnSpc>
            </a:pPr>
            <a:r>
              <a:rPr lang="en-US" sz="1500" dirty="0" err="1">
                <a:solidFill>
                  <a:srgbClr val="0D88A7"/>
                </a:solidFill>
              </a:rPr>
              <a:t>Khilna</a:t>
            </a:r>
            <a:r>
              <a:rPr lang="en-US" sz="1500" dirty="0">
                <a:solidFill>
                  <a:srgbClr val="0D88A7"/>
                </a:solidFill>
              </a:rPr>
              <a:t> Rawal</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909A28D-9AA9-45D3-A8C2-6A9580914F1A}"/>
              </a:ext>
            </a:extLst>
          </p:cNvPr>
          <p:cNvSpPr>
            <a:spLocks noGrp="1"/>
          </p:cNvSpPr>
          <p:nvPr>
            <p:ph type="title"/>
          </p:nvPr>
        </p:nvSpPr>
        <p:spPr>
          <a:xfrm>
            <a:off x="684213" y="485775"/>
            <a:ext cx="11118317" cy="1506538"/>
          </a:xfrm>
        </p:spPr>
        <p:txBody>
          <a:bodyPr>
            <a:normAutofit/>
          </a:bodyPr>
          <a:lstStyle/>
          <a:p>
            <a:pPr algn="ctr"/>
            <a:r>
              <a:rPr lang="en-US"/>
              <a:t>Open Systems Interconnection (OSI) Model</a:t>
            </a:r>
          </a:p>
        </p:txBody>
      </p:sp>
      <p:sp>
        <p:nvSpPr>
          <p:cNvPr id="24" name="Title 1">
            <a:extLst>
              <a:ext uri="{FF2B5EF4-FFF2-40B4-BE49-F238E27FC236}">
                <a16:creationId xmlns:a16="http://schemas.microsoft.com/office/drawing/2014/main" id="{257D35D6-0B18-4DA1-8140-8179A4133946}"/>
              </a:ext>
            </a:extLst>
          </p:cNvPr>
          <p:cNvSpPr txBox="1">
            <a:spLocks/>
          </p:cNvSpPr>
          <p:nvPr/>
        </p:nvSpPr>
        <p:spPr>
          <a:xfrm>
            <a:off x="733674" y="5659120"/>
            <a:ext cx="11118850" cy="11587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TECHNOLOGY STANDARD SINCE 1984</a:t>
            </a:r>
          </a:p>
        </p:txBody>
      </p:sp>
      <p:pic>
        <p:nvPicPr>
          <p:cNvPr id="25" name="Picture 25" descr="A close up of a logo&#10;&#10;Description generated with very high confidence">
            <a:extLst>
              <a:ext uri="{FF2B5EF4-FFF2-40B4-BE49-F238E27FC236}">
                <a16:creationId xmlns:a16="http://schemas.microsoft.com/office/drawing/2014/main" id="{B8F98C9A-2FA8-4AC7-9A98-740983F19921}"/>
              </a:ext>
            </a:extLst>
          </p:cNvPr>
          <p:cNvPicPr>
            <a:picLocks noChangeAspect="1"/>
          </p:cNvPicPr>
          <p:nvPr/>
        </p:nvPicPr>
        <p:blipFill>
          <a:blip r:embed="rId3"/>
          <a:stretch>
            <a:fillRect/>
          </a:stretch>
        </p:blipFill>
        <p:spPr>
          <a:xfrm>
            <a:off x="3481060" y="1581150"/>
            <a:ext cx="5222875" cy="4328382"/>
          </a:xfrm>
          <a:prstGeom prst="rect">
            <a:avLst/>
          </a:prstGeom>
        </p:spPr>
      </p:pic>
    </p:spTree>
    <p:extLst>
      <p:ext uri="{BB962C8B-B14F-4D97-AF65-F5344CB8AC3E}">
        <p14:creationId xmlns:p14="http://schemas.microsoft.com/office/powerpoint/2010/main" val="397466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D77F7C3-6A53-43EE-9B22-6849EA15EC8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 name="Straight Connector 5">
              <a:extLst>
                <a:ext uri="{FF2B5EF4-FFF2-40B4-BE49-F238E27FC236}">
                  <a16:creationId xmlns:a16="http://schemas.microsoft.com/office/drawing/2014/main" id="{433BA393-0BF1-42A7-9640-BCF745AE3AEB}"/>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A45F06C-ED41-4E7D-8D0A-6E288594865D}"/>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1A63C1E-B07D-412C-A9E9-A35583F386DA}"/>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B60D41F-5A7E-4F91-9B29-EA57C359F47C}"/>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10B9B54-CFBD-41C4-B2A9-2A1916418969}"/>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3" name="Content Placeholder 2">
            <a:extLst>
              <a:ext uri="{FF2B5EF4-FFF2-40B4-BE49-F238E27FC236}">
                <a16:creationId xmlns:a16="http://schemas.microsoft.com/office/drawing/2014/main" id="{D6FDA916-3420-4873-A20F-12ED8C557C71}"/>
              </a:ext>
            </a:extLst>
          </p:cNvPr>
          <p:cNvSpPr txBox="1">
            <a:spLocks/>
          </p:cNvSpPr>
          <p:nvPr/>
        </p:nvSpPr>
        <p:spPr>
          <a:xfrm>
            <a:off x="684213" y="628650"/>
            <a:ext cx="10701198" cy="774700"/>
          </a:xfrm>
          <a:prstGeom prst="rect">
            <a:avLst/>
          </a:prstGeom>
          <a:noFill/>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solidFill>
                  <a:schemeClr val="tx1"/>
                </a:solidFill>
              </a:rPr>
              <a:t>Level 1: Physical</a:t>
            </a:r>
            <a:r>
              <a:rPr lang="en-US">
                <a:solidFill>
                  <a:srgbClr val="FFFFFF"/>
                </a:solidFill>
              </a:rPr>
              <a:t> Layer – The Electrical and Physical Representation</a:t>
            </a:r>
          </a:p>
        </p:txBody>
      </p:sp>
      <p:pic>
        <p:nvPicPr>
          <p:cNvPr id="14" name="Picture 14" descr="A close up of a device&#10;&#10;Description generated with high confidence">
            <a:extLst>
              <a:ext uri="{FF2B5EF4-FFF2-40B4-BE49-F238E27FC236}">
                <a16:creationId xmlns:a16="http://schemas.microsoft.com/office/drawing/2014/main" id="{DB794BE5-A64A-45CE-8CCA-EED2872F2393}"/>
              </a:ext>
            </a:extLst>
          </p:cNvPr>
          <p:cNvPicPr>
            <a:picLocks noChangeAspect="1"/>
          </p:cNvPicPr>
          <p:nvPr/>
        </p:nvPicPr>
        <p:blipFill>
          <a:blip r:embed="rId3"/>
          <a:stretch>
            <a:fillRect/>
          </a:stretch>
        </p:blipFill>
        <p:spPr>
          <a:xfrm>
            <a:off x="1134958" y="2735263"/>
            <a:ext cx="2041630" cy="1801877"/>
          </a:xfrm>
          <a:prstGeom prst="rect">
            <a:avLst/>
          </a:prstGeom>
        </p:spPr>
      </p:pic>
      <p:pic>
        <p:nvPicPr>
          <p:cNvPr id="16" name="Picture 16">
            <a:extLst>
              <a:ext uri="{FF2B5EF4-FFF2-40B4-BE49-F238E27FC236}">
                <a16:creationId xmlns:a16="http://schemas.microsoft.com/office/drawing/2014/main" id="{8049649F-CDFE-4922-9935-54E93D4A9125}"/>
              </a:ext>
            </a:extLst>
          </p:cNvPr>
          <p:cNvPicPr>
            <a:picLocks noChangeAspect="1"/>
          </p:cNvPicPr>
          <p:nvPr/>
        </p:nvPicPr>
        <p:blipFill>
          <a:blip r:embed="rId4"/>
          <a:stretch>
            <a:fillRect/>
          </a:stretch>
        </p:blipFill>
        <p:spPr>
          <a:xfrm>
            <a:off x="7410450" y="2705100"/>
            <a:ext cx="2428875" cy="1885950"/>
          </a:xfrm>
          <a:prstGeom prst="rect">
            <a:avLst/>
          </a:prstGeom>
        </p:spPr>
      </p:pic>
      <p:sp>
        <p:nvSpPr>
          <p:cNvPr id="18" name="TextBox 17">
            <a:extLst>
              <a:ext uri="{FF2B5EF4-FFF2-40B4-BE49-F238E27FC236}">
                <a16:creationId xmlns:a16="http://schemas.microsoft.com/office/drawing/2014/main" id="{191F034D-525E-4C6B-A186-24C7367DB6C8}"/>
              </a:ext>
            </a:extLst>
          </p:cNvPr>
          <p:cNvSpPr txBox="1"/>
          <p:nvPr/>
        </p:nvSpPr>
        <p:spPr>
          <a:xfrm>
            <a:off x="7289101" y="481012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 Fiber Optics</a:t>
            </a:r>
          </a:p>
        </p:txBody>
      </p:sp>
      <p:sp>
        <p:nvSpPr>
          <p:cNvPr id="19" name="TextBox 18">
            <a:extLst>
              <a:ext uri="{FF2B5EF4-FFF2-40B4-BE49-F238E27FC236}">
                <a16:creationId xmlns:a16="http://schemas.microsoft.com/office/drawing/2014/main" id="{16459B28-7624-4406-BBA0-149DDFC27833}"/>
              </a:ext>
            </a:extLst>
          </p:cNvPr>
          <p:cNvSpPr txBox="1"/>
          <p:nvPr/>
        </p:nvSpPr>
        <p:spPr>
          <a:xfrm>
            <a:off x="752731" y="481012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Electrical Voltage</a:t>
            </a:r>
          </a:p>
        </p:txBody>
      </p:sp>
      <p:pic>
        <p:nvPicPr>
          <p:cNvPr id="20" name="Picture 20">
            <a:extLst>
              <a:ext uri="{FF2B5EF4-FFF2-40B4-BE49-F238E27FC236}">
                <a16:creationId xmlns:a16="http://schemas.microsoft.com/office/drawing/2014/main" id="{B7AFEB1A-E5CD-4B47-81C2-DB73B8C2736C}"/>
              </a:ext>
            </a:extLst>
          </p:cNvPr>
          <p:cNvPicPr>
            <a:picLocks noChangeAspect="1"/>
          </p:cNvPicPr>
          <p:nvPr/>
        </p:nvPicPr>
        <p:blipFill>
          <a:blip r:embed="rId5"/>
          <a:stretch>
            <a:fillRect/>
          </a:stretch>
        </p:blipFill>
        <p:spPr>
          <a:xfrm>
            <a:off x="4068557" y="2859544"/>
            <a:ext cx="2744132" cy="1543050"/>
          </a:xfrm>
          <a:prstGeom prst="rect">
            <a:avLst/>
          </a:prstGeom>
        </p:spPr>
      </p:pic>
      <p:sp>
        <p:nvSpPr>
          <p:cNvPr id="22" name="TextBox 21">
            <a:extLst>
              <a:ext uri="{FF2B5EF4-FFF2-40B4-BE49-F238E27FC236}">
                <a16:creationId xmlns:a16="http://schemas.microsoft.com/office/drawing/2014/main" id="{421ABC3C-FAC8-4647-82DE-6648DDE5F65B}"/>
              </a:ext>
            </a:extLst>
          </p:cNvPr>
          <p:cNvSpPr txBox="1"/>
          <p:nvPr/>
        </p:nvSpPr>
        <p:spPr>
          <a:xfrm>
            <a:off x="4068557" y="481012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Radio Frequencies</a:t>
            </a:r>
          </a:p>
        </p:txBody>
      </p:sp>
      <p:sp>
        <p:nvSpPr>
          <p:cNvPr id="23" name="Content Placeholder 2">
            <a:extLst>
              <a:ext uri="{FF2B5EF4-FFF2-40B4-BE49-F238E27FC236}">
                <a16:creationId xmlns:a16="http://schemas.microsoft.com/office/drawing/2014/main" id="{E0CB7FD4-5AF7-4A3E-B281-DF81C1866CB6}"/>
              </a:ext>
            </a:extLst>
          </p:cNvPr>
          <p:cNvSpPr txBox="1">
            <a:spLocks/>
          </p:cNvSpPr>
          <p:nvPr/>
        </p:nvSpPr>
        <p:spPr>
          <a:xfrm>
            <a:off x="687870" y="1619250"/>
            <a:ext cx="10973905" cy="774700"/>
          </a:xfrm>
          <a:prstGeom prst="rect">
            <a:avLst/>
          </a:prstGeom>
          <a:noFill/>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a:solidFill>
                  <a:srgbClr val="FFFFFF"/>
                </a:solidFill>
              </a:rPr>
              <a:t> The Electrical Representation can also be represented by radio waves and light pulses</a:t>
            </a:r>
            <a:endParaRPr lang="en-US"/>
          </a:p>
        </p:txBody>
      </p:sp>
    </p:spTree>
    <p:extLst>
      <p:ext uri="{BB962C8B-B14F-4D97-AF65-F5344CB8AC3E}">
        <p14:creationId xmlns:p14="http://schemas.microsoft.com/office/powerpoint/2010/main" val="291909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9" name="Rectangle 31">
            <a:extLst>
              <a:ext uri="{FF2B5EF4-FFF2-40B4-BE49-F238E27FC236}">
                <a16:creationId xmlns:a16="http://schemas.microsoft.com/office/drawing/2014/main" id="{8F4E830A-06F9-4EAA-9E65-110CF24217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0">
            <a:extLst>
              <a:ext uri="{FF2B5EF4-FFF2-40B4-BE49-F238E27FC236}">
                <a16:creationId xmlns:a16="http://schemas.microsoft.com/office/drawing/2014/main" id="{AB1D3CA5-65F6-469D-88E4-DF83D0C40003}"/>
              </a:ext>
            </a:extLst>
          </p:cNvPr>
          <p:cNvPicPr>
            <a:picLocks noChangeAspect="1"/>
          </p:cNvPicPr>
          <p:nvPr/>
        </p:nvPicPr>
        <p:blipFill rotWithShape="1">
          <a:blip r:embed="rId3">
            <a:alphaModFix amt="25000"/>
            <a:extLst/>
          </a:blip>
          <a:srcRect t="1684" b="42066"/>
          <a:stretch/>
        </p:blipFill>
        <p:spPr>
          <a:xfrm>
            <a:off x="20" y="10"/>
            <a:ext cx="12191980" cy="6857990"/>
          </a:xfrm>
          <a:prstGeom prst="rect">
            <a:avLst/>
          </a:prstGeom>
        </p:spPr>
      </p:pic>
      <p:grpSp>
        <p:nvGrpSpPr>
          <p:cNvPr id="31" name="Group 33">
            <a:extLst>
              <a:ext uri="{FF2B5EF4-FFF2-40B4-BE49-F238E27FC236}">
                <a16:creationId xmlns:a16="http://schemas.microsoft.com/office/drawing/2014/main" id="{24B32265-D526-44B2-B82E-8977DFEFB45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4">
              <a:extLst>
                <a:ext uri="{FF2B5EF4-FFF2-40B4-BE49-F238E27FC236}">
                  <a16:creationId xmlns:a16="http://schemas.microsoft.com/office/drawing/2014/main" id="{9A453D36-EF7F-403B-A9E0-553E1F0B3A9F}"/>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E7E8D9E-8474-4515-9EEB-0B46BE8EFABD}"/>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36">
              <a:extLst>
                <a:ext uri="{FF2B5EF4-FFF2-40B4-BE49-F238E27FC236}">
                  <a16:creationId xmlns:a16="http://schemas.microsoft.com/office/drawing/2014/main" id="{586A1812-CCD3-429E-AAAE-CC335A33F8E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CB9509C-1B73-4063-8E69-E9024ACED1C8}"/>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38">
              <a:extLst>
                <a:ext uri="{FF2B5EF4-FFF2-40B4-BE49-F238E27FC236}">
                  <a16:creationId xmlns:a16="http://schemas.microsoft.com/office/drawing/2014/main" id="{44BEF3D9-6561-4BA4-AD81-AC90EF33F6FB}"/>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7CFA72CC-5204-4622-9480-47142D607289}"/>
              </a:ext>
            </a:extLst>
          </p:cNvPr>
          <p:cNvSpPr>
            <a:spLocks noGrp="1"/>
          </p:cNvSpPr>
          <p:nvPr>
            <p:ph type="title"/>
          </p:nvPr>
        </p:nvSpPr>
        <p:spPr>
          <a:xfrm>
            <a:off x="684212" y="4487332"/>
            <a:ext cx="8534400" cy="1507067"/>
          </a:xfrm>
        </p:spPr>
        <p:txBody>
          <a:bodyPr>
            <a:normAutofit/>
          </a:bodyPr>
          <a:lstStyle/>
          <a:p>
            <a:r>
              <a:rPr lang="en-US" dirty="0"/>
              <a:t>Tangible technology</a:t>
            </a:r>
          </a:p>
        </p:txBody>
      </p:sp>
    </p:spTree>
    <p:extLst>
      <p:ext uri="{BB962C8B-B14F-4D97-AF65-F5344CB8AC3E}">
        <p14:creationId xmlns:p14="http://schemas.microsoft.com/office/powerpoint/2010/main" val="142168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B86-8347-45AE-AD73-54ED43812579}"/>
              </a:ext>
            </a:extLst>
          </p:cNvPr>
          <p:cNvSpPr>
            <a:spLocks noGrp="1"/>
          </p:cNvSpPr>
          <p:nvPr>
            <p:ph type="title"/>
          </p:nvPr>
        </p:nvSpPr>
        <p:spPr/>
        <p:txBody>
          <a:bodyPr/>
          <a:lstStyle/>
          <a:p>
            <a:r>
              <a:rPr lang="en-US"/>
              <a:t>Data link layer</a:t>
            </a:r>
          </a:p>
        </p:txBody>
      </p:sp>
      <p:pic>
        <p:nvPicPr>
          <p:cNvPr id="4" name="Picture 4" descr="A screenshot of a cell phone&#10;&#10;Description generated with very high confidence">
            <a:extLst>
              <a:ext uri="{FF2B5EF4-FFF2-40B4-BE49-F238E27FC236}">
                <a16:creationId xmlns:a16="http://schemas.microsoft.com/office/drawing/2014/main" id="{96A8A1D9-C3AD-4852-81EF-732820E54B36}"/>
              </a:ext>
            </a:extLst>
          </p:cNvPr>
          <p:cNvPicPr>
            <a:picLocks noGrp="1" noChangeAspect="1"/>
          </p:cNvPicPr>
          <p:nvPr>
            <p:ph idx="1"/>
          </p:nvPr>
        </p:nvPicPr>
        <p:blipFill>
          <a:blip r:embed="rId3"/>
          <a:stretch>
            <a:fillRect/>
          </a:stretch>
        </p:blipFill>
        <p:spPr>
          <a:xfrm>
            <a:off x="2266450" y="685800"/>
            <a:ext cx="5369926" cy="3614738"/>
          </a:xfrm>
          <a:prstGeom prst="rect">
            <a:avLst/>
          </a:prstGeom>
        </p:spPr>
      </p:pic>
    </p:spTree>
    <p:extLst>
      <p:ext uri="{BB962C8B-B14F-4D97-AF65-F5344CB8AC3E}">
        <p14:creationId xmlns:p14="http://schemas.microsoft.com/office/powerpoint/2010/main" val="368437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B453-F232-4A72-A5F3-C623C1B08A15}"/>
              </a:ext>
            </a:extLst>
          </p:cNvPr>
          <p:cNvSpPr>
            <a:spLocks noGrp="1"/>
          </p:cNvSpPr>
          <p:nvPr>
            <p:ph type="title"/>
          </p:nvPr>
        </p:nvSpPr>
        <p:spPr/>
        <p:txBody>
          <a:bodyPr/>
          <a:lstStyle/>
          <a:p>
            <a:r>
              <a:rPr lang="en-US" dirty="0"/>
              <a:t>Sublayer: Logical Link layer</a:t>
            </a:r>
          </a:p>
        </p:txBody>
      </p:sp>
      <p:pic>
        <p:nvPicPr>
          <p:cNvPr id="5" name="Content Placeholder 4">
            <a:extLst>
              <a:ext uri="{FF2B5EF4-FFF2-40B4-BE49-F238E27FC236}">
                <a16:creationId xmlns:a16="http://schemas.microsoft.com/office/drawing/2014/main" id="{036EF968-7C0A-4B03-BB53-49747E564014}"/>
              </a:ext>
            </a:extLst>
          </p:cNvPr>
          <p:cNvPicPr>
            <a:picLocks noGrp="1" noChangeAspect="1"/>
          </p:cNvPicPr>
          <p:nvPr>
            <p:ph idx="1"/>
          </p:nvPr>
        </p:nvPicPr>
        <p:blipFill>
          <a:blip r:embed="rId3"/>
          <a:stretch>
            <a:fillRect/>
          </a:stretch>
        </p:blipFill>
        <p:spPr>
          <a:xfrm>
            <a:off x="1020014" y="671023"/>
            <a:ext cx="6480048" cy="3599688"/>
          </a:xfrm>
        </p:spPr>
      </p:pic>
    </p:spTree>
    <p:extLst>
      <p:ext uri="{BB962C8B-B14F-4D97-AF65-F5344CB8AC3E}">
        <p14:creationId xmlns:p14="http://schemas.microsoft.com/office/powerpoint/2010/main" val="379019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9521-DF67-4AC9-8127-B061D7A82B21}"/>
              </a:ext>
            </a:extLst>
          </p:cNvPr>
          <p:cNvSpPr>
            <a:spLocks noGrp="1"/>
          </p:cNvSpPr>
          <p:nvPr>
            <p:ph type="title"/>
          </p:nvPr>
        </p:nvSpPr>
        <p:spPr/>
        <p:txBody>
          <a:bodyPr/>
          <a:lstStyle/>
          <a:p>
            <a:r>
              <a:rPr lang="en-US" dirty="0" err="1"/>
              <a:t>SUBLayer</a:t>
            </a:r>
            <a:r>
              <a:rPr lang="en-US" dirty="0"/>
              <a:t>: Media access control (MAC)</a:t>
            </a:r>
          </a:p>
        </p:txBody>
      </p:sp>
      <p:pic>
        <p:nvPicPr>
          <p:cNvPr id="5" name="Content Placeholder 4">
            <a:extLst>
              <a:ext uri="{FF2B5EF4-FFF2-40B4-BE49-F238E27FC236}">
                <a16:creationId xmlns:a16="http://schemas.microsoft.com/office/drawing/2014/main" id="{65F180B0-0F4B-4B9B-B50E-57A3BFDCF42B}"/>
              </a:ext>
            </a:extLst>
          </p:cNvPr>
          <p:cNvPicPr>
            <a:picLocks noGrp="1" noChangeAspect="1"/>
          </p:cNvPicPr>
          <p:nvPr>
            <p:ph idx="1"/>
          </p:nvPr>
        </p:nvPicPr>
        <p:blipFill>
          <a:blip r:embed="rId3"/>
          <a:stretch>
            <a:fillRect/>
          </a:stretch>
        </p:blipFill>
        <p:spPr>
          <a:xfrm>
            <a:off x="737221" y="537892"/>
            <a:ext cx="7052573" cy="3949440"/>
          </a:xfrm>
        </p:spPr>
      </p:pic>
    </p:spTree>
    <p:extLst>
      <p:ext uri="{BB962C8B-B14F-4D97-AF65-F5344CB8AC3E}">
        <p14:creationId xmlns:p14="http://schemas.microsoft.com/office/powerpoint/2010/main" val="266980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75DA-427B-4A95-8207-B12F7C514CD2}"/>
              </a:ext>
            </a:extLst>
          </p:cNvPr>
          <p:cNvSpPr>
            <a:spLocks noGrp="1"/>
          </p:cNvSpPr>
          <p:nvPr>
            <p:ph type="title"/>
          </p:nvPr>
        </p:nvSpPr>
        <p:spPr>
          <a:xfrm>
            <a:off x="678373" y="247650"/>
            <a:ext cx="8534400" cy="1507067"/>
          </a:xfrm>
        </p:spPr>
        <p:txBody>
          <a:bodyPr/>
          <a:lstStyle/>
          <a:p>
            <a:r>
              <a:rPr lang="en-US"/>
              <a:t>SOURCES:</a:t>
            </a:r>
          </a:p>
        </p:txBody>
      </p:sp>
      <p:sp>
        <p:nvSpPr>
          <p:cNvPr id="3" name="Content Placeholder 2">
            <a:extLst>
              <a:ext uri="{FF2B5EF4-FFF2-40B4-BE49-F238E27FC236}">
                <a16:creationId xmlns:a16="http://schemas.microsoft.com/office/drawing/2014/main" id="{00BD2710-4372-42F3-8D40-9FEE41272AA5}"/>
              </a:ext>
            </a:extLst>
          </p:cNvPr>
          <p:cNvSpPr>
            <a:spLocks noGrp="1"/>
          </p:cNvSpPr>
          <p:nvPr>
            <p:ph idx="1"/>
          </p:nvPr>
        </p:nvSpPr>
        <p:spPr>
          <a:xfrm>
            <a:off x="684213" y="2001838"/>
            <a:ext cx="10783197" cy="4533900"/>
          </a:xfrm>
          <a:solidFill>
            <a:schemeClr val="tx1"/>
          </a:solidFill>
        </p:spPr>
        <p:txBody>
          <a:bodyPr vert="horz" lIns="91440" tIns="45720" rIns="91440" bIns="45720" rtlCol="0" anchor="t">
            <a:normAutofit/>
          </a:bodyPr>
          <a:lstStyle/>
          <a:p>
            <a:pPr marL="0" indent="0">
              <a:spcBef>
                <a:spcPts val="0"/>
              </a:spcBef>
              <a:spcAft>
                <a:spcPts val="0"/>
              </a:spcAft>
            </a:pPr>
            <a:endParaRPr lang="en-US" sz="1200" dirty="0">
              <a:solidFill>
                <a:srgbClr val="E3F7FC"/>
              </a:solidFill>
              <a:latin typeface="Times New Roman"/>
              <a:cs typeface="Times New Roman"/>
            </a:endParaRPr>
          </a:p>
          <a:p>
            <a:pPr marL="0" indent="0">
              <a:spcBef>
                <a:spcPts val="0"/>
              </a:spcBef>
              <a:spcAft>
                <a:spcPts val="0"/>
              </a:spcAft>
              <a:buNone/>
            </a:pPr>
            <a:r>
              <a:rPr lang="en-US" sz="1200" dirty="0">
                <a:solidFill>
                  <a:srgbClr val="000000"/>
                </a:solidFill>
                <a:latin typeface="Times New Roman"/>
                <a:cs typeface="Times New Roman"/>
              </a:rPr>
              <a:t>Mitchell, B. (2018, February 2). The layers of the OSI model illustrated . </a:t>
            </a:r>
            <a:r>
              <a:rPr lang="en-US" sz="1200" i="1" dirty="0" err="1">
                <a:solidFill>
                  <a:srgbClr val="000000"/>
                </a:solidFill>
                <a:latin typeface="Times New Roman"/>
                <a:cs typeface="Times New Roman"/>
              </a:rPr>
              <a:t>Lifewire</a:t>
            </a:r>
            <a:r>
              <a:rPr lang="en-US" sz="1200" dirty="0">
                <a:solidFill>
                  <a:srgbClr val="000000"/>
                </a:solidFill>
                <a:latin typeface="Times New Roman"/>
                <a:cs typeface="Times New Roman"/>
              </a:rPr>
              <a:t>. Retrieved from </a:t>
            </a:r>
            <a:r>
              <a:rPr lang="en-US" sz="1200" dirty="0">
                <a:solidFill>
                  <a:srgbClr val="000000"/>
                </a:solidFill>
                <a:latin typeface="Times New Roman"/>
                <a:cs typeface="Times New Roman"/>
                <a:hlinkClick r:id="rId2"/>
              </a:rPr>
              <a:t>https://www.lifewire.com/osi-model-reference-guide-816289</a:t>
            </a:r>
            <a:r>
              <a:rPr lang="en-US" sz="1200" dirty="0">
                <a:solidFill>
                  <a:srgbClr val="000000"/>
                </a:solidFill>
                <a:latin typeface="Times New Roman"/>
                <a:cs typeface="Times New Roman"/>
              </a:rPr>
              <a:t> </a:t>
            </a:r>
            <a:endParaRPr lang="en-US" sz="1200" dirty="0">
              <a:solidFill>
                <a:schemeClr val="tx1"/>
              </a:solidFill>
              <a:latin typeface="Times New Roman"/>
              <a:cs typeface="Times New Roman"/>
            </a:endParaRPr>
          </a:p>
          <a:p>
            <a:pPr marL="0" indent="0">
              <a:spcBef>
                <a:spcPts val="0"/>
              </a:spcBef>
              <a:spcAft>
                <a:spcPts val="0"/>
              </a:spcAft>
              <a:buNone/>
            </a:pPr>
            <a:endParaRPr lang="en-US" sz="1200" dirty="0">
              <a:solidFill>
                <a:srgbClr val="000000"/>
              </a:solidFill>
              <a:latin typeface="Times New Roman"/>
              <a:cs typeface="Times New Roman"/>
            </a:endParaRPr>
          </a:p>
          <a:p>
            <a:pPr marL="0" indent="0">
              <a:spcBef>
                <a:spcPts val="0"/>
              </a:spcBef>
              <a:spcAft>
                <a:spcPts val="0"/>
              </a:spcAft>
              <a:buNone/>
            </a:pPr>
            <a:r>
              <a:rPr lang="en-US" sz="1200" dirty="0">
                <a:solidFill>
                  <a:srgbClr val="000000"/>
                </a:solidFill>
                <a:latin typeface="Times New Roman"/>
                <a:cs typeface="Times New Roman"/>
              </a:rPr>
              <a:t>The OSI model's seven layers defined and functions explained. (n.d.) </a:t>
            </a:r>
            <a:r>
              <a:rPr lang="en-US" sz="1200" i="1" dirty="0">
                <a:solidFill>
                  <a:srgbClr val="000000"/>
                </a:solidFill>
                <a:latin typeface="Times New Roman"/>
                <a:cs typeface="Times New Roman"/>
              </a:rPr>
              <a:t>Microsoft Support.</a:t>
            </a:r>
            <a:r>
              <a:rPr lang="en-US" sz="1200" dirty="0">
                <a:solidFill>
                  <a:srgbClr val="000000"/>
                </a:solidFill>
                <a:latin typeface="Times New Roman"/>
                <a:cs typeface="Times New Roman"/>
              </a:rPr>
              <a:t>  Retrieved from </a:t>
            </a:r>
            <a:r>
              <a:rPr lang="en-US" sz="1200" dirty="0">
                <a:solidFill>
                  <a:srgbClr val="000000"/>
                </a:solidFill>
                <a:latin typeface="Times New Roman"/>
                <a:cs typeface="Times New Roman"/>
                <a:hlinkClick r:id="rId3"/>
              </a:rPr>
              <a:t>https://support.microsoft.com/en-us/help/103884/</a:t>
            </a:r>
            <a:r>
              <a:rPr lang="en-US" sz="1200" dirty="0">
                <a:solidFill>
                  <a:schemeClr val="bg1"/>
                </a:solidFill>
                <a:latin typeface="Times New Roman"/>
                <a:cs typeface="Times New Roman"/>
                <a:hlinkClick r:id="rId3"/>
              </a:rPr>
              <a:t>the-osi-model-s-seven-layers-defined-and-functions-explained</a:t>
            </a:r>
            <a:r>
              <a:rPr lang="en-US" sz="1200" dirty="0">
                <a:solidFill>
                  <a:schemeClr val="bg1"/>
                </a:solidFill>
                <a:latin typeface="Times New Roman"/>
                <a:cs typeface="Times New Roman"/>
              </a:rPr>
              <a:t> </a:t>
            </a:r>
          </a:p>
          <a:p>
            <a:pPr marL="0" indent="0">
              <a:spcBef>
                <a:spcPts val="0"/>
              </a:spcBef>
              <a:spcAft>
                <a:spcPts val="0"/>
              </a:spcAft>
              <a:buNone/>
            </a:pPr>
            <a:endParaRPr lang="en-US" sz="1200" dirty="0">
              <a:solidFill>
                <a:schemeClr val="bg1"/>
              </a:solidFill>
              <a:latin typeface="Times New Roman"/>
              <a:cs typeface="Times New Roman"/>
            </a:endParaRPr>
          </a:p>
          <a:p>
            <a:pPr marL="0" indent="0">
              <a:spcBef>
                <a:spcPts val="0"/>
              </a:spcBef>
              <a:spcAft>
                <a:spcPts val="0"/>
              </a:spcAft>
              <a:buNone/>
            </a:pPr>
            <a:r>
              <a:rPr lang="en-US" sz="1200" dirty="0">
                <a:solidFill>
                  <a:schemeClr val="bg1"/>
                </a:solidFill>
                <a:latin typeface="Times New Roman"/>
                <a:cs typeface="Times New Roman"/>
              </a:rPr>
              <a:t>Shaw, K. (2017, December 17) The OSI model explained: how to understand (and remember) the 7 layer network model. </a:t>
            </a:r>
            <a:r>
              <a:rPr lang="en-US" sz="1200" i="1" dirty="0">
                <a:solidFill>
                  <a:schemeClr val="bg1"/>
                </a:solidFill>
                <a:latin typeface="Times New Roman"/>
                <a:cs typeface="Times New Roman"/>
              </a:rPr>
              <a:t>Network World from IDG</a:t>
            </a:r>
            <a:r>
              <a:rPr lang="en-US" sz="1200" dirty="0">
                <a:solidFill>
                  <a:schemeClr val="bg1"/>
                </a:solidFill>
                <a:latin typeface="Times New Roman"/>
                <a:cs typeface="Times New Roman"/>
              </a:rPr>
              <a:t>.  Retrieved from </a:t>
            </a:r>
            <a:r>
              <a:rPr lang="en-US" sz="1200" dirty="0">
                <a:solidFill>
                  <a:schemeClr val="bg1"/>
                </a:solidFill>
                <a:latin typeface="Times New Roman"/>
                <a:cs typeface="Times New Roman"/>
                <a:hlinkClick r:id="rId4"/>
              </a:rPr>
              <a:t>https://www.networkworld.com/article/3239677/lan-wan/the-osi-model-explained-how-to-understand-and-remember-the-7-layer-network-model.html</a:t>
            </a:r>
            <a:endParaRPr lang="en-US" sz="1200" dirty="0">
              <a:solidFill>
                <a:schemeClr val="bg1"/>
              </a:solidFill>
              <a:latin typeface="Times New Roman"/>
              <a:cs typeface="Times New Roman"/>
            </a:endParaRPr>
          </a:p>
          <a:p>
            <a:pPr marL="0" indent="0">
              <a:spcBef>
                <a:spcPts val="0"/>
              </a:spcBef>
              <a:spcAft>
                <a:spcPts val="0"/>
              </a:spcAft>
              <a:buNone/>
            </a:pPr>
            <a:endParaRPr lang="en-US" sz="1200" dirty="0">
              <a:solidFill>
                <a:schemeClr val="bg1"/>
              </a:solidFill>
              <a:latin typeface="Times New Roman"/>
              <a:cs typeface="Times New Roman"/>
            </a:endParaRPr>
          </a:p>
          <a:p>
            <a:pPr marL="0" indent="0">
              <a:spcBef>
                <a:spcPts val="0"/>
              </a:spcBef>
              <a:spcAft>
                <a:spcPts val="0"/>
              </a:spcAft>
              <a:buNone/>
            </a:pPr>
            <a:r>
              <a:rPr lang="en-US" sz="1200" dirty="0">
                <a:solidFill>
                  <a:schemeClr val="bg1"/>
                </a:solidFill>
                <a:latin typeface="Times New Roman"/>
                <a:cs typeface="Times New Roman"/>
              </a:rPr>
              <a:t>Rouse, M. (n.d.). What is Media Access Control layer (MAC layer)? - Definition from WhatIs.com. Retrieved February 14, 2018, from http://searchnetworking.techtarget.com/definition/Media-Access-Control-layer</a:t>
            </a:r>
          </a:p>
          <a:p>
            <a:pPr marL="0" indent="0">
              <a:spcBef>
                <a:spcPts val="0"/>
              </a:spcBef>
              <a:spcAft>
                <a:spcPts val="0"/>
              </a:spcAft>
              <a:buNone/>
            </a:pPr>
            <a:endParaRPr lang="en-US" sz="1200" dirty="0">
              <a:solidFill>
                <a:schemeClr val="bg1"/>
              </a:solidFill>
              <a:latin typeface="Times New Roman"/>
              <a:cs typeface="Times New Roman"/>
            </a:endParaRPr>
          </a:p>
          <a:p>
            <a:pPr marL="0" indent="0">
              <a:spcBef>
                <a:spcPts val="0"/>
              </a:spcBef>
              <a:spcAft>
                <a:spcPts val="0"/>
              </a:spcAft>
              <a:buNone/>
            </a:pPr>
            <a:r>
              <a:rPr lang="en-US" sz="1200" dirty="0">
                <a:solidFill>
                  <a:schemeClr val="bg1"/>
                </a:solidFill>
                <a:latin typeface="Times New Roman"/>
                <a:cs typeface="Times New Roman"/>
              </a:rPr>
              <a:t>Rouse, M. (n.d.). What is Logical Link Control layer (LCL layer)? - Definition from WhatIs.com. Retrieved February 14, 2018, from </a:t>
            </a:r>
            <a:r>
              <a:rPr lang="en-US" sz="1200" dirty="0">
                <a:solidFill>
                  <a:schemeClr val="bg1"/>
                </a:solidFill>
                <a:latin typeface="Times New Roman"/>
                <a:cs typeface="Times New Roman"/>
                <a:hlinkClick r:id="rId5"/>
              </a:rPr>
              <a:t>http://searchnetworking.techtarget.com/definition/Logical-Link-Control-layer</a:t>
            </a:r>
            <a:endParaRPr lang="en-US" sz="1200" dirty="0">
              <a:solidFill>
                <a:schemeClr val="bg1"/>
              </a:solidFill>
              <a:latin typeface="Times New Roman"/>
              <a:cs typeface="Times New Roman"/>
            </a:endParaRPr>
          </a:p>
          <a:p>
            <a:pPr marL="0" indent="0">
              <a:spcBef>
                <a:spcPts val="0"/>
              </a:spcBef>
              <a:spcAft>
                <a:spcPts val="0"/>
              </a:spcAft>
              <a:buNone/>
            </a:pPr>
            <a:endParaRPr lang="en-US" sz="1200" dirty="0">
              <a:solidFill>
                <a:schemeClr val="bg1"/>
              </a:solidFill>
              <a:latin typeface="Times New Roman"/>
              <a:cs typeface="Times New Roman"/>
            </a:endParaRPr>
          </a:p>
          <a:p>
            <a:pPr marL="0" indent="0">
              <a:spcBef>
                <a:spcPts val="0"/>
              </a:spcBef>
              <a:spcAft>
                <a:spcPts val="0"/>
              </a:spcAft>
              <a:buNone/>
            </a:pPr>
            <a:r>
              <a:rPr lang="en-US" sz="1200" dirty="0" err="1">
                <a:solidFill>
                  <a:srgbClr val="333333"/>
                </a:solidFill>
                <a:latin typeface="Times New Roman" panose="02020603050405020304" pitchFamily="18" charset="0"/>
              </a:rPr>
              <a:t>TechLibrary</a:t>
            </a:r>
            <a:r>
              <a:rPr lang="en-US" sz="1200" dirty="0">
                <a:solidFill>
                  <a:srgbClr val="333333"/>
                </a:solidFill>
                <a:latin typeface="Times New Roman" panose="02020603050405020304" pitchFamily="18" charset="0"/>
              </a:rPr>
              <a:t>. (n.d.). Retrieved February 14, 2018, from https://www.juniper.net/documentation/en_US/junos/topics/concept/mac-qfx-series-understanding.html</a:t>
            </a:r>
            <a:endParaRPr lang="en-US" sz="1200" dirty="0">
              <a:solidFill>
                <a:schemeClr val="bg1"/>
              </a:solidFill>
              <a:latin typeface="Times New Roman"/>
              <a:cs typeface="Times New Roman"/>
            </a:endParaRPr>
          </a:p>
        </p:txBody>
      </p:sp>
      <p:grpSp>
        <p:nvGrpSpPr>
          <p:cNvPr id="10" name="Group 9">
            <a:extLst>
              <a:ext uri="{FF2B5EF4-FFF2-40B4-BE49-F238E27FC236}">
                <a16:creationId xmlns:a16="http://schemas.microsoft.com/office/drawing/2014/main" id="{7DC5951B-B7B0-4C99-84C0-6115378B978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 name="Straight Connector 4">
              <a:extLst>
                <a:ext uri="{FF2B5EF4-FFF2-40B4-BE49-F238E27FC236}">
                  <a16:creationId xmlns:a16="http://schemas.microsoft.com/office/drawing/2014/main" id="{9F7831B3-AB1B-489B-A5D3-706979C0AFC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C55E203-B524-4F3D-92BD-4050FE5C3C4C}"/>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10CF859-B31C-452C-B47D-368D3560B819}"/>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8ABE710-0661-4FFF-AC3E-84235FBB852D}"/>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3C19205-4ED1-4D68-9547-40BB73748AAB}"/>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236768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367</Words>
  <Application>Microsoft Office PowerPoint</Application>
  <PresentationFormat>Widescreen</PresentationFormat>
  <Paragraphs>50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Gothic</vt:lpstr>
      <vt:lpstr>Times New Roman</vt:lpstr>
      <vt:lpstr>Wingdings 3</vt:lpstr>
      <vt:lpstr>Slice</vt:lpstr>
      <vt:lpstr>Intro to Networking: OSI Model – Physical and Data Link Layer</vt:lpstr>
      <vt:lpstr>Open Systems Interconnection (OSI) Model</vt:lpstr>
      <vt:lpstr>PowerPoint Presentation</vt:lpstr>
      <vt:lpstr>Tangible technology</vt:lpstr>
      <vt:lpstr>Data link layer</vt:lpstr>
      <vt:lpstr>Sublayer: Logical Link layer</vt:lpstr>
      <vt:lpstr>SUBLayer: Media access control (MAC)</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Network</dc:title>
  <cp:lastModifiedBy>ChristianSilva</cp:lastModifiedBy>
  <cp:revision>31</cp:revision>
  <dcterms:modified xsi:type="dcterms:W3CDTF">2018-04-17T03:27:19Z</dcterms:modified>
</cp:coreProperties>
</file>