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4" r:id="rId3"/>
    <p:sldId id="257" r:id="rId4"/>
    <p:sldId id="258" r:id="rId5"/>
    <p:sldId id="259" r:id="rId6"/>
    <p:sldId id="267" r:id="rId7"/>
    <p:sldId id="279" r:id="rId8"/>
    <p:sldId id="280" r:id="rId9"/>
    <p:sldId id="281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AFAE37-22A8-4C05-92B5-6441A9CB5C09}">
          <p14:sldIdLst>
            <p14:sldId id="266"/>
            <p14:sldId id="264"/>
            <p14:sldId id="257"/>
            <p14:sldId id="258"/>
            <p14:sldId id="259"/>
            <p14:sldId id="267"/>
            <p14:sldId id="279"/>
            <p14:sldId id="280"/>
            <p14:sldId id="281"/>
          </p14:sldIdLst>
        </p14:section>
        <p14:section name="Matt's Slides" id="{FD7678B8-A944-4B86-B091-709A2EAF319C}">
          <p14:sldIdLst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6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1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2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8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9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2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8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6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6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B887-C900-4FB3-9D2F-381B31F1A1A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EB887-C900-4FB3-9D2F-381B31F1A1AF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7F6EA-17A6-47E5-B4E3-2F6223E7E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4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310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70.png"/><Relationship Id="rId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0.png"/><Relationship Id="rId12" Type="http://schemas.openxmlformats.org/officeDocument/2006/relationships/image" Target="../media/image41.png"/><Relationship Id="rId13" Type="http://schemas.openxmlformats.org/officeDocument/2006/relationships/image" Target="../media/image17.png"/><Relationship Id="rId14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0.png"/><Relationship Id="rId3" Type="http://schemas.openxmlformats.org/officeDocument/2006/relationships/image" Target="../media/image42.png"/><Relationship Id="rId4" Type="http://schemas.openxmlformats.org/officeDocument/2006/relationships/image" Target="../media/image100.png"/><Relationship Id="rId5" Type="http://schemas.openxmlformats.org/officeDocument/2006/relationships/image" Target="../media/image40.png"/><Relationship Id="rId6" Type="http://schemas.openxmlformats.org/officeDocument/2006/relationships/image" Target="../media/image43.png"/><Relationship Id="rId7" Type="http://schemas.openxmlformats.org/officeDocument/2006/relationships/image" Target="../media/image120.png"/><Relationship Id="rId8" Type="http://schemas.openxmlformats.org/officeDocument/2006/relationships/image" Target="../media/image44.png"/><Relationship Id="rId9" Type="http://schemas.openxmlformats.org/officeDocument/2006/relationships/image" Target="../media/image140.png"/><Relationship Id="rId10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210.png"/><Relationship Id="rId5" Type="http://schemas.openxmlformats.org/officeDocument/2006/relationships/image" Target="../media/image47.png"/><Relationship Id="rId6" Type="http://schemas.openxmlformats.org/officeDocument/2006/relationships/image" Target="../media/image41.png"/><Relationship Id="rId7" Type="http://schemas.openxmlformats.org/officeDocument/2006/relationships/image" Target="../media/image48.png"/><Relationship Id="rId8" Type="http://schemas.openxmlformats.org/officeDocument/2006/relationships/image" Target="../media/image24.png"/><Relationship Id="rId9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271.png"/><Relationship Id="rId5" Type="http://schemas.openxmlformats.org/officeDocument/2006/relationships/image" Target="../media/image47.png"/><Relationship Id="rId6" Type="http://schemas.openxmlformats.org/officeDocument/2006/relationships/image" Target="../media/image41.png"/><Relationship Id="rId7" Type="http://schemas.openxmlformats.org/officeDocument/2006/relationships/image" Target="../media/image281.png"/><Relationship Id="rId8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7.png"/><Relationship Id="rId1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0.png"/><Relationship Id="rId3" Type="http://schemas.openxmlformats.org/officeDocument/2006/relationships/image" Target="../media/image53.png"/><Relationship Id="rId4" Type="http://schemas.openxmlformats.org/officeDocument/2006/relationships/image" Target="../media/image370.png"/><Relationship Id="rId5" Type="http://schemas.openxmlformats.org/officeDocument/2006/relationships/image" Target="../media/image54.png"/><Relationship Id="rId6" Type="http://schemas.openxmlformats.org/officeDocument/2006/relationships/image" Target="../media/image390.png"/><Relationship Id="rId7" Type="http://schemas.openxmlformats.org/officeDocument/2006/relationships/image" Target="../media/image55.png"/><Relationship Id="rId8" Type="http://schemas.openxmlformats.org/officeDocument/2006/relationships/image" Target="../media/image410.png"/><Relationship Id="rId9" Type="http://schemas.openxmlformats.org/officeDocument/2006/relationships/image" Target="../media/image56.png"/><Relationship Id="rId10" Type="http://schemas.openxmlformats.org/officeDocument/2006/relationships/image" Target="../media/image4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500.png"/><Relationship Id="rId5" Type="http://schemas.openxmlformats.org/officeDocument/2006/relationships/image" Target="../media/image61.png"/><Relationship Id="rId6" Type="http://schemas.openxmlformats.org/officeDocument/2006/relationships/image" Target="../media/image5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21.png"/><Relationship Id="rId7" Type="http://schemas.openxmlformats.org/officeDocument/2006/relationships/image" Target="../media/image270.png"/><Relationship Id="rId8" Type="http://schemas.openxmlformats.org/officeDocument/2006/relationships/image" Target="../media/image280.png"/><Relationship Id="rId9" Type="http://schemas.openxmlformats.org/officeDocument/2006/relationships/image" Target="../media/image290.png"/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Morphological Image Reconstruction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Taylor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Doell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Matt Dyke, 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Christian Sieh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CSC442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1295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Geodesic Dilation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d>
                      <m:dPr>
                        <m:ctrlPr>
                          <a:rPr lang="en-US" sz="36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⨁"/>
                            <m:subHide m:val="on"/>
                            <m:supHide m:val="on"/>
                            <m:ctrlPr>
                              <a:rPr lang="en-US" sz="3600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6" y="1967259"/>
            <a:ext cx="2169174" cy="2169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351051" y="1600200"/>
            <a:ext cx="2169174" cy="2536233"/>
            <a:chOff x="1351051" y="1600200"/>
            <a:chExt cx="2169174" cy="25362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51051" y="4302616"/>
            <a:ext cx="2169174" cy="2518886"/>
            <a:chOff x="1351051" y="4302616"/>
            <a:chExt cx="2169174" cy="2518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4302616"/>
              <a:ext cx="2169174" cy="21691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51051" y="6454443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- 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20225" y="2682514"/>
            <a:ext cx="1501211" cy="369332"/>
            <a:chOff x="3520225" y="2682514"/>
            <a:chExt cx="1501211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33157" y="3051846"/>
              <a:ext cx="1275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20225" y="2682514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Dilate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91821" y="1967259"/>
            <a:ext cx="2169174" cy="2610385"/>
            <a:chOff x="8691821" y="1967259"/>
            <a:chExt cx="2169174" cy="26103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633157" y="2867180"/>
            <a:ext cx="4505388" cy="2515482"/>
            <a:chOff x="3633157" y="2867180"/>
            <a:chExt cx="4505388" cy="25154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41306" y="3051846"/>
              <a:ext cx="451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/>
            <p:cNvCxnSpPr/>
            <p:nvPr/>
          </p:nvCxnSpPr>
          <p:spPr>
            <a:xfrm flipV="1">
              <a:off x="3633157" y="3295650"/>
              <a:ext cx="4310693" cy="2087012"/>
            </a:xfrm>
            <a:prstGeom prst="bentConnector3">
              <a:avLst>
                <a:gd name="adj1" fmla="val 1000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8189241" y="3051846"/>
            <a:ext cx="451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69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en-US" sz="4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Reconstruction by Dilation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d>
                          <m:d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595891" y="1523166"/>
            <a:ext cx="2169174" cy="2610385"/>
            <a:chOff x="8691821" y="1526048"/>
            <a:chExt cx="2169174" cy="261038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838200" y="1597318"/>
            <a:ext cx="2169174" cy="2536233"/>
            <a:chOff x="1351051" y="1600200"/>
            <a:chExt cx="2169174" cy="253623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353582" y="1517373"/>
            <a:ext cx="2169174" cy="2610385"/>
            <a:chOff x="8691821" y="1526048"/>
            <a:chExt cx="2169174" cy="261038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9111274" y="1517373"/>
            <a:ext cx="2169174" cy="2610385"/>
            <a:chOff x="8691821" y="1526048"/>
            <a:chExt cx="2169174" cy="2610385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9111274" y="4120992"/>
            <a:ext cx="2169174" cy="2610385"/>
            <a:chOff x="8691821" y="1526048"/>
            <a:chExt cx="2169174" cy="2610385"/>
          </a:xfrm>
        </p:grpSpPr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353582" y="4120992"/>
            <a:ext cx="2169174" cy="2610385"/>
            <a:chOff x="8691821" y="1526048"/>
            <a:chExt cx="2169174" cy="2610385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3595891" y="4120992"/>
            <a:ext cx="2169174" cy="2610385"/>
            <a:chOff x="3595891" y="4120992"/>
            <a:chExt cx="2169174" cy="2610385"/>
          </a:xfrm>
        </p:grpSpPr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891" y="4562203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595891" y="4120992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5891" y="4120992"/>
                  <a:ext cx="2169174" cy="44121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/>
          <p:cNvCxnSpPr/>
          <p:nvPr/>
        </p:nvCxnSpPr>
        <p:spPr>
          <a:xfrm>
            <a:off x="3069203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821679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79456" y="3052939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0800000">
            <a:off x="5821679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>
            <a:off x="8579456" y="5646790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>
            <a:off x="11343139" y="3043171"/>
            <a:ext cx="12700" cy="2603619"/>
          </a:xfrm>
          <a:prstGeom prst="bentConnector3">
            <a:avLst>
              <a:gd name="adj1" fmla="val 22382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30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Geodesic Erosion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d>
                      <m:dPr>
                        <m:ctrlPr>
                          <a:rPr lang="en-US" sz="36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⊖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36" y="1967259"/>
            <a:ext cx="2169174" cy="2169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sz="3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0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90" y="5732373"/>
                <a:ext cx="4341254" cy="7394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351051" y="1600200"/>
            <a:ext cx="2169174" cy="2536233"/>
            <a:chOff x="1351051" y="1600200"/>
            <a:chExt cx="2169174" cy="253623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51051" y="4302616"/>
            <a:ext cx="2169174" cy="2518886"/>
            <a:chOff x="1351051" y="4302616"/>
            <a:chExt cx="2169174" cy="251888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4302616"/>
              <a:ext cx="2169174" cy="216917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351051" y="6454443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Mask - 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20225" y="2682514"/>
            <a:ext cx="1501211" cy="369332"/>
            <a:chOff x="3520225" y="2682514"/>
            <a:chExt cx="1501211" cy="369332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33157" y="3051846"/>
              <a:ext cx="12753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520225" y="2682514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Erode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691821" y="1967259"/>
            <a:ext cx="2169174" cy="2610385"/>
            <a:chOff x="8691821" y="1967259"/>
            <a:chExt cx="2169174" cy="26103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4136433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633157" y="2867180"/>
            <a:ext cx="4505388" cy="2515482"/>
            <a:chOff x="3633157" y="2867180"/>
            <a:chExt cx="4505388" cy="2515482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7241306" y="3051846"/>
              <a:ext cx="451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3886" y="2867180"/>
                  <a:ext cx="39465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Elbow Connector 27"/>
            <p:cNvCxnSpPr/>
            <p:nvPr/>
          </p:nvCxnSpPr>
          <p:spPr>
            <a:xfrm flipV="1">
              <a:off x="3633157" y="3295650"/>
              <a:ext cx="4310693" cy="2087012"/>
            </a:xfrm>
            <a:prstGeom prst="bentConnector3">
              <a:avLst>
                <a:gd name="adj1" fmla="val 10008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>
            <a:off x="8189241" y="3051846"/>
            <a:ext cx="4518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1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l"/>
                <a:r>
                  <a:rPr lang="en-US" sz="49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Reconstruction by Erosion</a:t>
                </a:r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  <m:d>
                      <m:dPr>
                        <m:ctrlPr>
                          <a:rPr lang="en-US" sz="40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d>
                          <m:dPr>
                            <m:ctrlPr>
                              <a:rPr lang="en-US" sz="4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sz="4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22"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595891" y="2164610"/>
            <a:ext cx="2169174" cy="2610385"/>
            <a:chOff x="8691821" y="1526048"/>
            <a:chExt cx="2169174" cy="261038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838200" y="2238762"/>
            <a:ext cx="2169174" cy="2536233"/>
            <a:chOff x="1351051" y="1600200"/>
            <a:chExt cx="2169174" cy="2536233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051" y="1967259"/>
              <a:ext cx="2169174" cy="2169174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1351051" y="1600200"/>
              <a:ext cx="2169174" cy="36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 - 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353582" y="2158817"/>
            <a:ext cx="2169174" cy="2610385"/>
            <a:chOff x="8691821" y="1526048"/>
            <a:chExt cx="2169174" cy="2610385"/>
          </a:xfrm>
        </p:grpSpPr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9111274" y="2158817"/>
            <a:ext cx="2169174" cy="2610385"/>
            <a:chOff x="8691821" y="1526048"/>
            <a:chExt cx="2169174" cy="2610385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821" y="1967259"/>
              <a:ext cx="2169174" cy="21691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d>
                          <m:d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821" y="1526048"/>
                  <a:ext cx="2169174" cy="44121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Straight Arrow Connector 11"/>
          <p:cNvCxnSpPr/>
          <p:nvPr/>
        </p:nvCxnSpPr>
        <p:spPr>
          <a:xfrm>
            <a:off x="3069203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821679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579456" y="3694383"/>
            <a:ext cx="4691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5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 by Reconstruction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d>
                        <m:d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⊖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𝑛𝐵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Multiple erosions followed by Reconstruction by Dilation</a:t>
                </a:r>
              </a:p>
              <a:p>
                <a:endParaRPr lang="en-US" dirty="0"/>
              </a:p>
              <a:p>
                <a:r>
                  <a:rPr lang="en-US" dirty="0" smtClean="0"/>
                  <a:t>Perfectly restores non-eroded parts of the image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35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04" y="337504"/>
            <a:ext cx="3914286" cy="2961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612" y="337504"/>
            <a:ext cx="3914286" cy="2961905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99233" y="3668741"/>
            <a:ext cx="5394390" cy="2961905"/>
            <a:chOff x="0" y="3668741"/>
            <a:chExt cx="5394390" cy="296190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0104" y="3668741"/>
              <a:ext cx="3914286" cy="2961905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0" y="4624084"/>
              <a:ext cx="148010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 Opening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96000" y="3668740"/>
            <a:ext cx="5572836" cy="2961905"/>
            <a:chOff x="6797612" y="3668741"/>
            <a:chExt cx="5572836" cy="296190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7612" y="3668741"/>
              <a:ext cx="3914286" cy="296190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711898" y="4503362"/>
              <a:ext cx="165855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Opening by</a:t>
              </a:r>
            </a:p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Reconstruction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45395" y="1449124"/>
            <a:ext cx="1517115" cy="738663"/>
            <a:chOff x="5345395" y="1449124"/>
            <a:chExt cx="1517115" cy="738663"/>
          </a:xfrm>
        </p:grpSpPr>
        <p:grpSp>
          <p:nvGrpSpPr>
            <p:cNvPr id="9" name="Group 8"/>
            <p:cNvGrpSpPr/>
            <p:nvPr/>
          </p:nvGrpSpPr>
          <p:grpSpPr>
            <a:xfrm>
              <a:off x="5345395" y="1449124"/>
              <a:ext cx="1501211" cy="369332"/>
              <a:chOff x="3520225" y="2682514"/>
              <a:chExt cx="1501211" cy="369332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3633157" y="3051846"/>
                <a:ext cx="12753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3520225" y="2682514"/>
                <a:ext cx="150121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Erode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361299" y="1818455"/>
              <a:ext cx="15012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1x15 SE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68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Filling Holes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 smtClean="0"/>
                  <a:t>Let </a:t>
                </a:r>
                <a:r>
                  <a:rPr lang="en-US" i="1" dirty="0" smtClean="0"/>
                  <a:t>I </a:t>
                </a:r>
                <a:r>
                  <a:rPr lang="en-US" dirty="0" smtClean="0"/>
                  <a:t>be a binary image with a hole in it.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border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The result image with the hole filled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Content Placeholder 2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865306" y="4126801"/>
            <a:ext cx="1400033" cy="2488681"/>
            <a:chOff x="837590" y="4126801"/>
            <a:chExt cx="1400033" cy="248868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9926662" y="4126801"/>
            <a:ext cx="1400033" cy="2488681"/>
            <a:chOff x="837590" y="4126801"/>
            <a:chExt cx="1400033" cy="2488681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3130645" y="4127517"/>
            <a:ext cx="1400033" cy="2488681"/>
            <a:chOff x="837590" y="4126801"/>
            <a:chExt cx="1400033" cy="2488681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5395984" y="4126801"/>
            <a:ext cx="1400033" cy="2488681"/>
            <a:chOff x="837590" y="4126801"/>
            <a:chExt cx="1400033" cy="2488681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7661323" y="4140090"/>
            <a:ext cx="1400033" cy="2488681"/>
            <a:chOff x="837590" y="4126801"/>
            <a:chExt cx="1400033" cy="248868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199" y="4126801"/>
              <a:ext cx="1398816" cy="2098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590" y="6246150"/>
                  <a:ext cx="1400033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987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91" y="1501254"/>
            <a:ext cx="4860760" cy="385549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96" y="1501254"/>
            <a:ext cx="4860760" cy="3855492"/>
          </a:xfrm>
        </p:spPr>
      </p:pic>
      <p:cxnSp>
        <p:nvCxnSpPr>
          <p:cNvPr id="8" name="Straight Arrow Connector 7"/>
          <p:cNvCxnSpPr/>
          <p:nvPr/>
        </p:nvCxnSpPr>
        <p:spPr>
          <a:xfrm>
            <a:off x="5486400" y="3429000"/>
            <a:ext cx="12404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Clearing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 smtClean="0"/>
                  <a:t>Let </a:t>
                </a:r>
                <a:r>
                  <a:rPr lang="en-US" i="1" dirty="0" smtClean="0"/>
                  <a:t>I </a:t>
                </a:r>
                <a:r>
                  <a:rPr lang="en-US" dirty="0" smtClean="0"/>
                  <a:t>be a binary image.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border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The result image with the clear border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sSubSup>
                      <m:sSub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Content Placeholder 2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8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13" y="293222"/>
            <a:ext cx="3914775" cy="310515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134136" y="1938657"/>
            <a:ext cx="3914775" cy="4762536"/>
            <a:chOff x="1134136" y="1938657"/>
            <a:chExt cx="3914775" cy="476253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136" y="3596043"/>
              <a:ext cx="3914775" cy="3105150"/>
            </a:xfrm>
            <a:prstGeom prst="rect">
              <a:avLst/>
            </a:prstGeom>
          </p:spPr>
        </p:pic>
        <p:grpSp>
          <p:nvGrpSpPr>
            <p:cNvPr id="26" name="Group 25"/>
            <p:cNvGrpSpPr/>
            <p:nvPr/>
          </p:nvGrpSpPr>
          <p:grpSpPr>
            <a:xfrm>
              <a:off x="1555241" y="1938657"/>
              <a:ext cx="2499924" cy="1619218"/>
              <a:chOff x="1555241" y="1938657"/>
              <a:chExt cx="2499924" cy="1619218"/>
            </a:xfrm>
          </p:grpSpPr>
          <p:cxnSp>
            <p:nvCxnSpPr>
              <p:cNvPr id="9" name="Elbow Connector 8"/>
              <p:cNvCxnSpPr/>
              <p:nvPr/>
            </p:nvCxnSpPr>
            <p:spPr>
              <a:xfrm rot="5400000">
                <a:off x="2518012" y="2020722"/>
                <a:ext cx="1619218" cy="1455088"/>
              </a:xfrm>
              <a:prstGeom prst="bentConnector3">
                <a:avLst>
                  <a:gd name="adj1" fmla="val -579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55241" y="2514740"/>
                    <a:ext cx="961388" cy="4670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5241" y="2514740"/>
                    <a:ext cx="961388" cy="46705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266"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Group 28"/>
          <p:cNvGrpSpPr/>
          <p:nvPr/>
        </p:nvGrpSpPr>
        <p:grpSpPr>
          <a:xfrm>
            <a:off x="5067300" y="3595145"/>
            <a:ext cx="5987913" cy="3105150"/>
            <a:chOff x="5067300" y="3595145"/>
            <a:chExt cx="5987913" cy="310515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0438" y="3595145"/>
              <a:ext cx="3914775" cy="3105150"/>
            </a:xfrm>
            <a:prstGeom prst="rect">
              <a:avLst/>
            </a:prstGeom>
          </p:spPr>
        </p:pic>
        <p:grpSp>
          <p:nvGrpSpPr>
            <p:cNvPr id="28" name="Group 27"/>
            <p:cNvGrpSpPr/>
            <p:nvPr/>
          </p:nvGrpSpPr>
          <p:grpSpPr>
            <a:xfrm>
              <a:off x="5067300" y="4651513"/>
              <a:ext cx="2057399" cy="496207"/>
              <a:chOff x="5067300" y="4651513"/>
              <a:chExt cx="2057399" cy="496207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5128591" y="5147720"/>
                <a:ext cx="19321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067300" y="4651513"/>
                    <a:ext cx="2057399" cy="4670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7300" y="4651513"/>
                    <a:ext cx="2057399" cy="46705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25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2800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Erosion/Dilation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886209"/>
            <a:ext cx="2705100" cy="22002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886209"/>
            <a:ext cx="2705100" cy="2200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1371607"/>
            <a:ext cx="2705100" cy="2200275"/>
          </a:xfrm>
          <a:prstGeom prst="rect">
            <a:avLst/>
          </a:prstGeom>
        </p:spPr>
      </p:pic>
      <p:cxnSp>
        <p:nvCxnSpPr>
          <p:cNvPr id="8" name="Elbow Connector 7"/>
          <p:cNvCxnSpPr>
            <a:stCxn id="6" idx="3"/>
            <a:endCxn id="4" idx="0"/>
          </p:cNvCxnSpPr>
          <p:nvPr/>
        </p:nvCxnSpPr>
        <p:spPr>
          <a:xfrm>
            <a:off x="7448550" y="2471738"/>
            <a:ext cx="838200" cy="14144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6" idx="1"/>
            <a:endCxn id="5" idx="0"/>
          </p:cNvCxnSpPr>
          <p:nvPr/>
        </p:nvCxnSpPr>
        <p:spPr>
          <a:xfrm rot="10800000" flipV="1">
            <a:off x="3867150" y="2471738"/>
            <a:ext cx="876300" cy="14144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14653" y="2705109"/>
                <a:ext cx="952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⊖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650" y="2705100"/>
                <a:ext cx="952499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5128" t="-471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05805" y="2705109"/>
                <a:ext cx="952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Dilation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⊕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705100"/>
                <a:ext cx="952499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5769" t="-4717" r="-448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8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7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Opening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)⊕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Closing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⊕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1630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Opening/Closing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OpeningT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591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rodedWren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2305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edWrenc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305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losingTes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591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latedWrenc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4591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losedWrenc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05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31" idx="3"/>
            <a:endCxn id="1027" idx="1"/>
          </p:cNvCxnSpPr>
          <p:nvPr/>
        </p:nvCxnSpPr>
        <p:spPr>
          <a:xfrm>
            <a:off x="4095750" y="3019425"/>
            <a:ext cx="12001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27" idx="3"/>
            <a:endCxn id="1028" idx="1"/>
          </p:cNvCxnSpPr>
          <p:nvPr/>
        </p:nvCxnSpPr>
        <p:spPr>
          <a:xfrm>
            <a:off x="6724650" y="3019425"/>
            <a:ext cx="12001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029" idx="3"/>
            <a:endCxn id="1030" idx="1"/>
          </p:cNvCxnSpPr>
          <p:nvPr/>
        </p:nvCxnSpPr>
        <p:spPr>
          <a:xfrm>
            <a:off x="4095750" y="5305425"/>
            <a:ext cx="12001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30" idx="3"/>
            <a:endCxn id="1026" idx="1"/>
          </p:cNvCxnSpPr>
          <p:nvPr/>
        </p:nvCxnSpPr>
        <p:spPr>
          <a:xfrm>
            <a:off x="6724650" y="5305425"/>
            <a:ext cx="12001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91000" y="259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Erosion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81800" y="2590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0" y="4888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81800" y="4888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Erosion</a:t>
            </a:r>
          </a:p>
        </p:txBody>
      </p:sp>
    </p:spTree>
    <p:extLst>
      <p:ext uri="{BB962C8B-B14F-4D97-AF65-F5344CB8AC3E}">
        <p14:creationId xmlns:p14="http://schemas.microsoft.com/office/powerpoint/2010/main" val="14879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Hit-or-Miss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∩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ea typeface="Cambria Math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⊕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charset="0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/>
                </a:r>
                <a:br>
                  <a:rPr lang="en-US" b="0" dirty="0" smtClean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267200"/>
            <a:ext cx="2286000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267200"/>
            <a:ext cx="2286000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40" y="2952750"/>
            <a:ext cx="57245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⊗{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}=(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…)⊗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191000"/>
            <a:ext cx="1524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191000"/>
            <a:ext cx="15240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4191000"/>
            <a:ext cx="1524000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4191000"/>
            <a:ext cx="1524000" cy="15240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9" idx="3"/>
            <a:endCxn id="5" idx="1"/>
          </p:cNvCxnSpPr>
          <p:nvPr/>
        </p:nvCxnSpPr>
        <p:spPr>
          <a:xfrm>
            <a:off x="3429001" y="4953000"/>
            <a:ext cx="7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5715000" y="4953000"/>
            <a:ext cx="7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8001000" y="4953000"/>
            <a:ext cx="7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00401" y="5745332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745332"/>
                <a:ext cx="12192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86400" y="5745332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⊗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745332"/>
                <a:ext cx="12192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086600" y="5747050"/>
                <a:ext cx="32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…)⊗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747050"/>
                <a:ext cx="32004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4" y="2438400"/>
            <a:ext cx="645016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7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Thickening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⊙{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}=(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⊙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⊙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…)⊙</m:t>
                      </m:r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endParaRPr lang="en-US" b="0" dirty="0" smtClean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191000"/>
            <a:ext cx="15240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191000"/>
            <a:ext cx="1524000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4191000"/>
            <a:ext cx="1524000" cy="1524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4191000"/>
            <a:ext cx="1524000" cy="15240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9" idx="3"/>
            <a:endCxn id="5" idx="1"/>
          </p:cNvCxnSpPr>
          <p:nvPr/>
        </p:nvCxnSpPr>
        <p:spPr>
          <a:xfrm>
            <a:off x="3429001" y="4953000"/>
            <a:ext cx="7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5715000" y="4953000"/>
            <a:ext cx="7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1"/>
          </p:cNvCxnSpPr>
          <p:nvPr/>
        </p:nvCxnSpPr>
        <p:spPr>
          <a:xfrm>
            <a:off x="8001000" y="4953000"/>
            <a:ext cx="762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00401" y="5745332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⊙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745332"/>
                <a:ext cx="12192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86400" y="5745332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⊙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745332"/>
                <a:ext cx="12192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086600" y="5747050"/>
                <a:ext cx="32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/>
                        </a:rPr>
                        <m:t>(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…</m:t>
                          </m:r>
                          <m:d>
                            <m:dPr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…)⊙</m:t>
                      </m:r>
                      <m:sSub>
                        <m:sSubPr>
                          <m:ctrlPr>
                            <a:rPr lang="en-US" i="1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747050"/>
                <a:ext cx="32004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4" y="2438409"/>
            <a:ext cx="6450169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Skeletonizing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 </a:t>
            </a:r>
            <a:r>
              <a:rPr lang="en-US" dirty="0" smtClean="0"/>
              <a:t>thinning's</a:t>
            </a:r>
            <a:endParaRPr lang="en-US" dirty="0" smtClean="0"/>
          </a:p>
          <a:p>
            <a:r>
              <a:rPr lang="en-US" dirty="0" smtClean="0"/>
              <a:t>Until image shows no change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505200"/>
            <a:ext cx="10058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9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7"/>
            <a:ext cx="10972800" cy="1274796"/>
          </a:xfrm>
        </p:spPr>
        <p:txBody>
          <a:bodyPr/>
          <a:lstStyle/>
          <a:p>
            <a:r>
              <a:rPr lang="en-US" dirty="0" smtClean="0"/>
              <a:t>Removes short branches</a:t>
            </a:r>
          </a:p>
          <a:p>
            <a:r>
              <a:rPr lang="en-US" dirty="0" smtClean="0"/>
              <a:t>Complement to the </a:t>
            </a:r>
            <a:r>
              <a:rPr lang="en-US" dirty="0" smtClean="0"/>
              <a:t>skeletonizing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057400" y="3057572"/>
                <a:ext cx="16764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⊗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057572"/>
                <a:ext cx="1676400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057400" y="3616489"/>
                <a:ext cx="2209800" cy="875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is-I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8</m:t>
                          </m:r>
                        </m:sup>
                        <m:e>
                          <m:d>
                            <m:dPr>
                              <m:ctrlPr>
                                <a:rPr lang="mr-I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⊛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charset="0"/>
                                      <a:ea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616489"/>
                <a:ext cx="2209800" cy="8754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057400" y="5240487"/>
                <a:ext cx="1524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240487"/>
                <a:ext cx="152400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057400" y="4681570"/>
                <a:ext cx="23222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⊕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∩</m:t>
                      </m:r>
                      <m:r>
                        <a:rPr lang="en-US" b="0" i="1" smtClean="0">
                          <a:latin typeface="Cambria Math" charset="0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681570"/>
                <a:ext cx="232228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3059668"/>
            <a:ext cx="270942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3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590800"/>
            <a:ext cx="3962400" cy="2971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590800"/>
            <a:ext cx="39624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0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177</Words>
  <Application>Microsoft Macintosh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Cambria Math</vt:lpstr>
      <vt:lpstr>Times New Roman</vt:lpstr>
      <vt:lpstr>Arial</vt:lpstr>
      <vt:lpstr>Office Theme</vt:lpstr>
      <vt:lpstr>Morphological Image Reconstruction</vt:lpstr>
      <vt:lpstr>Erosion/Dilation</vt:lpstr>
      <vt:lpstr>Opening/Closing</vt:lpstr>
      <vt:lpstr>Hit-or-Miss</vt:lpstr>
      <vt:lpstr>Thinning</vt:lpstr>
      <vt:lpstr>Thickening</vt:lpstr>
      <vt:lpstr>Skeletonizing</vt:lpstr>
      <vt:lpstr>Pruning</vt:lpstr>
      <vt:lpstr>Pruning</vt:lpstr>
      <vt:lpstr>Geodesic Dilation  D_G^((1)) (F)=(F ⨁▒  B)∩G</vt:lpstr>
      <vt:lpstr>Reconstruction by Dilation  R_G^D (F)=D_G^((k) ) (F)</vt:lpstr>
      <vt:lpstr>Geodesic Erosion  E_G^((1)) (F)=(F⊖B)∪G</vt:lpstr>
      <vt:lpstr>Reconstruction by Erosion  R_G^E (F)=E_G^((k) ) (F)</vt:lpstr>
      <vt:lpstr>Opening by Reconstruction </vt:lpstr>
      <vt:lpstr>PowerPoint Presentation</vt:lpstr>
      <vt:lpstr>Filling Holes</vt:lpstr>
      <vt:lpstr>PowerPoint Presentation</vt:lpstr>
      <vt:lpstr>Boundary Clearing</vt:lpstr>
      <vt:lpstr>PowerPoint Presentation</vt:lpstr>
      <vt:lpstr>Questions?</vt:lpstr>
    </vt:vector>
  </TitlesOfParts>
  <Company>CHR Solutions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Sieh</dc:creator>
  <cp:lastModifiedBy>Doell, Taylor D.</cp:lastModifiedBy>
  <cp:revision>39</cp:revision>
  <dcterms:created xsi:type="dcterms:W3CDTF">2017-04-22T19:42:44Z</dcterms:created>
  <dcterms:modified xsi:type="dcterms:W3CDTF">2017-04-24T00:13:11Z</dcterms:modified>
</cp:coreProperties>
</file>