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57" r:id="rId4"/>
    <p:sldId id="284" r:id="rId5"/>
    <p:sldId id="258" r:id="rId6"/>
    <p:sldId id="282" r:id="rId7"/>
    <p:sldId id="259" r:id="rId8"/>
    <p:sldId id="283" r:id="rId9"/>
    <p:sldId id="285" r:id="rId10"/>
    <p:sldId id="279" r:id="rId11"/>
    <p:sldId id="286" r:id="rId12"/>
    <p:sldId id="28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AFAE37-22A8-4C05-92B5-6441A9CB5C09}">
          <p14:sldIdLst>
            <p14:sldId id="266"/>
            <p14:sldId id="264"/>
            <p14:sldId id="257"/>
            <p14:sldId id="284"/>
            <p14:sldId id="258"/>
            <p14:sldId id="282"/>
            <p14:sldId id="259"/>
            <p14:sldId id="283"/>
            <p14:sldId id="285"/>
            <p14:sldId id="279"/>
            <p14:sldId id="286"/>
            <p14:sldId id="287"/>
          </p14:sldIdLst>
        </p14:section>
        <p14:section name="Matt's Slides" id="{FD7678B8-A944-4B86-B091-709A2EAF319C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1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2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B887-C900-4FB3-9D2F-381B31F1A1A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4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1.png"/><Relationship Id="rId4" Type="http://schemas.openxmlformats.org/officeDocument/2006/relationships/image" Target="../media/image3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170.png"/><Relationship Id="rId3" Type="http://schemas.openxmlformats.org/officeDocument/2006/relationships/image" Target="../media/image45.png"/><Relationship Id="rId7" Type="http://schemas.openxmlformats.org/officeDocument/2006/relationships/image" Target="../media/image120.png"/><Relationship Id="rId12" Type="http://schemas.openxmlformats.org/officeDocument/2006/relationships/image" Target="../media/image44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160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100.png"/><Relationship Id="rId9" Type="http://schemas.openxmlformats.org/officeDocument/2006/relationships/image" Target="../media/image140.png"/><Relationship Id="rId1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49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4.png"/><Relationship Id="rId4" Type="http://schemas.openxmlformats.org/officeDocument/2006/relationships/image" Target="../media/image50.png"/><Relationship Id="rId9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51.png"/><Relationship Id="rId7" Type="http://schemas.openxmlformats.org/officeDocument/2006/relationships/image" Target="../media/image28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0.png"/><Relationship Id="rId4" Type="http://schemas.openxmlformats.org/officeDocument/2006/relationships/image" Target="../media/image27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12" Type="http://schemas.openxmlformats.org/officeDocument/2006/relationships/image" Target="../media/image45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5" Type="http://schemas.openxmlformats.org/officeDocument/2006/relationships/image" Target="../media/image64.png"/><Relationship Id="rId4" Type="http://schemas.openxmlformats.org/officeDocument/2006/relationships/image" Target="../media/image50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3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5.png"/><Relationship Id="rId10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Morphological Image Reconstruction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Taylor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Doell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Matt Dyke, 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Christian Sieh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CSC442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1295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Skeletonization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</a:t>
            </a:r>
            <a:r>
              <a:rPr lang="en-US" dirty="0" err="1"/>
              <a:t>t</a:t>
            </a:r>
            <a:r>
              <a:rPr lang="en-US" dirty="0" err="1" smtClean="0"/>
              <a:t>hinnings</a:t>
            </a:r>
            <a:endParaRPr lang="en-US" dirty="0" smtClean="0"/>
          </a:p>
          <a:p>
            <a:r>
              <a:rPr lang="en-US" dirty="0" smtClean="0"/>
              <a:t>Until image shows no change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05200"/>
            <a:ext cx="1005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7"/>
            <a:ext cx="10972800" cy="1274796"/>
          </a:xfrm>
        </p:spPr>
        <p:txBody>
          <a:bodyPr/>
          <a:lstStyle/>
          <a:p>
            <a:r>
              <a:rPr lang="en-US" dirty="0" smtClean="0"/>
              <a:t>Removes short branches</a:t>
            </a:r>
          </a:p>
          <a:p>
            <a:r>
              <a:rPr lang="en-US" dirty="0" smtClean="0"/>
              <a:t> Addition to the skeleton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57400" y="3057572"/>
                <a:ext cx="1676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⊗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057572"/>
                <a:ext cx="167640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57400" y="3616489"/>
                <a:ext cx="2209800" cy="875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is-I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8</m:t>
                          </m:r>
                        </m:sup>
                        <m:e>
                          <m:d>
                            <m:dPr>
                              <m:ctrlPr>
                                <a:rPr lang="mr-I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⊛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616489"/>
                <a:ext cx="2209800" cy="8754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57400" y="5240487"/>
                <a:ext cx="1524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240487"/>
                <a:ext cx="152400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57400" y="4681570"/>
                <a:ext cx="23222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⊕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681570"/>
                <a:ext cx="232228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43" y="2275553"/>
            <a:ext cx="2424834" cy="314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275553"/>
            <a:ext cx="1114495" cy="140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590800"/>
            <a:ext cx="3962400" cy="2971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0800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8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Geodesic Dilation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⨁"/>
                            <m:subHide m:val="on"/>
                            <m:sup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Dilate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9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sz="4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Reconstruction by Dilation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1523166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1597318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1517373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1517373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3589728" y="4120992"/>
            <a:ext cx="2169174" cy="2610385"/>
            <a:chOff x="8691821" y="1526048"/>
            <a:chExt cx="2169174" cy="2610385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353582" y="4120992"/>
            <a:ext cx="2169174" cy="2610385"/>
            <a:chOff x="8691821" y="1526048"/>
            <a:chExt cx="2169174" cy="2610385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9105283" y="4120992"/>
            <a:ext cx="2169174" cy="2610385"/>
            <a:chOff x="3595891" y="4120992"/>
            <a:chExt cx="2169174" cy="2610385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891" y="4562203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821679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579456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65839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30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Geodesic Erosion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Erode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1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sz="4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Reconstruction by Erosion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2164610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2238762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2158817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2158817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5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 by Reconstruction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Multiple erosions followed by Reconstruction by Dilation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Perfectly restores non-eroded parts of the image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3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04" y="337504"/>
            <a:ext cx="3914286" cy="2961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12" y="337504"/>
            <a:ext cx="3914286" cy="296190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99233" y="3668741"/>
            <a:ext cx="5394390" cy="2961905"/>
            <a:chOff x="0" y="3668741"/>
            <a:chExt cx="5394390" cy="29619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104" y="3668741"/>
              <a:ext cx="3914286" cy="296190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0" y="4624084"/>
              <a:ext cx="148010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 Opening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96000" y="3668740"/>
            <a:ext cx="5572836" cy="2961905"/>
            <a:chOff x="6797612" y="3668741"/>
            <a:chExt cx="5572836" cy="29619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612" y="3668741"/>
              <a:ext cx="3914286" cy="29619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711898" y="4503362"/>
              <a:ext cx="165855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Opening by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45395" y="1449124"/>
            <a:ext cx="1517115" cy="738663"/>
            <a:chOff x="5345395" y="1449124"/>
            <a:chExt cx="1517115" cy="738663"/>
          </a:xfrm>
        </p:grpSpPr>
        <p:grpSp>
          <p:nvGrpSpPr>
            <p:cNvPr id="9" name="Group 8"/>
            <p:cNvGrpSpPr/>
            <p:nvPr/>
          </p:nvGrpSpPr>
          <p:grpSpPr>
            <a:xfrm>
              <a:off x="5345395" y="1449124"/>
              <a:ext cx="1501211" cy="369332"/>
              <a:chOff x="3520225" y="2682514"/>
              <a:chExt cx="1501211" cy="369332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633157" y="3051846"/>
                <a:ext cx="12753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3520225" y="2682514"/>
                <a:ext cx="15012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Erode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361299" y="1818455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1x15 SE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8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Filling Holes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 smtClean="0"/>
                  <a:t>Let </a:t>
                </a:r>
                <a:r>
                  <a:rPr lang="en-US" i="1" dirty="0" smtClean="0"/>
                  <a:t>I </a:t>
                </a:r>
                <a:r>
                  <a:rPr lang="en-US" dirty="0" smtClean="0"/>
                  <a:t>be a binary image with a hole in it.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border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The result image with the hole filled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Content Placeholder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865306" y="4126801"/>
            <a:ext cx="1400033" cy="2488681"/>
            <a:chOff x="837590" y="4126801"/>
            <a:chExt cx="1400033" cy="248868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9926662" y="4126801"/>
            <a:ext cx="1400033" cy="2488681"/>
            <a:chOff x="837590" y="4126801"/>
            <a:chExt cx="1400033" cy="248868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3130645" y="4127517"/>
            <a:ext cx="1400033" cy="2488681"/>
            <a:chOff x="837590" y="4126801"/>
            <a:chExt cx="1400033" cy="248868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5395984" y="4126801"/>
            <a:ext cx="1400033" cy="2488681"/>
            <a:chOff x="837590" y="4126801"/>
            <a:chExt cx="1400033" cy="248868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7661323" y="4140090"/>
            <a:ext cx="1400033" cy="2488681"/>
            <a:chOff x="837590" y="4126801"/>
            <a:chExt cx="1400033" cy="24886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98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Erosion/Dilation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3886209"/>
            <a:ext cx="2705100" cy="2200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86209"/>
            <a:ext cx="2705100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1371607"/>
            <a:ext cx="2705100" cy="2200275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6" idx="3"/>
            <a:endCxn id="4" idx="0"/>
          </p:cNvCxnSpPr>
          <p:nvPr/>
        </p:nvCxnSpPr>
        <p:spPr>
          <a:xfrm>
            <a:off x="7448550" y="2471745"/>
            <a:ext cx="1714500" cy="141446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1"/>
            <a:endCxn id="5" idx="0"/>
          </p:cNvCxnSpPr>
          <p:nvPr/>
        </p:nvCxnSpPr>
        <p:spPr>
          <a:xfrm rot="10800000" flipV="1">
            <a:off x="2952750" y="2471745"/>
            <a:ext cx="1790700" cy="141446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09901" y="2590800"/>
                <a:ext cx="952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1" y="2590800"/>
                <a:ext cx="952499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769" t="-471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53400" y="2590800"/>
                <a:ext cx="952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Dilation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590800"/>
                <a:ext cx="952499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5769" t="-4717" r="-44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8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1" y="1501254"/>
            <a:ext cx="4860760" cy="385549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96" y="1501254"/>
            <a:ext cx="4860760" cy="3855492"/>
          </a:xfrm>
        </p:spPr>
      </p:pic>
      <p:cxnSp>
        <p:nvCxnSpPr>
          <p:cNvPr id="8" name="Straight Arrow Connector 7"/>
          <p:cNvCxnSpPr/>
          <p:nvPr/>
        </p:nvCxnSpPr>
        <p:spPr>
          <a:xfrm>
            <a:off x="5486400" y="3429000"/>
            <a:ext cx="12404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Clearing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Let </a:t>
                </a:r>
                <a:r>
                  <a:rPr lang="en-US" i="1" dirty="0" smtClean="0"/>
                  <a:t>I </a:t>
                </a:r>
                <a:r>
                  <a:rPr lang="en-US" dirty="0" smtClean="0"/>
                  <a:t>be a binary image.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border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The result image with the clear border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Content Placeholder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8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3" y="293222"/>
            <a:ext cx="3914775" cy="310515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134136" y="1938657"/>
            <a:ext cx="3914775" cy="4762536"/>
            <a:chOff x="1134136" y="1938657"/>
            <a:chExt cx="3914775" cy="47625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136" y="3596043"/>
              <a:ext cx="3914775" cy="3105150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555241" y="1938657"/>
              <a:ext cx="2499924" cy="1619218"/>
              <a:chOff x="1555241" y="1938657"/>
              <a:chExt cx="2499924" cy="1619218"/>
            </a:xfrm>
          </p:grpSpPr>
          <p:cxnSp>
            <p:nvCxnSpPr>
              <p:cNvPr id="9" name="Elbow Connector 8"/>
              <p:cNvCxnSpPr/>
              <p:nvPr/>
            </p:nvCxnSpPr>
            <p:spPr>
              <a:xfrm rot="5400000">
                <a:off x="2518012" y="2020722"/>
                <a:ext cx="1619218" cy="1455088"/>
              </a:xfrm>
              <a:prstGeom prst="bentConnector3">
                <a:avLst>
                  <a:gd name="adj1" fmla="val -579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55241" y="2514740"/>
                    <a:ext cx="961388" cy="467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5241" y="2514740"/>
                    <a:ext cx="961388" cy="467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66"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5067300" y="3595145"/>
            <a:ext cx="5987913" cy="3105150"/>
            <a:chOff x="5067300" y="3595145"/>
            <a:chExt cx="5987913" cy="3105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0438" y="3595145"/>
              <a:ext cx="3914775" cy="3105150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5067300" y="4651513"/>
              <a:ext cx="2057399" cy="496207"/>
              <a:chOff x="5067300" y="4651513"/>
              <a:chExt cx="2057399" cy="496207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5128591" y="5147720"/>
                <a:ext cx="19321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067300" y="4651513"/>
                    <a:ext cx="2057399" cy="467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7300" y="4651513"/>
                    <a:ext cx="2057399" cy="46705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5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2800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6796" y="1600200"/>
                <a:ext cx="10958004" cy="4525972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)⊕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796" y="1600200"/>
                <a:ext cx="10958004" cy="452597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ErodedWren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28194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edWren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8194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losedWren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8194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31" idx="3"/>
            <a:endCxn id="1027" idx="1"/>
          </p:cNvCxnSpPr>
          <p:nvPr/>
        </p:nvCxnSpPr>
        <p:spPr>
          <a:xfrm>
            <a:off x="3429000" y="4010025"/>
            <a:ext cx="14001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27" idx="3"/>
            <a:endCxn id="1028" idx="1"/>
          </p:cNvCxnSpPr>
          <p:nvPr/>
        </p:nvCxnSpPr>
        <p:spPr>
          <a:xfrm>
            <a:off x="7210425" y="4010025"/>
            <a:ext cx="14001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24173" y="3516416"/>
            <a:ext cx="120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05599" y="3516416"/>
            <a:ext cx="120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</a:t>
            </a:r>
          </a:p>
        </p:txBody>
      </p:sp>
    </p:spTree>
    <p:extLst>
      <p:ext uri="{BB962C8B-B14F-4D97-AF65-F5344CB8AC3E}">
        <p14:creationId xmlns:p14="http://schemas.microsoft.com/office/powerpoint/2010/main" val="14879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6796" y="1600200"/>
                <a:ext cx="10958004" cy="4525972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796" y="1600200"/>
                <a:ext cx="10958004" cy="452597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Opening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933" y="2819400"/>
            <a:ext cx="237744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losingT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3" y="2819400"/>
            <a:ext cx="237744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latedWren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08" y="2819400"/>
            <a:ext cx="237744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029" idx="3"/>
            <a:endCxn id="1030" idx="1"/>
          </p:cNvCxnSpPr>
          <p:nvPr/>
        </p:nvCxnSpPr>
        <p:spPr>
          <a:xfrm>
            <a:off x="3502342" y="4008120"/>
            <a:ext cx="1276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30" idx="3"/>
            <a:endCxn id="1026" idx="1"/>
          </p:cNvCxnSpPr>
          <p:nvPr/>
        </p:nvCxnSpPr>
        <p:spPr>
          <a:xfrm>
            <a:off x="7283767" y="4008120"/>
            <a:ext cx="1276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69572" y="3534620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50998" y="3534620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</a:p>
        </p:txBody>
      </p:sp>
    </p:spTree>
    <p:extLst>
      <p:ext uri="{BB962C8B-B14F-4D97-AF65-F5344CB8AC3E}">
        <p14:creationId xmlns:p14="http://schemas.microsoft.com/office/powerpoint/2010/main" val="18008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Hit-or-Miss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/>
                </a:r>
                <a:b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19" y="2895600"/>
            <a:ext cx="9392161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Hit-or-Miss Continued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200400"/>
            <a:ext cx="3048000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28" y="3200400"/>
            <a:ext cx="3048000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886" y="1447800"/>
            <a:ext cx="6474234" cy="152968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3"/>
            <a:endCxn id="4" idx="1"/>
          </p:cNvCxnSpPr>
          <p:nvPr/>
        </p:nvCxnSpPr>
        <p:spPr>
          <a:xfrm>
            <a:off x="3838828" y="4724400"/>
            <a:ext cx="44669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33800" y="4267200"/>
                <a:ext cx="472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⊛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267200"/>
                <a:ext cx="47244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49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91" y="2819400"/>
            <a:ext cx="2418019" cy="2418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81" y="2819400"/>
            <a:ext cx="2418019" cy="24180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32" y="2057400"/>
            <a:ext cx="1979868" cy="197986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7305010" y="4028410"/>
            <a:ext cx="17831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52358" y="41910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58" y="4191000"/>
                <a:ext cx="146304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Elbow Connector 11"/>
          <p:cNvCxnSpPr>
            <a:stCxn id="9" idx="3"/>
            <a:endCxn id="5" idx="1"/>
          </p:cNvCxnSpPr>
          <p:nvPr/>
        </p:nvCxnSpPr>
        <p:spPr>
          <a:xfrm>
            <a:off x="2819400" y="3047334"/>
            <a:ext cx="2067591" cy="98107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25"/>
          <a:stretch/>
        </p:blipFill>
        <p:spPr>
          <a:xfrm>
            <a:off x="839532" y="4476750"/>
            <a:ext cx="1964162" cy="1974850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14" idx="3"/>
            <a:endCxn id="5" idx="1"/>
          </p:cNvCxnSpPr>
          <p:nvPr/>
        </p:nvCxnSpPr>
        <p:spPr>
          <a:xfrm flipV="1">
            <a:off x="2803694" y="4028410"/>
            <a:ext cx="2083297" cy="143576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7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Thinning Continued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⊗{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}=(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4399217"/>
            <a:ext cx="1828802" cy="1828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8" y="4399217"/>
            <a:ext cx="1828802" cy="1828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798" y="4399217"/>
            <a:ext cx="1828802" cy="1828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399217"/>
            <a:ext cx="1828802" cy="1828802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8" idx="3"/>
            <a:endCxn id="5" idx="1"/>
          </p:cNvCxnSpPr>
          <p:nvPr/>
        </p:nvCxnSpPr>
        <p:spPr>
          <a:xfrm>
            <a:off x="3124202" y="5313618"/>
            <a:ext cx="76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715001" y="5313618"/>
            <a:ext cx="76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8305800" y="5313618"/>
            <a:ext cx="7619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78480" y="62484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80" y="6248400"/>
                <a:ext cx="146304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64479" y="62484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479" y="6248400"/>
                <a:ext cx="146304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66558" y="6250118"/>
                <a:ext cx="3840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58" y="6250118"/>
                <a:ext cx="384048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38400"/>
            <a:ext cx="7059777" cy="16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5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Thickening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⊙{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}=(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4399217"/>
            <a:ext cx="1828802" cy="1828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8" y="4399217"/>
            <a:ext cx="1828802" cy="1828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798" y="4399217"/>
            <a:ext cx="1828802" cy="1828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399217"/>
            <a:ext cx="1828802" cy="1828802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8" idx="3"/>
            <a:endCxn id="5" idx="1"/>
          </p:cNvCxnSpPr>
          <p:nvPr/>
        </p:nvCxnSpPr>
        <p:spPr>
          <a:xfrm>
            <a:off x="3124202" y="5313618"/>
            <a:ext cx="76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715001" y="5313618"/>
            <a:ext cx="76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8305800" y="5313618"/>
            <a:ext cx="7619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78480" y="62484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80" y="6248400"/>
                <a:ext cx="146304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64479" y="62484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479" y="6248400"/>
                <a:ext cx="146304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66558" y="6250118"/>
                <a:ext cx="3840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58" y="6250118"/>
                <a:ext cx="384048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38400"/>
            <a:ext cx="7059777" cy="16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197</Words>
  <Application>Microsoft Office PowerPoint</Application>
  <PresentationFormat>Widescreen</PresentationFormat>
  <Paragraphs>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Office Theme</vt:lpstr>
      <vt:lpstr>Morphological Image Reconstruction</vt:lpstr>
      <vt:lpstr>Erosion/Dilation</vt:lpstr>
      <vt:lpstr>Opening</vt:lpstr>
      <vt:lpstr>Closing</vt:lpstr>
      <vt:lpstr>Hit-or-Miss</vt:lpstr>
      <vt:lpstr>Hit-or-Miss Continued</vt:lpstr>
      <vt:lpstr>Thinning</vt:lpstr>
      <vt:lpstr>Thinning Continued</vt:lpstr>
      <vt:lpstr>Thickening</vt:lpstr>
      <vt:lpstr>Skeletonization</vt:lpstr>
      <vt:lpstr>Pruning</vt:lpstr>
      <vt:lpstr>Pruning</vt:lpstr>
      <vt:lpstr>Geodesic Dilation  D_G^((1)) (F)=(F ⨁▒  B)∩G</vt:lpstr>
      <vt:lpstr>Reconstruction by Dilation  R_G^D (F)=D_G^((k) ) (F)</vt:lpstr>
      <vt:lpstr>Geodesic Erosion  E_G^((1)) (F)=(F⊖B)∪G</vt:lpstr>
      <vt:lpstr>Reconstruction by Erosion  R_G^E (F)=E_G^((k) ) (F)</vt:lpstr>
      <vt:lpstr>Opening by Reconstruction </vt:lpstr>
      <vt:lpstr>PowerPoint Presentation</vt:lpstr>
      <vt:lpstr>Filling Holes</vt:lpstr>
      <vt:lpstr>PowerPoint Presentation</vt:lpstr>
      <vt:lpstr>Boundary Clearing</vt:lpstr>
      <vt:lpstr>PowerPoint Presentation</vt:lpstr>
      <vt:lpstr>Questions?</vt:lpstr>
    </vt:vector>
  </TitlesOfParts>
  <Company>CHR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Sieh</dc:creator>
  <cp:lastModifiedBy>Dyke, Matthew A.</cp:lastModifiedBy>
  <cp:revision>51</cp:revision>
  <dcterms:created xsi:type="dcterms:W3CDTF">2017-04-22T19:42:44Z</dcterms:created>
  <dcterms:modified xsi:type="dcterms:W3CDTF">2017-04-24T18:32:37Z</dcterms:modified>
</cp:coreProperties>
</file>