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9" r:id="rId3"/>
    <p:sldId id="272" r:id="rId4"/>
    <p:sldId id="271" r:id="rId5"/>
    <p:sldId id="284" r:id="rId6"/>
    <p:sldId id="260" r:id="rId7"/>
    <p:sldId id="262" r:id="rId8"/>
    <p:sldId id="263" r:id="rId9"/>
    <p:sldId id="264" r:id="rId10"/>
    <p:sldId id="265" r:id="rId11"/>
    <p:sldId id="267" r:id="rId12"/>
    <p:sldId id="268" r:id="rId13"/>
    <p:sldId id="269" r:id="rId14"/>
    <p:sldId id="270" r:id="rId15"/>
    <p:sldId id="273" r:id="rId16"/>
    <p:sldId id="274" r:id="rId17"/>
    <p:sldId id="275" r:id="rId18"/>
    <p:sldId id="276" r:id="rId19"/>
    <p:sldId id="279" r:id="rId20"/>
    <p:sldId id="280" r:id="rId21"/>
    <p:sldId id="277" r:id="rId22"/>
    <p:sldId id="281" r:id="rId23"/>
    <p:sldId id="282" r:id="rId24"/>
    <p:sldId id="283"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266" autoAdjust="0"/>
  </p:normalViewPr>
  <p:slideViewPr>
    <p:cSldViewPr snapToGrid="0">
      <p:cViewPr varScale="1">
        <p:scale>
          <a:sx n="49" d="100"/>
          <a:sy n="49" d="100"/>
        </p:scale>
        <p:origin x="15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AFF09-2278-47CC-81FA-53F66D2B15B8}" type="datetimeFigureOut">
              <a:rPr lang="en-US" smtClean="0"/>
              <a:t>6/20/2017</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DDBB4-93B2-45DB-A2CA-600D291A8329}" type="slidenum">
              <a:rPr lang="en-US" smtClean="0"/>
              <a:t>‹nr.›</a:t>
            </a:fld>
            <a:endParaRPr lang="en-US"/>
          </a:p>
        </p:txBody>
      </p:sp>
    </p:spTree>
    <p:extLst>
      <p:ext uri="{BB962C8B-B14F-4D97-AF65-F5344CB8AC3E}">
        <p14:creationId xmlns:p14="http://schemas.microsoft.com/office/powerpoint/2010/main" val="113760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Hello, my name is Christian Stiehl and this presentation is about the thesis I wrote during my internship. The title of the thesis is LIVE Game Design for Money Maker Deluxe.</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a:t>
            </a:fld>
            <a:endParaRPr lang="en-US"/>
          </a:p>
        </p:txBody>
      </p:sp>
    </p:spTree>
    <p:extLst>
      <p:ext uri="{BB962C8B-B14F-4D97-AF65-F5344CB8AC3E}">
        <p14:creationId xmlns:p14="http://schemas.microsoft.com/office/powerpoint/2010/main" val="3269683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products that were initially envisioned were the tool and a prototype of the Money Maker Deluxe game made with the tool. However during development of the tool it became apparent it would require more time than I had available to me during this period. Because of this the prototype was delineated.</a:t>
            </a:r>
          </a:p>
          <a:p>
            <a:endParaRPr lang="en-US" dirty="0"/>
          </a:p>
          <a:p>
            <a:r>
              <a:rPr lang="en-US" dirty="0"/>
              <a:t>Instead a Micro-Machination Diagram was created, showcasing one of the learning goals of Money Maker Deluxe.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10</a:t>
            </a:fld>
            <a:endParaRPr lang="en-US"/>
          </a:p>
        </p:txBody>
      </p:sp>
    </p:spTree>
    <p:extLst>
      <p:ext uri="{BB962C8B-B14F-4D97-AF65-F5344CB8AC3E}">
        <p14:creationId xmlns:p14="http://schemas.microsoft.com/office/powerpoint/2010/main" val="159987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To illustrate which research methods I used and how I found my sources I will explain the preliminary research, the iterative refinement process and the informed design decisions.</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11</a:t>
            </a:fld>
            <a:endParaRPr lang="en-US"/>
          </a:p>
        </p:txBody>
      </p:sp>
    </p:spTree>
    <p:extLst>
      <p:ext uri="{BB962C8B-B14F-4D97-AF65-F5344CB8AC3E}">
        <p14:creationId xmlns:p14="http://schemas.microsoft.com/office/powerpoint/2010/main" val="1032285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this research was part of the pilot study of the LIVE Game Design project at Firebrush Studios some research was already done by Tom Vaessen.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 research concluded that using Micro-Machinations would speed up the development cycle in Money Maker Deluxe the most. However at the time of his internship the C# Micro-Machinations Library was not yet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Riemer van Rozen is the head of the LIVE Game Design project and the developer of the Micro-Machinations Library I was able to work closely together with him to make sure the library would be ready and the tool could use it properly.</a:t>
            </a:r>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12</a:t>
            </a:fld>
            <a:endParaRPr lang="en-US"/>
          </a:p>
        </p:txBody>
      </p:sp>
    </p:spTree>
    <p:extLst>
      <p:ext uri="{BB962C8B-B14F-4D97-AF65-F5344CB8AC3E}">
        <p14:creationId xmlns:p14="http://schemas.microsoft.com/office/powerpoint/2010/main" val="144627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From the start of the project I worked in weekly design cycles. </a:t>
            </a:r>
          </a:p>
          <a:p>
            <a:endParaRPr lang="en-US" dirty="0"/>
          </a:p>
          <a:p>
            <a:r>
              <a:rPr lang="en-US" dirty="0"/>
              <a:t>I met up with Stefan Leijnen, Anders Bouwer and Riemer van Rozen each Friday to report my progress and evaluate my work. </a:t>
            </a:r>
          </a:p>
          <a:p>
            <a:endParaRPr lang="en-US" dirty="0"/>
          </a:p>
          <a:p>
            <a:r>
              <a:rPr lang="en-US" dirty="0"/>
              <a:t>The rest of the week would consist of fixing bugs, adding new features and eventually implementing the Micro-Machinations C# library.</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13</a:t>
            </a:fld>
            <a:endParaRPr lang="en-US"/>
          </a:p>
        </p:txBody>
      </p:sp>
    </p:spTree>
    <p:extLst>
      <p:ext uri="{BB962C8B-B14F-4D97-AF65-F5344CB8AC3E}">
        <p14:creationId xmlns:p14="http://schemas.microsoft.com/office/powerpoint/2010/main" val="68796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Because this is the first visual interactive Micro-Machinations tool that used the C# Library, some features had to be completely reinvented from previous versions of these tools. </a:t>
            </a:r>
          </a:p>
          <a:p>
            <a:endParaRPr lang="en-US" dirty="0"/>
          </a:p>
          <a:p>
            <a:r>
              <a:rPr lang="en-US" dirty="0"/>
              <a:t>Whenever possible I looked for information about the design of these tools at the precedent set by the Machinations Tool by Joris Dormans, the </a:t>
            </a:r>
            <a:r>
              <a:rPr lang="en-US" dirty="0" err="1"/>
              <a:t>MeDeA</a:t>
            </a:r>
            <a:r>
              <a:rPr lang="en-US" dirty="0"/>
              <a:t> tool by Riemer van Rozen and other modern software, like web browsers and programming IDE’s.</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14</a:t>
            </a:fld>
            <a:endParaRPr lang="en-US"/>
          </a:p>
        </p:txBody>
      </p:sp>
    </p:spTree>
    <p:extLst>
      <p:ext uri="{BB962C8B-B14F-4D97-AF65-F5344CB8AC3E}">
        <p14:creationId xmlns:p14="http://schemas.microsoft.com/office/powerpoint/2010/main" val="263701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reason the development of the tool took more time than expected is the requirements. </a:t>
            </a:r>
          </a:p>
          <a:p>
            <a:endParaRPr lang="en-US" dirty="0"/>
          </a:p>
          <a:p>
            <a:r>
              <a:rPr lang="en-US" dirty="0"/>
              <a:t>Implementing everything to work with the back-end library while keeping the UI ‘clean’ and user friendly was often a challenge.</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15</a:t>
            </a:fld>
            <a:endParaRPr lang="en-US"/>
          </a:p>
        </p:txBody>
      </p:sp>
    </p:spTree>
    <p:extLst>
      <p:ext uri="{BB962C8B-B14F-4D97-AF65-F5344CB8AC3E}">
        <p14:creationId xmlns:p14="http://schemas.microsoft.com/office/powerpoint/2010/main" val="2451917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Because the tool is meant to accelerate the development cycle for games, it needs to be easy to use. The designer should not spend more time working with the tool than the tool actually saves him.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16</a:t>
            </a:fld>
            <a:endParaRPr lang="en-US"/>
          </a:p>
        </p:txBody>
      </p:sp>
    </p:spTree>
    <p:extLst>
      <p:ext uri="{BB962C8B-B14F-4D97-AF65-F5344CB8AC3E}">
        <p14:creationId xmlns:p14="http://schemas.microsoft.com/office/powerpoint/2010/main" val="63878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library requirements were relatively hard to implement. The library works with its own syntax and this syntax needs to be imported and used by all functions that interact with the back-end. </a:t>
            </a:r>
          </a:p>
          <a:p>
            <a:endParaRPr lang="en-US" dirty="0"/>
          </a:p>
          <a:p>
            <a:r>
              <a:rPr lang="en-US" dirty="0"/>
              <a:t>To limit the amount of interaction needed between the tool and the library a Model View Controller design pattern was chosen, This way the Model (mechanical representation), View (visual representation) and Controller (communication between the model and the view). In this case the Model communicates with the library and stores the mechanical representation as an actual Micro-Machinations Diagram, while the Controller converts these to regular </a:t>
            </a:r>
            <a:r>
              <a:rPr lang="en-US" dirty="0" err="1"/>
              <a:t>c#</a:t>
            </a:r>
            <a:r>
              <a:rPr lang="en-US" dirty="0"/>
              <a:t> information variables and provides them to the visual view.</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17</a:t>
            </a:fld>
            <a:endParaRPr lang="en-US"/>
          </a:p>
        </p:txBody>
      </p:sp>
    </p:spTree>
    <p:extLst>
      <p:ext uri="{BB962C8B-B14F-4D97-AF65-F5344CB8AC3E}">
        <p14:creationId xmlns:p14="http://schemas.microsoft.com/office/powerpoint/2010/main" val="157317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primary goal of this these was the products. Initially it was planned that I would make the Micro-Machinations tool and a small prototype of the game Money Maker Deluxe. However due to the difficulty of implementing the Micro-Machinations Library the prototype was delineated and instead some diagrams showcasing one of the educational goals of Money Maker Deluxe in Micro-Machinations were created.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18</a:t>
            </a:fld>
            <a:endParaRPr lang="en-US"/>
          </a:p>
        </p:txBody>
      </p:sp>
    </p:spTree>
    <p:extLst>
      <p:ext uri="{BB962C8B-B14F-4D97-AF65-F5344CB8AC3E}">
        <p14:creationId xmlns:p14="http://schemas.microsoft.com/office/powerpoint/2010/main" val="344586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As I’ve already shown the tool is still somewhat of a prototype, however it will still be useful to the future of the LIVE Game Design project, as they can either expand upon it or gain valuable information from its development.</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19</a:t>
            </a:fld>
            <a:endParaRPr lang="en-US"/>
          </a:p>
        </p:txBody>
      </p:sp>
    </p:spTree>
    <p:extLst>
      <p:ext uri="{BB962C8B-B14F-4D97-AF65-F5344CB8AC3E}">
        <p14:creationId xmlns:p14="http://schemas.microsoft.com/office/powerpoint/2010/main" val="58553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 me begin by introducing the circumstances of this research and the parties involved.</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a:t>
            </a:fld>
            <a:endParaRPr lang="en-US"/>
          </a:p>
        </p:txBody>
      </p:sp>
    </p:spTree>
    <p:extLst>
      <p:ext uri="{BB962C8B-B14F-4D97-AF65-F5344CB8AC3E}">
        <p14:creationId xmlns:p14="http://schemas.microsoft.com/office/powerpoint/2010/main" val="3823860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Currently the diagrams are the only output the tool provides (in textual Micro-Machinations). However there are already some games that can use these diagrams to adjust their game design (adapt tower and flying game thingy).</a:t>
            </a:r>
          </a:p>
          <a:p>
            <a:endParaRPr lang="en-US" dirty="0"/>
          </a:p>
          <a:p>
            <a:r>
              <a:rPr lang="en-US" dirty="0"/>
              <a:t>A adapter could be created that takes diagrams and converts some objects of the diagrams into game objects with relative ease, even using some of the code already used in the tool.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20</a:t>
            </a:fld>
            <a:endParaRPr lang="en-US"/>
          </a:p>
        </p:txBody>
      </p:sp>
    </p:spTree>
    <p:extLst>
      <p:ext uri="{BB962C8B-B14F-4D97-AF65-F5344CB8AC3E}">
        <p14:creationId xmlns:p14="http://schemas.microsoft.com/office/powerpoint/2010/main" val="3958420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To conclude the presentation I would like to go over my findings, the recommendations I am giving the LIVE Game Design project and touch on the threats to the validity of my thesis.</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21</a:t>
            </a:fld>
            <a:endParaRPr lang="en-US"/>
          </a:p>
        </p:txBody>
      </p:sp>
    </p:spTree>
    <p:extLst>
      <p:ext uri="{BB962C8B-B14F-4D97-AF65-F5344CB8AC3E}">
        <p14:creationId xmlns:p14="http://schemas.microsoft.com/office/powerpoint/2010/main" val="30140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In the paper I concluded that the goal of developing an entire tool that could change game mechanics was too big for just one four month internship. So the true goal behind the paper was not achieved. However a lot of information was gained for the future of this tool or any future tools like it.</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22</a:t>
            </a:fld>
            <a:endParaRPr lang="en-US"/>
          </a:p>
        </p:txBody>
      </p:sp>
    </p:spTree>
    <p:extLst>
      <p:ext uri="{BB962C8B-B14F-4D97-AF65-F5344CB8AC3E}">
        <p14:creationId xmlns:p14="http://schemas.microsoft.com/office/powerpoint/2010/main" val="978084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Some of the core functionality that is still missing in the tool includes an abstract syntax tree, simulation, prediction and recognition. Especially prediction and recognition should be researched more before being integrated into the tool. However Stefan Leijnen is already looking at ways to use the tool to train a neural network to recognize patterns in diagrams and predict outcomes.</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23</a:t>
            </a:fld>
            <a:endParaRPr lang="en-US"/>
          </a:p>
        </p:txBody>
      </p:sp>
    </p:spTree>
    <p:extLst>
      <p:ext uri="{BB962C8B-B14F-4D97-AF65-F5344CB8AC3E}">
        <p14:creationId xmlns:p14="http://schemas.microsoft.com/office/powerpoint/2010/main" val="271496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While researching and developing this tool it was hard to find a lot of previous work and good information to inform my design decisions. Therefore the thesis already acknowledges this as a threat to the validity. </a:t>
            </a:r>
          </a:p>
          <a:p>
            <a:endParaRPr lang="en-US" dirty="0"/>
          </a:p>
          <a:p>
            <a:r>
              <a:rPr lang="en-US" dirty="0"/>
              <a:t>Another threat is the required knowledge of Micro-Machinations, the goal is to minimize this requirement for the end user, however to understand the thesis fully some understanding of the basics is required. To combat this threat I cited multiple papers about Micro-Machinations by Riemer van Rozen</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24</a:t>
            </a:fld>
            <a:endParaRPr lang="en-US"/>
          </a:p>
        </p:txBody>
      </p:sp>
    </p:spTree>
    <p:extLst>
      <p:ext uri="{BB962C8B-B14F-4D97-AF65-F5344CB8AC3E}">
        <p14:creationId xmlns:p14="http://schemas.microsoft.com/office/powerpoint/2010/main" val="2106171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 would like to thank you all for listening to my presentation. I hope it has been somewhat informational. </a:t>
            </a:r>
          </a:p>
          <a:p>
            <a:endParaRPr lang="en-US" dirty="0"/>
          </a:p>
          <a:p>
            <a:r>
              <a:rPr lang="en-US" dirty="0"/>
              <a:t>I’m sure there are some questions, so let’s get right to them.</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25</a:t>
            </a:fld>
            <a:endParaRPr lang="en-US"/>
          </a:p>
        </p:txBody>
      </p:sp>
    </p:spTree>
    <p:extLst>
      <p:ext uri="{BB962C8B-B14F-4D97-AF65-F5344CB8AC3E}">
        <p14:creationId xmlns:p14="http://schemas.microsoft.com/office/powerpoint/2010/main" val="29495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aim of this research project is the development of tooling that can help shorten the development cycle of video games by providing designers the ability to change mechanics at runtime and provide accurate simulations and predictions of those changes.</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3</a:t>
            </a:fld>
            <a:endParaRPr lang="en-US"/>
          </a:p>
        </p:txBody>
      </p:sp>
    </p:spTree>
    <p:extLst>
      <p:ext uri="{BB962C8B-B14F-4D97-AF65-F5344CB8AC3E}">
        <p14:creationId xmlns:p14="http://schemas.microsoft.com/office/powerpoint/2010/main" val="60332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This thesis was part of a pilot study at Firebrush Studios for the LIVE Game Design Project hosted by the Amsterdam University of Applied Sciences. </a:t>
            </a:r>
          </a:p>
          <a:p>
            <a:endParaRPr lang="en-US" dirty="0"/>
          </a:p>
          <a:p>
            <a:r>
              <a:rPr lang="en-US" dirty="0"/>
              <a:t>The aim of the pilot study at Firebrush Studios is the development of a tool that can help them develop their game, Money Maker Deluxe, faster.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4</a:t>
            </a:fld>
            <a:endParaRPr lang="en-US"/>
          </a:p>
        </p:txBody>
      </p:sp>
    </p:spTree>
    <p:extLst>
      <p:ext uri="{BB962C8B-B14F-4D97-AF65-F5344CB8AC3E}">
        <p14:creationId xmlns:p14="http://schemas.microsoft.com/office/powerpoint/2010/main" val="3250484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Money Maker Deluxe designed and developed by Paul Brinkkemper as an educational game to inform students about the economy and how a crash can happen. </a:t>
            </a:r>
          </a:p>
          <a:p>
            <a:endParaRPr lang="en-US" dirty="0"/>
          </a:p>
          <a:p>
            <a:r>
              <a:rPr lang="en-US" dirty="0"/>
              <a:t>The development of the game was inspired by the infamous economic crash of 2008.</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5</a:t>
            </a:fld>
            <a:endParaRPr lang="en-US"/>
          </a:p>
        </p:txBody>
      </p:sp>
    </p:spTree>
    <p:extLst>
      <p:ext uri="{BB962C8B-B14F-4D97-AF65-F5344CB8AC3E}">
        <p14:creationId xmlns:p14="http://schemas.microsoft.com/office/powerpoint/2010/main" val="381432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off this presentation, I would like to demonstrate the tool. I have provided each of you with a small diagram that I shall create using the tool. Noted on the diagram are some points of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there are any questions during the demonstration please feel free to ask them right away.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-Demonstration-</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6</a:t>
            </a:fld>
            <a:endParaRPr lang="en-US"/>
          </a:p>
        </p:txBody>
      </p:sp>
    </p:spTree>
    <p:extLst>
      <p:ext uri="{BB962C8B-B14F-4D97-AF65-F5344CB8AC3E}">
        <p14:creationId xmlns:p14="http://schemas.microsoft.com/office/powerpoint/2010/main" val="244888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Now that you’re more familiar with the tool I would like to resume the presentation about the thesis. </a:t>
            </a:r>
          </a:p>
          <a:p>
            <a:endParaRPr lang="en-US" dirty="0"/>
          </a:p>
          <a:p>
            <a:r>
              <a:rPr lang="en-US" dirty="0"/>
              <a:t>For the rest of the presentation please save your questions for the end where I shall answer them extensively during the allotted time. </a:t>
            </a:r>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7</a:t>
            </a:fld>
            <a:endParaRPr lang="en-US"/>
          </a:p>
        </p:txBody>
      </p:sp>
    </p:spTree>
    <p:extLst>
      <p:ext uri="{BB962C8B-B14F-4D97-AF65-F5344CB8AC3E}">
        <p14:creationId xmlns:p14="http://schemas.microsoft.com/office/powerpoint/2010/main" val="300249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Earlier we already touched upon the problem definition, the iteration cycle of the game Money Maker Deluxe is too long because the code has become too complex. </a:t>
            </a:r>
          </a:p>
          <a:p>
            <a:endParaRPr lang="en-US" dirty="0"/>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8</a:t>
            </a:fld>
            <a:endParaRPr lang="en-US"/>
          </a:p>
        </p:txBody>
      </p:sp>
    </p:spTree>
    <p:extLst>
      <p:ext uri="{BB962C8B-B14F-4D97-AF65-F5344CB8AC3E}">
        <p14:creationId xmlns:p14="http://schemas.microsoft.com/office/powerpoint/2010/main" val="234583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From this problem definition the following research question was derived: How can an interactive visual tool be made to enable designers to change game mechanics at runtime?</a:t>
            </a:r>
          </a:p>
          <a:p>
            <a:endParaRPr lang="en-US" dirty="0"/>
          </a:p>
          <a:p>
            <a:r>
              <a:rPr lang="en-US" dirty="0"/>
              <a:t>To help answer that question, four sub-questions were also set up. Those can be found in the thesis.</a:t>
            </a:r>
          </a:p>
          <a:p>
            <a:endParaRPr lang="en-US" dirty="0"/>
          </a:p>
        </p:txBody>
      </p:sp>
      <p:sp>
        <p:nvSpPr>
          <p:cNvPr id="4" name="Tijdelijke aanduiding voor dianummer 3"/>
          <p:cNvSpPr>
            <a:spLocks noGrp="1"/>
          </p:cNvSpPr>
          <p:nvPr>
            <p:ph type="sldNum" sz="quarter" idx="10"/>
          </p:nvPr>
        </p:nvSpPr>
        <p:spPr/>
        <p:txBody>
          <a:bodyPr/>
          <a:lstStyle/>
          <a:p>
            <a:fld id="{3A1DDBB4-93B2-45DB-A2CA-600D291A8329}" type="slidenum">
              <a:rPr lang="en-US" smtClean="0"/>
              <a:t>9</a:t>
            </a:fld>
            <a:endParaRPr lang="en-US"/>
          </a:p>
        </p:txBody>
      </p:sp>
    </p:spTree>
    <p:extLst>
      <p:ext uri="{BB962C8B-B14F-4D97-AF65-F5344CB8AC3E}">
        <p14:creationId xmlns:p14="http://schemas.microsoft.com/office/powerpoint/2010/main" val="377997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2A54C80-263E-416B-A8E0-580EDEADCBDC}" type="datetimeFigureOut">
              <a:rPr lang="en-US" dirty="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260" y="1486499"/>
            <a:ext cx="9435549" cy="2155772"/>
          </a:xfrm>
        </p:spPr>
        <p:txBody>
          <a:bodyPr/>
          <a:lstStyle/>
          <a:p>
            <a:r>
              <a:rPr lang="en-US" dirty="0">
                <a:solidFill>
                  <a:schemeClr val="accent1">
                    <a:lumMod val="75000"/>
                  </a:schemeClr>
                </a:solidFill>
              </a:rPr>
              <a:t>LIVE Game Design for </a:t>
            </a:r>
            <a:br>
              <a:rPr lang="en-US" dirty="0">
                <a:solidFill>
                  <a:schemeClr val="accent1">
                    <a:lumMod val="75000"/>
                  </a:schemeClr>
                </a:solidFill>
              </a:rPr>
            </a:br>
            <a:r>
              <a:rPr lang="en-US" dirty="0">
                <a:solidFill>
                  <a:schemeClr val="accent1">
                    <a:lumMod val="75000"/>
                  </a:schemeClr>
                </a:solidFill>
              </a:rPr>
              <a:t>Money Maker Deluxe</a:t>
            </a:r>
          </a:p>
        </p:txBody>
      </p:sp>
      <p:sp>
        <p:nvSpPr>
          <p:cNvPr id="3" name="Ondertitel 2"/>
          <p:cNvSpPr>
            <a:spLocks noGrp="1"/>
          </p:cNvSpPr>
          <p:nvPr>
            <p:ph type="subTitle" idx="1"/>
          </p:nvPr>
        </p:nvSpPr>
        <p:spPr>
          <a:xfrm>
            <a:off x="1516353" y="3642271"/>
            <a:ext cx="7766936" cy="1096899"/>
          </a:xfrm>
        </p:spPr>
        <p:txBody>
          <a:bodyPr>
            <a:normAutofit/>
          </a:bodyPr>
          <a:lstStyle/>
          <a:p>
            <a:r>
              <a:rPr lang="en-US" sz="2800" dirty="0">
                <a:solidFill>
                  <a:schemeClr val="tx1"/>
                </a:solidFill>
              </a:rPr>
              <a:t>A Thesis by Christian Stiehl</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94029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Context</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Problem Definition</a:t>
            </a:r>
          </a:p>
          <a:p>
            <a:r>
              <a:rPr lang="en-US" sz="2800" dirty="0">
                <a:solidFill>
                  <a:schemeClr val="tx1"/>
                </a:solidFill>
              </a:rPr>
              <a:t>Research Question</a:t>
            </a:r>
          </a:p>
          <a:p>
            <a:r>
              <a:rPr lang="en-US" sz="2800" dirty="0">
                <a:solidFill>
                  <a:schemeClr val="tx1"/>
                </a:solidFill>
              </a:rPr>
              <a:t>Products</a:t>
            </a:r>
          </a:p>
          <a:p>
            <a:r>
              <a:rPr lang="en-US" sz="2400" dirty="0">
                <a:solidFill>
                  <a:schemeClr val="accent1">
                    <a:lumMod val="75000"/>
                  </a:schemeClr>
                </a:solidFill>
              </a:rPr>
              <a:t>Tool &amp; Micro-Machination Diagram</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672942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Research Methods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 Preliminary Research</a:t>
            </a:r>
          </a:p>
          <a:p>
            <a:r>
              <a:rPr lang="en-US" sz="2800" dirty="0">
                <a:solidFill>
                  <a:schemeClr val="tx1"/>
                </a:solidFill>
              </a:rPr>
              <a:t>Iterative Refinement</a:t>
            </a:r>
          </a:p>
          <a:p>
            <a:r>
              <a:rPr lang="en-US" sz="2800" dirty="0">
                <a:solidFill>
                  <a:schemeClr val="tx1"/>
                </a:solidFill>
              </a:rPr>
              <a:t>Informed Design Decisions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86407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Research Methods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 Preliminary Research</a:t>
            </a:r>
          </a:p>
          <a:p>
            <a:r>
              <a:rPr lang="en-US" sz="2400" dirty="0">
                <a:solidFill>
                  <a:schemeClr val="accent1">
                    <a:lumMod val="75000"/>
                  </a:schemeClr>
                </a:solidFill>
              </a:rPr>
              <a:t>Tom Vaessen &amp; Riemer van Rozen</a:t>
            </a:r>
          </a:p>
          <a:p>
            <a:r>
              <a:rPr lang="en-US" sz="2800" dirty="0">
                <a:solidFill>
                  <a:schemeClr val="tx1"/>
                </a:solidFill>
              </a:rPr>
              <a:t>Iterative Refinement</a:t>
            </a:r>
          </a:p>
          <a:p>
            <a:r>
              <a:rPr lang="en-US" sz="2800" dirty="0">
                <a:solidFill>
                  <a:schemeClr val="tx1"/>
                </a:solidFill>
              </a:rPr>
              <a:t>Informed Design Decisions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387873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Research Methods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 Preliminary Research</a:t>
            </a:r>
          </a:p>
          <a:p>
            <a:r>
              <a:rPr lang="en-US" sz="2800" dirty="0">
                <a:solidFill>
                  <a:schemeClr val="tx1"/>
                </a:solidFill>
              </a:rPr>
              <a:t>Iterative Refinement</a:t>
            </a:r>
          </a:p>
          <a:p>
            <a:r>
              <a:rPr lang="en-US" sz="2400" dirty="0">
                <a:solidFill>
                  <a:schemeClr val="accent1">
                    <a:lumMod val="75000"/>
                  </a:schemeClr>
                </a:solidFill>
              </a:rPr>
              <a:t>Weekly Design Cycles </a:t>
            </a:r>
          </a:p>
          <a:p>
            <a:r>
              <a:rPr lang="en-US" sz="2800" dirty="0">
                <a:solidFill>
                  <a:schemeClr val="tx1"/>
                </a:solidFill>
              </a:rPr>
              <a:t>Informed Design Decisions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354519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Research Methods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 Preliminary Research</a:t>
            </a:r>
          </a:p>
          <a:p>
            <a:r>
              <a:rPr lang="en-US" sz="2800" dirty="0">
                <a:solidFill>
                  <a:schemeClr val="tx1"/>
                </a:solidFill>
              </a:rPr>
              <a:t>Iterative Refinement</a:t>
            </a:r>
          </a:p>
          <a:p>
            <a:r>
              <a:rPr lang="en-US" sz="2800" dirty="0">
                <a:solidFill>
                  <a:schemeClr val="tx1"/>
                </a:solidFill>
              </a:rPr>
              <a:t>Informed Design Decisions</a:t>
            </a:r>
          </a:p>
          <a:p>
            <a:r>
              <a:rPr lang="en-US" sz="2400" dirty="0">
                <a:solidFill>
                  <a:schemeClr val="accent1">
                    <a:lumMod val="75000"/>
                  </a:schemeClr>
                </a:solidFill>
              </a:rPr>
              <a:t>Limited information available, heavily inspired by similar tools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00930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Requirements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User Requirements</a:t>
            </a:r>
          </a:p>
          <a:p>
            <a:r>
              <a:rPr lang="en-US" sz="2800" dirty="0">
                <a:solidFill>
                  <a:schemeClr val="tx1"/>
                </a:solidFill>
              </a:rPr>
              <a:t>Library Requirements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84249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Requirements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User Requirements</a:t>
            </a:r>
          </a:p>
          <a:p>
            <a:r>
              <a:rPr lang="en-US" sz="2400" dirty="0">
                <a:solidFill>
                  <a:schemeClr val="accent1">
                    <a:lumMod val="75000"/>
                  </a:schemeClr>
                </a:solidFill>
              </a:rPr>
              <a:t>Easy to use for Game Designers</a:t>
            </a:r>
          </a:p>
          <a:p>
            <a:r>
              <a:rPr lang="en-US" sz="2800" dirty="0">
                <a:solidFill>
                  <a:schemeClr val="tx1"/>
                </a:solidFill>
              </a:rPr>
              <a:t>Library Requirements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8408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Requirements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User Requirements</a:t>
            </a:r>
          </a:p>
          <a:p>
            <a:r>
              <a:rPr lang="en-US" sz="2800" dirty="0">
                <a:solidFill>
                  <a:schemeClr val="tx1"/>
                </a:solidFill>
              </a:rPr>
              <a:t>Library Requirements</a:t>
            </a:r>
          </a:p>
          <a:p>
            <a:r>
              <a:rPr lang="en-US" sz="2400" dirty="0">
                <a:solidFill>
                  <a:schemeClr val="accent1">
                    <a:lumMod val="75000"/>
                  </a:schemeClr>
                </a:solidFill>
              </a:rPr>
              <a:t>Very specific syntax</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53218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Products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Tool</a:t>
            </a:r>
          </a:p>
          <a:p>
            <a:r>
              <a:rPr lang="en-US" sz="2800" dirty="0">
                <a:solidFill>
                  <a:schemeClr val="tx1"/>
                </a:solidFill>
              </a:rPr>
              <a:t>Diagrams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94236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Products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Tool</a:t>
            </a:r>
          </a:p>
          <a:p>
            <a:r>
              <a:rPr lang="en-US" sz="2400" dirty="0">
                <a:solidFill>
                  <a:schemeClr val="accent1">
                    <a:lumMod val="75000"/>
                  </a:schemeClr>
                </a:solidFill>
              </a:rPr>
              <a:t>The potential start of a much larger project</a:t>
            </a:r>
            <a:endParaRPr lang="en-US" sz="2400" dirty="0">
              <a:solidFill>
                <a:schemeClr val="tx1"/>
              </a:solidFill>
            </a:endParaRPr>
          </a:p>
          <a:p>
            <a:r>
              <a:rPr lang="en-US" sz="2800" dirty="0">
                <a:solidFill>
                  <a:schemeClr val="tx1"/>
                </a:solidFill>
              </a:rPr>
              <a:t>Diagrams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20237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88447" y="0"/>
            <a:ext cx="9435549" cy="2155772"/>
          </a:xfrm>
        </p:spPr>
        <p:txBody>
          <a:bodyPr/>
          <a:lstStyle/>
          <a:p>
            <a:r>
              <a:rPr lang="en-US" dirty="0">
                <a:solidFill>
                  <a:schemeClr val="accent1">
                    <a:lumMod val="75000"/>
                  </a:schemeClr>
                </a:solidFill>
              </a:rPr>
              <a:t>Introduction</a:t>
            </a:r>
          </a:p>
        </p:txBody>
      </p:sp>
      <p:sp>
        <p:nvSpPr>
          <p:cNvPr id="3" name="Ondertitel 2"/>
          <p:cNvSpPr>
            <a:spLocks noGrp="1"/>
          </p:cNvSpPr>
          <p:nvPr>
            <p:ph type="subTitle" idx="1"/>
          </p:nvPr>
        </p:nvSpPr>
        <p:spPr>
          <a:xfrm>
            <a:off x="1380166" y="2155772"/>
            <a:ext cx="7766936" cy="2991960"/>
          </a:xfrm>
        </p:spPr>
        <p:txBody>
          <a:bodyPr>
            <a:normAutofit/>
          </a:bodyPr>
          <a:lstStyle/>
          <a:p>
            <a:r>
              <a:rPr lang="en-US" sz="2800" dirty="0">
                <a:solidFill>
                  <a:schemeClr val="tx1"/>
                </a:solidFill>
              </a:rPr>
              <a:t>LIVE Game Design Project</a:t>
            </a:r>
          </a:p>
          <a:p>
            <a:r>
              <a:rPr lang="en-US" sz="2800" dirty="0">
                <a:solidFill>
                  <a:schemeClr val="tx1"/>
                </a:solidFill>
              </a:rPr>
              <a:t>Firebrush Studios</a:t>
            </a:r>
          </a:p>
          <a:p>
            <a:r>
              <a:rPr lang="en-US" sz="2800" dirty="0">
                <a:solidFill>
                  <a:schemeClr val="tx1"/>
                </a:solidFill>
              </a:rPr>
              <a:t>Money Maker Deluxe</a:t>
            </a:r>
            <a:r>
              <a:rPr lang="en-US" sz="2800" dirty="0">
                <a:solidFill>
                  <a:schemeClr val="accent1">
                    <a:lumMod val="75000"/>
                  </a:schemeClr>
                </a:solidFill>
              </a:rPr>
              <a:t> </a:t>
            </a:r>
          </a:p>
          <a:p>
            <a:r>
              <a:rPr lang="en-US" sz="2800" dirty="0">
                <a:solidFill>
                  <a:schemeClr val="tx1"/>
                </a:solidFill>
              </a:rPr>
              <a:t> </a:t>
            </a:r>
          </a:p>
          <a:p>
            <a:endParaRPr lang="en-US" sz="2800" dirty="0">
              <a:solidFill>
                <a:schemeClr val="tx1"/>
              </a:solidFill>
            </a:endParaRP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04757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Products</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Tool</a:t>
            </a:r>
          </a:p>
          <a:p>
            <a:r>
              <a:rPr lang="en-US" sz="2800" dirty="0">
                <a:solidFill>
                  <a:schemeClr val="tx1"/>
                </a:solidFill>
              </a:rPr>
              <a:t>Diagrams</a:t>
            </a:r>
          </a:p>
          <a:p>
            <a:r>
              <a:rPr lang="en-US" sz="2400" dirty="0">
                <a:solidFill>
                  <a:schemeClr val="accent1">
                    <a:lumMod val="75000"/>
                  </a:schemeClr>
                </a:solidFill>
              </a:rPr>
              <a:t>Currently the only output of the tool</a:t>
            </a:r>
          </a:p>
          <a:p>
            <a:endParaRPr lang="en-US" sz="2800" dirty="0">
              <a:solidFill>
                <a:schemeClr val="tx1"/>
              </a:solidFill>
            </a:endParaRP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00948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Conclusion</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Conclusion</a:t>
            </a:r>
          </a:p>
          <a:p>
            <a:r>
              <a:rPr lang="en-US" sz="2800" dirty="0">
                <a:solidFill>
                  <a:schemeClr val="tx1"/>
                </a:solidFill>
              </a:rPr>
              <a:t>Recommendations</a:t>
            </a:r>
          </a:p>
          <a:p>
            <a:r>
              <a:rPr lang="en-US" sz="2800" dirty="0">
                <a:solidFill>
                  <a:schemeClr val="tx1"/>
                </a:solidFill>
              </a:rPr>
              <a:t>Threats to validity</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98594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Conclusion</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Conclusion</a:t>
            </a:r>
          </a:p>
          <a:p>
            <a:r>
              <a:rPr lang="en-US" sz="2400" dirty="0">
                <a:solidFill>
                  <a:schemeClr val="accent1">
                    <a:lumMod val="75000"/>
                  </a:schemeClr>
                </a:solidFill>
              </a:rPr>
              <a:t>The results are the foundation for future research within the LIVE Game Design project </a:t>
            </a:r>
            <a:endParaRPr lang="en-US" sz="2400" dirty="0">
              <a:solidFill>
                <a:schemeClr val="tx1"/>
              </a:solidFill>
            </a:endParaRPr>
          </a:p>
          <a:p>
            <a:r>
              <a:rPr lang="en-US" sz="2800" dirty="0">
                <a:solidFill>
                  <a:schemeClr val="tx1"/>
                </a:solidFill>
              </a:rPr>
              <a:t>Recommendations</a:t>
            </a:r>
          </a:p>
          <a:p>
            <a:r>
              <a:rPr lang="en-US" sz="2800" dirty="0">
                <a:solidFill>
                  <a:schemeClr val="tx1"/>
                </a:solidFill>
              </a:rPr>
              <a:t>Threats to validity</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75927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Conclusion</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Conclusion</a:t>
            </a:r>
          </a:p>
          <a:p>
            <a:r>
              <a:rPr lang="en-US" sz="2800" dirty="0">
                <a:solidFill>
                  <a:schemeClr val="tx1"/>
                </a:solidFill>
              </a:rPr>
              <a:t>Recommendations</a:t>
            </a:r>
          </a:p>
          <a:p>
            <a:r>
              <a:rPr lang="en-US" sz="2400" dirty="0">
                <a:solidFill>
                  <a:schemeClr val="accent1">
                    <a:lumMod val="75000"/>
                  </a:schemeClr>
                </a:solidFill>
              </a:rPr>
              <a:t>Future tool functionality, research options and recommendations </a:t>
            </a:r>
            <a:endParaRPr lang="en-US" sz="2400" dirty="0">
              <a:solidFill>
                <a:schemeClr val="tx1"/>
              </a:solidFill>
            </a:endParaRPr>
          </a:p>
          <a:p>
            <a:r>
              <a:rPr lang="en-US" sz="2800" dirty="0">
                <a:solidFill>
                  <a:schemeClr val="tx1"/>
                </a:solidFill>
              </a:rPr>
              <a:t>Threats to validity</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429055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Conclusion</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Conclusion</a:t>
            </a:r>
          </a:p>
          <a:p>
            <a:r>
              <a:rPr lang="en-US" sz="2800" dirty="0">
                <a:solidFill>
                  <a:schemeClr val="tx1"/>
                </a:solidFill>
              </a:rPr>
              <a:t>Recommendations</a:t>
            </a:r>
          </a:p>
          <a:p>
            <a:r>
              <a:rPr lang="en-US" sz="2800" dirty="0">
                <a:solidFill>
                  <a:schemeClr val="tx1"/>
                </a:solidFill>
              </a:rPr>
              <a:t>Threats to validity</a:t>
            </a:r>
          </a:p>
          <a:p>
            <a:r>
              <a:rPr lang="en-US" sz="2400" dirty="0">
                <a:solidFill>
                  <a:schemeClr val="accent1">
                    <a:lumMod val="75000"/>
                  </a:schemeClr>
                </a:solidFill>
              </a:rPr>
              <a:t>Lack of available resources to make perfect informed design decisions and the required knowledge of Micro-Machinations  </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3577067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Questions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88494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88447" y="0"/>
            <a:ext cx="9435549" cy="2155772"/>
          </a:xfrm>
        </p:spPr>
        <p:txBody>
          <a:bodyPr/>
          <a:lstStyle/>
          <a:p>
            <a:r>
              <a:rPr lang="en-US" dirty="0">
                <a:solidFill>
                  <a:schemeClr val="accent1">
                    <a:lumMod val="75000"/>
                  </a:schemeClr>
                </a:solidFill>
              </a:rPr>
              <a:t>Introduction</a:t>
            </a:r>
          </a:p>
        </p:txBody>
      </p:sp>
      <p:sp>
        <p:nvSpPr>
          <p:cNvPr id="3" name="Ondertitel 2"/>
          <p:cNvSpPr>
            <a:spLocks noGrp="1"/>
          </p:cNvSpPr>
          <p:nvPr>
            <p:ph type="subTitle" idx="1"/>
          </p:nvPr>
        </p:nvSpPr>
        <p:spPr>
          <a:xfrm>
            <a:off x="1380166" y="2155772"/>
            <a:ext cx="7766936" cy="2991960"/>
          </a:xfrm>
        </p:spPr>
        <p:txBody>
          <a:bodyPr>
            <a:normAutofit lnSpcReduction="10000"/>
          </a:bodyPr>
          <a:lstStyle/>
          <a:p>
            <a:r>
              <a:rPr lang="en-US" sz="2800" dirty="0">
                <a:solidFill>
                  <a:schemeClr val="tx1"/>
                </a:solidFill>
              </a:rPr>
              <a:t>LIVE Game Design Project</a:t>
            </a:r>
          </a:p>
          <a:p>
            <a:r>
              <a:rPr lang="en-US" sz="2400" dirty="0">
                <a:solidFill>
                  <a:schemeClr val="accent1">
                    <a:lumMod val="75000"/>
                  </a:schemeClr>
                </a:solidFill>
              </a:rPr>
              <a:t>Overarching research project hosted by the Amsterdam University of Applied Sciences</a:t>
            </a:r>
          </a:p>
          <a:p>
            <a:r>
              <a:rPr lang="en-US" sz="2800" dirty="0">
                <a:solidFill>
                  <a:schemeClr val="tx1"/>
                </a:solidFill>
              </a:rPr>
              <a:t>Firebrush Studios</a:t>
            </a:r>
          </a:p>
          <a:p>
            <a:r>
              <a:rPr lang="en-US" sz="2800" dirty="0">
                <a:solidFill>
                  <a:schemeClr val="tx1"/>
                </a:solidFill>
              </a:rPr>
              <a:t>Money Maker Deluxe</a:t>
            </a:r>
            <a:r>
              <a:rPr lang="en-US" sz="2800" dirty="0">
                <a:solidFill>
                  <a:schemeClr val="accent1">
                    <a:lumMod val="75000"/>
                  </a:schemeClr>
                </a:solidFill>
              </a:rPr>
              <a:t> </a:t>
            </a:r>
          </a:p>
          <a:p>
            <a:r>
              <a:rPr lang="en-US" sz="2800" dirty="0">
                <a:solidFill>
                  <a:schemeClr val="tx1"/>
                </a:solidFill>
              </a:rPr>
              <a:t> </a:t>
            </a:r>
          </a:p>
          <a:p>
            <a:endParaRPr lang="en-US" sz="2400" dirty="0">
              <a:solidFill>
                <a:schemeClr val="accent1">
                  <a:lumMod val="75000"/>
                </a:schemeClr>
              </a:solidFill>
            </a:endParaRP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69479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88447" y="0"/>
            <a:ext cx="9435549" cy="2155772"/>
          </a:xfrm>
        </p:spPr>
        <p:txBody>
          <a:bodyPr/>
          <a:lstStyle/>
          <a:p>
            <a:r>
              <a:rPr lang="en-US" dirty="0">
                <a:solidFill>
                  <a:schemeClr val="accent1">
                    <a:lumMod val="75000"/>
                  </a:schemeClr>
                </a:solidFill>
              </a:rPr>
              <a:t>Introduction</a:t>
            </a:r>
          </a:p>
        </p:txBody>
      </p:sp>
      <p:sp>
        <p:nvSpPr>
          <p:cNvPr id="3" name="Ondertitel 2"/>
          <p:cNvSpPr>
            <a:spLocks noGrp="1"/>
          </p:cNvSpPr>
          <p:nvPr>
            <p:ph type="subTitle" idx="1"/>
          </p:nvPr>
        </p:nvSpPr>
        <p:spPr>
          <a:xfrm>
            <a:off x="1380166" y="2155772"/>
            <a:ext cx="7766936" cy="2991960"/>
          </a:xfrm>
        </p:spPr>
        <p:txBody>
          <a:bodyPr>
            <a:normAutofit/>
          </a:bodyPr>
          <a:lstStyle/>
          <a:p>
            <a:r>
              <a:rPr lang="en-US" sz="2800" dirty="0">
                <a:solidFill>
                  <a:schemeClr val="tx1"/>
                </a:solidFill>
              </a:rPr>
              <a:t>LIVE Game Design Project</a:t>
            </a:r>
          </a:p>
          <a:p>
            <a:r>
              <a:rPr lang="en-US" sz="2800" dirty="0">
                <a:solidFill>
                  <a:schemeClr val="tx1"/>
                </a:solidFill>
              </a:rPr>
              <a:t>Firebrush Studios</a:t>
            </a:r>
          </a:p>
          <a:p>
            <a:r>
              <a:rPr lang="en-US" sz="2400" dirty="0">
                <a:solidFill>
                  <a:schemeClr val="accent1">
                    <a:lumMod val="75000"/>
                  </a:schemeClr>
                </a:solidFill>
              </a:rPr>
              <a:t>Pilot study to help develop Money Maker Deluxe faster</a:t>
            </a:r>
          </a:p>
          <a:p>
            <a:r>
              <a:rPr lang="en-US" sz="2800" dirty="0">
                <a:solidFill>
                  <a:schemeClr val="tx1"/>
                </a:solidFill>
              </a:rPr>
              <a:t>Money Maker Deluxe</a:t>
            </a:r>
            <a:r>
              <a:rPr lang="en-US" sz="2800" dirty="0">
                <a:solidFill>
                  <a:schemeClr val="accent1">
                    <a:lumMod val="75000"/>
                  </a:schemeClr>
                </a:solidFill>
              </a:rPr>
              <a:t> </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33209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88447" y="0"/>
            <a:ext cx="9435549" cy="2155772"/>
          </a:xfrm>
        </p:spPr>
        <p:txBody>
          <a:bodyPr/>
          <a:lstStyle/>
          <a:p>
            <a:r>
              <a:rPr lang="en-US" dirty="0">
                <a:solidFill>
                  <a:schemeClr val="accent1">
                    <a:lumMod val="75000"/>
                  </a:schemeClr>
                </a:solidFill>
              </a:rPr>
              <a:t>Introduction</a:t>
            </a:r>
          </a:p>
        </p:txBody>
      </p:sp>
      <p:sp>
        <p:nvSpPr>
          <p:cNvPr id="3" name="Ondertitel 2"/>
          <p:cNvSpPr>
            <a:spLocks noGrp="1"/>
          </p:cNvSpPr>
          <p:nvPr>
            <p:ph type="subTitle" idx="1"/>
          </p:nvPr>
        </p:nvSpPr>
        <p:spPr>
          <a:xfrm>
            <a:off x="1380166" y="2155772"/>
            <a:ext cx="7766936" cy="2991960"/>
          </a:xfrm>
        </p:spPr>
        <p:txBody>
          <a:bodyPr>
            <a:normAutofit/>
          </a:bodyPr>
          <a:lstStyle/>
          <a:p>
            <a:r>
              <a:rPr lang="en-US" sz="2800" dirty="0">
                <a:solidFill>
                  <a:schemeClr val="tx1"/>
                </a:solidFill>
              </a:rPr>
              <a:t>LIVE Game Design Project</a:t>
            </a:r>
          </a:p>
          <a:p>
            <a:r>
              <a:rPr lang="en-US" sz="2800" dirty="0">
                <a:solidFill>
                  <a:schemeClr val="tx1"/>
                </a:solidFill>
              </a:rPr>
              <a:t>Firebrush Studios</a:t>
            </a:r>
          </a:p>
          <a:p>
            <a:r>
              <a:rPr lang="en-US" sz="2800" dirty="0">
                <a:solidFill>
                  <a:schemeClr val="tx1"/>
                </a:solidFill>
              </a:rPr>
              <a:t>Money Maker Deluxe</a:t>
            </a:r>
          </a:p>
          <a:p>
            <a:r>
              <a:rPr lang="en-US" sz="2400" dirty="0">
                <a:solidFill>
                  <a:schemeClr val="accent1">
                    <a:lumMod val="75000"/>
                  </a:schemeClr>
                </a:solidFill>
              </a:rPr>
              <a:t>Educational game about the economy inspired by the crash of 2008</a:t>
            </a:r>
            <a:r>
              <a:rPr lang="en-US" sz="2800" dirty="0">
                <a:solidFill>
                  <a:schemeClr val="accent1">
                    <a:lumMod val="75000"/>
                  </a:schemeClr>
                </a:solidFill>
              </a:rPr>
              <a:t> </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53125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07903" y="0"/>
            <a:ext cx="9435549" cy="2155772"/>
          </a:xfrm>
        </p:spPr>
        <p:txBody>
          <a:bodyPr/>
          <a:lstStyle/>
          <a:p>
            <a:r>
              <a:rPr lang="en-US" dirty="0">
                <a:solidFill>
                  <a:schemeClr val="accent1">
                    <a:lumMod val="75000"/>
                  </a:schemeClr>
                </a:solidFill>
              </a:rPr>
              <a:t>Demonstration</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3838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Context</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Problem Definition</a:t>
            </a:r>
          </a:p>
          <a:p>
            <a:r>
              <a:rPr lang="en-US" sz="2800" dirty="0">
                <a:solidFill>
                  <a:schemeClr val="tx1"/>
                </a:solidFill>
              </a:rPr>
              <a:t>Research Question</a:t>
            </a:r>
          </a:p>
          <a:p>
            <a:r>
              <a:rPr lang="en-US" sz="2800" dirty="0">
                <a:solidFill>
                  <a:schemeClr val="tx1"/>
                </a:solidFill>
              </a:rPr>
              <a:t>Products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99152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Context</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Problem Definition</a:t>
            </a:r>
          </a:p>
          <a:p>
            <a:r>
              <a:rPr lang="en-US" sz="2400" dirty="0">
                <a:solidFill>
                  <a:schemeClr val="accent1">
                    <a:lumMod val="75000"/>
                  </a:schemeClr>
                </a:solidFill>
              </a:rPr>
              <a:t>The iteration cycle the digital game </a:t>
            </a:r>
          </a:p>
          <a:p>
            <a:r>
              <a:rPr lang="en-US" sz="2400" dirty="0">
                <a:solidFill>
                  <a:schemeClr val="accent1">
                    <a:lumMod val="75000"/>
                  </a:schemeClr>
                </a:solidFill>
              </a:rPr>
              <a:t>Money Maker Deluxe is too long</a:t>
            </a:r>
          </a:p>
          <a:p>
            <a:r>
              <a:rPr lang="en-US" sz="2800" dirty="0">
                <a:solidFill>
                  <a:schemeClr val="tx1"/>
                </a:solidFill>
              </a:rPr>
              <a:t>Research Question</a:t>
            </a:r>
          </a:p>
          <a:p>
            <a:r>
              <a:rPr lang="en-US" sz="2800" dirty="0">
                <a:solidFill>
                  <a:schemeClr val="tx1"/>
                </a:solidFill>
              </a:rPr>
              <a:t>Products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256282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66269" y="0"/>
            <a:ext cx="9435549" cy="2155772"/>
          </a:xfrm>
        </p:spPr>
        <p:txBody>
          <a:bodyPr/>
          <a:lstStyle/>
          <a:p>
            <a:r>
              <a:rPr lang="en-US" dirty="0">
                <a:solidFill>
                  <a:schemeClr val="accent1">
                    <a:lumMod val="75000"/>
                  </a:schemeClr>
                </a:solidFill>
              </a:rPr>
              <a:t>Context</a:t>
            </a:r>
          </a:p>
        </p:txBody>
      </p:sp>
      <p:sp>
        <p:nvSpPr>
          <p:cNvPr id="3" name="Ondertitel 2"/>
          <p:cNvSpPr>
            <a:spLocks noGrp="1"/>
          </p:cNvSpPr>
          <p:nvPr>
            <p:ph type="subTitle" idx="1"/>
          </p:nvPr>
        </p:nvSpPr>
        <p:spPr>
          <a:xfrm>
            <a:off x="1302344" y="2155772"/>
            <a:ext cx="7766936" cy="2991960"/>
          </a:xfrm>
        </p:spPr>
        <p:txBody>
          <a:bodyPr>
            <a:normAutofit/>
          </a:bodyPr>
          <a:lstStyle/>
          <a:p>
            <a:r>
              <a:rPr lang="en-US" sz="2800" dirty="0">
                <a:solidFill>
                  <a:schemeClr val="tx1"/>
                </a:solidFill>
              </a:rPr>
              <a:t>Problem Definition</a:t>
            </a:r>
          </a:p>
          <a:p>
            <a:r>
              <a:rPr lang="en-US" sz="2800" dirty="0">
                <a:solidFill>
                  <a:schemeClr val="tx1"/>
                </a:solidFill>
              </a:rPr>
              <a:t>Research Question</a:t>
            </a:r>
          </a:p>
          <a:p>
            <a:r>
              <a:rPr lang="en-US" sz="2400" dirty="0">
                <a:solidFill>
                  <a:schemeClr val="accent1">
                    <a:lumMod val="75000"/>
                  </a:schemeClr>
                </a:solidFill>
              </a:rPr>
              <a:t>How can an interactive visual tool be made to enable designers to change game mechanics at runtime?</a:t>
            </a:r>
          </a:p>
          <a:p>
            <a:r>
              <a:rPr lang="en-US" sz="2800" dirty="0">
                <a:solidFill>
                  <a:schemeClr val="tx1"/>
                </a:solidFill>
              </a:rPr>
              <a:t>Products</a:t>
            </a:r>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00298" y="5083979"/>
            <a:ext cx="2176596" cy="1319851"/>
          </a:xfrm>
          <a:prstGeom prst="rect">
            <a:avLst/>
          </a:prstGeom>
        </p:spPr>
      </p:pic>
      <p:pic>
        <p:nvPicPr>
          <p:cNvPr id="5" name="Afbeelding 4"/>
          <p:cNvPicPr/>
          <p:nvPr/>
        </p:nvPicPr>
        <p:blipFill>
          <a:blip r:embed="rId4" cstate="print">
            <a:extLst>
              <a:ext uri="{28A0092B-C50C-407E-A947-70E740481C1C}">
                <a14:useLocalDpi xmlns:a14="http://schemas.microsoft.com/office/drawing/2010/main" val="0"/>
              </a:ext>
            </a:extLst>
          </a:blip>
          <a:stretch>
            <a:fillRect/>
          </a:stretch>
        </p:blipFill>
        <p:spPr>
          <a:xfrm>
            <a:off x="3075153" y="5528603"/>
            <a:ext cx="4630763" cy="875227"/>
          </a:xfrm>
          <a:prstGeom prst="rect">
            <a:avLst/>
          </a:prstGeom>
        </p:spPr>
      </p:pic>
    </p:spTree>
    <p:extLst>
      <p:ext uri="{BB962C8B-B14F-4D97-AF65-F5344CB8AC3E}">
        <p14:creationId xmlns:p14="http://schemas.microsoft.com/office/powerpoint/2010/main" val="1735330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7978</TotalTime>
  <Words>1708</Words>
  <Application>Microsoft Office PowerPoint</Application>
  <PresentationFormat>Breedbeeld</PresentationFormat>
  <Paragraphs>189</Paragraphs>
  <Slides>25</Slides>
  <Notes>25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25</vt:i4>
      </vt:variant>
    </vt:vector>
  </HeadingPairs>
  <TitlesOfParts>
    <vt:vector size="30" baseType="lpstr">
      <vt:lpstr>Arial</vt:lpstr>
      <vt:lpstr>Calibri</vt:lpstr>
      <vt:lpstr>Trebuchet MS</vt:lpstr>
      <vt:lpstr>Wingdings 3</vt:lpstr>
      <vt:lpstr>Facet</vt:lpstr>
      <vt:lpstr>LIVE Game Design for  Money Maker Deluxe</vt:lpstr>
      <vt:lpstr>Introduction</vt:lpstr>
      <vt:lpstr>Introduction</vt:lpstr>
      <vt:lpstr>Introduction</vt:lpstr>
      <vt:lpstr>Introduction</vt:lpstr>
      <vt:lpstr>Demonstration</vt:lpstr>
      <vt:lpstr>Context</vt:lpstr>
      <vt:lpstr>Context</vt:lpstr>
      <vt:lpstr>Context</vt:lpstr>
      <vt:lpstr>Context</vt:lpstr>
      <vt:lpstr>Research Methods</vt:lpstr>
      <vt:lpstr>Research Methods</vt:lpstr>
      <vt:lpstr>Research Methods</vt:lpstr>
      <vt:lpstr>Research Methods</vt:lpstr>
      <vt:lpstr>Requirements</vt:lpstr>
      <vt:lpstr>Requirements</vt:lpstr>
      <vt:lpstr>Requirements</vt:lpstr>
      <vt:lpstr>Products</vt:lpstr>
      <vt:lpstr>Products</vt:lpstr>
      <vt:lpstr>Products</vt:lpstr>
      <vt:lpstr>Conclusion</vt:lpstr>
      <vt:lpstr>Conclusion</vt:lpstr>
      <vt:lpstr>Conclusion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Game Design for  Money Maker Deluxe</dc:title>
  <dc:creator>christian stiehl</dc:creator>
  <cp:lastModifiedBy>christian stiehl</cp:lastModifiedBy>
  <cp:revision>52</cp:revision>
  <dcterms:created xsi:type="dcterms:W3CDTF">2017-06-13T09:29:07Z</dcterms:created>
  <dcterms:modified xsi:type="dcterms:W3CDTF">2017-06-20T15:43:47Z</dcterms:modified>
</cp:coreProperties>
</file>