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20" r:id="rId2"/>
    <p:sldId id="298" r:id="rId3"/>
    <p:sldId id="300" r:id="rId4"/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601200" cy="7315200"/>
  <p:notesSz cx="6950075" cy="9236075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81F5A"/>
    <a:srgbClr val="739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2899" autoAdjust="0"/>
  </p:normalViewPr>
  <p:slideViewPr>
    <p:cSldViewPr snapToGrid="0">
      <p:cViewPr>
        <p:scale>
          <a:sx n="70" d="100"/>
          <a:sy n="70" d="100"/>
        </p:scale>
        <p:origin x="-1014" y="-156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2088" y="-7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7E96EEB9-684E-40B9-987B-5099BFE187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02133"/>
            <a:ext cx="6437730" cy="633942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r>
              <a:rPr lang="en-US" sz="1000" dirty="0" smtClean="0"/>
              <a:t>© Cyber-Ark® Software Ltd -  No part of this material </a:t>
            </a:r>
            <a:r>
              <a:rPr lang="en-US" sz="1000" dirty="0"/>
              <a:t>may be </a:t>
            </a:r>
            <a:r>
              <a:rPr lang="en-US" sz="1000" dirty="0" smtClean="0"/>
              <a:t>disclosed </a:t>
            </a:r>
            <a:r>
              <a:rPr lang="en-US" sz="1000" dirty="0"/>
              <a:t>to any person or firm or reproduced by any means, electronic and mechanical, without the express prior written permission of Cyber-Ark® Software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8868" y="8772668"/>
            <a:ext cx="4995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F2AE7494-5C28-44C9-8B27-4D89EFEC79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17356"/>
            <a:ext cx="535258" cy="3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02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212725"/>
            <a:ext cx="6459537" cy="4922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3825" y="5484883"/>
            <a:ext cx="6407630" cy="3548448"/>
          </a:xfrm>
          <a:prstGeom prst="rect">
            <a:avLst/>
          </a:prstGeom>
        </p:spPr>
        <p:txBody>
          <a:bodyPr vert="horz" lIns="92487" tIns="46244" rIns="92487" bIns="46244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3" y="5299063"/>
            <a:ext cx="1081123" cy="18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4519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66612" rtl="0" eaLnBrk="1" latinLnBrk="0" hangingPunct="1">
      <a:defRPr sz="13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769056" indent="-285750" algn="l" defTabSz="966612" rtl="0" eaLnBrk="1" latinLnBrk="0" hangingPunct="1">
      <a:buFont typeface="Arial" pitchFamily="34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252362" indent="-285750" algn="l" defTabSz="966612" rtl="0" eaLnBrk="1" latinLnBrk="0" hangingPunct="1">
      <a:buFont typeface="Courier New" pitchFamily="49" charset="0"/>
      <a:buChar char="o"/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735668" indent="-285750" algn="l" defTabSz="966612" rtl="0" eaLnBrk="1" latinLnBrk="0" hangingPunct="1">
      <a:buFont typeface="Wingdings" pitchFamily="2" charset="2"/>
      <a:buChar char="§"/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218974" indent="-285750" algn="l" defTabSz="966612" rtl="0" eaLnBrk="1" latinLnBrk="0" hangingPunct="1">
      <a:buFont typeface="Wingdings" pitchFamily="2" charset="2"/>
      <a:buChar char="v"/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40EAF9-72C8-4DC8-B78A-5796E53A4B5E}" type="slidenum">
              <a:rPr lang="he-IL" sz="1200"/>
              <a:pPr eaLnBrk="1" hangingPunct="1"/>
              <a:t>2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75C52D-4071-4F71-A7A4-798C06319139}" type="slidenum">
              <a:rPr lang="he-IL" sz="1200"/>
              <a:pPr eaLnBrk="1" hangingPunct="1"/>
              <a:t>12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2A093D-083D-4F08-AAC8-611DECEB51F7}" type="slidenum">
              <a:rPr lang="he-IL" sz="1200"/>
              <a:pPr eaLnBrk="1" hangingPunct="1"/>
              <a:t>18</a:t>
            </a:fld>
            <a:endParaRPr lang="en-US" sz="1200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0FC188-E9DF-426D-8D75-AA19B92A4D1A}" type="slidenum">
              <a:rPr lang="he-IL" sz="1200"/>
              <a:pPr eaLnBrk="1" hangingPunct="1"/>
              <a:t>19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1FCF3A-9CCA-4B0B-9769-A5B04B89DD40}" type="slidenum">
              <a:rPr lang="he-IL" sz="1200"/>
              <a:pPr eaLnBrk="1" hangingPunct="1"/>
              <a:t>3</a:t>
            </a:fld>
            <a:endParaRPr lang="en-US" sz="120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1E1EA8-5AC8-4E27-B822-B4FF95BF3858}" type="slidenum">
              <a:rPr lang="he-IL" sz="1200"/>
              <a:pPr eaLnBrk="1" hangingPunct="1"/>
              <a:t>4</a:t>
            </a:fld>
            <a:endParaRPr lang="en-US" sz="120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D1C772-C68B-40B5-9B9B-C7CC517B516E}" type="slidenum">
              <a:rPr lang="he-IL" sz="1200"/>
              <a:pPr eaLnBrk="1" hangingPunct="1"/>
              <a:t>5</a:t>
            </a:fld>
            <a:endParaRPr lang="en-US" sz="120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E2D403-7533-4AFF-9B43-DE8CB0E665C4}" type="slidenum">
              <a:rPr lang="he-IL" sz="1200"/>
              <a:pPr eaLnBrk="1" hangingPunct="1"/>
              <a:t>6</a:t>
            </a:fld>
            <a:endParaRPr lang="en-US" sz="12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1586D1-14E3-4DF2-A9A7-BF80BDF63005}" type="slidenum">
              <a:rPr lang="he-IL" sz="1200"/>
              <a:pPr eaLnBrk="1" hangingPunct="1"/>
              <a:t>7</a:t>
            </a:fld>
            <a:endParaRPr lang="en-US" sz="1200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596AA-B4CF-4863-8F63-75A411DD74E3}" type="slidenum">
              <a:rPr lang="he-IL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5A5E2C-5E32-49B8-A10B-F7F27ED8C031}" type="slidenum">
              <a:rPr lang="he-IL" sz="1200"/>
              <a:pPr eaLnBrk="1" hangingPunct="1"/>
              <a:t>9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92" tIns="46246" rIns="92492" bIns="46246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1494" indent="-289036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6145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8602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1060" indent="-231229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0CC4EE-4388-4655-893D-F195668A7D96}" type="slidenum">
              <a:rPr lang="he-IL" sz="1200"/>
              <a:pPr eaLnBrk="1" hangingPunct="1"/>
              <a:t>10</a:t>
            </a:fld>
            <a:endParaRPr lang="en-US" sz="1200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berark-ppt-rd5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4"/>
            <a:ext cx="9611153" cy="7322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619" y="3297147"/>
            <a:ext cx="5585711" cy="1290626"/>
          </a:xfrm>
          <a:prstGeom prst="rect">
            <a:avLst/>
          </a:prstGeom>
        </p:spPr>
        <p:txBody>
          <a:bodyPr lIns="96661" tIns="48331" rIns="96661" bIns="48331" anchor="ctr">
            <a:norm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enter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0571" y="4689107"/>
            <a:ext cx="5575758" cy="126439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>
            <a:lvl1pPr marL="0" indent="0" algn="l">
              <a:spcBef>
                <a:spcPts val="476"/>
              </a:spcBef>
              <a:buNone/>
              <a:defRPr sz="17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1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00050" y="1137920"/>
            <a:ext cx="7680960" cy="4551680"/>
          </a:xfrm>
          <a:prstGeom prst="rect">
            <a:avLst/>
          </a:prstGeom>
        </p:spPr>
        <p:txBody>
          <a:bodyPr/>
          <a:lstStyle>
            <a:lvl1pPr>
              <a:spcAft>
                <a:spcPts val="634"/>
              </a:spcAft>
              <a:buSzPct val="75000"/>
              <a:buFontTx/>
              <a:buBlip>
                <a:blip r:embed="rId2"/>
              </a:buBlip>
              <a:defRPr sz="2500"/>
            </a:lvl1pPr>
            <a:lvl2pPr>
              <a:spcAft>
                <a:spcPts val="634"/>
              </a:spcAft>
              <a:buFontTx/>
              <a:buBlip>
                <a:blip r:embed="rId2"/>
              </a:buBlip>
              <a:defRPr sz="2300"/>
            </a:lvl2pPr>
            <a:lvl3pPr>
              <a:spcAft>
                <a:spcPts val="634"/>
              </a:spcAft>
              <a:buFontTx/>
              <a:buBlip>
                <a:blip r:embed="rId2"/>
              </a:buBlip>
              <a:defRPr/>
            </a:lvl3pPr>
            <a:lvl4pPr>
              <a:spcAft>
                <a:spcPts val="634"/>
              </a:spcAft>
              <a:buFontTx/>
              <a:buBlip>
                <a:blip r:embed="rId2"/>
              </a:buBlip>
              <a:defRPr/>
            </a:lvl4pPr>
            <a:lvl5pPr>
              <a:spcAft>
                <a:spcPts val="634"/>
              </a:spcAft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162560"/>
            <a:ext cx="7680960" cy="731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17375E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812802"/>
            <a:ext cx="4242197" cy="6824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495215"/>
            <a:ext cx="4242197" cy="421470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812802"/>
            <a:ext cx="4243864" cy="6824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1495215"/>
            <a:ext cx="4243864" cy="421470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162560"/>
            <a:ext cx="7680960" cy="568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17375E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894081"/>
            <a:ext cx="3158729" cy="358987"/>
          </a:xfrm>
          <a:prstGeom prst="rect">
            <a:avLst/>
          </a:prstGeom>
        </p:spPr>
        <p:txBody>
          <a:bodyPr lIns="96661" tIns="48331" rIns="96661" bIns="48331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894080"/>
            <a:ext cx="5367338" cy="564049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buClr>
                <a:schemeClr val="accent3">
                  <a:lumMod val="75000"/>
                </a:schemeClr>
              </a:buClr>
              <a:defRPr sz="2100"/>
            </a:lvl2pPr>
            <a:lvl3pPr>
              <a:buClr>
                <a:schemeClr val="accent3">
                  <a:lumMod val="75000"/>
                </a:schemeClr>
              </a:buClr>
              <a:defRPr sz="1900"/>
            </a:lvl3pPr>
            <a:lvl4pPr>
              <a:buClr>
                <a:schemeClr val="accent3">
                  <a:lumMod val="75000"/>
                </a:schemeClr>
              </a:buClr>
              <a:defRPr sz="1900"/>
            </a:lvl4pPr>
            <a:lvl5pPr>
              <a:buClr>
                <a:schemeClr val="accent3">
                  <a:lumMod val="75000"/>
                </a:schemeClr>
              </a:buCl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300480"/>
            <a:ext cx="3158729" cy="5234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162560"/>
            <a:ext cx="7680960" cy="568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17375E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220" y="5120642"/>
            <a:ext cx="5882402" cy="604521"/>
          </a:xfrm>
          <a:prstGeom prst="rect">
            <a:avLst/>
          </a:prstGeom>
        </p:spPr>
        <p:txBody>
          <a:bodyPr lIns="96661" tIns="48331" rIns="96661" bIns="48331" anchor="b"/>
          <a:lstStyle>
            <a:lvl1pPr algn="l">
              <a:defRPr sz="1500" b="1">
                <a:solidFill>
                  <a:srgbClr val="1737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056641"/>
            <a:ext cx="5760720" cy="3986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220" y="5725163"/>
            <a:ext cx="5882402" cy="858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243840"/>
            <a:ext cx="7680960" cy="650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17375E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0060" y="0"/>
            <a:ext cx="8641080" cy="1062726"/>
          </a:xfrm>
          <a:prstGeom prst="rect">
            <a:avLst/>
          </a:prstGeom>
        </p:spPr>
        <p:txBody>
          <a:bodyPr lIns="96661" tIns="48331" rIns="96661" bIns="48331" anchor="ctr" anchorCtr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" y="1178701"/>
            <a:ext cx="8641080" cy="5684944"/>
          </a:xfrm>
          <a:prstGeom prst="rect">
            <a:avLst/>
          </a:prstGeom>
        </p:spPr>
        <p:txBody>
          <a:bodyPr lIns="96661" tIns="48331" rIns="96661" bIns="48331"/>
          <a:lstStyle>
            <a:lvl1pPr marL="241653" indent="-241653">
              <a:spcBef>
                <a:spcPts val="1004"/>
              </a:spcBef>
              <a:buClr>
                <a:schemeClr val="accent1"/>
              </a:buClr>
              <a:defRPr/>
            </a:lvl1pPr>
            <a:lvl2pPr marL="724959" indent="-241653">
              <a:spcBef>
                <a:spcPts val="476"/>
              </a:spcBef>
              <a:buClr>
                <a:schemeClr val="accent1"/>
              </a:buClr>
              <a:defRPr/>
            </a:lvl2pPr>
            <a:lvl3pPr marL="1146174" indent="-179562">
              <a:spcBef>
                <a:spcPts val="476"/>
              </a:spcBef>
              <a:buClr>
                <a:schemeClr val="accent1"/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3172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yberark-ppt-rd5-breaker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" y="0"/>
            <a:ext cx="9616529" cy="73268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34551" y="2969120"/>
            <a:ext cx="7586700" cy="1568027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>
            <a:lvl1pPr algn="ctr">
              <a:defRPr sz="30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267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190700"/>
            <a:ext cx="4240530" cy="5374074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>
            <a:lvl1pPr marL="241653" indent="-241653">
              <a:buClr>
                <a:schemeClr val="accent1"/>
              </a:buClr>
              <a:defRPr sz="1900"/>
            </a:lvl1pPr>
            <a:lvl2pPr marL="724959" indent="-241653">
              <a:buClr>
                <a:schemeClr val="accent1"/>
              </a:buClr>
              <a:defRPr sz="1700"/>
            </a:lvl2pPr>
            <a:lvl3pPr marL="1146174" indent="-179562">
              <a:buClr>
                <a:schemeClr val="accent1"/>
              </a:buClr>
              <a:defRPr sz="1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860867" y="1190700"/>
            <a:ext cx="4240530" cy="5361407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>
            <a:lvl1pPr marL="241653" indent="-241653">
              <a:buClr>
                <a:schemeClr val="accent1"/>
              </a:buClr>
              <a:defRPr sz="1900"/>
            </a:lvl1pPr>
            <a:lvl2pPr marL="724959" indent="-241653">
              <a:buClr>
                <a:schemeClr val="accent1"/>
              </a:buClr>
              <a:defRPr sz="1700"/>
            </a:lvl2pPr>
            <a:lvl3pPr marL="1146174" indent="-179562">
              <a:buClr>
                <a:schemeClr val="accent1"/>
              </a:buClr>
              <a:defRPr sz="1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0060" y="0"/>
            <a:ext cx="8641080" cy="1062726"/>
          </a:xfrm>
          <a:prstGeom prst="rect">
            <a:avLst/>
          </a:prstGeom>
        </p:spPr>
        <p:txBody>
          <a:bodyPr lIns="96661" tIns="48331" rIns="96661" bIns="48331" anchor="ctr" anchorCtr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50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0060" y="0"/>
            <a:ext cx="8641080" cy="1062726"/>
          </a:xfrm>
          <a:prstGeom prst="rect">
            <a:avLst/>
          </a:prstGeom>
        </p:spPr>
        <p:txBody>
          <a:bodyPr lIns="96661" tIns="48331" rIns="96661" bIns="48331" anchor="ctr" anchorCtr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9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4913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_slide_3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601200" cy="73152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762960" y="3462868"/>
            <a:ext cx="4529628" cy="389468"/>
          </a:xfrm>
          <a:prstGeom prst="rect">
            <a:avLst/>
          </a:prstGeom>
        </p:spPr>
        <p:txBody>
          <a:bodyPr lIns="96661" tIns="48331" rIns="96661" bIns="48331" anchor="t"/>
          <a:lstStyle>
            <a:lvl1pPr algn="l">
              <a:defRPr sz="30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Divider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162560"/>
            <a:ext cx="7680960" cy="487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081F5A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056640"/>
            <a:ext cx="7680960" cy="4958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00050" y="162560"/>
            <a:ext cx="7680960" cy="568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500">
                <a:solidFill>
                  <a:srgbClr val="17375E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4671" y="6949677"/>
            <a:ext cx="2240280" cy="38946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F7CDDF-1D5E-4DCF-BDF5-75ECE428E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edlogo.eps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11" y="6156169"/>
            <a:ext cx="1763243" cy="115903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25"/>
            <a:ext cx="9601200" cy="1047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38604" y="796940"/>
            <a:ext cx="90625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58" r:id="rId7"/>
    <p:sldLayoutId id="2147483655" r:id="rId8"/>
    <p:sldLayoutId id="2147483649" r:id="rId9"/>
    <p:sldLayoutId id="2147483650" r:id="rId10"/>
    <p:sldLayoutId id="2147483653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83306" rtl="0" eaLnBrk="1" latinLnBrk="0" hangingPunct="1">
        <a:spcBef>
          <a:spcPct val="0"/>
        </a:spcBef>
        <a:buNone/>
        <a:defRPr sz="27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62480" indent="-362480" algn="l" defTabSz="483306" rtl="0" eaLnBrk="1" latinLnBrk="0" hangingPunct="1">
        <a:spcBef>
          <a:spcPts val="1004"/>
        </a:spcBef>
        <a:buClr>
          <a:schemeClr val="tx2"/>
        </a:buClr>
        <a:buFont typeface="Lucida Grande"/>
        <a:buChar char="▪"/>
        <a:defRPr sz="19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85372" indent="-302066" algn="l" defTabSz="483306" rtl="0" eaLnBrk="1" latinLnBrk="0" hangingPunct="1">
        <a:spcBef>
          <a:spcPts val="476"/>
        </a:spcBef>
        <a:buClr>
          <a:schemeClr val="tx2"/>
        </a:buClr>
        <a:buSzPct val="60000"/>
        <a:buFont typeface="Lucida Grande"/>
        <a:buChar char="￭"/>
        <a:defRPr sz="17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208265" indent="-241653" algn="l" defTabSz="483306" rtl="0" eaLnBrk="1" latinLnBrk="0" hangingPunct="1">
        <a:spcBef>
          <a:spcPts val="476"/>
        </a:spcBef>
        <a:buFont typeface="Arial"/>
        <a:buChar char="•"/>
        <a:defRPr sz="15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91571" indent="-241653" algn="l" defTabSz="483306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174878" indent="-241653" algn="l" defTabSz="483306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658184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10.png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Safe Design</a:t>
            </a:r>
          </a:p>
        </p:txBody>
      </p:sp>
    </p:spTree>
    <p:extLst>
      <p:ext uri="{BB962C8B-B14F-4D97-AF65-F5344CB8AC3E}">
        <p14:creationId xmlns:p14="http://schemas.microsoft.com/office/powerpoint/2010/main" val="29102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2681" y="843497"/>
            <a:ext cx="8807450" cy="579437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Define sets that need Access, i.e. identify </a:t>
            </a:r>
            <a:r>
              <a:rPr lang="en-US" sz="2800" b="1" dirty="0">
                <a:solidFill>
                  <a:srgbClr val="C00000"/>
                </a:solidFill>
              </a:rPr>
              <a:t>Users and Groups of Users</a:t>
            </a:r>
            <a:r>
              <a:rPr lang="en-US" sz="2800" dirty="0"/>
              <a:t> that need to be handled: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Windows Server Admins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Windows Workstation Admins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Unix Administrators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Oracle Administrators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IT Managers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Split </a:t>
            </a:r>
            <a:r>
              <a:rPr lang="en-US" sz="2800" b="1" dirty="0">
                <a:solidFill>
                  <a:srgbClr val="003399"/>
                </a:solidFill>
              </a:rPr>
              <a:t>set of all password objects </a:t>
            </a:r>
            <a:r>
              <a:rPr lang="en-US" sz="2800" dirty="0"/>
              <a:t>in 3 major sub sets: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Windows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Unix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Oracle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Start splitting Passwords Sets and start defining sub sets to meet </a:t>
            </a:r>
            <a:r>
              <a:rPr lang="en-US" sz="2800" dirty="0" smtClean="0"/>
              <a:t>requirements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8" y="111977"/>
            <a:ext cx="5023288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Sample Solution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6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2325292" y="1686808"/>
            <a:ext cx="1800225" cy="1447801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00076" y="924808"/>
            <a:ext cx="1800225" cy="1447801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00039" y="2753608"/>
            <a:ext cx="2250281" cy="1600201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2100263" y="3972808"/>
            <a:ext cx="1950244" cy="1447801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00038" y="4811009"/>
            <a:ext cx="1950244" cy="144779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340542" y="3733801"/>
            <a:ext cx="3300413" cy="1447799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6215777" y="2435014"/>
            <a:ext cx="3300413" cy="1447799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265533" y="1139614"/>
            <a:ext cx="3300413" cy="137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Picture 13" descr="C:\Dokumente und Einstellungen\Chris\Lokale Einstellungen\Temporary Internet Files\Content.IE5\X11ZK53Q\MCj0431637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693" y="1215814"/>
            <a:ext cx="7500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Zylinder 44"/>
          <p:cNvSpPr/>
          <p:nvPr/>
        </p:nvSpPr>
        <p:spPr>
          <a:xfrm>
            <a:off x="7480935" y="2501053"/>
            <a:ext cx="600075" cy="685801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6" name="Zylinder 45"/>
          <p:cNvSpPr/>
          <p:nvPr/>
        </p:nvSpPr>
        <p:spPr>
          <a:xfrm>
            <a:off x="7640955" y="2663613"/>
            <a:ext cx="600075" cy="685801"/>
          </a:xfrm>
          <a:prstGeom prst="can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390674" y="2051232"/>
            <a:ext cx="975122" cy="40011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415928" y="3422832"/>
            <a:ext cx="975121" cy="40011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Oracle Passwords</a:t>
            </a:r>
          </a:p>
        </p:txBody>
      </p:sp>
      <p:grpSp>
        <p:nvGrpSpPr>
          <p:cNvPr id="16400" name="Gruppieren 61"/>
          <p:cNvGrpSpPr>
            <a:grpSpLocks/>
          </p:cNvGrpSpPr>
          <p:nvPr/>
        </p:nvGrpSpPr>
        <p:grpSpPr bwMode="auto">
          <a:xfrm>
            <a:off x="796104" y="924808"/>
            <a:ext cx="1500188" cy="1311729"/>
            <a:chOff x="357158" y="1571612"/>
            <a:chExt cx="1428760" cy="1229194"/>
          </a:xfrm>
        </p:grpSpPr>
        <p:sp>
          <p:nvSpPr>
            <p:cNvPr id="50" name="Textfeld 49"/>
            <p:cNvSpPr txBox="1"/>
            <p:nvPr/>
          </p:nvSpPr>
          <p:spPr>
            <a:xfrm>
              <a:off x="357158" y="2425871"/>
              <a:ext cx="1428760" cy="37493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Windows Server </a:t>
              </a:r>
              <a:r>
                <a:rPr lang="de-DE" sz="1300" b="1" dirty="0" err="1">
                  <a:latin typeface="Arial" pitchFamily="34" charset="0"/>
                </a:rPr>
                <a:t>Admins</a:t>
              </a:r>
              <a:endParaRPr lang="de-DE" sz="1300" b="1" dirty="0">
                <a:latin typeface="Arial" pitchFamily="34" charset="0"/>
              </a:endParaRPr>
            </a:p>
          </p:txBody>
        </p:sp>
        <p:grpSp>
          <p:nvGrpSpPr>
            <p:cNvPr id="16419" name="Gruppieren 30"/>
            <p:cNvGrpSpPr>
              <a:grpSpLocks/>
            </p:cNvGrpSpPr>
            <p:nvPr/>
          </p:nvGrpSpPr>
          <p:grpSpPr bwMode="auto">
            <a:xfrm>
              <a:off x="500035" y="1571612"/>
              <a:ext cx="1071569" cy="857255"/>
              <a:chOff x="500034" y="1857364"/>
              <a:chExt cx="1550991" cy="1265239"/>
            </a:xfrm>
          </p:grpSpPr>
          <p:pic>
            <p:nvPicPr>
              <p:cNvPr id="47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0033" y="1857364"/>
                <a:ext cx="978848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84955" y="2000225"/>
                <a:ext cx="981147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72177" y="2143084"/>
                <a:ext cx="978848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6401" name="Gruppieren 42"/>
          <p:cNvGrpSpPr>
            <a:grpSpLocks/>
          </p:cNvGrpSpPr>
          <p:nvPr/>
        </p:nvGrpSpPr>
        <p:grpSpPr bwMode="auto">
          <a:xfrm>
            <a:off x="5615703" y="3886199"/>
            <a:ext cx="975121" cy="1235529"/>
            <a:chOff x="4929190" y="4714884"/>
            <a:chExt cx="928694" cy="1157757"/>
          </a:xfrm>
        </p:grpSpPr>
        <p:pic>
          <p:nvPicPr>
            <p:cNvPr id="14" name="Picture 13" descr="C:\Dokumente und Einstellungen\Chris\Lokale Einstellungen\Temporary Internet Files\Content.IE5\X11ZK53Q\MCj0431637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8" y="4714884"/>
              <a:ext cx="714380" cy="71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feld 27"/>
            <p:cNvSpPr txBox="1"/>
            <p:nvPr/>
          </p:nvSpPr>
          <p:spPr>
            <a:xfrm>
              <a:off x="4929190" y="5497716"/>
              <a:ext cx="928694" cy="3749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Unix</a:t>
              </a:r>
            </a:p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Passwords</a:t>
              </a:r>
            </a:p>
          </p:txBody>
        </p:sp>
      </p:grpSp>
      <p:grpSp>
        <p:nvGrpSpPr>
          <p:cNvPr id="16402" name="Gruppieren 60"/>
          <p:cNvGrpSpPr>
            <a:grpSpLocks/>
          </p:cNvGrpSpPr>
          <p:nvPr/>
        </p:nvGrpSpPr>
        <p:grpSpPr bwMode="auto">
          <a:xfrm>
            <a:off x="600075" y="2829809"/>
            <a:ext cx="1500188" cy="1401595"/>
            <a:chOff x="357158" y="2857496"/>
            <a:chExt cx="1428760" cy="1313404"/>
          </a:xfrm>
        </p:grpSpPr>
        <p:grpSp>
          <p:nvGrpSpPr>
            <p:cNvPr id="8" name="Gruppieren 47"/>
            <p:cNvGrpSpPr/>
            <p:nvPr/>
          </p:nvGrpSpPr>
          <p:grpSpPr>
            <a:xfrm>
              <a:off x="723872" y="2857496"/>
              <a:ext cx="866780" cy="866780"/>
              <a:chOff x="723872" y="2857496"/>
              <a:chExt cx="866780" cy="8667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3" name="Picture 3" descr="C:\Dokumente und Einstellungen\Chris\Eigene Dateien\Eigene Bilder\Microsoft Clip Organizer\j0433944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23872" y="285749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Dokumente und Einstellungen\Chris\Eigene Dateien\Eigene Bilder\Microsoft Clip Organizer\j0433944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76272" y="3009896"/>
                <a:ext cx="714380" cy="714380"/>
              </a:xfrm>
              <a:prstGeom prst="rect">
                <a:avLst/>
              </a:prstGeom>
              <a:noFill/>
            </p:spPr>
          </p:pic>
        </p:grpSp>
        <p:sp>
          <p:nvSpPr>
            <p:cNvPr id="35" name="Textfeld 34"/>
            <p:cNvSpPr txBox="1"/>
            <p:nvPr/>
          </p:nvSpPr>
          <p:spPr>
            <a:xfrm>
              <a:off x="357158" y="3608499"/>
              <a:ext cx="1428760" cy="56240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Windows Workstation </a:t>
              </a:r>
              <a:r>
                <a:rPr lang="de-DE" sz="1300" b="1" dirty="0" err="1">
                  <a:latin typeface="Arial" pitchFamily="34" charset="0"/>
                </a:rPr>
                <a:t>Admins</a:t>
              </a:r>
              <a:endParaRPr lang="de-DE" sz="1300" b="1" dirty="0">
                <a:latin typeface="Arial" pitchFamily="34" charset="0"/>
              </a:endParaRPr>
            </a:p>
          </p:txBody>
        </p:sp>
      </p:grpSp>
      <p:grpSp>
        <p:nvGrpSpPr>
          <p:cNvPr id="16403" name="Gruppieren 59"/>
          <p:cNvGrpSpPr>
            <a:grpSpLocks/>
          </p:cNvGrpSpPr>
          <p:nvPr/>
        </p:nvGrpSpPr>
        <p:grpSpPr bwMode="auto">
          <a:xfrm>
            <a:off x="525066" y="4811010"/>
            <a:ext cx="1500188" cy="1341240"/>
            <a:chOff x="357158" y="4286256"/>
            <a:chExt cx="1428760" cy="1257937"/>
          </a:xfrm>
        </p:grpSpPr>
        <p:grpSp>
          <p:nvGrpSpPr>
            <p:cNvPr id="10" name="Gruppieren 57"/>
            <p:cNvGrpSpPr/>
            <p:nvPr/>
          </p:nvGrpSpPr>
          <p:grpSpPr>
            <a:xfrm>
              <a:off x="571472" y="4286256"/>
              <a:ext cx="1019180" cy="1019180"/>
              <a:chOff x="571472" y="4286256"/>
              <a:chExt cx="1019180" cy="10191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6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71472" y="428625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23872" y="443865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76272" y="4591056"/>
                <a:ext cx="714380" cy="714380"/>
              </a:xfrm>
              <a:prstGeom prst="rect">
                <a:avLst/>
              </a:prstGeom>
              <a:noFill/>
            </p:spPr>
          </p:pic>
        </p:grpSp>
        <p:sp>
          <p:nvSpPr>
            <p:cNvPr id="39" name="Textfeld 38"/>
            <p:cNvSpPr txBox="1"/>
            <p:nvPr/>
          </p:nvSpPr>
          <p:spPr>
            <a:xfrm>
              <a:off x="357158" y="5356563"/>
              <a:ext cx="1428760" cy="187630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Unix </a:t>
              </a:r>
              <a:r>
                <a:rPr lang="de-DE" sz="1300" b="1" dirty="0" err="1">
                  <a:latin typeface="Arial" pitchFamily="34" charset="0"/>
                </a:rPr>
                <a:t>Admins</a:t>
              </a:r>
              <a:endParaRPr lang="de-DE" sz="1300" b="1" dirty="0">
                <a:latin typeface="Arial" pitchFamily="34" charset="0"/>
              </a:endParaRPr>
            </a:p>
          </p:txBody>
        </p:sp>
      </p:grpSp>
      <p:grpSp>
        <p:nvGrpSpPr>
          <p:cNvPr id="16404" name="Gruppieren 62"/>
          <p:cNvGrpSpPr>
            <a:grpSpLocks/>
          </p:cNvGrpSpPr>
          <p:nvPr/>
        </p:nvGrpSpPr>
        <p:grpSpPr bwMode="auto">
          <a:xfrm>
            <a:off x="2250282" y="4049011"/>
            <a:ext cx="1500188" cy="1188841"/>
            <a:chOff x="1928794" y="4929198"/>
            <a:chExt cx="1428760" cy="1115062"/>
          </a:xfrm>
        </p:grpSpPr>
        <p:grpSp>
          <p:nvGrpSpPr>
            <p:cNvPr id="12" name="Gruppieren 56"/>
            <p:cNvGrpSpPr/>
            <p:nvPr/>
          </p:nvGrpSpPr>
          <p:grpSpPr>
            <a:xfrm>
              <a:off x="2214546" y="4929198"/>
              <a:ext cx="904863" cy="904863"/>
              <a:chOff x="2105025" y="5543561"/>
              <a:chExt cx="904863" cy="904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8" name="Picture 4" descr="C:\Dokumente und Einstellungen\Chris\Eigene Dateien\Eigene Bilder\Microsoft Clip Organizer\j0433943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105025" y="5543561"/>
                <a:ext cx="752463" cy="752463"/>
              </a:xfrm>
              <a:prstGeom prst="rect">
                <a:avLst/>
              </a:prstGeom>
              <a:noFill/>
            </p:spPr>
          </p:pic>
          <p:pic>
            <p:nvPicPr>
              <p:cNvPr id="56" name="Picture 4" descr="C:\Dokumente und Einstellungen\Chris\Eigene Dateien\Eigene Bilder\Microsoft Clip Organizer\j0433943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257425" y="5695961"/>
                <a:ext cx="752463" cy="752463"/>
              </a:xfrm>
              <a:prstGeom prst="rect">
                <a:avLst/>
              </a:prstGeom>
              <a:noFill/>
            </p:spPr>
          </p:pic>
        </p:grpSp>
        <p:sp>
          <p:nvSpPr>
            <p:cNvPr id="59" name="Textfeld 58"/>
            <p:cNvSpPr txBox="1"/>
            <p:nvPr/>
          </p:nvSpPr>
          <p:spPr>
            <a:xfrm>
              <a:off x="1928794" y="5856620"/>
              <a:ext cx="1428760" cy="187640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Oracle </a:t>
              </a:r>
              <a:r>
                <a:rPr lang="de-DE" sz="1300" b="1" dirty="0" err="1">
                  <a:latin typeface="Arial" pitchFamily="34" charset="0"/>
                </a:rPr>
                <a:t>Admins</a:t>
              </a:r>
              <a:endParaRPr lang="de-DE" sz="1300" b="1" dirty="0">
                <a:latin typeface="Arial" pitchFamily="34" charset="0"/>
              </a:endParaRPr>
            </a:p>
          </p:txBody>
        </p:sp>
      </p:grpSp>
      <p:grpSp>
        <p:nvGrpSpPr>
          <p:cNvPr id="16405" name="Gruppieren 63"/>
          <p:cNvGrpSpPr>
            <a:grpSpLocks/>
          </p:cNvGrpSpPr>
          <p:nvPr/>
        </p:nvGrpSpPr>
        <p:grpSpPr bwMode="auto">
          <a:xfrm>
            <a:off x="2475310" y="1763009"/>
            <a:ext cx="1465183" cy="990599"/>
            <a:chOff x="7143768" y="4929198"/>
            <a:chExt cx="1395649" cy="928694"/>
          </a:xfrm>
        </p:grpSpPr>
        <p:pic>
          <p:nvPicPr>
            <p:cNvPr id="16408" name="Picture 5" descr="C:\Dokumente und Einstellungen\Chris\Lokale Einstellungen\Temporary Internet Files\Content.IE5\2FWN49EW\MCj0230742000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68" y="4929198"/>
              <a:ext cx="923930" cy="78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9" name="Picture 6" descr="C:\Dokumente und Einstellungen\Chris\Lokale Einstellungen\Temporary Internet Files\Content.IE5\QROE3QK2\MCj02307450000[1]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5000636"/>
              <a:ext cx="1181335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Textfeld 64"/>
          <p:cNvSpPr txBox="1"/>
          <p:nvPr/>
        </p:nvSpPr>
        <p:spPr>
          <a:xfrm>
            <a:off x="2475310" y="2751794"/>
            <a:ext cx="1500188" cy="20005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IT Managers</a:t>
            </a:r>
          </a:p>
        </p:txBody>
      </p:sp>
      <p:sp>
        <p:nvSpPr>
          <p:cNvPr id="16407" name="Textfeld 65"/>
          <p:cNvSpPr txBox="1">
            <a:spLocks noChangeArrowheads="1"/>
          </p:cNvSpPr>
          <p:nvPr/>
        </p:nvSpPr>
        <p:spPr bwMode="auto">
          <a:xfrm>
            <a:off x="4238863" y="5394738"/>
            <a:ext cx="547568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500" dirty="0">
                <a:sym typeface="Wingdings" pitchFamily="2" charset="2"/>
              </a:rPr>
              <a:t> A </a:t>
            </a:r>
            <a:r>
              <a:rPr lang="de-DE" sz="1500" dirty="0"/>
              <a:t>Minimum of 3 Safes is required (</a:t>
            </a:r>
            <a:r>
              <a:rPr lang="en-US" sz="1500" dirty="0"/>
              <a:t>“</a:t>
            </a:r>
            <a:r>
              <a:rPr lang="en-US" sz="1500" i="1" dirty="0"/>
              <a:t>Password objects of a specific platform must be used by team members only</a:t>
            </a:r>
            <a:r>
              <a:rPr lang="en-US" sz="1500" dirty="0"/>
              <a:t>.”)</a:t>
            </a:r>
            <a:endParaRPr lang="de-DE" sz="15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5919" y="193288"/>
            <a:ext cx="758588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Define user groups and sets of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955295"/>
            <a:ext cx="9002712" cy="6029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3719" indent="-543719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Basic Safe Model will need at least 3 Safes!</a:t>
            </a:r>
          </a:p>
          <a:p>
            <a:pPr marL="966612" lvl="1" indent="-543719">
              <a:lnSpc>
                <a:spcPct val="90000"/>
              </a:lnSpc>
              <a:defRPr/>
            </a:pPr>
            <a:r>
              <a:rPr lang="en-US" sz="2000" dirty="0"/>
              <a:t>“</a:t>
            </a:r>
            <a:r>
              <a:rPr lang="en-US" sz="2000" i="1" dirty="0"/>
              <a:t>Password objects of a specific platform must be used by team members only .</a:t>
            </a:r>
            <a:r>
              <a:rPr lang="en-US" sz="2000" dirty="0"/>
              <a:t>”</a:t>
            </a:r>
          </a:p>
          <a:p>
            <a:pPr marL="543719" indent="-543719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Split Windows Passwords into Server and Workstations Sets</a:t>
            </a:r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2000" dirty="0"/>
              <a:t>“</a:t>
            </a:r>
            <a:r>
              <a:rPr lang="en-US" sz="2000" i="1" dirty="0"/>
              <a:t>Workstation Admins must not have access to Server passwords, but Server Admins have to have access to Workstation passwords</a:t>
            </a:r>
            <a:r>
              <a:rPr lang="en-US" sz="2000" dirty="0"/>
              <a:t>”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Reflected by 2 Safes</a:t>
            </a:r>
          </a:p>
          <a:p>
            <a:pPr marL="543719" indent="-543719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Separate Windows Domain Admin Passwords</a:t>
            </a:r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2000" dirty="0"/>
              <a:t>“</a:t>
            </a:r>
            <a:r>
              <a:rPr lang="en-US" sz="2000" i="1" dirty="0"/>
              <a:t>Passwords of Domain Administrator Users must only be accessible after confirmation by IT Managers!</a:t>
            </a:r>
            <a:r>
              <a:rPr lang="en-US" sz="2000" dirty="0"/>
              <a:t>”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1 additional Safe </a:t>
            </a:r>
          </a:p>
          <a:p>
            <a:pPr marL="543719" indent="-543719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Separate Passwords of Unix and Windows Servers that need to be accessed by Oracle team(s)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“Oracle Administrators need Access to Servers (Windows and Unix) hosting Oracle Databases.” </a:t>
            </a:r>
            <a:r>
              <a:rPr lang="en-US" sz="2000" dirty="0">
                <a:sym typeface="Wingdings" pitchFamily="2" charset="2"/>
              </a:rPr>
              <a:t> 2</a:t>
            </a:r>
            <a:r>
              <a:rPr lang="en-US" sz="2000" dirty="0"/>
              <a:t> additional Safes</a:t>
            </a:r>
          </a:p>
          <a:p>
            <a:pPr marL="543719" indent="-543719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Grant Access to resulting Safes</a:t>
            </a:r>
          </a:p>
          <a:p>
            <a:pPr marL="966612" lvl="1" indent="-543719">
              <a:lnSpc>
                <a:spcPct val="90000"/>
              </a:lnSpc>
              <a:defRPr/>
            </a:pPr>
            <a:r>
              <a:rPr lang="en-US" sz="2000" dirty="0"/>
              <a:t>Privileges will depend on your authorization model/definitions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5125" y="61629"/>
            <a:ext cx="758588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Drilling down the safe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5475686" y="3886201"/>
            <a:ext cx="2850356" cy="2133600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7725966" y="3200400"/>
            <a:ext cx="1500188" cy="533401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372572" y="1295401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97789" y="1445019"/>
            <a:ext cx="975121" cy="40011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950994" y="3273819"/>
            <a:ext cx="975122" cy="40011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de-DE" sz="1300" b="1" dirty="0">
                <a:latin typeface="Arial" pitchFamily="34" charset="0"/>
              </a:rPr>
              <a:t>Oracle Passwords</a:t>
            </a:r>
          </a:p>
        </p:txBody>
      </p:sp>
      <p:sp>
        <p:nvSpPr>
          <p:cNvPr id="18440" name="Textfeld 27"/>
          <p:cNvSpPr txBox="1">
            <a:spLocks noChangeArrowheads="1"/>
          </p:cNvSpPr>
          <p:nvPr/>
        </p:nvSpPr>
        <p:spPr bwMode="auto">
          <a:xfrm>
            <a:off x="5925742" y="4035819"/>
            <a:ext cx="9751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300" b="1"/>
              <a:t>Unix</a:t>
            </a:r>
          </a:p>
          <a:p>
            <a:pPr algn="ctr" eaLnBrk="1" hangingPunct="1"/>
            <a:r>
              <a:rPr lang="de-DE" sz="1300" b="1"/>
              <a:t>Passwords</a:t>
            </a:r>
          </a:p>
        </p:txBody>
      </p:sp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19" y="16764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97" y="2971801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2" y="39624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5925741" y="1752601"/>
            <a:ext cx="24003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 objects of a specific platform must be used by team members only.”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63" name="Gerade Verbindung 62"/>
          <p:cNvCxnSpPr>
            <a:stCxn id="41" idx="6"/>
          </p:cNvCxnSpPr>
          <p:nvPr/>
        </p:nvCxnSpPr>
        <p:spPr>
          <a:xfrm flipV="1">
            <a:off x="4873135" y="2667001"/>
            <a:ext cx="1540167" cy="121920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44" idx="0"/>
            <a:endCxn id="20" idx="2"/>
          </p:cNvCxnSpPr>
          <p:nvPr/>
        </p:nvCxnSpPr>
        <p:spPr>
          <a:xfrm rot="5400000" flipH="1" flipV="1">
            <a:off x="6403777" y="3164086"/>
            <a:ext cx="1219200" cy="22502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42" idx="0"/>
            <a:endCxn id="20" idx="2"/>
          </p:cNvCxnSpPr>
          <p:nvPr/>
        </p:nvCxnSpPr>
        <p:spPr>
          <a:xfrm rot="16200000" flipV="1">
            <a:off x="7534277" y="2258616"/>
            <a:ext cx="533399" cy="135016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89951" y="213761"/>
            <a:ext cx="758588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Basic Safe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5475686" y="3886201"/>
            <a:ext cx="2850356" cy="2133600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7659464" y="3200400"/>
            <a:ext cx="1566690" cy="609600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610738" y="1325879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335955" y="1429332"/>
            <a:ext cx="13501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784350" y="3227653"/>
            <a:ext cx="1141766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Oracle Passwords</a:t>
            </a:r>
          </a:p>
        </p:txBody>
      </p:sp>
      <p:sp>
        <p:nvSpPr>
          <p:cNvPr id="19464" name="Textfeld 27"/>
          <p:cNvSpPr txBox="1">
            <a:spLocks noChangeArrowheads="1"/>
          </p:cNvSpPr>
          <p:nvPr/>
        </p:nvSpPr>
        <p:spPr bwMode="auto">
          <a:xfrm>
            <a:off x="6038256" y="4039772"/>
            <a:ext cx="12051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Unix</a:t>
            </a:r>
          </a:p>
          <a:p>
            <a:pPr algn="ctr" eaLnBrk="1" hangingPunct="1"/>
            <a:r>
              <a:rPr lang="de-DE" b="1" dirty="0"/>
              <a:t>Passwords</a:t>
            </a:r>
          </a:p>
        </p:txBody>
      </p:sp>
      <p:sp>
        <p:nvSpPr>
          <p:cNvPr id="40" name="Ellipse 39"/>
          <p:cNvSpPr/>
          <p:nvPr/>
        </p:nvSpPr>
        <p:spPr>
          <a:xfrm>
            <a:off x="835767" y="3230878"/>
            <a:ext cx="3975496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485972" y="2087879"/>
            <a:ext cx="2025253" cy="990599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Workstation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sp>
        <p:nvSpPr>
          <p:cNvPr id="19467" name="Textfeld 51"/>
          <p:cNvSpPr txBox="1">
            <a:spLocks noChangeArrowheads="1"/>
          </p:cNvSpPr>
          <p:nvPr/>
        </p:nvSpPr>
        <p:spPr bwMode="auto">
          <a:xfrm>
            <a:off x="1935105" y="3349879"/>
            <a:ext cx="17510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Windows</a:t>
            </a:r>
          </a:p>
          <a:p>
            <a:pPr algn="ctr" eaLnBrk="1" hangingPunct="1"/>
            <a:r>
              <a:rPr lang="de-DE" b="1" dirty="0"/>
              <a:t>Server Passwords</a:t>
            </a:r>
          </a:p>
        </p:txBody>
      </p:sp>
      <p:pic>
        <p:nvPicPr>
          <p:cNvPr id="19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79" y="262127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22" y="338327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97" y="2971801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11" y="4105495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5925741" y="1752601"/>
            <a:ext cx="2400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 objects of a specific platform must be used by team members only.”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63" name="Gerade Verbindung 62"/>
          <p:cNvCxnSpPr>
            <a:stCxn id="41" idx="6"/>
          </p:cNvCxnSpPr>
          <p:nvPr/>
        </p:nvCxnSpPr>
        <p:spPr>
          <a:xfrm flipV="1">
            <a:off x="5111301" y="2667001"/>
            <a:ext cx="1371386" cy="124967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44" idx="0"/>
          </p:cNvCxnSpPr>
          <p:nvPr/>
        </p:nvCxnSpPr>
        <p:spPr>
          <a:xfrm flipV="1">
            <a:off x="6900864" y="2621278"/>
            <a:ext cx="2" cy="12649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42" idx="0"/>
            <a:endCxn id="20" idx="2"/>
          </p:cNvCxnSpPr>
          <p:nvPr/>
        </p:nvCxnSpPr>
        <p:spPr>
          <a:xfrm flipH="1" flipV="1">
            <a:off x="7125891" y="2667001"/>
            <a:ext cx="1316918" cy="53339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5673" y="1783079"/>
            <a:ext cx="2250281" cy="129539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</a:rPr>
              <a:t>“Workstation Admins must not have access to Server passwords, but Server Admins have to have access to Workstation passwords.”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72" name="Gerade Verbindung 71"/>
          <p:cNvCxnSpPr>
            <a:stCxn id="40" idx="1"/>
            <a:endCxn id="71" idx="2"/>
          </p:cNvCxnSpPr>
          <p:nvPr/>
        </p:nvCxnSpPr>
        <p:spPr>
          <a:xfrm rot="16200000" flipV="1">
            <a:off x="1037299" y="3251992"/>
            <a:ext cx="553721" cy="206693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48" idx="2"/>
            <a:endCxn id="71" idx="3"/>
          </p:cNvCxnSpPr>
          <p:nvPr/>
        </p:nvCxnSpPr>
        <p:spPr>
          <a:xfrm rot="10800000">
            <a:off x="2335954" y="2429932"/>
            <a:ext cx="150019" cy="152400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343235" y="122830"/>
            <a:ext cx="758588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Split Windows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5475686" y="3886201"/>
            <a:ext cx="2850356" cy="2133600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7613452" y="3172513"/>
            <a:ext cx="1500188" cy="636032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42739" y="1083129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67956" y="1186581"/>
            <a:ext cx="1162643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800976" y="3227653"/>
            <a:ext cx="112514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Oracle Passwords</a:t>
            </a:r>
          </a:p>
        </p:txBody>
      </p:sp>
      <p:sp>
        <p:nvSpPr>
          <p:cNvPr id="20488" name="Textfeld 27"/>
          <p:cNvSpPr txBox="1">
            <a:spLocks noChangeArrowheads="1"/>
          </p:cNvSpPr>
          <p:nvPr/>
        </p:nvSpPr>
        <p:spPr bwMode="auto">
          <a:xfrm>
            <a:off x="5925742" y="4035819"/>
            <a:ext cx="9751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300" b="1"/>
              <a:t>Unix</a:t>
            </a:r>
          </a:p>
          <a:p>
            <a:pPr algn="ctr" eaLnBrk="1" hangingPunct="1"/>
            <a:r>
              <a:rPr lang="de-DE" sz="1300" b="1"/>
              <a:t>Passwords</a:t>
            </a:r>
          </a:p>
        </p:txBody>
      </p:sp>
      <p:sp>
        <p:nvSpPr>
          <p:cNvPr id="40" name="Ellipse 39"/>
          <p:cNvSpPr/>
          <p:nvPr/>
        </p:nvSpPr>
        <p:spPr>
          <a:xfrm>
            <a:off x="967768" y="2988128"/>
            <a:ext cx="3975496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617973" y="1845129"/>
            <a:ext cx="2025253" cy="990599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Workstation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sp>
        <p:nvSpPr>
          <p:cNvPr id="51" name="Ellipse 50"/>
          <p:cNvSpPr/>
          <p:nvPr/>
        </p:nvSpPr>
        <p:spPr>
          <a:xfrm>
            <a:off x="937764" y="3996419"/>
            <a:ext cx="1800225" cy="99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Domain Admin Passwords</a:t>
            </a:r>
          </a:p>
        </p:txBody>
      </p:sp>
      <p:sp>
        <p:nvSpPr>
          <p:cNvPr id="20492" name="Textfeld 51"/>
          <p:cNvSpPr txBox="1">
            <a:spLocks noChangeArrowheads="1"/>
          </p:cNvSpPr>
          <p:nvPr/>
        </p:nvSpPr>
        <p:spPr bwMode="auto">
          <a:xfrm>
            <a:off x="2242925" y="3097768"/>
            <a:ext cx="15751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Windows</a:t>
            </a:r>
          </a:p>
          <a:p>
            <a:pPr algn="ctr" eaLnBrk="1" hangingPunct="1"/>
            <a:r>
              <a:rPr lang="de-DE" b="1" dirty="0"/>
              <a:t>Server Passwords</a:t>
            </a:r>
          </a:p>
        </p:txBody>
      </p:sp>
      <p:pic>
        <p:nvPicPr>
          <p:cNvPr id="20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80" y="237852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36" y="420732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99" y="3277169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97" y="2971801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2" y="39624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5925741" y="1752601"/>
            <a:ext cx="2400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 objects of a specific platform must be used by team members only.”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42"/>
          <p:cNvCxnSpPr>
            <a:stCxn id="38" idx="0"/>
            <a:endCxn id="51" idx="4"/>
          </p:cNvCxnSpPr>
          <p:nvPr/>
        </p:nvCxnSpPr>
        <p:spPr>
          <a:xfrm flipV="1">
            <a:off x="1455329" y="4987018"/>
            <a:ext cx="382548" cy="515711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42664" y="5502729"/>
            <a:ext cx="262532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“Passwords of Domain Administrator Users must only be accessible after confirmation by IT Managers!</a:t>
            </a:r>
            <a:r>
              <a:rPr lang="en-US" sz="1300" dirty="0">
                <a:solidFill>
                  <a:schemeClr val="tx1"/>
                </a:solidFill>
              </a:rPr>
              <a:t>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63" name="Gerade Verbindung 62"/>
          <p:cNvCxnSpPr>
            <a:stCxn id="41" idx="6"/>
          </p:cNvCxnSpPr>
          <p:nvPr/>
        </p:nvCxnSpPr>
        <p:spPr>
          <a:xfrm flipV="1">
            <a:off x="5243302" y="2667001"/>
            <a:ext cx="1170000" cy="100692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44" idx="0"/>
          </p:cNvCxnSpPr>
          <p:nvPr/>
        </p:nvCxnSpPr>
        <p:spPr>
          <a:xfrm flipV="1">
            <a:off x="6900864" y="2667001"/>
            <a:ext cx="2" cy="12192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42" idx="0"/>
            <a:endCxn id="20" idx="2"/>
          </p:cNvCxnSpPr>
          <p:nvPr/>
        </p:nvCxnSpPr>
        <p:spPr>
          <a:xfrm flipH="1" flipV="1">
            <a:off x="7125891" y="2667001"/>
            <a:ext cx="1237655" cy="50551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217674" y="1540329"/>
            <a:ext cx="2250281" cy="12953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</a:rPr>
              <a:t>“Workstation Admins must not have access to Server passwords, but Server Admins have to have access to Workstation passwords.”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72" name="Gerade Verbindung 71"/>
          <p:cNvCxnSpPr>
            <a:stCxn id="40" idx="1"/>
            <a:endCxn id="71" idx="2"/>
          </p:cNvCxnSpPr>
          <p:nvPr/>
        </p:nvCxnSpPr>
        <p:spPr>
          <a:xfrm rot="16200000" flipV="1">
            <a:off x="1169300" y="3009242"/>
            <a:ext cx="553721" cy="206693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48" idx="2"/>
            <a:endCxn id="71" idx="3"/>
          </p:cNvCxnSpPr>
          <p:nvPr/>
        </p:nvCxnSpPr>
        <p:spPr>
          <a:xfrm rot="10800000">
            <a:off x="2467955" y="2187182"/>
            <a:ext cx="150019" cy="152400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14237" y="122830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Separate Windows Domain Admin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5550690" y="3209053"/>
            <a:ext cx="2850356" cy="2133600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7709647" y="2359418"/>
            <a:ext cx="1620203" cy="629259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12589" y="1064019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37806" y="1167471"/>
            <a:ext cx="1200149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920329" y="2427825"/>
            <a:ext cx="1140799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Oracle Passwords</a:t>
            </a:r>
          </a:p>
        </p:txBody>
      </p:sp>
      <p:sp>
        <p:nvSpPr>
          <p:cNvPr id="21512" name="Textfeld 27"/>
          <p:cNvSpPr txBox="1">
            <a:spLocks noChangeArrowheads="1"/>
          </p:cNvSpPr>
          <p:nvPr/>
        </p:nvSpPr>
        <p:spPr bwMode="auto">
          <a:xfrm>
            <a:off x="6000748" y="3312505"/>
            <a:ext cx="12001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Unix</a:t>
            </a:r>
          </a:p>
          <a:p>
            <a:pPr algn="ctr" eaLnBrk="1" hangingPunct="1"/>
            <a:r>
              <a:rPr lang="de-DE" b="1" dirty="0"/>
              <a:t>Passwords</a:t>
            </a:r>
          </a:p>
        </p:txBody>
      </p:sp>
      <p:sp>
        <p:nvSpPr>
          <p:cNvPr id="40" name="Ellipse 39"/>
          <p:cNvSpPr/>
          <p:nvPr/>
        </p:nvSpPr>
        <p:spPr>
          <a:xfrm>
            <a:off x="937618" y="2969018"/>
            <a:ext cx="3975496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587823" y="1826019"/>
            <a:ext cx="2025253" cy="990599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Workstation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sp>
        <p:nvSpPr>
          <p:cNvPr id="51" name="Ellipse 50"/>
          <p:cNvSpPr/>
          <p:nvPr/>
        </p:nvSpPr>
        <p:spPr>
          <a:xfrm>
            <a:off x="907614" y="3812214"/>
            <a:ext cx="1800225" cy="1135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Domain Admin Passwords</a:t>
            </a:r>
          </a:p>
        </p:txBody>
      </p:sp>
      <p:sp>
        <p:nvSpPr>
          <p:cNvPr id="21516" name="Textfeld 51"/>
          <p:cNvSpPr txBox="1">
            <a:spLocks noChangeArrowheads="1"/>
          </p:cNvSpPr>
          <p:nvPr/>
        </p:nvSpPr>
        <p:spPr bwMode="auto">
          <a:xfrm>
            <a:off x="2200967" y="3076491"/>
            <a:ext cx="15751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Windows</a:t>
            </a:r>
          </a:p>
          <a:p>
            <a:pPr algn="ctr" eaLnBrk="1" hangingPunct="1"/>
            <a:r>
              <a:rPr lang="de-DE" b="1" dirty="0"/>
              <a:t>Server Password</a:t>
            </a:r>
            <a:r>
              <a:rPr lang="de-DE" sz="1300" b="1" dirty="0"/>
              <a:t>s</a:t>
            </a:r>
          </a:p>
        </p:txBody>
      </p:sp>
      <p:sp>
        <p:nvSpPr>
          <p:cNvPr id="53" name="Ellipse 52"/>
          <p:cNvSpPr/>
          <p:nvPr/>
        </p:nvSpPr>
        <p:spPr>
          <a:xfrm>
            <a:off x="2925366" y="3815156"/>
            <a:ext cx="1912739" cy="1135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i="1" dirty="0" smtClean="0">
                <a:solidFill>
                  <a:schemeClr val="tx1"/>
                </a:solidFill>
              </a:rPr>
              <a:t>Servers </a:t>
            </a:r>
            <a:r>
              <a:rPr lang="de-DE" sz="1600" b="1" i="1" dirty="0">
                <a:solidFill>
                  <a:schemeClr val="tx1"/>
                </a:solidFill>
              </a:rPr>
              <a:t>running </a:t>
            </a:r>
            <a:r>
              <a:rPr lang="de-DE" sz="1600" b="1" i="1" dirty="0" smtClean="0">
                <a:solidFill>
                  <a:schemeClr val="tx1"/>
                </a:solidFill>
              </a:rPr>
              <a:t>Oracle </a:t>
            </a: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pic>
        <p:nvPicPr>
          <p:cNvPr id="215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39" y="418821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30" y="235941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86" y="418821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73" y="3121418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103" y="2294653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4" y="3285252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6000747" y="1075453"/>
            <a:ext cx="2400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 objects of a specific platform must be used by team members only.”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637955" y="5407418"/>
            <a:ext cx="2625328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</a:rPr>
              <a:t>“Oracle Administrators need Access to Servers (Windows and Unix) hosting Oracle Databases.”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42"/>
          <p:cNvCxnSpPr>
            <a:stCxn id="38" idx="0"/>
            <a:endCxn id="51" idx="4"/>
          </p:cNvCxnSpPr>
          <p:nvPr/>
        </p:nvCxnSpPr>
        <p:spPr>
          <a:xfrm flipV="1">
            <a:off x="1425179" y="4947276"/>
            <a:ext cx="382548" cy="536343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12514" y="5483619"/>
            <a:ext cx="26253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i="1" dirty="0">
                <a:solidFill>
                  <a:schemeClr val="tx1"/>
                </a:solidFill>
              </a:rPr>
              <a:t>“Passwords of Domain Administrator Users must only be accessible after confirmation by IT Managers!</a:t>
            </a:r>
            <a:r>
              <a:rPr lang="en-US" sz="1300" dirty="0">
                <a:solidFill>
                  <a:schemeClr val="tx1"/>
                </a:solidFill>
              </a:rPr>
              <a:t>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39" idx="0"/>
          </p:cNvCxnSpPr>
          <p:nvPr/>
        </p:nvCxnSpPr>
        <p:spPr>
          <a:xfrm rot="16200000" flipV="1">
            <a:off x="4196359" y="4652324"/>
            <a:ext cx="533399" cy="976789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41" idx="6"/>
          </p:cNvCxnSpPr>
          <p:nvPr/>
        </p:nvCxnSpPr>
        <p:spPr>
          <a:xfrm flipV="1">
            <a:off x="5213151" y="1978419"/>
            <a:ext cx="1875235" cy="16764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44" idx="0"/>
            <a:endCxn id="20" idx="2"/>
          </p:cNvCxnSpPr>
          <p:nvPr/>
        </p:nvCxnSpPr>
        <p:spPr>
          <a:xfrm flipV="1">
            <a:off x="6975868" y="1989853"/>
            <a:ext cx="225029" cy="12192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42" idx="0"/>
            <a:endCxn id="20" idx="2"/>
          </p:cNvCxnSpPr>
          <p:nvPr/>
        </p:nvCxnSpPr>
        <p:spPr>
          <a:xfrm flipH="1" flipV="1">
            <a:off x="7200897" y="1989853"/>
            <a:ext cx="1318852" cy="36956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87524" y="1521219"/>
            <a:ext cx="2250281" cy="12953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</a:rPr>
              <a:t>“Workstation Admins must not have access to Server passwords, but Server Admins have to have access to Workstation passwords.”</a:t>
            </a:r>
            <a:endParaRPr lang="de-DE" sz="1300" i="1" dirty="0">
              <a:solidFill>
                <a:schemeClr val="tx1"/>
              </a:solidFill>
            </a:endParaRPr>
          </a:p>
        </p:txBody>
      </p:sp>
      <p:cxnSp>
        <p:nvCxnSpPr>
          <p:cNvPr id="72" name="Gerade Verbindung 71"/>
          <p:cNvCxnSpPr>
            <a:stCxn id="40" idx="1"/>
            <a:endCxn id="71" idx="2"/>
          </p:cNvCxnSpPr>
          <p:nvPr/>
        </p:nvCxnSpPr>
        <p:spPr>
          <a:xfrm rot="16200000" flipV="1">
            <a:off x="1139150" y="2990132"/>
            <a:ext cx="553721" cy="206693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48" idx="2"/>
            <a:endCxn id="71" idx="3"/>
          </p:cNvCxnSpPr>
          <p:nvPr/>
        </p:nvCxnSpPr>
        <p:spPr>
          <a:xfrm rot="10800000">
            <a:off x="2437805" y="2168072"/>
            <a:ext cx="150019" cy="152400"/>
          </a:xfrm>
          <a:prstGeom prst="line">
            <a:avLst/>
          </a:prstGeom>
          <a:ln w="190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5663207" y="4010025"/>
            <a:ext cx="1762718" cy="110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i="1" dirty="0" smtClean="0">
                <a:solidFill>
                  <a:schemeClr val="tx1"/>
                </a:solidFill>
              </a:rPr>
              <a:t>Servers </a:t>
            </a:r>
            <a:r>
              <a:rPr lang="de-DE" sz="1600" i="1" dirty="0">
                <a:solidFill>
                  <a:schemeClr val="tx1"/>
                </a:solidFill>
              </a:rPr>
              <a:t>running </a:t>
            </a:r>
            <a:r>
              <a:rPr lang="de-DE" sz="1600" i="1" dirty="0" smtClean="0">
                <a:solidFill>
                  <a:schemeClr val="tx1"/>
                </a:solidFill>
              </a:rPr>
              <a:t>Oracle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Passwords</a:t>
            </a:r>
          </a:p>
        </p:txBody>
      </p:sp>
      <p:pic>
        <p:nvPicPr>
          <p:cNvPr id="215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78" y="4428253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Gerade Verbindung 85"/>
          <p:cNvCxnSpPr>
            <a:stCxn id="39" idx="0"/>
          </p:cNvCxnSpPr>
          <p:nvPr/>
        </p:nvCxnSpPr>
        <p:spPr>
          <a:xfrm rot="5400000" flipH="1" flipV="1">
            <a:off x="4907703" y="4651914"/>
            <a:ext cx="799253" cy="71175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414237" y="122830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Separate Passwords for Oracle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/>
          <p:cNvSpPr/>
          <p:nvPr/>
        </p:nvSpPr>
        <p:spPr>
          <a:xfrm>
            <a:off x="6162900" y="1562100"/>
            <a:ext cx="1625946" cy="685801"/>
          </a:xfrm>
          <a:prstGeom prst="ellipse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95062" y="1143001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70259" y="1246453"/>
            <a:ext cx="112514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Passwords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81653" y="1622591"/>
            <a:ext cx="1207155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Oracle Passwords</a:t>
            </a:r>
          </a:p>
        </p:txBody>
      </p:sp>
      <p:sp>
        <p:nvSpPr>
          <p:cNvPr id="40" name="Ellipse 39"/>
          <p:cNvSpPr/>
          <p:nvPr/>
        </p:nvSpPr>
        <p:spPr>
          <a:xfrm>
            <a:off x="720091" y="3048000"/>
            <a:ext cx="3975496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370296" y="1905001"/>
            <a:ext cx="2025253" cy="990599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Workstation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sp>
        <p:nvSpPr>
          <p:cNvPr id="51" name="Ellipse 50"/>
          <p:cNvSpPr/>
          <p:nvPr/>
        </p:nvSpPr>
        <p:spPr>
          <a:xfrm>
            <a:off x="795099" y="4038601"/>
            <a:ext cx="1800225" cy="99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Domain Admin Passwords</a:t>
            </a:r>
          </a:p>
        </p:txBody>
      </p:sp>
      <p:sp>
        <p:nvSpPr>
          <p:cNvPr id="22538" name="Textfeld 51"/>
          <p:cNvSpPr txBox="1">
            <a:spLocks noChangeArrowheads="1"/>
          </p:cNvSpPr>
          <p:nvPr/>
        </p:nvSpPr>
        <p:spPr bwMode="auto">
          <a:xfrm>
            <a:off x="1995249" y="3104542"/>
            <a:ext cx="15751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Windows</a:t>
            </a:r>
          </a:p>
          <a:p>
            <a:pPr algn="ctr" eaLnBrk="1" hangingPunct="1"/>
            <a:r>
              <a:rPr lang="de-DE" b="1" dirty="0"/>
              <a:t>Server Passwords</a:t>
            </a:r>
          </a:p>
        </p:txBody>
      </p:sp>
      <p:sp>
        <p:nvSpPr>
          <p:cNvPr id="53" name="Ellipse 52"/>
          <p:cNvSpPr/>
          <p:nvPr/>
        </p:nvSpPr>
        <p:spPr>
          <a:xfrm>
            <a:off x="2745343" y="3962400"/>
            <a:ext cx="1875235" cy="99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500" b="1" i="1" dirty="0" smtClean="0">
                <a:solidFill>
                  <a:schemeClr val="tx1"/>
                </a:solidFill>
              </a:rPr>
              <a:t>Servers </a:t>
            </a:r>
            <a:r>
              <a:rPr lang="de-DE" sz="1500" b="1" i="1" dirty="0">
                <a:solidFill>
                  <a:schemeClr val="tx1"/>
                </a:solidFill>
              </a:rPr>
              <a:t>running </a:t>
            </a:r>
            <a:r>
              <a:rPr lang="de-DE" sz="1500" b="1" i="1" dirty="0" smtClean="0">
                <a:solidFill>
                  <a:schemeClr val="tx1"/>
                </a:solidFill>
              </a:rPr>
              <a:t>Oracle </a:t>
            </a:r>
            <a:r>
              <a:rPr lang="de-DE" sz="1500" b="1" dirty="0">
                <a:solidFill>
                  <a:schemeClr val="tx1"/>
                </a:solidFill>
              </a:rPr>
              <a:t>Passwords</a:t>
            </a:r>
          </a:p>
        </p:txBody>
      </p:sp>
      <p:pic>
        <p:nvPicPr>
          <p:cNvPr id="22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12" y="42672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03" y="24384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59" y="42672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46" y="320040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89" y="1485901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5" name="Gruppieren 33"/>
          <p:cNvGrpSpPr>
            <a:grpSpLocks/>
          </p:cNvGrpSpPr>
          <p:nvPr/>
        </p:nvGrpSpPr>
        <p:grpSpPr bwMode="auto">
          <a:xfrm>
            <a:off x="5642776" y="3267694"/>
            <a:ext cx="2850356" cy="2133600"/>
            <a:chOff x="5214942" y="3643314"/>
            <a:chExt cx="2714644" cy="2000264"/>
          </a:xfrm>
        </p:grpSpPr>
        <p:sp>
          <p:nvSpPr>
            <p:cNvPr id="44" name="Ellipse 43"/>
            <p:cNvSpPr/>
            <p:nvPr/>
          </p:nvSpPr>
          <p:spPr>
            <a:xfrm>
              <a:off x="5214942" y="3643314"/>
              <a:ext cx="2714644" cy="2000264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22547" name="Textfeld 27"/>
            <p:cNvSpPr txBox="1">
              <a:spLocks noChangeArrowheads="1"/>
            </p:cNvSpPr>
            <p:nvPr/>
          </p:nvSpPr>
          <p:spPr bwMode="auto">
            <a:xfrm>
              <a:off x="5643569" y="3761664"/>
              <a:ext cx="1129485" cy="41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de-DE" sz="1300" b="1" dirty="0"/>
                <a:t>Unix</a:t>
              </a:r>
            </a:p>
            <a:p>
              <a:pPr algn="ctr" eaLnBrk="1" hangingPunct="1"/>
              <a:r>
                <a:rPr lang="de-DE" b="1" dirty="0"/>
                <a:t>Passwords</a:t>
              </a:r>
            </a:p>
          </p:txBody>
        </p:sp>
        <p:pic>
          <p:nvPicPr>
            <p:cNvPr id="2254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055" y="3764107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Ellipse 82"/>
            <p:cNvSpPr/>
            <p:nvPr/>
          </p:nvSpPr>
          <p:spPr>
            <a:xfrm>
              <a:off x="5326139" y="4294605"/>
              <a:ext cx="1674752" cy="11346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500" b="1" i="1" dirty="0" smtClean="0">
                  <a:solidFill>
                    <a:schemeClr val="tx1"/>
                  </a:solidFill>
                </a:rPr>
                <a:t>Servers </a:t>
              </a:r>
              <a:r>
                <a:rPr lang="de-DE" sz="1500" b="1" i="1" dirty="0">
                  <a:solidFill>
                    <a:schemeClr val="tx1"/>
                  </a:solidFill>
                </a:rPr>
                <a:t>running </a:t>
              </a:r>
              <a:r>
                <a:rPr lang="de-DE" sz="1500" b="1" i="1" dirty="0" smtClean="0">
                  <a:solidFill>
                    <a:schemeClr val="tx1"/>
                  </a:solidFill>
                </a:rPr>
                <a:t>Oracle </a:t>
              </a:r>
              <a:r>
                <a:rPr lang="de-DE" sz="1500" b="1" dirty="0">
                  <a:solidFill>
                    <a:schemeClr val="tx1"/>
                  </a:solidFill>
                </a:rPr>
                <a:t>Passwords</a:t>
              </a:r>
            </a:p>
          </p:txBody>
        </p:sp>
        <p:pic>
          <p:nvPicPr>
            <p:cNvPr id="2255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702" y="4786322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414237" y="115031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4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Resulting Safe Model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237" y="1078150"/>
            <a:ext cx="9017000" cy="56832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Result: 7 </a:t>
            </a:r>
            <a:r>
              <a:rPr lang="en-US" sz="3200" dirty="0" smtClean="0"/>
              <a:t>Safes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 smtClean="0"/>
              <a:t>Safe </a:t>
            </a:r>
            <a:r>
              <a:rPr lang="en-US" sz="3000" dirty="0"/>
              <a:t>for Windows Server </a:t>
            </a:r>
            <a:r>
              <a:rPr lang="en-US" sz="3000" dirty="0" smtClean="0"/>
              <a:t>Passwords</a:t>
            </a:r>
            <a:endParaRPr lang="en-US" sz="3000" dirty="0"/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Windows Workstation Passwords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Windows Domain Admin Passwords that need Approval (Dual Control)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Unix Passwords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Oracle Passwords (Windows Servers)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Oracle Passwords (Unix Servers) 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3000" dirty="0"/>
              <a:t>Safe for Oracle Passwords (Databases) </a:t>
            </a:r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237" y="115031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Resulting Safe Model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4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105777"/>
            <a:ext cx="8807450" cy="551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Win-SRV</a:t>
            </a:r>
            <a:endParaRPr lang="en-US" sz="2000" i="1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Windows Server Passwords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Win-WKS</a:t>
            </a:r>
            <a:endParaRPr lang="en-US" sz="2000" i="1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Windows Workstation Passwords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Win-</a:t>
            </a:r>
            <a:r>
              <a:rPr lang="en-US" sz="2000" i="1" dirty="0" err="1" smtClean="0"/>
              <a:t>DomAdm</a:t>
            </a:r>
            <a:endParaRPr lang="en-US" sz="2000" i="1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Windows Domain Admin Passwords that need Approval (Dual Control)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Unix-SRV</a:t>
            </a:r>
            <a:endParaRPr lang="en-US" sz="2000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Unix Passwords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Win-SRV-</a:t>
            </a:r>
            <a:r>
              <a:rPr lang="en-US" sz="2000" i="1" dirty="0" err="1" smtClean="0"/>
              <a:t>Ora</a:t>
            </a:r>
            <a:endParaRPr lang="en-US" sz="2000" i="1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Oracle Passwords (Windows Servers)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smtClean="0"/>
              <a:t>Unix-SRV-</a:t>
            </a:r>
            <a:r>
              <a:rPr lang="en-US" sz="2000" i="1" dirty="0" err="1" smtClean="0"/>
              <a:t>Ora</a:t>
            </a:r>
            <a:endParaRPr lang="en-US" sz="2000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Oracle Passwords (Unix Servers) 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Safe </a:t>
            </a:r>
            <a:r>
              <a:rPr lang="en-US" sz="2000" i="1" dirty="0" err="1" smtClean="0"/>
              <a:t>Ora</a:t>
            </a:r>
            <a:r>
              <a:rPr lang="en-US" sz="2000" i="1" dirty="0" smtClean="0"/>
              <a:t>-DBs</a:t>
            </a:r>
            <a:endParaRPr lang="en-US" sz="2000" i="1" dirty="0"/>
          </a:p>
          <a:p>
            <a:pPr marL="966612" lvl="1" indent="-483306">
              <a:lnSpc>
                <a:spcPct val="90000"/>
              </a:lnSpc>
              <a:defRPr/>
            </a:pPr>
            <a:r>
              <a:rPr lang="en-US" sz="1800" dirty="0"/>
              <a:t>Safe for Oracle Passwords (Databases) </a:t>
            </a:r>
          </a:p>
          <a:p>
            <a:pPr marL="543719" indent="-483306">
              <a:lnSpc>
                <a:spcPct val="9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966612" lvl="1" indent="-483306">
              <a:lnSpc>
                <a:spcPct val="90000"/>
              </a:lnSpc>
              <a:buFont typeface="+mj-lt"/>
              <a:buAutoNum type="arabicPeriod"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676" y="191848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Sample Safe Naming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5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699" y="982355"/>
            <a:ext cx="8807450" cy="522737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Access to passwords are controlled through Safe Authorizations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Only </a:t>
            </a:r>
            <a:r>
              <a:rPr lang="en-US" sz="3200" dirty="0"/>
              <a:t>Users that are authorized for a specific Safe (i.e. </a:t>
            </a:r>
            <a:r>
              <a:rPr lang="en-US" sz="3200" dirty="0" smtClean="0"/>
              <a:t>Safe Members) </a:t>
            </a:r>
            <a:r>
              <a:rPr lang="en-US" sz="3200" dirty="0"/>
              <a:t>can access safe </a:t>
            </a:r>
            <a:r>
              <a:rPr lang="en-US" sz="3200" dirty="0" smtClean="0"/>
              <a:t>data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If a User has “retrieve permissions” in a Safe, all objects inside the can be accessed by this </a:t>
            </a:r>
            <a:r>
              <a:rPr lang="en-US" sz="3200" dirty="0" smtClean="0"/>
              <a:t>user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3699" y="126124"/>
            <a:ext cx="7680960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Basic Safe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4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/>
        </p:nvSpPr>
        <p:spPr>
          <a:xfrm>
            <a:off x="825100" y="1188720"/>
            <a:ext cx="4500563" cy="5181600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325287" y="1292172"/>
            <a:ext cx="1200152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latin typeface="Arial" pitchFamily="34" charset="0"/>
              </a:rPr>
              <a:t>Passwords</a:t>
            </a:r>
          </a:p>
        </p:txBody>
      </p:sp>
      <p:sp>
        <p:nvSpPr>
          <p:cNvPr id="40" name="Ellipse 39"/>
          <p:cNvSpPr/>
          <p:nvPr/>
        </p:nvSpPr>
        <p:spPr>
          <a:xfrm>
            <a:off x="1050129" y="3093719"/>
            <a:ext cx="3975496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700334" y="1950720"/>
            <a:ext cx="2025253" cy="990599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Windows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Workstation</a:t>
            </a:r>
          </a:p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sp>
        <p:nvSpPr>
          <p:cNvPr id="51" name="Ellipse 50"/>
          <p:cNvSpPr/>
          <p:nvPr/>
        </p:nvSpPr>
        <p:spPr>
          <a:xfrm>
            <a:off x="1050128" y="3855719"/>
            <a:ext cx="1800225" cy="99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>
                <a:solidFill>
                  <a:schemeClr val="tx1"/>
                </a:solidFill>
              </a:rPr>
              <a:t>Domain Admin Passwords</a:t>
            </a:r>
          </a:p>
        </p:txBody>
      </p:sp>
      <p:sp>
        <p:nvSpPr>
          <p:cNvPr id="25608" name="Textfeld 51"/>
          <p:cNvSpPr txBox="1">
            <a:spLocks noChangeArrowheads="1"/>
          </p:cNvSpPr>
          <p:nvPr/>
        </p:nvSpPr>
        <p:spPr bwMode="auto">
          <a:xfrm>
            <a:off x="2325287" y="3246120"/>
            <a:ext cx="1575197" cy="6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500" b="1"/>
              <a:t>Windows</a:t>
            </a:r>
          </a:p>
          <a:p>
            <a:pPr algn="ctr" eaLnBrk="1" hangingPunct="1"/>
            <a:r>
              <a:rPr lang="de-DE" sz="1500" b="1"/>
              <a:t>Server Passwords</a:t>
            </a:r>
          </a:p>
        </p:txBody>
      </p:sp>
      <p:sp>
        <p:nvSpPr>
          <p:cNvPr id="53" name="Ellipse 52"/>
          <p:cNvSpPr/>
          <p:nvPr/>
        </p:nvSpPr>
        <p:spPr>
          <a:xfrm>
            <a:off x="3037877" y="4084321"/>
            <a:ext cx="1912739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dirty="0" smtClean="0">
                <a:solidFill>
                  <a:schemeClr val="tx1"/>
                </a:solidFill>
              </a:rPr>
              <a:t>Servers running Oracle </a:t>
            </a:r>
            <a:r>
              <a:rPr lang="de-DE" sz="1600" b="1" dirty="0">
                <a:solidFill>
                  <a:schemeClr val="tx1"/>
                </a:solidFill>
              </a:rPr>
              <a:t>Passwords</a:t>
            </a:r>
          </a:p>
        </p:txBody>
      </p:sp>
      <p:pic>
        <p:nvPicPr>
          <p:cNvPr id="256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50" y="423672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1" y="2484119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6" y="408432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6" y="3398519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4" name="Gruppieren 62"/>
          <p:cNvGrpSpPr>
            <a:grpSpLocks/>
          </p:cNvGrpSpPr>
          <p:nvPr/>
        </p:nvGrpSpPr>
        <p:grpSpPr bwMode="auto">
          <a:xfrm>
            <a:off x="5073964" y="5543544"/>
            <a:ext cx="1620203" cy="629259"/>
            <a:chOff x="5500694" y="4982206"/>
            <a:chExt cx="1543058" cy="589934"/>
          </a:xfrm>
        </p:grpSpPr>
        <p:sp>
          <p:nvSpPr>
            <p:cNvPr id="42" name="Ellipse 41"/>
            <p:cNvSpPr/>
            <p:nvPr/>
          </p:nvSpPr>
          <p:spPr>
            <a:xfrm>
              <a:off x="5500694" y="4982206"/>
              <a:ext cx="1500196" cy="589934"/>
            </a:xfrm>
            <a:prstGeom prst="ellipse">
              <a:avLst/>
            </a:prstGeom>
            <a:solidFill>
              <a:srgbClr val="FFC00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633252" y="5056533"/>
              <a:ext cx="1081887" cy="4616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600" b="1" dirty="0">
                  <a:latin typeface="Arial" pitchFamily="34" charset="0"/>
                </a:rPr>
                <a:t>Oracle Passwords</a:t>
              </a:r>
            </a:p>
          </p:txBody>
        </p:sp>
        <p:pic>
          <p:nvPicPr>
            <p:cNvPr id="256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702" y="5000636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uppieren 61"/>
          <p:cNvGrpSpPr>
            <a:grpSpLocks/>
          </p:cNvGrpSpPr>
          <p:nvPr/>
        </p:nvGrpSpPr>
        <p:grpSpPr bwMode="auto">
          <a:xfrm>
            <a:off x="5625700" y="2788919"/>
            <a:ext cx="1500188" cy="1357896"/>
            <a:chOff x="357158" y="1571612"/>
            <a:chExt cx="1428760" cy="1272456"/>
          </a:xfrm>
        </p:grpSpPr>
        <p:sp>
          <p:nvSpPr>
            <p:cNvPr id="21" name="Textfeld 20"/>
            <p:cNvSpPr txBox="1"/>
            <p:nvPr/>
          </p:nvSpPr>
          <p:spPr>
            <a:xfrm>
              <a:off x="357158" y="2382610"/>
              <a:ext cx="1428760" cy="461458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600" b="1" dirty="0">
                  <a:latin typeface="Arial" pitchFamily="34" charset="0"/>
                </a:rPr>
                <a:t>Windows Server </a:t>
              </a:r>
              <a:r>
                <a:rPr lang="de-DE" sz="1600" b="1" dirty="0" err="1">
                  <a:latin typeface="Arial" pitchFamily="34" charset="0"/>
                </a:rPr>
                <a:t>Admins</a:t>
              </a:r>
              <a:endParaRPr lang="de-DE" sz="1600" b="1" dirty="0">
                <a:latin typeface="Arial" pitchFamily="34" charset="0"/>
              </a:endParaRPr>
            </a:p>
          </p:txBody>
        </p:sp>
        <p:grpSp>
          <p:nvGrpSpPr>
            <p:cNvPr id="25646" name="Gruppieren 30"/>
            <p:cNvGrpSpPr>
              <a:grpSpLocks/>
            </p:cNvGrpSpPr>
            <p:nvPr/>
          </p:nvGrpSpPr>
          <p:grpSpPr bwMode="auto">
            <a:xfrm>
              <a:off x="500035" y="1571612"/>
              <a:ext cx="1071569" cy="857255"/>
              <a:chOff x="500034" y="1857364"/>
              <a:chExt cx="1550991" cy="1265239"/>
            </a:xfrm>
          </p:grpSpPr>
          <p:pic>
            <p:nvPicPr>
              <p:cNvPr id="25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0033" y="1857364"/>
                <a:ext cx="978848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84955" y="2000225"/>
                <a:ext cx="981147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Picture 20" descr="C:\Dokumente und Einstellungen\Chris\Lokale Einstellungen\Temporary Internet Files\Content.IE5\DXXN4ATJ\MCj04339410000[1]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72177" y="2143084"/>
                <a:ext cx="978848" cy="97894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25616" name="Gruppieren 60"/>
          <p:cNvGrpSpPr>
            <a:grpSpLocks/>
          </p:cNvGrpSpPr>
          <p:nvPr/>
        </p:nvGrpSpPr>
        <p:grpSpPr bwMode="auto">
          <a:xfrm>
            <a:off x="5325663" y="1112519"/>
            <a:ext cx="1500188" cy="1564262"/>
            <a:chOff x="500035" y="2857496"/>
            <a:chExt cx="1428760" cy="1465835"/>
          </a:xfrm>
        </p:grpSpPr>
        <p:grpSp>
          <p:nvGrpSpPr>
            <p:cNvPr id="7" name="Gruppieren 47"/>
            <p:cNvGrpSpPr/>
            <p:nvPr/>
          </p:nvGrpSpPr>
          <p:grpSpPr>
            <a:xfrm>
              <a:off x="723872" y="2857496"/>
              <a:ext cx="866780" cy="866780"/>
              <a:chOff x="723872" y="2857496"/>
              <a:chExt cx="866780" cy="8667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2" name="Picture 3" descr="C:\Dokumente und Einstellungen\Chris\Eigene Dateien\Eigene Bilder\Microsoft Clip Organizer\j0433944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23872" y="285749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3" name="Picture 3" descr="C:\Dokumente und Einstellungen\Chris\Eigene Dateien\Eigene Bilder\Microsoft Clip Organizer\j0433944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76272" y="3009896"/>
                <a:ext cx="714380" cy="714380"/>
              </a:xfrm>
              <a:prstGeom prst="rect">
                <a:avLst/>
              </a:prstGeom>
              <a:noFill/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500035" y="3631146"/>
              <a:ext cx="1428760" cy="69218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600" b="1" dirty="0">
                  <a:latin typeface="Arial" pitchFamily="34" charset="0"/>
                </a:rPr>
                <a:t>Windows Workstation </a:t>
              </a:r>
              <a:r>
                <a:rPr lang="de-DE" sz="1600" b="1" dirty="0" err="1">
                  <a:latin typeface="Arial" pitchFamily="34" charset="0"/>
                </a:rPr>
                <a:t>Admins</a:t>
              </a:r>
              <a:endParaRPr lang="de-DE" sz="1600" b="1" dirty="0">
                <a:latin typeface="Arial" pitchFamily="34" charset="0"/>
              </a:endParaRPr>
            </a:p>
          </p:txBody>
        </p:sp>
      </p:grpSp>
      <p:grpSp>
        <p:nvGrpSpPr>
          <p:cNvPr id="25617" name="Gruppieren 62"/>
          <p:cNvGrpSpPr>
            <a:grpSpLocks/>
          </p:cNvGrpSpPr>
          <p:nvPr/>
        </p:nvGrpSpPr>
        <p:grpSpPr bwMode="auto">
          <a:xfrm>
            <a:off x="7187388" y="4735657"/>
            <a:ext cx="1500188" cy="1211925"/>
            <a:chOff x="1928794" y="4929198"/>
            <a:chExt cx="1428760" cy="1136713"/>
          </a:xfrm>
        </p:grpSpPr>
        <p:grpSp>
          <p:nvGrpSpPr>
            <p:cNvPr id="9" name="Gruppieren 56"/>
            <p:cNvGrpSpPr/>
            <p:nvPr/>
          </p:nvGrpSpPr>
          <p:grpSpPr>
            <a:xfrm>
              <a:off x="2214546" y="4929198"/>
              <a:ext cx="904863" cy="904863"/>
              <a:chOff x="2105025" y="5543561"/>
              <a:chExt cx="904863" cy="904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7" name="Picture 4" descr="C:\Dokumente und Einstellungen\Chris\Eigene Dateien\Eigene Bilder\Microsoft Clip Organizer\j0433943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105025" y="5543561"/>
                <a:ext cx="752463" cy="752463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C:\Dokumente und Einstellungen\Chris\Eigene Dateien\Eigene Bilder\Microsoft Clip Organizer\j0433943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257425" y="5695961"/>
                <a:ext cx="752463" cy="752463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feld 45"/>
            <p:cNvSpPr txBox="1"/>
            <p:nvPr/>
          </p:nvSpPr>
          <p:spPr>
            <a:xfrm>
              <a:off x="1928794" y="5834970"/>
              <a:ext cx="1428760" cy="23094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600" b="1" dirty="0">
                  <a:latin typeface="Arial" pitchFamily="34" charset="0"/>
                </a:rPr>
                <a:t>Oracle </a:t>
              </a:r>
              <a:r>
                <a:rPr lang="de-DE" sz="1600" b="1" dirty="0" err="1">
                  <a:latin typeface="Arial" pitchFamily="34" charset="0"/>
                </a:rPr>
                <a:t>Admins</a:t>
              </a:r>
              <a:endParaRPr lang="de-DE" sz="1600" b="1" dirty="0">
                <a:latin typeface="Arial" pitchFamily="34" charset="0"/>
              </a:endParaRPr>
            </a:p>
          </p:txBody>
        </p:sp>
      </p:grpSp>
      <p:grpSp>
        <p:nvGrpSpPr>
          <p:cNvPr id="25618" name="Gruppieren 61"/>
          <p:cNvGrpSpPr>
            <a:grpSpLocks/>
          </p:cNvGrpSpPr>
          <p:nvPr/>
        </p:nvGrpSpPr>
        <p:grpSpPr bwMode="auto">
          <a:xfrm>
            <a:off x="300034" y="5379720"/>
            <a:ext cx="1500188" cy="1188843"/>
            <a:chOff x="5715008" y="2143116"/>
            <a:chExt cx="1428760" cy="1115063"/>
          </a:xfrm>
        </p:grpSpPr>
        <p:grpSp>
          <p:nvGrpSpPr>
            <p:cNvPr id="25637" name="Gruppieren 63"/>
            <p:cNvGrpSpPr>
              <a:grpSpLocks/>
            </p:cNvGrpSpPr>
            <p:nvPr/>
          </p:nvGrpSpPr>
          <p:grpSpPr bwMode="auto">
            <a:xfrm>
              <a:off x="5715008" y="2143116"/>
              <a:ext cx="1395649" cy="928694"/>
              <a:chOff x="7143768" y="4929198"/>
              <a:chExt cx="1395649" cy="928694"/>
            </a:xfrm>
          </p:grpSpPr>
          <p:pic>
            <p:nvPicPr>
              <p:cNvPr id="25639" name="Picture 5" descr="C:\Dokumente und Einstellungen\Chris\Lokale Einstellungen\Temporary Internet Files\Content.IE5\2FWN49EW\MCj02307420000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68" y="4929198"/>
                <a:ext cx="923930" cy="785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40" name="Picture 6" descr="C:\Dokumente und Einstellungen\Chris\Lokale Einstellungen\Temporary Internet Files\Content.IE5\QROE3QK2\MCj0230745000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8082" y="5000636"/>
                <a:ext cx="1181335" cy="857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Textfeld 60"/>
            <p:cNvSpPr txBox="1"/>
            <p:nvPr/>
          </p:nvSpPr>
          <p:spPr>
            <a:xfrm>
              <a:off x="5715008" y="3070539"/>
              <a:ext cx="1428760" cy="187640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300" b="1" dirty="0">
                  <a:latin typeface="Arial" pitchFamily="34" charset="0"/>
                </a:rPr>
                <a:t>IT Managers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>
          <a:xfrm rot="5400000">
            <a:off x="4755948" y="1690568"/>
            <a:ext cx="914400" cy="8251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0800000" flipV="1">
            <a:off x="4125512" y="3550919"/>
            <a:ext cx="1575197" cy="762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rot="10800000" flipV="1">
            <a:off x="2925362" y="3550919"/>
            <a:ext cx="2775347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rot="10800000" flipV="1">
            <a:off x="4800597" y="3550919"/>
            <a:ext cx="900113" cy="6858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rot="10800000">
            <a:off x="4875606" y="4465319"/>
            <a:ext cx="2475310" cy="6858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endCxn id="25612" idx="2"/>
          </p:cNvCxnSpPr>
          <p:nvPr/>
        </p:nvCxnSpPr>
        <p:spPr>
          <a:xfrm flipV="1">
            <a:off x="1350166" y="4511040"/>
            <a:ext cx="1335167" cy="12496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rot="10800000" flipV="1">
            <a:off x="6585820" y="5151120"/>
            <a:ext cx="765096" cy="3809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6975869" y="2331719"/>
            <a:ext cx="2400300" cy="2133600"/>
          </a:xfrm>
          <a:prstGeom prst="ellipse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25627" name="Textfeld 69"/>
          <p:cNvSpPr txBox="1">
            <a:spLocks noChangeArrowheads="1"/>
          </p:cNvSpPr>
          <p:nvPr/>
        </p:nvSpPr>
        <p:spPr bwMode="auto">
          <a:xfrm>
            <a:off x="7875980" y="2739972"/>
            <a:ext cx="11588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b="1" dirty="0"/>
              <a:t>Unix</a:t>
            </a:r>
          </a:p>
          <a:p>
            <a:pPr algn="ctr" eaLnBrk="1" hangingPunct="1"/>
            <a:r>
              <a:rPr lang="de-DE" b="1" dirty="0"/>
              <a:t>Passwords</a:t>
            </a:r>
          </a:p>
        </p:txBody>
      </p:sp>
      <p:pic>
        <p:nvPicPr>
          <p:cNvPr id="25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47" y="2255520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Ellipse 72"/>
          <p:cNvSpPr/>
          <p:nvPr/>
        </p:nvSpPr>
        <p:spPr>
          <a:xfrm>
            <a:off x="7200897" y="3246119"/>
            <a:ext cx="1833919" cy="105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r>
              <a:rPr lang="de-DE" sz="1600" b="1" i="1" dirty="0" smtClean="0">
                <a:solidFill>
                  <a:schemeClr val="tx1"/>
                </a:solidFill>
              </a:rPr>
              <a:t>Servers </a:t>
            </a:r>
            <a:r>
              <a:rPr lang="de-DE" sz="1600" b="1" i="1" dirty="0">
                <a:solidFill>
                  <a:schemeClr val="tx1"/>
                </a:solidFill>
              </a:rPr>
              <a:t>running </a:t>
            </a:r>
            <a:r>
              <a:rPr lang="de-DE" sz="1600" b="1" i="1" dirty="0" smtClean="0">
                <a:solidFill>
                  <a:schemeClr val="tx1"/>
                </a:solidFill>
              </a:rPr>
              <a:t>Oracle </a:t>
            </a:r>
            <a:r>
              <a:rPr lang="de-DE" sz="1600" b="1" dirty="0" smtClean="0">
                <a:solidFill>
                  <a:schemeClr val="tx1"/>
                </a:solidFill>
              </a:rPr>
              <a:t>Passwords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25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87" y="3398519"/>
            <a:ext cx="420053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Gerade Verbindung mit Pfeil 83"/>
          <p:cNvCxnSpPr>
            <a:stCxn id="39" idx="2"/>
          </p:cNvCxnSpPr>
          <p:nvPr/>
        </p:nvCxnSpPr>
        <p:spPr>
          <a:xfrm rot="5400000">
            <a:off x="6752349" y="2534602"/>
            <a:ext cx="1407159" cy="28003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9" idx="2"/>
          </p:cNvCxnSpPr>
          <p:nvPr/>
        </p:nvCxnSpPr>
        <p:spPr>
          <a:xfrm rot="16200000" flipH="1">
            <a:off x="7749577" y="1817410"/>
            <a:ext cx="497840" cy="8051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3" name="Gruppieren 59"/>
          <p:cNvGrpSpPr>
            <a:grpSpLocks/>
          </p:cNvGrpSpPr>
          <p:nvPr/>
        </p:nvGrpSpPr>
        <p:grpSpPr bwMode="auto">
          <a:xfrm>
            <a:off x="6675831" y="883922"/>
            <a:ext cx="1500188" cy="1364323"/>
            <a:chOff x="357158" y="4286256"/>
            <a:chExt cx="1428760" cy="1279586"/>
          </a:xfrm>
        </p:grpSpPr>
        <p:grpSp>
          <p:nvGrpSpPr>
            <p:cNvPr id="13" name="Gruppieren 57"/>
            <p:cNvGrpSpPr/>
            <p:nvPr/>
          </p:nvGrpSpPr>
          <p:grpSpPr>
            <a:xfrm>
              <a:off x="571472" y="4286256"/>
              <a:ext cx="1019180" cy="1019180"/>
              <a:chOff x="571472" y="4286256"/>
              <a:chExt cx="1019180" cy="10191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7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71472" y="428625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23872" y="4438656"/>
                <a:ext cx="714380" cy="714380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Dokumente und Einstellungen\Chris\Eigene Dateien\Eigene Bilder\Microsoft Clip Organizer\j0433942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876272" y="4591056"/>
                <a:ext cx="714380" cy="714380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feld 35"/>
            <p:cNvSpPr txBox="1"/>
            <p:nvPr/>
          </p:nvSpPr>
          <p:spPr>
            <a:xfrm>
              <a:off x="357158" y="5334914"/>
              <a:ext cx="1428760" cy="230928"/>
            </a:xfrm>
            <a:prstGeom prst="rect">
              <a:avLst/>
            </a:prstGeom>
            <a:solidFill>
              <a:schemeClr val="bg1"/>
            </a:solidFill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de-DE" sz="1600" b="1" dirty="0">
                  <a:latin typeface="Arial" pitchFamily="34" charset="0"/>
                </a:rPr>
                <a:t>Unix </a:t>
              </a:r>
              <a:r>
                <a:rPr lang="de-DE" sz="1600" b="1" dirty="0" err="1">
                  <a:latin typeface="Arial" pitchFamily="34" charset="0"/>
                </a:rPr>
                <a:t>Admins</a:t>
              </a:r>
              <a:endParaRPr lang="de-DE" sz="1600" b="1" dirty="0">
                <a:latin typeface="Arial" pitchFamily="34" charset="0"/>
              </a:endParaRPr>
            </a:p>
          </p:txBody>
        </p:sp>
      </p:grpSp>
      <p:cxnSp>
        <p:nvCxnSpPr>
          <p:cNvPr id="89" name="Gerade Verbindung mit Pfeil 88"/>
          <p:cNvCxnSpPr/>
          <p:nvPr/>
        </p:nvCxnSpPr>
        <p:spPr>
          <a:xfrm rot="16200000" flipV="1">
            <a:off x="6680474" y="4480679"/>
            <a:ext cx="1325881" cy="150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407676" y="191848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10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Grant Access to Resulting Safes 1/2</a:t>
            </a:r>
            <a:endParaRPr lang="en-US" dirty="0"/>
          </a:p>
        </p:txBody>
      </p:sp>
      <p:cxnSp>
        <p:nvCxnSpPr>
          <p:cNvPr id="60" name="Gerade Verbindung mit Pfeil 71"/>
          <p:cNvCxnSpPr>
            <a:stCxn id="25" idx="1"/>
          </p:cNvCxnSpPr>
          <p:nvPr/>
        </p:nvCxnSpPr>
        <p:spPr>
          <a:xfrm flipH="1" flipV="1">
            <a:off x="4773929" y="2788919"/>
            <a:ext cx="1001790" cy="35390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Inhaltsplatzhalter 61"/>
          <p:cNvSpPr>
            <a:spLocks noGrp="1"/>
          </p:cNvSpPr>
          <p:nvPr>
            <p:ph idx="4294967295"/>
          </p:nvPr>
        </p:nvSpPr>
        <p:spPr>
          <a:xfrm>
            <a:off x="538518" y="1023511"/>
            <a:ext cx="8953500" cy="563086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/>
              <a:t>In general Access Permissions to safes are assigned to single users or users groups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/>
              <a:t>Monitor, Retrieve, Store, Delete, </a:t>
            </a:r>
            <a:r>
              <a:rPr lang="en-US" sz="2300" dirty="0" smtClean="0"/>
              <a:t>…</a:t>
            </a:r>
          </a:p>
          <a:p>
            <a:pPr marL="483306" lvl="1" indent="0" eaLnBrk="1" hangingPunct="1">
              <a:lnSpc>
                <a:spcPct val="80000"/>
              </a:lnSpc>
              <a:buNone/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700" dirty="0"/>
              <a:t>Authentication Settings are defined for users and groups, not on a safe level</a:t>
            </a:r>
            <a:r>
              <a:rPr lang="en-US" sz="2700" dirty="0" smtClean="0"/>
              <a:t>!</a:t>
            </a:r>
          </a:p>
          <a:p>
            <a:pPr marL="483306" lvl="1" indent="0" eaLnBrk="1" hangingPunct="1">
              <a:lnSpc>
                <a:spcPct val="80000"/>
              </a:lnSpc>
              <a:buNone/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700" dirty="0"/>
              <a:t>In order to restrict access to safes, additional features like locations and network areas could be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/>
              <a:t>Note: Be careful and think twice before making use of this!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7676" y="191848"/>
            <a:ext cx="8142647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Grant Access to Resulting Safes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809624"/>
            <a:ext cx="8807450" cy="58231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How should Password Objects be split and stored in several safes in order to implement a custom authorization and access model that fits for an organization?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Generally</a:t>
            </a:r>
            <a:r>
              <a:rPr lang="en-US" sz="2800" dirty="0"/>
              <a:t>, there is no common, generic “Safe Model” that fits for all </a:t>
            </a:r>
            <a:r>
              <a:rPr lang="en-US" sz="2800" dirty="0" smtClean="0"/>
              <a:t>CyberArk </a:t>
            </a:r>
            <a:r>
              <a:rPr lang="en-US" sz="2800" dirty="0"/>
              <a:t>implementations</a:t>
            </a:r>
            <a:r>
              <a:rPr lang="en-US" sz="2800" dirty="0" smtClean="0"/>
              <a:t>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Defining </a:t>
            </a:r>
            <a:r>
              <a:rPr lang="en-US" sz="2800" dirty="0"/>
              <a:t>a Safe Model is an individual, implementation specific process during implementation planning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113" y="185534"/>
            <a:ext cx="4266542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Defining a Safe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2163" y="1151174"/>
            <a:ext cx="8809037" cy="52927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Who needs access to which data stored in the Vault?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700" dirty="0"/>
              <a:t>Internal (e.g. Employees) or  External Users (e.g. Partners, Contractors, etc.)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What is the security level of data stored in the Vault?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700" dirty="0"/>
              <a:t>Secret, Informational, etc.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Who must not see a specific type of data?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700" dirty="0"/>
              <a:t>Is there any type of data that needs to be especially protected in front of others?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Should additional access limitations apply to (specific) objects?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700" dirty="0" smtClean="0"/>
              <a:t>Multiple Central Policy Managers, system load, </a:t>
            </a:r>
            <a:r>
              <a:rPr lang="en-US" sz="1700" dirty="0" smtClean="0"/>
              <a:t>regulations</a:t>
            </a:r>
            <a:endParaRPr lang="en-US" sz="1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111" y="179999"/>
            <a:ext cx="8002971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Questions to answer in defining safe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717" y="1060657"/>
            <a:ext cx="8807450" cy="5805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Organizational Structure of the Enterprise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e.g. Each Organization Unit has a set of dedicated safes, like OPS team Web Servers or Database team,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Functional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e.g. group Passwords of a certain platform type in a safe, like Windows, Linux, Oracle,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e.g. group types of passwords like all passwords of local administrator accounts of Windows Workstations on place them in one safe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Geographic Structure of the Enterprise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e.g. Group Data in Safes based on the geographic locations of the users access this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Security Level or Classification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e.g. group Passwords in Safes based on Security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Some other, individual criteria for separating password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Combination of several aspects and criteria mentioned above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Note: These are examples</a:t>
            </a:r>
            <a:r>
              <a:rPr lang="en-US" sz="1700" dirty="0" smtClean="0"/>
              <a:t>!</a:t>
            </a:r>
            <a:endParaRPr lang="en-US" sz="1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133" y="179012"/>
            <a:ext cx="7796049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Criteria for Deriving a Safe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4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445" y="735013"/>
            <a:ext cx="8959755" cy="60479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Start defining sets of entities, e.g. like: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Sets of Users </a:t>
            </a:r>
            <a:r>
              <a:rPr lang="en-US" sz="2000" dirty="0"/>
              <a:t>(Groups) that need access to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Sets </a:t>
            </a:r>
            <a:r>
              <a:rPr lang="en-US" sz="2000" dirty="0"/>
              <a:t>of Password Objects that need to be </a:t>
            </a:r>
            <a:r>
              <a:rPr lang="en-US" sz="2000" dirty="0" smtClean="0"/>
              <a:t>managed</a:t>
            </a:r>
          </a:p>
          <a:p>
            <a:pPr marL="483306" lvl="1" indent="0" eaLnBrk="1" hangingPunct="1">
              <a:lnSpc>
                <a:spcPct val="90000"/>
              </a:lnSpc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Define access restrictions that should </a:t>
            </a:r>
            <a:r>
              <a:rPr lang="en-US" sz="2400" dirty="0" smtClean="0"/>
              <a:t>apply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e.g. “Only Windows Administrators must see passwords of Windows Systems</a:t>
            </a:r>
            <a:r>
              <a:rPr lang="en-US" sz="1800" dirty="0" smtClean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Apply defined restrictions to Sets of Passwords by building subsets resulting in a new set </a:t>
            </a:r>
            <a:r>
              <a:rPr lang="en-US" sz="2400" dirty="0" smtClean="0"/>
              <a:t>presentation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Map Groups and Access requirements to the password objects sets by identifying </a:t>
            </a:r>
            <a:r>
              <a:rPr lang="en-US" sz="2400" dirty="0" smtClean="0"/>
              <a:t>intersections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Each “Mapping” will result in a dedicated safe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8" y="139272"/>
            <a:ext cx="4266542" cy="693242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Theory of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878" y="1080117"/>
            <a:ext cx="8807450" cy="55006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Ok, we really need a few very basic ideas of  the Theory of Sets for this purpose, but …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Using Set of Objects and Entities will be help you to draw a picture of the situation.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Using this picture will help to identify the number and the structure of Safes easily.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8" y="98329"/>
            <a:ext cx="4266542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Using Theory of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6329" y="911736"/>
            <a:ext cx="8807450" cy="5770563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“EPV will be used by </a:t>
            </a:r>
            <a:r>
              <a:rPr lang="en-US" sz="2400" dirty="0">
                <a:solidFill>
                  <a:srgbClr val="C00000"/>
                </a:solidFill>
              </a:rPr>
              <a:t>Windows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Unix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Oracle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Teams</a:t>
            </a:r>
            <a:r>
              <a:rPr lang="en-US" sz="2400" dirty="0"/>
              <a:t>”.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“</a:t>
            </a:r>
            <a:r>
              <a:rPr lang="en-US" sz="2400" dirty="0"/>
              <a:t>EPV will store password of </a:t>
            </a:r>
            <a:r>
              <a:rPr lang="en-US" sz="2400" dirty="0">
                <a:solidFill>
                  <a:srgbClr val="003399"/>
                </a:solidFill>
              </a:rPr>
              <a:t>Windows Systems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3399"/>
                </a:solidFill>
              </a:rPr>
              <a:t>Unix Servers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3399"/>
                </a:solidFill>
              </a:rPr>
              <a:t>Oracle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99"/>
                </a:solidFill>
              </a:rPr>
              <a:t>Database Users</a:t>
            </a:r>
            <a:r>
              <a:rPr lang="en-US" sz="2400" dirty="0"/>
              <a:t> (built-in and shared passwords).”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“</a:t>
            </a:r>
            <a:r>
              <a:rPr lang="en-US" sz="2400" dirty="0"/>
              <a:t>Password objects of a specific platform should be used by team members only.”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“</a:t>
            </a:r>
            <a:r>
              <a:rPr lang="en-US" sz="2400" dirty="0">
                <a:solidFill>
                  <a:srgbClr val="C00000"/>
                </a:solidFill>
              </a:rPr>
              <a:t>Windows Team </a:t>
            </a:r>
            <a:r>
              <a:rPr lang="en-US" sz="2400" dirty="0"/>
              <a:t>has a second team of external Administrators that takes care of Windows Workstations only.”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875" y="180216"/>
            <a:ext cx="4266542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5386" y="941695"/>
            <a:ext cx="8807450" cy="52768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C00000"/>
                </a:solidFill>
              </a:rPr>
              <a:t>Workstation Admins </a:t>
            </a:r>
            <a:r>
              <a:rPr lang="en-US" sz="2800" dirty="0" smtClean="0"/>
              <a:t>must not have access to Server passwords, but Server Admins have to have access to Workstation passwords.”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“Passwords of Domain Administrator Users must only be accessible after confirmation by </a:t>
            </a:r>
            <a:r>
              <a:rPr lang="en-US" sz="2800" dirty="0" smtClean="0">
                <a:solidFill>
                  <a:srgbClr val="C00000"/>
                </a:solidFill>
              </a:rPr>
              <a:t>IT Managers</a:t>
            </a:r>
            <a:r>
              <a:rPr lang="en-US" sz="2800" dirty="0" smtClean="0"/>
              <a:t>!”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C00000"/>
                </a:solidFill>
              </a:rPr>
              <a:t>Oracle Administrators </a:t>
            </a:r>
            <a:r>
              <a:rPr lang="en-US" sz="2800" dirty="0" smtClean="0"/>
              <a:t>need Access to Servers (Windows and Unix) hosting Oracle Databases.”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78" y="95535"/>
            <a:ext cx="6189936" cy="731520"/>
          </a:xfrm>
          <a:prstGeom prst="rect">
            <a:avLst/>
          </a:prstGeom>
        </p:spPr>
        <p:txBody>
          <a:bodyPr/>
          <a:lstStyle>
            <a:lvl1pPr marL="362480" indent="-362480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85372" indent="-302066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8265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1571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4878" indent="-241653" algn="l" defTabSz="966612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75000"/>
              <a:buFontTx/>
              <a:buBlip>
                <a:blip r:embed="rId3"/>
              </a:buBlip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58184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9666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 Requirement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19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1-CyberArk Template Sept '13 _fixed</Template>
  <TotalTime>3223</TotalTime>
  <Words>1419</Words>
  <Application>Microsoft Office PowerPoint</Application>
  <PresentationFormat>Custom</PresentationFormat>
  <Paragraphs>240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1-CyberArk Template Sept '13 </vt:lpstr>
      <vt:lpstr>Safe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Cyber-Ark University Unit 1 – Overview</dc:title>
  <dc:creator>Bill Manty</dc:creator>
  <cp:lastModifiedBy>mptacek</cp:lastModifiedBy>
  <cp:revision>123</cp:revision>
  <cp:lastPrinted>2013-03-14T14:58:59Z</cp:lastPrinted>
  <dcterms:created xsi:type="dcterms:W3CDTF">2012-09-20T13:44:32Z</dcterms:created>
  <dcterms:modified xsi:type="dcterms:W3CDTF">2014-07-08T13:18:22Z</dcterms:modified>
</cp:coreProperties>
</file>