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6"/>
  </p:notesMasterIdLst>
  <p:sldIdLst>
    <p:sldId id="256" r:id="rId5"/>
    <p:sldId id="271" r:id="rId6"/>
    <p:sldId id="257" r:id="rId7"/>
    <p:sldId id="258" r:id="rId8"/>
    <p:sldId id="259" r:id="rId9"/>
    <p:sldId id="260" r:id="rId10"/>
    <p:sldId id="272" r:id="rId11"/>
    <p:sldId id="261" r:id="rId12"/>
    <p:sldId id="262" r:id="rId13"/>
    <p:sldId id="263" r:id="rId14"/>
    <p:sldId id="270" r:id="rId15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1" autoAdjust="0"/>
    <p:restoredTop sz="87657" autoAdjust="0"/>
  </p:normalViewPr>
  <p:slideViewPr>
    <p:cSldViewPr>
      <p:cViewPr>
        <p:scale>
          <a:sx n="107" d="100"/>
          <a:sy n="107" d="100"/>
        </p:scale>
        <p:origin x="-1728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 sz="1400"/>
              <a:t>&lt;header&gt;</a:t>
            </a:r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 sz="1400"/>
              <a:t>&lt;date/time&gt;</a:t>
            </a:r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 sz="1400"/>
              <a:t>&lt;footer&gt;</a:t>
            </a:r>
            <a:endParaRPr/>
          </a:p>
        </p:txBody>
      </p:sp>
      <p:sp>
        <p:nvSpPr>
          <p:cNvPr id="16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B101F191-2131-4171-81E1-B1319121F101}" type="slidenum">
              <a:rPr lang="en-US" sz="140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0909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3js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3js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90" b="1"/>
              <a:t>D3</a:t>
            </a:r>
            <a:r>
              <a:rPr lang="en-US" sz="1890"/>
              <a:t> helps you bring data to life using HTML, SVG and CSS. D3’s emphasis on web standards gives you the full capabilities of modern </a:t>
            </a:r>
            <a:r>
              <a:rPr lang="en-US" sz="1890" u="sng">
                <a:solidFill>
                  <a:srgbClr val="000000"/>
                </a:solidFill>
                <a:hlinkClick r:id="rId3"/>
              </a:rPr>
              <a:t>browsers</a:t>
            </a:r>
            <a:r>
              <a:rPr lang="en-US" sz="1890">
                <a:solidFill>
                  <a:srgbClr val="000000"/>
                </a:solidFill>
              </a:rPr>
              <a:t> without tying yourself to a proprietary framework, combining powerful visualization components and a data-driven approach to DOM manipulation.</a:t>
            </a:r>
            <a:endParaRPr/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000000"/>
                </a:solidFill>
              </a:rPr>
              <a:t>D3.js is just one option for information visualization in the browser, and allows you to build a wide variety of rich interactive elements in your website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2" name="TextShape 2"/>
          <p:cNvSpPr txBox="1"/>
          <p:nvPr/>
        </p:nvSpPr>
        <p:spPr>
          <a:xfrm>
            <a:off x="36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C11171-A1A1-4191-9101-81A1D1C19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90" b="1" dirty="0"/>
              <a:t>D3</a:t>
            </a:r>
            <a:r>
              <a:rPr lang="en-US" sz="1890" dirty="0"/>
              <a:t> helps you bring data to life using HTML, SVG and CSS. D3’s emphasis on web standards gives you the full capabilities of modern </a:t>
            </a:r>
            <a:r>
              <a:rPr lang="en-US" sz="1890" u="sng" dirty="0">
                <a:solidFill>
                  <a:srgbClr val="000000"/>
                </a:solidFill>
                <a:hlinkClick r:id="rId3"/>
              </a:rPr>
              <a:t>browsers</a:t>
            </a:r>
            <a:r>
              <a:rPr lang="en-US" sz="1890" dirty="0">
                <a:solidFill>
                  <a:srgbClr val="000000"/>
                </a:solidFill>
              </a:rPr>
              <a:t> without tying yourself to a proprietary framework, combining powerful visualization components and a data-driven approach to DOM manipulation.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300" dirty="0">
                <a:solidFill>
                  <a:srgbClr val="000000"/>
                </a:solidFill>
              </a:rPr>
              <a:t>D3.js is just one option for information visualization in the browser, and allows you to build a wide variety of rich interactive elements in your website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2" name="TextShape 2"/>
          <p:cNvSpPr txBox="1"/>
          <p:nvPr/>
        </p:nvSpPr>
        <p:spPr>
          <a:xfrm>
            <a:off x="36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C11171-A1A1-4191-9101-81A1D1C1916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7004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05900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8869680" cy="20912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NUL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NUL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NUL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fld id="{7111F151-B191-41D1-9191-F171C1215111}" type="slidenum">
              <a:rPr lang="en-US" sz="140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F1D141-0111-4111-81C1-71D161110121}" type="slidenum">
              <a:rPr lang="en-US">
                <a:solidFill>
                  <a:srgbClr val="000000"/>
                </a:solidFill>
                <a:latin typeface="Arial"/>
              </a:rPr>
              <a:t>‹#›</a:t>
            </a:fld>
            <a:endParaRPr/>
          </a:p>
        </p:txBody>
      </p:sp>
      <p:sp>
        <p:nvSpPr>
          <p:cNvPr id="40" name="CustomShape 4"/>
          <p:cNvSpPr/>
          <p:nvPr/>
        </p:nvSpPr>
        <p:spPr>
          <a:xfrm>
            <a:off x="7223760" y="6884280"/>
            <a:ext cx="2351880" cy="524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1E1D1F1-6131-4101-81E1-21011181A141}" type="slidenum">
              <a:rPr lang="en-US" sz="1200">
                <a:solidFill>
                  <a:srgbClr val="000000"/>
                </a:solidFill>
                <a:latin typeface="Arial"/>
              </a:rPr>
              <a:t>‹#›</a:t>
            </a:fld>
            <a:endParaRPr/>
          </a:p>
        </p:txBody>
      </p:sp>
      <p:sp>
        <p:nvSpPr>
          <p:cNvPr id="41" name="CustomShape 5"/>
          <p:cNvSpPr/>
          <p:nvPr/>
        </p:nvSpPr>
        <p:spPr>
          <a:xfrm>
            <a:off x="518040" y="6887880"/>
            <a:ext cx="1841040" cy="28332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</a:rPr>
              <a:t>Tuesday, June 11, 2013</a:t>
            </a:r>
            <a:endParaRPr/>
          </a:p>
        </p:txBody>
      </p:sp>
      <p:sp>
        <p:nvSpPr>
          <p:cNvPr id="42" name="CustomShape 6"/>
          <p:cNvSpPr/>
          <p:nvPr/>
        </p:nvSpPr>
        <p:spPr>
          <a:xfrm>
            <a:off x="3443760" y="6887880"/>
            <a:ext cx="3191400" cy="2840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Arial"/>
              </a:rPr>
              <a:t>132 Freeman Hall</a:t>
            </a:r>
            <a:endParaRPr/>
          </a:p>
        </p:txBody>
      </p:sp>
      <p:pic>
        <p:nvPicPr>
          <p:cNvPr id="43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419760" y="0"/>
            <a:ext cx="2498400" cy="888120"/>
          </a:xfrm>
          <a:prstGeom prst="rect">
            <a:avLst/>
          </a:prstGeom>
        </p:spPr>
      </p:pic>
      <p:sp>
        <p:nvSpPr>
          <p:cNvPr id="44" name="PlaceHolder 7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5" name="PlaceHolder 8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040" cy="438480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50400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1"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2"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3"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15121D1-91D1-41B1-8141-816171212111}" type="slidenum">
              <a:rPr lang="en-US">
                <a:solidFill>
                  <a:srgbClr val="000000"/>
                </a:solidFill>
                <a:latin typeface="Arial"/>
              </a:rPr>
              <a:t>‹#›</a:t>
            </a:fld>
            <a:endParaRPr/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83880" y="83880"/>
            <a:ext cx="2939400" cy="4870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</a:rPr>
              <a:t>Seventh Outline LevelWordmark</a:t>
            </a:r>
            <a:endParaRPr/>
          </a:p>
        </p:txBody>
      </p:sp>
      <p:pic>
        <p:nvPicPr>
          <p:cNvPr id="84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419760" y="0"/>
            <a:ext cx="2498400" cy="8881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50400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Click to edit the title text formatClick to edit 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51400" cy="49888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1"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2"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3"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23880" y="1764000"/>
            <a:ext cx="4451400" cy="498888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Arial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</a:rPr>
              <a:t>Second level</a:t>
            </a:r>
            <a:endParaRPr/>
          </a:p>
          <a:p>
            <a:pPr lvl="1"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Arial"/>
              </a:rPr>
              <a:t>Third level</a:t>
            </a:r>
            <a:endParaRPr/>
          </a:p>
          <a:p>
            <a:pPr lvl="2"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Arial"/>
              </a:rPr>
              <a:t>Fourth level</a:t>
            </a:r>
            <a:endParaRPr/>
          </a:p>
          <a:p>
            <a:pPr lvl="3"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Arial"/>
              </a:rPr>
              <a:t>Fifth level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1910141-E111-4191-9111-E1F101F1A181}" type="slidenum">
              <a:rPr lang="en-US">
                <a:solidFill>
                  <a:srgbClr val="000000"/>
                </a:solidFill>
                <a:latin typeface="Arial"/>
              </a:rPr>
              <a:t>‹#›</a:t>
            </a:fld>
            <a:endParaRPr/>
          </a:p>
        </p:txBody>
      </p:sp>
      <p:pic>
        <p:nvPicPr>
          <p:cNvPr id="123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419760" y="0"/>
            <a:ext cx="2498400" cy="8881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ChristianWeeks/d3-LessonPla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tmldog.com/guides/javascript/beginner/" TargetMode="External"/><Relationship Id="rId2" Type="http://schemas.openxmlformats.org/officeDocument/2006/relationships/hyperlink" Target="http://www.codeacademy.com/en/tracks/javascrip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veloper.mozilla.org/en-US/docs/Web/JavaScript/Reference" TargetMode="External"/><Relationship Id="rId4" Type="http://schemas.openxmlformats.org/officeDocument/2006/relationships/hyperlink" Target="http://www.w3schools.com/jsref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3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guardian.com/world/interactive/2012/may/08/gay-rights-united-states" TargetMode="External"/><Relationship Id="rId2" Type="http://schemas.openxmlformats.org/officeDocument/2006/relationships/hyperlink" Target="http://www.nytimes.com/interactive/2012/11/11/sunday-review/counties-moving.html?_r=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map.ipviking.com/" TargetMode="External"/><Relationship Id="rId4" Type="http://schemas.openxmlformats.org/officeDocument/2006/relationships/hyperlink" Target="http://www.nytimes.com/interactive/2012/11/02/us/politics/paths-to-the-white-house.html?_r=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523244" y="960437"/>
            <a:ext cx="7033152" cy="1711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rgbClr val="F4702F"/>
                </a:solidFill>
                <a:latin typeface="Verdana"/>
              </a:rPr>
              <a:t>Required Workshop Content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20712" y="2179637"/>
            <a:ext cx="899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hlinkClick r:id="rId2"/>
            </a:endParaRPr>
          </a:p>
          <a:p>
            <a:r>
              <a:rPr lang="en-US" sz="2800" dirty="0" smtClean="0">
                <a:hlinkClick r:id="rId2"/>
              </a:rPr>
              <a:t>http://www.github.com/ChristianWeeks/d3-LessonPlan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sz="2400" dirty="0"/>
              <a:t>a</a:t>
            </a:r>
            <a:r>
              <a:rPr lang="en-US" sz="2400" dirty="0" smtClean="0"/>
              <a:t>nd download the files by clicking </a:t>
            </a:r>
            <a:r>
              <a:rPr lang="en-US" sz="2400" b="1" dirty="0" smtClean="0"/>
              <a:t>Download ZIP</a:t>
            </a:r>
            <a:r>
              <a:rPr lang="en-US" sz="2400" dirty="0" smtClean="0"/>
              <a:t> on the right hand side.  </a:t>
            </a:r>
            <a:r>
              <a:rPr lang="en-US" sz="2400" b="1" dirty="0" smtClean="0"/>
              <a:t>Extract</a:t>
            </a:r>
            <a:r>
              <a:rPr lang="en-US" sz="2400" dirty="0" smtClean="0"/>
              <a:t> them to a folder of your choosing.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20712" y="4694237"/>
            <a:ext cx="8839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you are familiar with </a:t>
            </a:r>
            <a:r>
              <a:rPr lang="en-US" sz="2400" b="1" dirty="0" err="1" smtClean="0"/>
              <a:t>git</a:t>
            </a:r>
            <a:r>
              <a:rPr lang="en-US" sz="2400" dirty="0" smtClean="0"/>
              <a:t>, you may also clone the repository using the command</a:t>
            </a:r>
          </a:p>
          <a:p>
            <a:endParaRPr lang="en-US" sz="2400" dirty="0"/>
          </a:p>
          <a:p>
            <a:r>
              <a:rPr lang="en-US" sz="2800" i="1" dirty="0" err="1" smtClean="0"/>
              <a:t>git</a:t>
            </a:r>
            <a:r>
              <a:rPr lang="en-US" sz="2800" i="1" dirty="0" smtClean="0"/>
              <a:t> clone https://github.com/ChristianWeeks/d3-LessonPlan.git</a:t>
            </a:r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20712" y="1810305"/>
            <a:ext cx="4130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you have not already, go to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44512" y="4541837"/>
            <a:ext cx="9067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29580" y="188925"/>
            <a:ext cx="9071640" cy="1259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200">
                <a:solidFill>
                  <a:srgbClr val="EB613D"/>
                </a:solidFill>
              </a:rPr>
              <a:t>Developer Tools (cont'd)</a:t>
            </a:r>
            <a:endParaRPr/>
          </a:p>
        </p:txBody>
      </p:sp>
      <p:sp>
        <p:nvSpPr>
          <p:cNvPr id="187" name="TextShape 2"/>
          <p:cNvSpPr txBox="1"/>
          <p:nvPr/>
        </p:nvSpPr>
        <p:spPr>
          <a:xfrm>
            <a:off x="238140" y="1174965"/>
            <a:ext cx="9526572" cy="1690472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>
              <a:buSzPct val="45000"/>
            </a:pPr>
            <a:r>
              <a:rPr lang="en-US" sz="2800" dirty="0"/>
              <a:t>Two main tabs we will work with:</a:t>
            </a:r>
            <a:endParaRPr dirty="0"/>
          </a:p>
          <a:p>
            <a:pPr marL="342900" indent="-342900">
              <a:buSzPct val="45000"/>
              <a:buFont typeface="Arial" pitchFamily="34" charset="0"/>
              <a:buChar char="•"/>
            </a:pPr>
            <a:r>
              <a:rPr lang="en-US" sz="2400" b="1" dirty="0"/>
              <a:t>Elements / Inspector</a:t>
            </a:r>
            <a:r>
              <a:rPr lang="en-US" sz="2400" dirty="0"/>
              <a:t>– displays raw, up to date html </a:t>
            </a:r>
            <a:endParaRPr dirty="0"/>
          </a:p>
          <a:p>
            <a:pPr marL="342900" indent="-342900">
              <a:buSzPct val="45000"/>
              <a:buFont typeface="Arial" pitchFamily="34" charset="0"/>
              <a:buChar char="•"/>
            </a:pPr>
            <a:r>
              <a:rPr lang="en-US" sz="2400" b="1" dirty="0"/>
              <a:t>Console</a:t>
            </a:r>
            <a:r>
              <a:rPr lang="en-US" sz="2400" dirty="0"/>
              <a:t> – </a:t>
            </a:r>
            <a:r>
              <a:rPr lang="en-US" sz="2400" dirty="0" smtClean="0"/>
              <a:t>Acts similar to a terminal – errors and print statements are</a:t>
            </a:r>
          </a:p>
          <a:p>
            <a:pPr lvl="1">
              <a:buSzPct val="45000"/>
            </a:pPr>
            <a:r>
              <a:rPr lang="en-US" sz="2400" dirty="0"/>
              <a:t>w</a:t>
            </a:r>
            <a:r>
              <a:rPr lang="en-US" sz="2400" dirty="0" smtClean="0"/>
              <a:t>ritten here. Allows </a:t>
            </a:r>
            <a:r>
              <a:rPr lang="en-US" sz="2400" dirty="0"/>
              <a:t>scripts to be written directly in web browser</a:t>
            </a:r>
            <a:endParaRPr dirty="0"/>
          </a:p>
          <a:p>
            <a:pPr>
              <a:buSzPct val="45000"/>
              <a:buFont typeface="StarSymbol"/>
              <a:buChar char=""/>
            </a:pPr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188" name="Picture 187"/>
          <p:cNvPicPr/>
          <p:nvPr/>
        </p:nvPicPr>
        <p:blipFill>
          <a:blip r:embed="rId2"/>
          <a:stretch>
            <a:fillRect/>
          </a:stretch>
        </p:blipFill>
        <p:spPr>
          <a:xfrm>
            <a:off x="1885898" y="3019049"/>
            <a:ext cx="6933960" cy="1883880"/>
          </a:xfrm>
          <a:prstGeom prst="rect">
            <a:avLst/>
          </a:prstGeom>
        </p:spPr>
      </p:pic>
      <p:pic>
        <p:nvPicPr>
          <p:cNvPr id="189" name="Picture 188"/>
          <p:cNvPicPr/>
          <p:nvPr/>
        </p:nvPicPr>
        <p:blipFill>
          <a:blip r:embed="rId3"/>
          <a:stretch>
            <a:fillRect/>
          </a:stretch>
        </p:blipFill>
        <p:spPr>
          <a:xfrm>
            <a:off x="1885898" y="5023169"/>
            <a:ext cx="7684920" cy="1617120"/>
          </a:xfrm>
          <a:prstGeom prst="rect">
            <a:avLst/>
          </a:prstGeom>
        </p:spPr>
      </p:pic>
      <p:sp>
        <p:nvSpPr>
          <p:cNvPr id="190" name="CustomShape 3"/>
          <p:cNvSpPr/>
          <p:nvPr/>
        </p:nvSpPr>
        <p:spPr>
          <a:xfrm>
            <a:off x="6728258" y="5013449"/>
            <a:ext cx="822960" cy="274320"/>
          </a:xfrm>
          <a:prstGeom prst="rect">
            <a:avLst/>
          </a:prstGeom>
          <a:ln w="36720">
            <a:solidFill>
              <a:srgbClr val="FF0000"/>
            </a:solidFill>
            <a:round/>
          </a:ln>
        </p:spPr>
      </p:sp>
      <p:sp>
        <p:nvSpPr>
          <p:cNvPr id="191" name="CustomShape 4"/>
          <p:cNvSpPr/>
          <p:nvPr/>
        </p:nvSpPr>
        <p:spPr>
          <a:xfrm>
            <a:off x="2160218" y="5004809"/>
            <a:ext cx="822960" cy="274320"/>
          </a:xfrm>
          <a:prstGeom prst="rect">
            <a:avLst/>
          </a:prstGeom>
          <a:ln w="36720">
            <a:solidFill>
              <a:srgbClr val="FF0000"/>
            </a:solidFill>
            <a:round/>
          </a:ln>
        </p:spPr>
      </p:sp>
      <p:sp>
        <p:nvSpPr>
          <p:cNvPr id="192" name="CustomShape 5"/>
          <p:cNvSpPr/>
          <p:nvPr/>
        </p:nvSpPr>
        <p:spPr>
          <a:xfrm>
            <a:off x="2983178" y="2982689"/>
            <a:ext cx="822960" cy="274320"/>
          </a:xfrm>
          <a:prstGeom prst="rect">
            <a:avLst/>
          </a:prstGeom>
          <a:ln w="36720">
            <a:solidFill>
              <a:srgbClr val="FF0000"/>
            </a:solidFill>
            <a:round/>
          </a:ln>
        </p:spPr>
      </p:sp>
      <p:sp>
        <p:nvSpPr>
          <p:cNvPr id="193" name="CustomShape 6"/>
          <p:cNvSpPr/>
          <p:nvPr/>
        </p:nvSpPr>
        <p:spPr>
          <a:xfrm>
            <a:off x="2160218" y="2982689"/>
            <a:ext cx="822960" cy="274320"/>
          </a:xfrm>
          <a:prstGeom prst="rect">
            <a:avLst/>
          </a:prstGeom>
          <a:ln w="36720">
            <a:solidFill>
              <a:srgbClr val="FF0000"/>
            </a:solidFill>
            <a:round/>
          </a:ln>
        </p:spPr>
      </p:sp>
      <p:sp>
        <p:nvSpPr>
          <p:cNvPr id="194" name="TextShape 7"/>
          <p:cNvSpPr txBox="1"/>
          <p:nvPr/>
        </p:nvSpPr>
        <p:spPr>
          <a:xfrm>
            <a:off x="331418" y="3714209"/>
            <a:ext cx="1035720" cy="4028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200"/>
              <a:t>Firefox</a:t>
            </a:r>
            <a:endParaRPr/>
          </a:p>
        </p:txBody>
      </p:sp>
      <p:sp>
        <p:nvSpPr>
          <p:cNvPr id="195" name="TextShape 8"/>
          <p:cNvSpPr txBox="1"/>
          <p:nvPr/>
        </p:nvSpPr>
        <p:spPr>
          <a:xfrm>
            <a:off x="345818" y="5451569"/>
            <a:ext cx="1172880" cy="4028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200"/>
              <a:t>Chrome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37"/>
            <a:ext cx="9071640" cy="1259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200" dirty="0" err="1">
                <a:solidFill>
                  <a:srgbClr val="EB613D"/>
                </a:solidFill>
              </a:rPr>
              <a:t>Javascript</a:t>
            </a:r>
            <a:r>
              <a:rPr lang="en-US" sz="3200" dirty="0">
                <a:solidFill>
                  <a:srgbClr val="EB613D"/>
                </a:solidFill>
              </a:rPr>
              <a:t> </a:t>
            </a:r>
            <a:r>
              <a:rPr lang="en-US" sz="3200" dirty="0" smtClean="0">
                <a:solidFill>
                  <a:srgbClr val="EB613D"/>
                </a:solidFill>
              </a:rPr>
              <a:t>Resources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61290" y="1798637"/>
            <a:ext cx="8915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err="1" smtClean="0">
                <a:hlinkClick r:id="rId2"/>
              </a:rPr>
              <a:t>CodeAcademy</a:t>
            </a:r>
            <a:r>
              <a:rPr lang="en-US" sz="2800" dirty="0" smtClean="0">
                <a:hlinkClick r:id="rId2"/>
              </a:rPr>
              <a:t> Tutorial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hlinkClick r:id="rId3"/>
              </a:rPr>
              <a:t>HTML Dog Tutorial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da-DK" sz="2800" dirty="0" smtClean="0">
                <a:hlinkClick r:id="rId4"/>
              </a:rPr>
              <a:t>General Javascript, HTML, DOM Reference</a:t>
            </a:r>
            <a:r>
              <a:rPr lang="da-DK" sz="2800" dirty="0" smtClean="0"/>
              <a:t/>
            </a:r>
            <a:br>
              <a:rPr lang="da-DK" sz="2800" dirty="0" smtClean="0"/>
            </a:br>
            <a:endParaRPr lang="da-DK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hlinkClick r:id="rId5"/>
              </a:rPr>
              <a:t>Mozilla </a:t>
            </a:r>
            <a:r>
              <a:rPr lang="en-US" sz="2800" dirty="0" err="1" smtClean="0">
                <a:hlinkClick r:id="rId5"/>
              </a:rPr>
              <a:t>Javascript</a:t>
            </a:r>
            <a:r>
              <a:rPr lang="en-US" sz="2800" dirty="0" smtClean="0">
                <a:hlinkClick r:id="rId5"/>
              </a:rPr>
              <a:t> Reference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678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512360" y="1343880"/>
            <a:ext cx="5711400" cy="1711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F4702F"/>
                </a:solidFill>
                <a:latin typeface="Verdana"/>
              </a:rPr>
              <a:t>Introduction to Data Visualization on the Web using D3.js</a:t>
            </a:r>
            <a:endParaRPr/>
          </a:p>
        </p:txBody>
      </p:sp>
      <p:pic>
        <p:nvPicPr>
          <p:cNvPr id="16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3880" y="3123360"/>
            <a:ext cx="9911880" cy="208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50400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Building Blocks</a:t>
            </a:r>
            <a:endParaRPr dirty="0"/>
          </a:p>
        </p:txBody>
      </p:sp>
      <p:sp>
        <p:nvSpPr>
          <p:cNvPr id="164" name="TextShape 2"/>
          <p:cNvSpPr txBox="1"/>
          <p:nvPr/>
        </p:nvSpPr>
        <p:spPr>
          <a:xfrm>
            <a:off x="504000" y="1764000"/>
            <a:ext cx="4451400" cy="4988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Familiarity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with HTML, the DOM, and CSS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5" name="TextShape 3"/>
          <p:cNvSpPr txBox="1"/>
          <p:nvPr/>
        </p:nvSpPr>
        <p:spPr>
          <a:xfrm>
            <a:off x="5123880" y="1764000"/>
            <a:ext cx="4451400" cy="498888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6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359880" y="2351880"/>
            <a:ext cx="6299640" cy="4031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50400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Building Blocks (cont’d)</a:t>
            </a:r>
            <a:endParaRPr dirty="0"/>
          </a:p>
        </p:txBody>
      </p:sp>
      <p:sp>
        <p:nvSpPr>
          <p:cNvPr id="168" name="TextShape 2"/>
          <p:cNvSpPr txBox="1"/>
          <p:nvPr/>
        </p:nvSpPr>
        <p:spPr>
          <a:xfrm>
            <a:off x="504000" y="1764000"/>
            <a:ext cx="4451400" cy="4988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 dirty="0">
                <a:solidFill>
                  <a:srgbClr val="BFBFBF"/>
                </a:solidFill>
                <a:latin typeface="Arial"/>
              </a:rPr>
              <a:t>Familiar with HTML, the DOM, and CSS</a:t>
            </a:r>
            <a:endParaRPr dirty="0"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Minor Programming Experience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9" name="TextShape 3"/>
          <p:cNvSpPr txBox="1"/>
          <p:nvPr/>
        </p:nvSpPr>
        <p:spPr>
          <a:xfrm>
            <a:off x="5123880" y="1764000"/>
            <a:ext cx="4451400" cy="4988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10 BT"/>
              </a:rPr>
              <a:t>&lt;html&gt;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10 BT"/>
              </a:rPr>
              <a:t>    &lt;head&gt;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10 BT"/>
              </a:rPr>
              <a:t>	&lt;title&gt;My title&lt;/title&gt;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10 BT"/>
              </a:rPr>
              <a:t>    &lt;/head&gt;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10 BT"/>
              </a:rPr>
              <a:t>    &lt;body&gt;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10 BT"/>
              </a:rPr>
              <a:t>        &lt;h1&gt;My header&lt;/h1&gt;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10 BT"/>
              </a:rPr>
              <a:t>        &lt;p&gt;Hello World!&lt;/p&gt;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10 BT"/>
              </a:rPr>
              <a:t>    &lt;/body&gt;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urier10 BT"/>
              </a:rPr>
              <a:t>&lt;/html&gt;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50400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</a:rPr>
              <a:t>Building Blocks (cont’d)</a:t>
            </a:r>
            <a:endParaRPr dirty="0"/>
          </a:p>
        </p:txBody>
      </p:sp>
      <p:sp>
        <p:nvSpPr>
          <p:cNvPr id="171" name="TextShape 2"/>
          <p:cNvSpPr txBox="1"/>
          <p:nvPr/>
        </p:nvSpPr>
        <p:spPr>
          <a:xfrm>
            <a:off x="504000" y="1764000"/>
            <a:ext cx="4451400" cy="4988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 dirty="0">
                <a:solidFill>
                  <a:srgbClr val="BFBFBF"/>
                </a:solidFill>
                <a:latin typeface="Arial"/>
              </a:rPr>
              <a:t>Familiar with HTML, the DOM, and CSS</a:t>
            </a:r>
            <a:endParaRPr dirty="0"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 dirty="0">
                <a:solidFill>
                  <a:srgbClr val="BFBFBF"/>
                </a:solidFill>
                <a:latin typeface="Arial"/>
              </a:rPr>
              <a:t>Have a little programming experience already</a:t>
            </a:r>
            <a:endParaRPr dirty="0"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Have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written in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JavaScript before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72" name="TextShape 3"/>
          <p:cNvSpPr txBox="1"/>
          <p:nvPr/>
        </p:nvSpPr>
        <p:spPr>
          <a:xfrm>
            <a:off x="5123880" y="1764000"/>
            <a:ext cx="4451400" cy="4485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10 BT"/>
              </a:rPr>
              <a:t>&lt;script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10 BT"/>
              </a:rPr>
              <a:t>type="text/javascript"&gt;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10 BT"/>
              </a:rPr>
              <a:t>&lt;/script&gt;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50400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Arial"/>
              </a:rPr>
              <a:t>About D3.js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Data Driven Documents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Arial"/>
              </a:rPr>
              <a:t>D3.js</a:t>
            </a:r>
            <a:r>
              <a:rPr lang="en-US" sz="3200" dirty="0">
                <a:solidFill>
                  <a:srgbClr val="000000"/>
                </a:solidFill>
                <a:latin typeface="Arial"/>
              </a:rPr>
              <a:t> is a JavaScript library for visualizing documents based on data. 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Is just one option for information visualization in the browser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Can be used for any form of visualization, but most often used with Info Vis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3200" u="sng" dirty="0">
                <a:solidFill>
                  <a:srgbClr val="009999"/>
                </a:solidFill>
                <a:latin typeface="Arial"/>
                <a:hlinkClick r:id="rId3"/>
              </a:rPr>
              <a:t>http://d3js.org/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75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76" name="TextShape 4"/>
          <p:cNvSpPr txBox="1"/>
          <p:nvPr/>
        </p:nvSpPr>
        <p:spPr>
          <a:xfrm>
            <a:off x="83880" y="83880"/>
            <a:ext cx="2939400" cy="4870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504000"/>
            <a:ext cx="9071640" cy="1259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Arial"/>
              </a:rPr>
              <a:t>About D3.js</a:t>
            </a:r>
            <a:endParaRPr dirty="0"/>
          </a:p>
        </p:txBody>
      </p:sp>
      <p:sp>
        <p:nvSpPr>
          <p:cNvPr id="175" name="TextShape 3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33401"/>
              </p:ext>
            </p:extLst>
          </p:nvPr>
        </p:nvGraphicFramePr>
        <p:xfrm>
          <a:off x="239712" y="3378725"/>
          <a:ext cx="28268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/>
                <a:gridCol w="1066800"/>
              </a:tblGrid>
              <a:tr h="293335"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293335">
                <a:tc>
                  <a:txBody>
                    <a:bodyPr/>
                    <a:lstStyle/>
                    <a:p>
                      <a:r>
                        <a:rPr lang="en-US" dirty="0" smtClean="0"/>
                        <a:t>Boring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93335">
                <a:tc>
                  <a:txBody>
                    <a:bodyPr/>
                    <a:lstStyle/>
                    <a:p>
                      <a:r>
                        <a:rPr lang="en-US" dirty="0" smtClean="0"/>
                        <a:t>Boring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293335">
                <a:tc>
                  <a:txBody>
                    <a:bodyPr/>
                    <a:lstStyle/>
                    <a:p>
                      <a:r>
                        <a:rPr lang="en-US" dirty="0" smtClean="0"/>
                        <a:t>Boring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68912" y="2103437"/>
            <a:ext cx="4038600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64112" y="1641772"/>
            <a:ext cx="4877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Insightful Visual Representation</a:t>
            </a:r>
            <a:endParaRPr lang="en-US" sz="24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35312" y="4279945"/>
            <a:ext cx="4152900" cy="429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35312" y="3032062"/>
            <a:ext cx="3370078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35312" y="4694237"/>
            <a:ext cx="32004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326312" y="3760787"/>
            <a:ext cx="952500" cy="9525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05390" y="2484437"/>
            <a:ext cx="733517" cy="73351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11912" y="5075237"/>
            <a:ext cx="1143000" cy="1143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44895" y="3771314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D3.js</a:t>
            </a:r>
            <a:endParaRPr lang="en-US" sz="32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925512" y="2739674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Data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9159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65760" y="1209240"/>
            <a:ext cx="9071640" cy="1259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200">
                <a:solidFill>
                  <a:srgbClr val="EB613D"/>
                </a:solidFill>
              </a:rPr>
              <a:t>Examples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457200" y="2560319"/>
            <a:ext cx="7680960" cy="3810317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marL="457200" indent="-457200">
              <a:buSzPct val="45000"/>
              <a:buFont typeface="Arial" pitchFamily="34" charset="0"/>
              <a:buChar char="•"/>
            </a:pPr>
            <a:r>
              <a:rPr lang="en-US" sz="2800" dirty="0">
                <a:hlinkClick r:id="rId2"/>
              </a:rPr>
              <a:t>2012 Election County Political </a:t>
            </a:r>
            <a:r>
              <a:rPr lang="en-US" sz="2800" dirty="0" smtClean="0">
                <a:hlinkClick r:id="rId2"/>
              </a:rPr>
              <a:t>Shifts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 smtClean="0">
              <a:hlinkClick r:id="rId3"/>
            </a:endParaRPr>
          </a:p>
          <a:p>
            <a:pPr marL="457200" indent="-457200">
              <a:buSzPct val="45000"/>
              <a:buFont typeface="Arial" pitchFamily="34" charset="0"/>
              <a:buChar char="•"/>
            </a:pPr>
            <a:r>
              <a:rPr lang="en-US" sz="2800" dirty="0" smtClean="0">
                <a:hlinkClick r:id="rId3"/>
              </a:rPr>
              <a:t>US </a:t>
            </a:r>
            <a:r>
              <a:rPr lang="en-US" sz="2800" dirty="0">
                <a:hlinkClick r:id="rId3"/>
              </a:rPr>
              <a:t>Gay Marriage Laws, State by </a:t>
            </a:r>
            <a:r>
              <a:rPr lang="en-US" sz="2800" dirty="0" smtClean="0">
                <a:hlinkClick r:id="rId3"/>
              </a:rPr>
              <a:t>State</a:t>
            </a:r>
            <a:endParaRPr dirty="0"/>
          </a:p>
          <a:p>
            <a:pPr marL="457200" indent="-457200">
              <a:buSzPct val="45000"/>
              <a:buFont typeface="Arial" pitchFamily="34" charset="0"/>
              <a:buChar char="•"/>
            </a:pPr>
            <a:endParaRPr lang="en-US" sz="2800" dirty="0" smtClean="0">
              <a:hlinkClick r:id="rId4"/>
            </a:endParaRPr>
          </a:p>
          <a:p>
            <a:pPr marL="457200" indent="-457200">
              <a:buSzPct val="45000"/>
              <a:buFont typeface="Arial" pitchFamily="34" charset="0"/>
              <a:buChar char="•"/>
            </a:pPr>
            <a:r>
              <a:rPr lang="en-US" sz="2800" dirty="0" smtClean="0">
                <a:hlinkClick r:id="rId4"/>
              </a:rPr>
              <a:t>2012 </a:t>
            </a:r>
            <a:r>
              <a:rPr lang="en-US" sz="2800" dirty="0">
                <a:hlinkClick r:id="rId4"/>
              </a:rPr>
              <a:t>Paths to the </a:t>
            </a:r>
            <a:r>
              <a:rPr lang="en-US" sz="2800" dirty="0" smtClean="0">
                <a:hlinkClick r:id="rId4"/>
              </a:rPr>
              <a:t>Presidency</a:t>
            </a:r>
            <a:endParaRPr lang="en-US" sz="2800" dirty="0" smtClean="0"/>
          </a:p>
          <a:p>
            <a:pPr marL="457200" indent="-457200">
              <a:buSzPct val="45000"/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SzPct val="45000"/>
              <a:buFont typeface="Arial" pitchFamily="34" charset="0"/>
              <a:buChar char="•"/>
            </a:pPr>
            <a:r>
              <a:rPr lang="en-US" sz="2800" dirty="0" smtClean="0">
                <a:hlinkClick r:id="rId5"/>
              </a:rPr>
              <a:t>Live Global </a:t>
            </a:r>
            <a:r>
              <a:rPr lang="en-US" sz="2800" dirty="0" err="1" smtClean="0">
                <a:hlinkClick r:id="rId5"/>
              </a:rPr>
              <a:t>CyberAttacks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65760" y="198437"/>
            <a:ext cx="9071640" cy="1259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z="3200" dirty="0">
                <a:solidFill>
                  <a:srgbClr val="EB613D"/>
                </a:solidFill>
              </a:rPr>
              <a:t>Developer Tools</a:t>
            </a:r>
            <a:endParaRPr dirty="0"/>
          </a:p>
        </p:txBody>
      </p:sp>
      <p:sp>
        <p:nvSpPr>
          <p:cNvPr id="181" name="TextShape 3"/>
          <p:cNvSpPr txBox="1"/>
          <p:nvPr/>
        </p:nvSpPr>
        <p:spPr>
          <a:xfrm>
            <a:off x="457200" y="4389120"/>
            <a:ext cx="2834640" cy="182880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800" dirty="0"/>
              <a:t>Chrome:</a:t>
            </a:r>
            <a:endParaRPr dirty="0"/>
          </a:p>
          <a:p>
            <a:r>
              <a:rPr lang="en-US" i="1" dirty="0"/>
              <a:t>Chrome Menu     → Tools </a:t>
            </a:r>
            <a:endParaRPr lang="en-US" i="1" dirty="0" smtClean="0"/>
          </a:p>
          <a:p>
            <a:r>
              <a:rPr lang="en-US" i="1" dirty="0" smtClean="0"/>
              <a:t>→ </a:t>
            </a:r>
            <a:r>
              <a:rPr lang="en-US" i="1" dirty="0"/>
              <a:t>Developer Console</a:t>
            </a:r>
            <a:endParaRPr dirty="0"/>
          </a:p>
          <a:p>
            <a:r>
              <a:rPr lang="en-US" dirty="0"/>
              <a:t>Or:</a:t>
            </a:r>
            <a:endParaRPr dirty="0"/>
          </a:p>
          <a:p>
            <a:r>
              <a:rPr lang="en-US" dirty="0"/>
              <a:t>(CTRL + Shift + I)</a:t>
            </a:r>
            <a:endParaRPr dirty="0"/>
          </a:p>
          <a:p>
            <a:r>
              <a:rPr lang="en-US" dirty="0"/>
              <a:t>(CTRL + Shift + J)    </a:t>
            </a:r>
            <a:endParaRPr dirty="0"/>
          </a:p>
        </p:txBody>
      </p:sp>
      <p:sp>
        <p:nvSpPr>
          <p:cNvPr id="182" name="TextShape 4"/>
          <p:cNvSpPr txBox="1"/>
          <p:nvPr/>
        </p:nvSpPr>
        <p:spPr>
          <a:xfrm>
            <a:off x="3566160" y="4365720"/>
            <a:ext cx="3200400" cy="15105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800" dirty="0" err="1"/>
              <a:t>FireFox</a:t>
            </a:r>
            <a:r>
              <a:rPr lang="en-US" sz="2800" dirty="0"/>
              <a:t>:</a:t>
            </a:r>
            <a:endParaRPr dirty="0"/>
          </a:p>
          <a:p>
            <a:r>
              <a:rPr lang="en-US" i="1" dirty="0"/>
              <a:t>Menu     → Tools </a:t>
            </a:r>
            <a:endParaRPr lang="en-US" i="1" dirty="0" smtClean="0"/>
          </a:p>
          <a:p>
            <a:r>
              <a:rPr lang="en-US" i="1" dirty="0" smtClean="0"/>
              <a:t>→ </a:t>
            </a:r>
            <a:r>
              <a:rPr lang="en-US" i="1" dirty="0"/>
              <a:t>Developer → Web Console</a:t>
            </a:r>
            <a:endParaRPr dirty="0"/>
          </a:p>
          <a:p>
            <a:r>
              <a:rPr lang="en-US" dirty="0"/>
              <a:t>Or:</a:t>
            </a:r>
            <a:endParaRPr dirty="0"/>
          </a:p>
          <a:p>
            <a:r>
              <a:rPr lang="en-US" dirty="0"/>
              <a:t>(CTRL + Shift + K)</a:t>
            </a:r>
            <a:endParaRPr dirty="0"/>
          </a:p>
        </p:txBody>
      </p:sp>
      <p:sp>
        <p:nvSpPr>
          <p:cNvPr id="183" name="TextShape 5"/>
          <p:cNvSpPr txBox="1"/>
          <p:nvPr/>
        </p:nvSpPr>
        <p:spPr>
          <a:xfrm>
            <a:off x="6858000" y="4317479"/>
            <a:ext cx="3200400" cy="1291157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800" dirty="0"/>
              <a:t>IE</a:t>
            </a:r>
            <a:r>
              <a:rPr lang="en-US" sz="2800" dirty="0" smtClean="0"/>
              <a:t>:</a:t>
            </a:r>
          </a:p>
          <a:p>
            <a:r>
              <a:rPr lang="en-US" dirty="0" smtClean="0"/>
              <a:t>(</a:t>
            </a:r>
            <a:r>
              <a:rPr lang="en-US" dirty="0"/>
              <a:t>F12</a:t>
            </a:r>
            <a:r>
              <a:rPr lang="en-US" dirty="0" smtClean="0"/>
              <a:t>)</a:t>
            </a:r>
          </a:p>
          <a:p>
            <a:r>
              <a:rPr lang="en-US" dirty="0" smtClean="0"/>
              <a:t>(Don’t use IE over </a:t>
            </a:r>
            <a:r>
              <a:rPr lang="en-US" dirty="0" err="1" smtClean="0"/>
              <a:t>FireFox</a:t>
            </a:r>
            <a:r>
              <a:rPr lang="en-US" dirty="0" smtClean="0"/>
              <a:t> or </a:t>
            </a:r>
          </a:p>
          <a:p>
            <a:r>
              <a:rPr lang="en-US" dirty="0" smtClean="0"/>
              <a:t>Chrome)</a:t>
            </a:r>
            <a:endParaRPr dirty="0"/>
          </a:p>
        </p:txBody>
      </p:sp>
      <p:pic>
        <p:nvPicPr>
          <p:cNvPr id="184" name="Picture 183"/>
          <p:cNvPicPr/>
          <p:nvPr/>
        </p:nvPicPr>
        <p:blipFill>
          <a:blip r:embed="rId2"/>
          <a:stretch>
            <a:fillRect/>
          </a:stretch>
        </p:blipFill>
        <p:spPr>
          <a:xfrm>
            <a:off x="2029471" y="4839397"/>
            <a:ext cx="266400" cy="247320"/>
          </a:xfrm>
          <a:prstGeom prst="rect">
            <a:avLst/>
          </a:prstGeom>
        </p:spPr>
      </p:pic>
      <p:pic>
        <p:nvPicPr>
          <p:cNvPr id="185" name="Picture 184"/>
          <p:cNvPicPr/>
          <p:nvPr/>
        </p:nvPicPr>
        <p:blipFill>
          <a:blip r:embed="rId2"/>
          <a:stretch>
            <a:fillRect/>
          </a:stretch>
        </p:blipFill>
        <p:spPr>
          <a:xfrm>
            <a:off x="4297680" y="4812840"/>
            <a:ext cx="266400" cy="247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0712" y="1417637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Developer Tools are used to analyze and debug web code.  They are built into almost all major web browsers.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All print statements and errors are printed here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To Access: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315</Words>
  <Application>Microsoft Office PowerPoint</Application>
  <PresentationFormat>Custom</PresentationFormat>
  <Paragraphs>94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caweeks</dc:creator>
  <cp:lastModifiedBy>caweeks</cp:lastModifiedBy>
  <cp:revision>16</cp:revision>
  <dcterms:modified xsi:type="dcterms:W3CDTF">2014-06-25T19:11:58Z</dcterms:modified>
</cp:coreProperties>
</file>