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jpeg" ContentType="image/jpeg"/>
  <Override PartName="/ppt/media/image8.png" ContentType="image/png"/>
  <Override PartName="/ppt/media/image7.png" ContentType="image/png"/>
  <Override PartName="/ppt/media/image2.jpeg" ContentType="image/jpeg"/>
  <Override PartName="/ppt/media/image12.png" ContentType="image/png"/>
  <Override PartName="/ppt/media/image6.jpeg" ContentType="image/jpeg"/>
  <Override PartName="/ppt/media/image11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 sz="1400"/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 sz="1400"/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101F191-2131-4171-81E1-B1319121F10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d3js.org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890"/>
              <a:t>D3</a:t>
            </a:r>
            <a:r>
              <a:rPr lang="en-US" sz="1890"/>
              <a:t> helps you bring data to life using HTML, SVG and CSS. D3’s emphasis on web standards gives you the full capabilities of modern </a:t>
            </a:r>
            <a:r>
              <a:rPr lang="en-US" sz="1890" u="sng">
                <a:solidFill>
                  <a:srgbClr val="000000"/>
                </a:solidFill>
                <a:hlinkClick r:id="rId1"/>
              </a:rPr>
              <a:t>browsers</a:t>
            </a:r>
            <a:r>
              <a:rPr lang="en-US" sz="1890">
                <a:solidFill>
                  <a:srgbClr val="000000"/>
                </a:solidFill>
              </a:rPr>
              <a:t> without tying yourself to a proprietary framework, combining powerful visualization components and a data-driven approach to DOM manipulation.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</a:rPr>
              <a:t>D3.js is just one option for information visualization in the browser, and allows you to build a wide variety of rich interactive elements in your website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36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C11171-A1A1-4191-9101-81A1D1C19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11F151-B191-41D1-9191-F171C121511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F1D141-0111-4111-81C1-71D16111012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7223760" y="6884280"/>
            <a:ext cx="2351880" cy="524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1E1D1F1-6131-4101-81E1-21011181A141}" type="slidenum">
              <a:rPr lang="en-US" sz="12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518040" y="6887880"/>
            <a:ext cx="1841040" cy="283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Tuesday, June 11, 2013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3443760" y="6887880"/>
            <a:ext cx="3191400" cy="284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132 Freeman Hall</a:t>
            </a:r>
            <a:endParaRPr/>
          </a:p>
        </p:txBody>
      </p:sp>
      <p:pic>
        <p:nvPicPr>
          <p:cNvPr descr="" id="43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9760" y="0"/>
            <a:ext cx="2498400" cy="888120"/>
          </a:xfrm>
          <a:prstGeom prst="rect">
            <a:avLst/>
          </a:prstGeom>
        </p:spPr>
      </p:pic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5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5121D1-91D1-41B1-8141-81617121211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83880" y="83880"/>
            <a:ext cx="2939400" cy="4870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Seventh Outline LevelWordmark</a:t>
            </a:r>
            <a:endParaRPr/>
          </a:p>
        </p:txBody>
      </p:sp>
      <p:pic>
        <p:nvPicPr>
          <p:cNvPr descr="" id="84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9760" y="0"/>
            <a:ext cx="2498400" cy="88812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23880" y="1764000"/>
            <a:ext cx="4451400" cy="4988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910141-E111-4191-9111-E1F101F1A18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descr="" id="123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9760" y="0"/>
            <a:ext cx="2498400" cy="88812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d3js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nytimes.com/interactive/2012/11/11/sunday-review/counties-moving.html?_r=0" TargetMode="External"/><Relationship Id="rId2" Type="http://schemas.openxmlformats.org/officeDocument/2006/relationships/hyperlink" Target="http://christophermanning.org/projects/building-cubic-hamiltonian-graphs-from-lcf-notation/" TargetMode="External"/><Relationship Id="rId3" Type="http://schemas.openxmlformats.org/officeDocument/2006/relationships/hyperlink" Target="http://www.theguardian.com/world/interactive/2012/may/08/gay-rights-united-states" TargetMode="External"/><Relationship Id="rId4" Type="http://schemas.openxmlformats.org/officeDocument/2006/relationships/hyperlink" Target="http://www.nytimes.com/interactive/2012/11/02/us/politics/paths-to-the-white-house.html?_r=0" TargetMode="External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12360" y="1343880"/>
            <a:ext cx="5711400" cy="1711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4702f"/>
                </a:solidFill>
                <a:latin typeface="Verdana"/>
              </a:rPr>
              <a:t>Introduction to Data Visualization on the Web using D3.js</a:t>
            </a:r>
            <a:endParaRPr/>
          </a:p>
        </p:txBody>
      </p:sp>
      <p:pic>
        <p:nvPicPr>
          <p:cNvPr descr="" id="16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80" y="3123360"/>
            <a:ext cx="9911880" cy="208404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102636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Javascript Syntax Briefer (cont'd)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2011680"/>
            <a:ext cx="8961120" cy="1449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Javascript is a weakly typed language, meaning variable types are mutable and syntax errors are sometimes forgivable</a:t>
            </a:r>
            <a:endParaRPr/>
          </a:p>
          <a:p>
            <a:r>
              <a:rPr lang="en-US" sz="2400"/>
              <a:t>
</a:t>
            </a:r>
            <a:r>
              <a:rPr i="1" lang="en-US" sz="2400"/>
              <a:t>Don't forget your semicolons!</a:t>
            </a:r>
            <a:endParaRPr/>
          </a:p>
        </p:txBody>
      </p:sp>
      <p:sp>
        <p:nvSpPr>
          <p:cNvPr id="203" name="TextShape 3"/>
          <p:cNvSpPr txBox="1"/>
          <p:nvPr/>
        </p:nvSpPr>
        <p:spPr>
          <a:xfrm>
            <a:off x="462960" y="3657600"/>
            <a:ext cx="5120640" cy="3291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Variable Declaration and Types</a:t>
            </a:r>
            <a:endParaRPr/>
          </a:p>
          <a:p>
            <a:endParaRPr/>
          </a:p>
          <a:p>
            <a:r>
              <a:rPr lang="en-US"/>
              <a:t>var a;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//undefined</a:t>
            </a:r>
            <a:endParaRPr/>
          </a:p>
          <a:p>
            <a:r>
              <a:rPr lang="en-US"/>
              <a:t>var b = 5;</a:t>
            </a:r>
            <a:r>
              <a:rPr lang="en-US"/>
              <a:t>	</a:t>
            </a:r>
            <a:r>
              <a:rPr lang="en-US"/>
              <a:t>//number</a:t>
            </a:r>
            <a:endParaRPr/>
          </a:p>
          <a:p>
            <a:r>
              <a:rPr lang="en-US"/>
              <a:t>var c = true;</a:t>
            </a:r>
            <a:r>
              <a:rPr lang="en-US"/>
              <a:t>	</a:t>
            </a:r>
            <a:r>
              <a:rPr lang="en-US"/>
              <a:t>//boolean</a:t>
            </a:r>
            <a:endParaRPr/>
          </a:p>
          <a:p>
            <a:r>
              <a:rPr lang="en-US"/>
              <a:t>var d = “Hello!”</a:t>
            </a:r>
            <a:r>
              <a:rPr lang="en-US"/>
              <a:t>	</a:t>
            </a:r>
            <a:r>
              <a:rPr lang="en-US"/>
              <a:t>//string</a:t>
            </a:r>
            <a:endParaRPr/>
          </a:p>
          <a:p>
            <a:endParaRPr/>
          </a:p>
          <a:p>
            <a:r>
              <a:rPr lang="en-US"/>
              <a:t>b = d;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//No error! b is now a string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102636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Javascript Syntax Briefer (cont'd)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2011680"/>
            <a:ext cx="8961120" cy="1449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Javascript is a weakly typed language, meaning variable types are mutable and syntax errors are sometimes forgivable</a:t>
            </a:r>
            <a:endParaRPr/>
          </a:p>
          <a:p>
            <a:r>
              <a:rPr lang="en-US" sz="2400"/>
              <a:t>
</a:t>
            </a:r>
            <a:r>
              <a:rPr i="1" lang="en-US" sz="2400"/>
              <a:t>Don't forget your semicolons!</a:t>
            </a: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462960" y="3657600"/>
            <a:ext cx="5120640" cy="3291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Variable Declaration and Types</a:t>
            </a:r>
            <a:endParaRPr/>
          </a:p>
          <a:p>
            <a:endParaRPr/>
          </a:p>
          <a:p>
            <a:r>
              <a:rPr lang="en-US"/>
              <a:t>var a;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//undefined</a:t>
            </a:r>
            <a:endParaRPr/>
          </a:p>
          <a:p>
            <a:r>
              <a:rPr lang="en-US"/>
              <a:t>var b = 5;</a:t>
            </a:r>
            <a:r>
              <a:rPr lang="en-US"/>
              <a:t>	</a:t>
            </a:r>
            <a:r>
              <a:rPr lang="en-US"/>
              <a:t>//number</a:t>
            </a:r>
            <a:endParaRPr/>
          </a:p>
          <a:p>
            <a:r>
              <a:rPr lang="en-US"/>
              <a:t>var c = true;</a:t>
            </a:r>
            <a:r>
              <a:rPr lang="en-US"/>
              <a:t>	</a:t>
            </a:r>
            <a:r>
              <a:rPr lang="en-US"/>
              <a:t>//boolean</a:t>
            </a:r>
            <a:endParaRPr/>
          </a:p>
          <a:p>
            <a:r>
              <a:rPr lang="en-US"/>
              <a:t>var d = “Hello!”</a:t>
            </a:r>
            <a:r>
              <a:rPr lang="en-US"/>
              <a:t>	</a:t>
            </a:r>
            <a:r>
              <a:rPr lang="en-US"/>
              <a:t>//string</a:t>
            </a:r>
            <a:endParaRPr/>
          </a:p>
          <a:p>
            <a:endParaRPr/>
          </a:p>
          <a:p>
            <a:r>
              <a:rPr lang="en-US"/>
              <a:t>b = d;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//No error! b is now a string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102636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Javascript Syntax Briefer (cont'd)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65760" y="2103120"/>
            <a:ext cx="9321120" cy="3528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Declaring Arrays</a:t>
            </a:r>
            <a:endParaRPr/>
          </a:p>
          <a:p>
            <a:endParaRPr/>
          </a:p>
          <a:p>
            <a:r>
              <a:rPr lang="en-US"/>
              <a:t>var empty = new Array();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//creates an array of size 0</a:t>
            </a:r>
            <a:endParaRPr/>
          </a:p>
          <a:p>
            <a:r>
              <a:rPr lang="en-US"/>
              <a:t>var empty2 = [];</a:t>
            </a:r>
            <a:endParaRPr/>
          </a:p>
          <a:p>
            <a:endParaRPr/>
          </a:p>
          <a:p>
            <a:r>
              <a:rPr lang="en-US"/>
              <a:t>var empty3 = new Array(5);</a:t>
            </a:r>
            <a:r>
              <a:rPr lang="en-US"/>
              <a:t>	</a:t>
            </a:r>
            <a:r>
              <a:rPr lang="en-US"/>
              <a:t>//creates an empty array of size 5 (values are undefined)</a:t>
            </a:r>
            <a:endParaRPr/>
          </a:p>
          <a:p>
            <a:r>
              <a:rPr lang="en-US"/>
              <a:t>var notEmpty = [5];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//creates an array of size 1 with a value of 5</a:t>
            </a:r>
            <a:endParaRPr/>
          </a:p>
          <a:p>
            <a:endParaRPr/>
          </a:p>
          <a:p>
            <a:r>
              <a:rPr lang="en-US"/>
              <a:t>var notEmpty2 = [1, 2, 3, 4, 5];</a:t>
            </a:r>
            <a:r>
              <a:rPr lang="en-US"/>
              <a:t>	</a:t>
            </a:r>
            <a:r>
              <a:rPr lang="en-US"/>
              <a:t>//array of size 5 with initialized values</a:t>
            </a:r>
            <a:endParaRPr/>
          </a:p>
          <a:p>
            <a:endParaRPr/>
          </a:p>
          <a:p>
            <a:r>
              <a:rPr lang="en-US"/>
              <a:t>console.log(notEmpty[0]);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//5</a:t>
            </a:r>
            <a:endParaRPr/>
          </a:p>
          <a:p>
            <a:r>
              <a:rPr lang="en-US"/>
              <a:t>console.log(notEmpty2[3]);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//4</a:t>
            </a:r>
            <a:endParaRPr/>
          </a:p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102636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Javascript Syntax Briefer (cont'd)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365760" y="2103120"/>
            <a:ext cx="6529320" cy="3528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Declaring Objects</a:t>
            </a:r>
            <a:endParaRPr/>
          </a:p>
          <a:p>
            <a:endParaRPr/>
          </a:p>
          <a:p>
            <a:r>
              <a:rPr lang="en-US"/>
              <a:t>var empty = {};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//creates a new empty object</a:t>
            </a:r>
            <a:endParaRPr/>
          </a:p>
          <a:p>
            <a:r>
              <a:rPr lang="en-US"/>
              <a:t>var empty2 = new Object();</a:t>
            </a:r>
            <a:r>
              <a:rPr lang="en-US"/>
              <a:t>	</a:t>
            </a:r>
            <a:r>
              <a:rPr lang="en-US"/>
              <a:t>//same as above</a:t>
            </a:r>
            <a:endParaRPr/>
          </a:p>
          <a:p>
            <a:endParaRPr/>
          </a:p>
          <a:p>
            <a:r>
              <a:rPr lang="en-US"/>
              <a:t>Var car = {};</a:t>
            </a:r>
            <a:endParaRPr/>
          </a:p>
          <a:p>
            <a:r>
              <a:rPr lang="en-US"/>
              <a:t>car.make = “Nissan”;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//adding attributes</a:t>
            </a:r>
            <a:endParaRPr/>
          </a:p>
          <a:p>
            <a:r>
              <a:rPr lang="en-US"/>
              <a:t>car.model = “Maxima;</a:t>
            </a:r>
            <a:endParaRPr/>
          </a:p>
          <a:p>
            <a:r>
              <a:rPr lang="en-US"/>
              <a:t>car.year = “1998”;</a:t>
            </a:r>
            <a:endParaRPr/>
          </a:p>
          <a:p>
            <a:endParaRPr/>
          </a:p>
          <a:p>
            <a:r>
              <a:rPr lang="en-US"/>
              <a:t>Var car = {</a:t>
            </a:r>
            <a:r>
              <a:rPr lang="en-US"/>
              <a:t>	</a:t>
            </a:r>
            <a:r>
              <a:rPr lang="en-US"/>
              <a:t>make: “Nissan”,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model: “Maxima”,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year: “1998”};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Assumption #1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Familiar with HTML, the DOM, and CSS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5123880" y="1764000"/>
            <a:ext cx="4451400" cy="498888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6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59880" y="2351880"/>
            <a:ext cx="6299640" cy="40316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Assumption #2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bfbfbf"/>
                </a:solidFill>
                <a:latin typeface="Arial"/>
              </a:rPr>
              <a:t>Familiar with HTML, the DOM, and CSS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Have a little programming experience already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5123880" y="1764000"/>
            <a:ext cx="4451400" cy="4988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</a:t>
            </a:r>
            <a:r>
              <a:rPr lang="en-US">
                <a:solidFill>
                  <a:srgbClr val="000000"/>
                </a:solidFill>
                <a:latin typeface="Courier10 BT"/>
              </a:rPr>
              <a:t>&lt;head&gt;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	</a:t>
            </a:r>
            <a:r>
              <a:rPr lang="en-US">
                <a:solidFill>
                  <a:srgbClr val="000000"/>
                </a:solidFill>
                <a:latin typeface="Courier10 BT"/>
              </a:rPr>
              <a:t>&lt;title&gt;My title&lt;/title&gt;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</a:t>
            </a:r>
            <a:r>
              <a:rPr lang="en-US">
                <a:solidFill>
                  <a:srgbClr val="000000"/>
                </a:solidFill>
                <a:latin typeface="Courier10 BT"/>
              </a:rPr>
              <a:t>&lt;/head&gt;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</a:t>
            </a:r>
            <a:r>
              <a:rPr lang="en-US">
                <a:solidFill>
                  <a:srgbClr val="000000"/>
                </a:solidFill>
                <a:latin typeface="Courier10 BT"/>
              </a:rPr>
              <a:t>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    </a:t>
            </a:r>
            <a:r>
              <a:rPr lang="en-US">
                <a:solidFill>
                  <a:srgbClr val="000000"/>
                </a:solidFill>
                <a:latin typeface="Courier10 BT"/>
              </a:rPr>
              <a:t>&lt;h1&gt;My header&lt;/h1&gt;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    </a:t>
            </a:r>
            <a:r>
              <a:rPr lang="en-US">
                <a:solidFill>
                  <a:srgbClr val="000000"/>
                </a:solidFill>
                <a:latin typeface="Courier10 BT"/>
              </a:rPr>
              <a:t>&lt;p&gt;Hello World!&lt;/p&gt;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</a:t>
            </a:r>
            <a:r>
              <a:rPr lang="en-US">
                <a:solidFill>
                  <a:srgbClr val="000000"/>
                </a:solidFill>
                <a:latin typeface="Courier10 BT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&lt;/html&gt;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Assumption #3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bfbfbf"/>
                </a:solidFill>
                <a:latin typeface="Arial"/>
              </a:rPr>
              <a:t>Familiar with HTML, the DOM, and CSS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bfbfbf"/>
                </a:solidFill>
                <a:latin typeface="Arial"/>
              </a:rPr>
              <a:t>Have a little programming experience already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Have heard of jQuery or written some JavaScript before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5123880" y="1764000"/>
            <a:ext cx="4451400" cy="4485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10 BT"/>
              </a:rPr>
              <a:t>&lt;script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10 BT"/>
              </a:rPr>
              <a:t>type="text/javascript"&gt;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10 BT"/>
              </a:rPr>
              <a:t>&lt;/script&gt;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About D3.js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Data Driven Documents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D3.js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 is a JavaScript library for visualizing documents based on data. 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Is just one option for information visualization in the browser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Can be used for any form of visualization, but most often used with Info Vis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u="sng">
                <a:solidFill>
                  <a:srgbClr val="009999"/>
                </a:solidFill>
                <a:latin typeface="Arial"/>
                <a:hlinkClick r:id="rId1"/>
              </a:rPr>
              <a:t>http://d3js.org/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614161-5101-4191-91A1-E13101B1713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6" name="TextShape 4"/>
          <p:cNvSpPr txBox="1"/>
          <p:nvPr/>
        </p:nvSpPr>
        <p:spPr>
          <a:xfrm>
            <a:off x="83880" y="83880"/>
            <a:ext cx="2939400" cy="4870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5760" y="120924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Examples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2560320"/>
            <a:ext cx="7680960" cy="2864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"/>
            </a:pPr>
            <a:r>
              <a:rPr lang="en-US" sz="2800">
                <a:hlinkClick r:id="rId1"/>
              </a:rPr>
              <a:t>2012 Election County Political Shifts</a:t>
            </a:r>
            <a:r>
              <a:rPr lang="en-US" sz="2800"/>
              <a:t>
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 sz="2800">
                <a:hlinkClick r:id="rId2"/>
              </a:rPr>
              <a:t>Building Hamiltonian Graphs</a:t>
            </a:r>
            <a:r>
              <a:rPr lang="en-US" sz="2800"/>
              <a:t>
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 sz="2800">
                <a:hlinkClick r:id="rId3"/>
              </a:rPr>
              <a:t>US Gay Marriage Laws, State by State</a:t>
            </a:r>
            <a:r>
              <a:rPr lang="en-US" sz="2800"/>
              <a:t>
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 sz="2800">
                <a:hlinkClick r:id="rId4"/>
              </a:rPr>
              <a:t>2012 Paths to the Presidency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5760" y="120924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Developer Tools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274320" y="2195280"/>
            <a:ext cx="9326880" cy="2864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"/>
            </a:pPr>
            <a:r>
              <a:rPr lang="en-US" sz="2800"/>
              <a:t>Developer Tools are essential for analyzing and debugging code in web development.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 sz="2800"/>
              <a:t>Built into all major web browsers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 sz="2800"/>
              <a:t>To access: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457200" y="4389120"/>
            <a:ext cx="2834640" cy="1828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Chrome:</a:t>
            </a:r>
            <a:endParaRPr/>
          </a:p>
          <a:p>
            <a:r>
              <a:rPr i="1" lang="en-US"/>
              <a:t>Chrome Menu     → Tools → Developer Console</a:t>
            </a:r>
            <a:endParaRPr/>
          </a:p>
          <a:p>
            <a:r>
              <a:rPr lang="en-US"/>
              <a:t>Or:</a:t>
            </a:r>
            <a:endParaRPr/>
          </a:p>
          <a:p>
            <a:r>
              <a:rPr lang="en-US"/>
              <a:t>(CTRL + Shift + I)</a:t>
            </a:r>
            <a:endParaRPr/>
          </a:p>
          <a:p>
            <a:r>
              <a:rPr lang="en-US"/>
              <a:t>(CTRL + Shift + J)    </a:t>
            </a:r>
            <a:endParaRPr/>
          </a:p>
        </p:txBody>
      </p:sp>
      <p:sp>
        <p:nvSpPr>
          <p:cNvPr id="182" name="TextShape 4"/>
          <p:cNvSpPr txBox="1"/>
          <p:nvPr/>
        </p:nvSpPr>
        <p:spPr>
          <a:xfrm>
            <a:off x="3566160" y="4365720"/>
            <a:ext cx="3200400" cy="1510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FireFox:</a:t>
            </a:r>
            <a:endParaRPr/>
          </a:p>
          <a:p>
            <a:r>
              <a:rPr i="1" lang="en-US"/>
              <a:t>Menu     → Tools → Developer → Web Console</a:t>
            </a:r>
            <a:endParaRPr/>
          </a:p>
          <a:p>
            <a:r>
              <a:rPr lang="en-US"/>
              <a:t>Or:</a:t>
            </a:r>
            <a:endParaRPr/>
          </a:p>
          <a:p>
            <a:r>
              <a:rPr lang="en-US"/>
              <a:t>(CTRL + Shift + K)</a:t>
            </a:r>
            <a:endParaRPr/>
          </a:p>
        </p:txBody>
      </p:sp>
      <p:sp>
        <p:nvSpPr>
          <p:cNvPr id="183" name="TextShape 5"/>
          <p:cNvSpPr txBox="1"/>
          <p:nvPr/>
        </p:nvSpPr>
        <p:spPr>
          <a:xfrm>
            <a:off x="6858000" y="4317480"/>
            <a:ext cx="3200400" cy="742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IE:</a:t>
            </a:r>
            <a:endParaRPr/>
          </a:p>
          <a:p>
            <a:r>
              <a:rPr lang="en-US"/>
              <a:t>(F12)</a:t>
            </a:r>
            <a:endParaRPr/>
          </a:p>
        </p:txBody>
      </p:sp>
      <p:pic>
        <p:nvPicPr>
          <p:cNvPr descr="" id="1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3120" y="4812840"/>
            <a:ext cx="266400" cy="247320"/>
          </a:xfrm>
          <a:prstGeom prst="rect">
            <a:avLst/>
          </a:prstGeom>
        </p:spPr>
      </p:pic>
      <p:pic>
        <p:nvPicPr>
          <p:cNvPr descr="" id="1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97680" y="4812840"/>
            <a:ext cx="266400" cy="2473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65760" y="120924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Developer Tools (cont'd)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274320" y="2195280"/>
            <a:ext cx="9326880" cy="2355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"/>
            </a:pPr>
            <a:r>
              <a:rPr lang="en-US" sz="2800"/>
              <a:t>Two main tabs we will work with: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b="1" lang="en-US" sz="2400"/>
              <a:t>Elements / Inspector</a:t>
            </a:r>
            <a:r>
              <a:rPr lang="en-US" sz="2400"/>
              <a:t>– displays raw, up to date html 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b="1" lang="en-US" sz="2400"/>
              <a:t>Console</a:t>
            </a:r>
            <a:r>
              <a:rPr lang="en-US" sz="2400"/>
              <a:t> – Allows scripts to be written directly in web browser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  <a:p>
            <a:endParaRPr/>
          </a:p>
          <a:p>
            <a:endParaRPr/>
          </a:p>
        </p:txBody>
      </p:sp>
      <p:pic>
        <p:nvPicPr>
          <p:cNvPr descr="" id="1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3602520"/>
            <a:ext cx="6933960" cy="1883880"/>
          </a:xfrm>
          <a:prstGeom prst="rect">
            <a:avLst/>
          </a:prstGeom>
        </p:spPr>
      </p:pic>
      <p:pic>
        <p:nvPicPr>
          <p:cNvPr descr="" id="1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5606640"/>
            <a:ext cx="7684920" cy="1617120"/>
          </a:xfrm>
          <a:prstGeom prst="rect">
            <a:avLst/>
          </a:prstGeom>
        </p:spPr>
      </p:pic>
      <p:sp>
        <p:nvSpPr>
          <p:cNvPr id="190" name="CustomShape 3"/>
          <p:cNvSpPr/>
          <p:nvPr/>
        </p:nvSpPr>
        <p:spPr>
          <a:xfrm>
            <a:off x="6762600" y="5596920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1" name="CustomShape 4"/>
          <p:cNvSpPr/>
          <p:nvPr/>
        </p:nvSpPr>
        <p:spPr>
          <a:xfrm>
            <a:off x="2194560" y="5588280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2" name="CustomShape 5"/>
          <p:cNvSpPr/>
          <p:nvPr/>
        </p:nvSpPr>
        <p:spPr>
          <a:xfrm>
            <a:off x="3017520" y="3566160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3" name="CustomShape 6"/>
          <p:cNvSpPr/>
          <p:nvPr/>
        </p:nvSpPr>
        <p:spPr>
          <a:xfrm>
            <a:off x="2194560" y="3566160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4" name="TextShape 7"/>
          <p:cNvSpPr txBox="1"/>
          <p:nvPr/>
        </p:nvSpPr>
        <p:spPr>
          <a:xfrm>
            <a:off x="365760" y="4297680"/>
            <a:ext cx="1035720" cy="402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/>
              <a:t>Firefox</a:t>
            </a:r>
            <a:endParaRPr/>
          </a:p>
        </p:txBody>
      </p:sp>
      <p:sp>
        <p:nvSpPr>
          <p:cNvPr id="195" name="TextShape 8"/>
          <p:cNvSpPr txBox="1"/>
          <p:nvPr/>
        </p:nvSpPr>
        <p:spPr>
          <a:xfrm>
            <a:off x="380160" y="6035040"/>
            <a:ext cx="1172880" cy="402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/>
              <a:t>Chrome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026360"/>
            <a:ext cx="907164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>
                <a:solidFill>
                  <a:srgbClr val="eb613d"/>
                </a:solidFill>
              </a:rPr>
              <a:t>Javascript Syntax Briefer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2011680"/>
            <a:ext cx="8321040" cy="1026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Syntactically similar to C family of languages – conditionals, loops, functions, comments follow similar syntax</a:t>
            </a:r>
            <a:r>
              <a:rPr lang="en-US"/>
              <a:t>
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566160" y="3640320"/>
            <a:ext cx="3383280" cy="1480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For Loops:</a:t>
            </a:r>
            <a:endParaRPr/>
          </a:p>
          <a:p>
            <a:endParaRPr/>
          </a:p>
          <a:p>
            <a:r>
              <a:rPr lang="en-US"/>
              <a:t>for(i = 0; I &lt; 100; ++i){</a:t>
            </a:r>
            <a:endParaRPr/>
          </a:p>
          <a:p>
            <a:r>
              <a:rPr lang="en-US"/>
              <a:t>	</a:t>
            </a:r>
            <a:r>
              <a:rPr lang="en-US"/>
              <a:t>…</a:t>
            </a:r>
            <a:endParaRPr/>
          </a:p>
          <a:p>
            <a:r>
              <a:rPr lang="en-US"/>
              <a:t>}</a:t>
            </a:r>
            <a:endParaRPr/>
          </a:p>
        </p:txBody>
      </p:sp>
      <p:sp>
        <p:nvSpPr>
          <p:cNvPr id="199" name="TextShape 4"/>
          <p:cNvSpPr txBox="1"/>
          <p:nvPr/>
        </p:nvSpPr>
        <p:spPr>
          <a:xfrm>
            <a:off x="457200" y="3657600"/>
            <a:ext cx="2926080" cy="2248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If Statements:</a:t>
            </a:r>
            <a:endParaRPr/>
          </a:p>
          <a:p>
            <a:endParaRPr/>
          </a:p>
          <a:p>
            <a:r>
              <a:rPr lang="en-US"/>
              <a:t>if(conditional == true){</a:t>
            </a:r>
            <a:endParaRPr/>
          </a:p>
          <a:p>
            <a:r>
              <a:rPr lang="en-US"/>
              <a:t>	</a:t>
            </a:r>
            <a:r>
              <a:rPr lang="en-US"/>
              <a:t>…</a:t>
            </a:r>
            <a:endParaRPr/>
          </a:p>
          <a:p>
            <a:r>
              <a:rPr lang="en-US"/>
              <a:t>}</a:t>
            </a:r>
            <a:endParaRPr/>
          </a:p>
          <a:p>
            <a:r>
              <a:rPr lang="en-US"/>
              <a:t>else{</a:t>
            </a:r>
            <a:endParaRPr/>
          </a:p>
          <a:p>
            <a:r>
              <a:rPr lang="en-US"/>
              <a:t>	</a:t>
            </a:r>
            <a:r>
              <a:rPr lang="en-US"/>
              <a:t>…</a:t>
            </a:r>
            <a:endParaRPr/>
          </a:p>
          <a:p>
            <a:r>
              <a:rPr lang="en-US"/>
              <a:t>}</a:t>
            </a:r>
            <a:endParaRPr/>
          </a:p>
        </p:txBody>
      </p:sp>
      <p:sp>
        <p:nvSpPr>
          <p:cNvPr id="200" name="TextShape 5"/>
          <p:cNvSpPr txBox="1"/>
          <p:nvPr/>
        </p:nvSpPr>
        <p:spPr>
          <a:xfrm>
            <a:off x="6643800" y="3657600"/>
            <a:ext cx="2957400" cy="2022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Functions:</a:t>
            </a:r>
            <a:endParaRPr/>
          </a:p>
          <a:p>
            <a:endParaRPr/>
          </a:p>
          <a:p>
            <a:r>
              <a:rPr lang="en-US"/>
              <a:t>function pointlessAdd(a, b){</a:t>
            </a:r>
            <a:endParaRPr/>
          </a:p>
          <a:p>
            <a:r>
              <a:rPr lang="en-US"/>
              <a:t>	</a:t>
            </a:r>
            <a:r>
              <a:rPr lang="en-US"/>
              <a:t>var c;</a:t>
            </a:r>
            <a:endParaRPr/>
          </a:p>
          <a:p>
            <a:r>
              <a:rPr lang="en-US"/>
              <a:t>	</a:t>
            </a:r>
            <a:r>
              <a:rPr lang="en-US"/>
              <a:t>c = a + b;</a:t>
            </a:r>
            <a:endParaRPr/>
          </a:p>
          <a:p>
            <a:r>
              <a:rPr lang="en-US"/>
              <a:t>	</a:t>
            </a:r>
            <a:r>
              <a:rPr lang="en-US"/>
              <a:t>return c;</a:t>
            </a:r>
            <a:endParaRPr/>
          </a:p>
          <a:p>
            <a:r>
              <a:rPr lang="en-US"/>
              <a:t>}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