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27432000" cy="36576000"/>
  <p:notesSz cx="6858000" cy="9144000"/>
  <p:defaultTextStyle>
    <a:defPPr>
      <a:defRPr lang="en-US"/>
    </a:defPPr>
    <a:lvl1pPr algn="l" rtl="0" fontAlgn="base">
      <a:spcBef>
        <a:spcPct val="0"/>
      </a:spcBef>
      <a:spcAft>
        <a:spcPct val="0"/>
      </a:spcAft>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354325" indent="1235" algn="l" rtl="0" fontAlgn="base">
      <a:spcBef>
        <a:spcPct val="0"/>
      </a:spcBef>
      <a:spcAft>
        <a:spcPct val="0"/>
      </a:spcAft>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709883" indent="1235" algn="l" rtl="0" fontAlgn="base">
      <a:spcBef>
        <a:spcPct val="0"/>
      </a:spcBef>
      <a:spcAft>
        <a:spcPct val="0"/>
      </a:spcAft>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065442" indent="1235" algn="l" rtl="0" fontAlgn="base">
      <a:spcBef>
        <a:spcPct val="0"/>
      </a:spcBef>
      <a:spcAft>
        <a:spcPct val="0"/>
      </a:spcAft>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421001" indent="1235" algn="l" rtl="0" fontAlgn="base">
      <a:spcBef>
        <a:spcPct val="0"/>
      </a:spcBef>
      <a:spcAft>
        <a:spcPct val="0"/>
      </a:spcAft>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1777795" algn="l" defTabSz="355559" rtl="0" eaLnBrk="1" latinLnBrk="0" hangingPunct="1">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133354" algn="l" defTabSz="355559" rtl="0" eaLnBrk="1" latinLnBrk="0" hangingPunct="1">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488911" algn="l" defTabSz="355559" rtl="0" eaLnBrk="1" latinLnBrk="0" hangingPunct="1">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2844471" algn="l" defTabSz="355559" rtl="0" eaLnBrk="1" latinLnBrk="0" hangingPunct="1">
      <a:defRPr sz="20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1520" userDrawn="1">
          <p15:clr>
            <a:srgbClr val="A4A3A4"/>
          </p15:clr>
        </p15:guide>
        <p15:guide id="2"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p:cViewPr varScale="1">
        <p:scale>
          <a:sx n="15" d="100"/>
          <a:sy n="15" d="100"/>
        </p:scale>
        <p:origin x="2530" y="125"/>
      </p:cViewPr>
      <p:guideLst>
        <p:guide orient="horz" pos="11520"/>
        <p:guide pos="8640"/>
      </p:guideLst>
    </p:cSldViewPr>
  </p:slideViewPr>
  <p:outlineViewPr>
    <p:cViewPr>
      <p:scale>
        <a:sx n="33" d="100"/>
        <a:sy n="33" d="100"/>
      </p:scale>
      <p:origin x="0" y="0"/>
    </p:cViewPr>
  </p:outlineViewPr>
  <p:notesTextViewPr>
    <p:cViewPr>
      <p:scale>
        <a:sx n="100" d="100"/>
        <a:sy n="100" d="100"/>
      </p:scale>
      <p:origin x="0" y="0"/>
    </p:cViewPr>
  </p:notesText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750" kern="1200">
        <a:solidFill>
          <a:schemeClr val="tx1"/>
        </a:solidFill>
        <a:latin typeface="Times" pitchFamily="-109" charset="0"/>
        <a:ea typeface="ＭＳ Ｐゴシック" pitchFamily="-106" charset="-128"/>
        <a:cs typeface="ＭＳ Ｐゴシック" pitchFamily="-106" charset="-128"/>
      </a:defRPr>
    </a:lvl1pPr>
    <a:lvl2pPr marL="354325" algn="l" rtl="0" eaLnBrk="0" fontAlgn="base" hangingPunct="0">
      <a:spcBef>
        <a:spcPct val="0"/>
      </a:spcBef>
      <a:spcAft>
        <a:spcPct val="0"/>
      </a:spcAft>
      <a:defRPr sz="750" kern="1200">
        <a:solidFill>
          <a:schemeClr val="tx1"/>
        </a:solidFill>
        <a:latin typeface="Times" pitchFamily="-109" charset="0"/>
        <a:ea typeface="ＭＳ Ｐゴシック" pitchFamily="-109" charset="-128"/>
        <a:cs typeface="+mn-cs"/>
      </a:defRPr>
    </a:lvl2pPr>
    <a:lvl3pPr marL="709883" algn="l" rtl="0" eaLnBrk="0" fontAlgn="base" hangingPunct="0">
      <a:spcBef>
        <a:spcPct val="0"/>
      </a:spcBef>
      <a:spcAft>
        <a:spcPct val="0"/>
      </a:spcAft>
      <a:defRPr sz="750" kern="1200">
        <a:solidFill>
          <a:schemeClr val="tx1"/>
        </a:solidFill>
        <a:latin typeface="Times" pitchFamily="-109" charset="0"/>
        <a:ea typeface="ＭＳ Ｐゴシック" pitchFamily="-109" charset="-128"/>
        <a:cs typeface="+mn-cs"/>
      </a:defRPr>
    </a:lvl3pPr>
    <a:lvl4pPr marL="1065442" algn="l" rtl="0" eaLnBrk="0" fontAlgn="base" hangingPunct="0">
      <a:spcBef>
        <a:spcPct val="0"/>
      </a:spcBef>
      <a:spcAft>
        <a:spcPct val="0"/>
      </a:spcAft>
      <a:defRPr sz="750" kern="1200">
        <a:solidFill>
          <a:schemeClr val="tx1"/>
        </a:solidFill>
        <a:latin typeface="Times" pitchFamily="-109" charset="0"/>
        <a:ea typeface="ＭＳ Ｐゴシック" pitchFamily="-109" charset="-128"/>
        <a:cs typeface="+mn-cs"/>
      </a:defRPr>
    </a:lvl4pPr>
    <a:lvl5pPr marL="1421001" algn="l" rtl="0" eaLnBrk="0" fontAlgn="base" hangingPunct="0">
      <a:spcBef>
        <a:spcPct val="0"/>
      </a:spcBef>
      <a:spcAft>
        <a:spcPct val="0"/>
      </a:spcAft>
      <a:defRPr sz="750" kern="1200">
        <a:solidFill>
          <a:schemeClr val="tx1"/>
        </a:solidFill>
        <a:latin typeface="Times" pitchFamily="-109" charset="0"/>
        <a:ea typeface="ＭＳ Ｐゴシック" pitchFamily="-109" charset="-128"/>
        <a:cs typeface="+mn-cs"/>
      </a:defRPr>
    </a:lvl5pPr>
    <a:lvl6pPr marL="1777366" algn="l" defTabSz="355475" rtl="0" eaLnBrk="1" latinLnBrk="0" hangingPunct="1">
      <a:defRPr sz="750" kern="1200">
        <a:solidFill>
          <a:schemeClr val="tx1"/>
        </a:solidFill>
        <a:latin typeface="+mn-lt"/>
        <a:ea typeface="+mn-ea"/>
        <a:cs typeface="+mn-cs"/>
      </a:defRPr>
    </a:lvl6pPr>
    <a:lvl7pPr marL="2132841" algn="l" defTabSz="355475" rtl="0" eaLnBrk="1" latinLnBrk="0" hangingPunct="1">
      <a:defRPr sz="750" kern="1200">
        <a:solidFill>
          <a:schemeClr val="tx1"/>
        </a:solidFill>
        <a:latin typeface="+mn-lt"/>
        <a:ea typeface="+mn-ea"/>
        <a:cs typeface="+mn-cs"/>
      </a:defRPr>
    </a:lvl7pPr>
    <a:lvl8pPr marL="2488315" algn="l" defTabSz="355475" rtl="0" eaLnBrk="1" latinLnBrk="0" hangingPunct="1">
      <a:defRPr sz="750" kern="1200">
        <a:solidFill>
          <a:schemeClr val="tx1"/>
        </a:solidFill>
        <a:latin typeface="+mn-lt"/>
        <a:ea typeface="+mn-ea"/>
        <a:cs typeface="+mn-cs"/>
      </a:defRPr>
    </a:lvl8pPr>
    <a:lvl9pPr marL="2843787" algn="l" defTabSz="355475" rtl="0" eaLnBrk="1" latinLnBrk="0" hangingPunct="1">
      <a:defRPr sz="7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802" y="11361968"/>
            <a:ext cx="23316405" cy="7840736"/>
          </a:xfrm>
        </p:spPr>
        <p:txBody>
          <a:bodyPr/>
          <a:lstStyle/>
          <a:p>
            <a:r>
              <a:rPr lang="en-US"/>
              <a:t>Click to edit Master title style</a:t>
            </a:r>
          </a:p>
        </p:txBody>
      </p:sp>
      <p:sp>
        <p:nvSpPr>
          <p:cNvPr id="3" name="Subtitle 2"/>
          <p:cNvSpPr>
            <a:spLocks noGrp="1"/>
          </p:cNvSpPr>
          <p:nvPr>
            <p:ph type="subTitle" idx="1"/>
          </p:nvPr>
        </p:nvSpPr>
        <p:spPr>
          <a:xfrm>
            <a:off x="4114602" y="20726708"/>
            <a:ext cx="19202796" cy="9346597"/>
          </a:xfrm>
        </p:spPr>
        <p:txBody>
          <a:bodyPr/>
          <a:lstStyle>
            <a:lvl1pPr marL="0" indent="0" algn="ctr">
              <a:buNone/>
              <a:defRPr/>
            </a:lvl1pPr>
            <a:lvl2pPr marL="426612" indent="0" algn="ctr">
              <a:buNone/>
              <a:defRPr/>
            </a:lvl2pPr>
            <a:lvl3pPr marL="853220" indent="0" algn="ctr">
              <a:buNone/>
              <a:defRPr/>
            </a:lvl3pPr>
            <a:lvl4pPr marL="1279832" indent="0" algn="ctr">
              <a:buNone/>
              <a:defRPr/>
            </a:lvl4pPr>
            <a:lvl5pPr marL="1706445" indent="0" algn="ctr">
              <a:buNone/>
              <a:defRPr/>
            </a:lvl5pPr>
            <a:lvl6pPr marL="2133053" indent="0" algn="ctr">
              <a:buNone/>
              <a:defRPr/>
            </a:lvl6pPr>
            <a:lvl7pPr marL="2559665" indent="0" algn="ctr">
              <a:buNone/>
              <a:defRPr/>
            </a:lvl7pPr>
            <a:lvl8pPr marL="2986278" indent="0" algn="ctr">
              <a:buNone/>
              <a:defRPr/>
            </a:lvl8pPr>
            <a:lvl9pPr marL="3412886"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546096" y="2033514"/>
            <a:ext cx="5829102" cy="3454248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6808" y="2033514"/>
            <a:ext cx="17394039" cy="345424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40" y="23504075"/>
            <a:ext cx="23317398" cy="7263190"/>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2166940" y="15503074"/>
            <a:ext cx="23317398" cy="8001003"/>
          </a:xfrm>
        </p:spPr>
        <p:txBody>
          <a:bodyPr anchor="b"/>
          <a:lstStyle>
            <a:lvl1pPr marL="0" indent="0">
              <a:buNone/>
              <a:defRPr sz="2001"/>
            </a:lvl1pPr>
            <a:lvl2pPr marL="426612" indent="0">
              <a:buNone/>
              <a:defRPr sz="1400"/>
            </a:lvl2pPr>
            <a:lvl3pPr marL="853220" indent="0">
              <a:buNone/>
              <a:defRPr sz="1400"/>
            </a:lvl3pPr>
            <a:lvl4pPr marL="1279832" indent="0">
              <a:buNone/>
              <a:defRPr sz="1400"/>
            </a:lvl4pPr>
            <a:lvl5pPr marL="1706445" indent="0">
              <a:buNone/>
              <a:defRPr sz="1400"/>
            </a:lvl5pPr>
            <a:lvl6pPr marL="2133053" indent="0">
              <a:buNone/>
              <a:defRPr sz="1400"/>
            </a:lvl6pPr>
            <a:lvl7pPr marL="2559665" indent="0">
              <a:buNone/>
              <a:defRPr sz="1400"/>
            </a:lvl7pPr>
            <a:lvl8pPr marL="2986278" indent="0">
              <a:buNone/>
              <a:defRPr sz="1400"/>
            </a:lvl8pPr>
            <a:lvl9pPr marL="3412886"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6809" y="10566708"/>
            <a:ext cx="11611569" cy="26009296"/>
          </a:xfrm>
        </p:spPr>
        <p:txBody>
          <a:bodyPr/>
          <a:lstStyle>
            <a:lvl1pPr>
              <a:defRPr sz="2400"/>
            </a:lvl1pPr>
            <a:lvl2pPr>
              <a:defRPr sz="2400"/>
            </a:lvl2pPr>
            <a:lvl3pPr>
              <a:defRPr sz="2001"/>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763625" y="10566708"/>
            <a:ext cx="11611572" cy="26009296"/>
          </a:xfrm>
        </p:spPr>
        <p:txBody>
          <a:bodyPr/>
          <a:lstStyle>
            <a:lvl1pPr>
              <a:defRPr sz="2400"/>
            </a:lvl1pPr>
            <a:lvl2pPr>
              <a:defRPr sz="2400"/>
            </a:lvl2pPr>
            <a:lvl3pPr>
              <a:defRPr sz="2001"/>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207" y="1465034"/>
            <a:ext cx="24689595"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202" y="8186968"/>
            <a:ext cx="12120564" cy="3412368"/>
          </a:xfrm>
        </p:spPr>
        <p:txBody>
          <a:bodyPr anchor="b"/>
          <a:lstStyle>
            <a:lvl1pPr marL="0" indent="0">
              <a:buNone/>
              <a:defRPr sz="2400" b="1"/>
            </a:lvl1pPr>
            <a:lvl2pPr marL="426612" indent="0">
              <a:buNone/>
              <a:defRPr sz="2001" b="1"/>
            </a:lvl2pPr>
            <a:lvl3pPr marL="853220" indent="0">
              <a:buNone/>
              <a:defRPr sz="1400" b="1"/>
            </a:lvl3pPr>
            <a:lvl4pPr marL="1279832" indent="0">
              <a:buNone/>
              <a:defRPr sz="1400" b="1"/>
            </a:lvl4pPr>
            <a:lvl5pPr marL="1706445" indent="0">
              <a:buNone/>
              <a:defRPr sz="1400" b="1"/>
            </a:lvl5pPr>
            <a:lvl6pPr marL="2133053" indent="0">
              <a:buNone/>
              <a:defRPr sz="1400" b="1"/>
            </a:lvl6pPr>
            <a:lvl7pPr marL="2559665" indent="0">
              <a:buNone/>
              <a:defRPr sz="1400" b="1"/>
            </a:lvl7pPr>
            <a:lvl8pPr marL="2986278" indent="0">
              <a:buNone/>
              <a:defRPr sz="1400" b="1"/>
            </a:lvl8pPr>
            <a:lvl9pPr marL="3412886" indent="0">
              <a:buNone/>
              <a:defRPr sz="1400" b="1"/>
            </a:lvl9pPr>
          </a:lstStyle>
          <a:p>
            <a:pPr lvl="0"/>
            <a:r>
              <a:rPr lang="en-US"/>
              <a:t>Click to edit Master text styles</a:t>
            </a:r>
          </a:p>
        </p:txBody>
      </p:sp>
      <p:sp>
        <p:nvSpPr>
          <p:cNvPr id="4" name="Content Placeholder 3"/>
          <p:cNvSpPr>
            <a:spLocks noGrp="1"/>
          </p:cNvSpPr>
          <p:nvPr>
            <p:ph sz="half" idx="2"/>
          </p:nvPr>
        </p:nvSpPr>
        <p:spPr>
          <a:xfrm>
            <a:off x="1371202" y="11599333"/>
            <a:ext cx="12120564" cy="21072928"/>
          </a:xfrm>
        </p:spPr>
        <p:txBody>
          <a:bodyPr/>
          <a:lstStyle>
            <a:lvl1pPr>
              <a:defRPr sz="2400"/>
            </a:lvl1pPr>
            <a:lvl2pPr>
              <a:defRPr sz="2001"/>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275" y="8186968"/>
            <a:ext cx="12125524" cy="3412368"/>
          </a:xfrm>
        </p:spPr>
        <p:txBody>
          <a:bodyPr anchor="b"/>
          <a:lstStyle>
            <a:lvl1pPr marL="0" indent="0">
              <a:buNone/>
              <a:defRPr sz="2400" b="1"/>
            </a:lvl1pPr>
            <a:lvl2pPr marL="426612" indent="0">
              <a:buNone/>
              <a:defRPr sz="2001" b="1"/>
            </a:lvl2pPr>
            <a:lvl3pPr marL="853220" indent="0">
              <a:buNone/>
              <a:defRPr sz="1400" b="1"/>
            </a:lvl3pPr>
            <a:lvl4pPr marL="1279832" indent="0">
              <a:buNone/>
              <a:defRPr sz="1400" b="1"/>
            </a:lvl4pPr>
            <a:lvl5pPr marL="1706445" indent="0">
              <a:buNone/>
              <a:defRPr sz="1400" b="1"/>
            </a:lvl5pPr>
            <a:lvl6pPr marL="2133053" indent="0">
              <a:buNone/>
              <a:defRPr sz="1400" b="1"/>
            </a:lvl6pPr>
            <a:lvl7pPr marL="2559665" indent="0">
              <a:buNone/>
              <a:defRPr sz="1400" b="1"/>
            </a:lvl7pPr>
            <a:lvl8pPr marL="2986278" indent="0">
              <a:buNone/>
              <a:defRPr sz="1400" b="1"/>
            </a:lvl8pPr>
            <a:lvl9pPr marL="3412886"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3935275" y="11599333"/>
            <a:ext cx="12125524" cy="21072928"/>
          </a:xfrm>
        </p:spPr>
        <p:txBody>
          <a:bodyPr/>
          <a:lstStyle>
            <a:lvl1pPr>
              <a:defRPr sz="2400"/>
            </a:lvl1pPr>
            <a:lvl2pPr>
              <a:defRPr sz="2001"/>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204" y="1455971"/>
            <a:ext cx="9024939" cy="6197296"/>
          </a:xfrm>
        </p:spPr>
        <p:txBody>
          <a:bodyPr anchor="b"/>
          <a:lstStyle>
            <a:lvl1pPr algn="l">
              <a:defRPr sz="2001" b="1"/>
            </a:lvl1pPr>
          </a:lstStyle>
          <a:p>
            <a:r>
              <a:rPr lang="en-US"/>
              <a:t>Click to edit Master title style</a:t>
            </a:r>
          </a:p>
        </p:txBody>
      </p:sp>
      <p:sp>
        <p:nvSpPr>
          <p:cNvPr id="3" name="Content Placeholder 2"/>
          <p:cNvSpPr>
            <a:spLocks noGrp="1"/>
          </p:cNvSpPr>
          <p:nvPr>
            <p:ph idx="1"/>
          </p:nvPr>
        </p:nvSpPr>
        <p:spPr>
          <a:xfrm>
            <a:off x="10725546" y="1455964"/>
            <a:ext cx="15335250" cy="31216299"/>
          </a:xfrm>
        </p:spPr>
        <p:txBody>
          <a:bodyPr/>
          <a:lstStyle>
            <a:lvl1pPr>
              <a:defRPr sz="2899"/>
            </a:lvl1pPr>
            <a:lvl2pPr>
              <a:defRPr sz="2400"/>
            </a:lvl2pPr>
            <a:lvl3pPr>
              <a:defRPr sz="2400"/>
            </a:lvl3pPr>
            <a:lvl4pPr>
              <a:defRPr sz="2001"/>
            </a:lvl4pPr>
            <a:lvl5pPr>
              <a:defRPr sz="2001"/>
            </a:lvl5pPr>
            <a:lvl6pPr>
              <a:defRPr sz="2001"/>
            </a:lvl6pPr>
            <a:lvl7pPr>
              <a:defRPr sz="2001"/>
            </a:lvl7pPr>
            <a:lvl8pPr>
              <a:defRPr sz="2001"/>
            </a:lvl8pPr>
            <a:lvl9pPr>
              <a:defRPr sz="20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204" y="7653262"/>
            <a:ext cx="9024939" cy="25019003"/>
          </a:xfrm>
        </p:spPr>
        <p:txBody>
          <a:bodyPr/>
          <a:lstStyle>
            <a:lvl1pPr marL="0" indent="0">
              <a:buNone/>
              <a:defRPr sz="1400"/>
            </a:lvl1pPr>
            <a:lvl2pPr marL="426612" indent="0">
              <a:buNone/>
              <a:defRPr sz="900"/>
            </a:lvl2pPr>
            <a:lvl3pPr marL="853220" indent="0">
              <a:buNone/>
              <a:defRPr sz="900"/>
            </a:lvl3pPr>
            <a:lvl4pPr marL="1279832" indent="0">
              <a:buNone/>
              <a:defRPr sz="900"/>
            </a:lvl4pPr>
            <a:lvl5pPr marL="1706445" indent="0">
              <a:buNone/>
              <a:defRPr sz="900"/>
            </a:lvl5pPr>
            <a:lvl6pPr marL="2133053" indent="0">
              <a:buNone/>
              <a:defRPr sz="900"/>
            </a:lvl6pPr>
            <a:lvl7pPr marL="2559665" indent="0">
              <a:buNone/>
              <a:defRPr sz="900"/>
            </a:lvl7pPr>
            <a:lvl8pPr marL="2986278" indent="0">
              <a:buNone/>
              <a:defRPr sz="900"/>
            </a:lvl8pPr>
            <a:lvl9pPr marL="3412886"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667" y="25602597"/>
            <a:ext cx="16459398" cy="3023808"/>
          </a:xfrm>
        </p:spPr>
        <p:txBody>
          <a:bodyPr anchor="b"/>
          <a:lstStyle>
            <a:lvl1pPr algn="l">
              <a:defRPr sz="2001" b="1"/>
            </a:lvl1pPr>
          </a:lstStyle>
          <a:p>
            <a:r>
              <a:rPr lang="en-US"/>
              <a:t>Click to edit Master title style</a:t>
            </a:r>
          </a:p>
        </p:txBody>
      </p:sp>
      <p:sp>
        <p:nvSpPr>
          <p:cNvPr id="3" name="Picture Placeholder 2"/>
          <p:cNvSpPr>
            <a:spLocks noGrp="1"/>
          </p:cNvSpPr>
          <p:nvPr>
            <p:ph type="pic" idx="1"/>
          </p:nvPr>
        </p:nvSpPr>
        <p:spPr>
          <a:xfrm>
            <a:off x="5376667" y="3268744"/>
            <a:ext cx="16459398" cy="21945296"/>
          </a:xfrm>
        </p:spPr>
        <p:txBody>
          <a:bodyPr/>
          <a:lstStyle>
            <a:lvl1pPr marL="0" indent="0">
              <a:buNone/>
              <a:defRPr sz="2899"/>
            </a:lvl1pPr>
            <a:lvl2pPr marL="426612" indent="0">
              <a:buNone/>
              <a:defRPr sz="2400"/>
            </a:lvl2pPr>
            <a:lvl3pPr marL="853220" indent="0">
              <a:buNone/>
              <a:defRPr sz="2400"/>
            </a:lvl3pPr>
            <a:lvl4pPr marL="1279832" indent="0">
              <a:buNone/>
              <a:defRPr sz="2001"/>
            </a:lvl4pPr>
            <a:lvl5pPr marL="1706445" indent="0">
              <a:buNone/>
              <a:defRPr sz="2001"/>
            </a:lvl5pPr>
            <a:lvl6pPr marL="2133053" indent="0">
              <a:buNone/>
              <a:defRPr sz="2001"/>
            </a:lvl6pPr>
            <a:lvl7pPr marL="2559665" indent="0">
              <a:buNone/>
              <a:defRPr sz="2001"/>
            </a:lvl7pPr>
            <a:lvl8pPr marL="2986278" indent="0">
              <a:buNone/>
              <a:defRPr sz="2001"/>
            </a:lvl8pPr>
            <a:lvl9pPr marL="3412886" indent="0">
              <a:buNone/>
              <a:defRPr sz="2001"/>
            </a:lvl9pPr>
          </a:lstStyle>
          <a:p>
            <a:pPr lvl="0"/>
            <a:endParaRPr lang="en-US" noProof="0">
              <a:sym typeface="Times" pitchFamily="-109" charset="0"/>
            </a:endParaRPr>
          </a:p>
        </p:txBody>
      </p:sp>
      <p:sp>
        <p:nvSpPr>
          <p:cNvPr id="4" name="Text Placeholder 3"/>
          <p:cNvSpPr>
            <a:spLocks noGrp="1"/>
          </p:cNvSpPr>
          <p:nvPr>
            <p:ph type="body" sz="half" idx="2"/>
          </p:nvPr>
        </p:nvSpPr>
        <p:spPr>
          <a:xfrm>
            <a:off x="5376667" y="28626406"/>
            <a:ext cx="16459398" cy="4292299"/>
          </a:xfrm>
        </p:spPr>
        <p:txBody>
          <a:bodyPr/>
          <a:lstStyle>
            <a:lvl1pPr marL="0" indent="0">
              <a:buNone/>
              <a:defRPr sz="1400"/>
            </a:lvl1pPr>
            <a:lvl2pPr marL="426612" indent="0">
              <a:buNone/>
              <a:defRPr sz="900"/>
            </a:lvl2pPr>
            <a:lvl3pPr marL="853220" indent="0">
              <a:buNone/>
              <a:defRPr sz="900"/>
            </a:lvl3pPr>
            <a:lvl4pPr marL="1279832" indent="0">
              <a:buNone/>
              <a:defRPr sz="900"/>
            </a:lvl4pPr>
            <a:lvl5pPr marL="1706445" indent="0">
              <a:buNone/>
              <a:defRPr sz="900"/>
            </a:lvl5pPr>
            <a:lvl6pPr marL="2133053" indent="0">
              <a:buNone/>
              <a:defRPr sz="900"/>
            </a:lvl6pPr>
            <a:lvl7pPr marL="2559665" indent="0">
              <a:buNone/>
              <a:defRPr sz="900"/>
            </a:lvl7pPr>
            <a:lvl8pPr marL="2986278" indent="0">
              <a:buNone/>
              <a:defRPr sz="900"/>
            </a:lvl8pPr>
            <a:lvl9pPr marL="3412886"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056343" y="2033411"/>
            <a:ext cx="23319316" cy="8532989"/>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056343" y="10566400"/>
            <a:ext cx="23319316" cy="2600960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2017569" y="33323391"/>
            <a:ext cx="1000125" cy="1718733"/>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109"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72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329"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39" indent="-1900949" algn="l" rtl="0" eaLnBrk="0" fontAlgn="base" hangingPunct="0">
        <a:spcBef>
          <a:spcPts val="4292"/>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858" indent="-1582395" algn="l" rtl="0" eaLnBrk="0" fontAlgn="base" hangingPunct="0">
        <a:spcBef>
          <a:spcPts val="3732"/>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879" indent="-1266805" algn="l" rtl="0" eaLnBrk="0" fontAlgn="base" hangingPunct="0">
        <a:spcBef>
          <a:spcPts val="3172"/>
        </a:spcBef>
        <a:spcAft>
          <a:spcPct val="0"/>
        </a:spcAft>
        <a:buSzPct val="100000"/>
        <a:buFont typeface="Times" pitchFamily="-108" charset="0"/>
        <a:buChar char="•"/>
        <a:defRPr sz="13401">
          <a:solidFill>
            <a:schemeClr val="tx1"/>
          </a:solidFill>
          <a:latin typeface="+mn-lt"/>
          <a:ea typeface="+mn-ea"/>
          <a:cs typeface="+mn-cs"/>
          <a:sym typeface="Times" pitchFamily="-108" charset="0"/>
        </a:defRPr>
      </a:lvl3pPr>
      <a:lvl4pPr marL="8880970" indent="-1265323" algn="l" rtl="0" eaLnBrk="0" fontAlgn="base" hangingPunct="0">
        <a:spcBef>
          <a:spcPts val="2708"/>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545" indent="-1266805" algn="l" rtl="0" eaLnBrk="0" fontAlgn="base" hangingPunct="0">
        <a:spcBef>
          <a:spcPts val="2708"/>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382" indent="-1267981"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992" indent="-1267981"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604" indent="-1267981"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4216" indent="-1267981"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12" rtl="0" eaLnBrk="1" latinLnBrk="0" hangingPunct="1">
        <a:defRPr sz="1400" kern="1200">
          <a:solidFill>
            <a:schemeClr val="tx1"/>
          </a:solidFill>
          <a:latin typeface="+mn-lt"/>
          <a:ea typeface="+mn-ea"/>
          <a:cs typeface="+mn-cs"/>
        </a:defRPr>
      </a:lvl1pPr>
      <a:lvl2pPr marL="426612" algn="l" defTabSz="426612" rtl="0" eaLnBrk="1" latinLnBrk="0" hangingPunct="1">
        <a:defRPr sz="1400" kern="1200">
          <a:solidFill>
            <a:schemeClr val="tx1"/>
          </a:solidFill>
          <a:latin typeface="+mn-lt"/>
          <a:ea typeface="+mn-ea"/>
          <a:cs typeface="+mn-cs"/>
        </a:defRPr>
      </a:lvl2pPr>
      <a:lvl3pPr marL="853220" algn="l" defTabSz="426612" rtl="0" eaLnBrk="1" latinLnBrk="0" hangingPunct="1">
        <a:defRPr sz="1400" kern="1200">
          <a:solidFill>
            <a:schemeClr val="tx1"/>
          </a:solidFill>
          <a:latin typeface="+mn-lt"/>
          <a:ea typeface="+mn-ea"/>
          <a:cs typeface="+mn-cs"/>
        </a:defRPr>
      </a:lvl3pPr>
      <a:lvl4pPr marL="1279832" algn="l" defTabSz="426612" rtl="0" eaLnBrk="1" latinLnBrk="0" hangingPunct="1">
        <a:defRPr sz="1400" kern="1200">
          <a:solidFill>
            <a:schemeClr val="tx1"/>
          </a:solidFill>
          <a:latin typeface="+mn-lt"/>
          <a:ea typeface="+mn-ea"/>
          <a:cs typeface="+mn-cs"/>
        </a:defRPr>
      </a:lvl4pPr>
      <a:lvl5pPr marL="1706445" algn="l" defTabSz="426612" rtl="0" eaLnBrk="1" latinLnBrk="0" hangingPunct="1">
        <a:defRPr sz="1400" kern="1200">
          <a:solidFill>
            <a:schemeClr val="tx1"/>
          </a:solidFill>
          <a:latin typeface="+mn-lt"/>
          <a:ea typeface="+mn-ea"/>
          <a:cs typeface="+mn-cs"/>
        </a:defRPr>
      </a:lvl5pPr>
      <a:lvl6pPr marL="2133053" algn="l" defTabSz="426612" rtl="0" eaLnBrk="1" latinLnBrk="0" hangingPunct="1">
        <a:defRPr sz="1400" kern="1200">
          <a:solidFill>
            <a:schemeClr val="tx1"/>
          </a:solidFill>
          <a:latin typeface="+mn-lt"/>
          <a:ea typeface="+mn-ea"/>
          <a:cs typeface="+mn-cs"/>
        </a:defRPr>
      </a:lvl6pPr>
      <a:lvl7pPr marL="2559665" algn="l" defTabSz="426612" rtl="0" eaLnBrk="1" latinLnBrk="0" hangingPunct="1">
        <a:defRPr sz="1400" kern="1200">
          <a:solidFill>
            <a:schemeClr val="tx1"/>
          </a:solidFill>
          <a:latin typeface="+mn-lt"/>
          <a:ea typeface="+mn-ea"/>
          <a:cs typeface="+mn-cs"/>
        </a:defRPr>
      </a:lvl7pPr>
      <a:lvl8pPr marL="2986278" algn="l" defTabSz="426612" rtl="0" eaLnBrk="1" latinLnBrk="0" hangingPunct="1">
        <a:defRPr sz="1400" kern="1200">
          <a:solidFill>
            <a:schemeClr val="tx1"/>
          </a:solidFill>
          <a:latin typeface="+mn-lt"/>
          <a:ea typeface="+mn-ea"/>
          <a:cs typeface="+mn-cs"/>
        </a:defRPr>
      </a:lvl8pPr>
      <a:lvl9pPr marL="3412886" algn="l" defTabSz="42661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mailto:wessec@rpi.edu" TargetMode="External"/><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828385" y="2719568"/>
            <a:ext cx="23874039" cy="1205639"/>
          </a:xfrm>
          <a:prstGeom prst="rect">
            <a:avLst/>
          </a:prstGeom>
          <a:noFill/>
          <a:ln w="12700">
            <a:noFill/>
            <a:miter lim="800000"/>
            <a:headEnd/>
            <a:tailEnd/>
          </a:ln>
        </p:spPr>
        <p:txBody>
          <a:bodyPr lIns="0" tIns="0" rIns="37918" bIns="0">
            <a:prstTxWarp prst="textNoShape">
              <a:avLst/>
            </a:prstTxWarp>
          </a:bodyPr>
          <a:lstStyle/>
          <a:p>
            <a:pPr marL="35560">
              <a:spcBef>
                <a:spcPts val="1352"/>
              </a:spcBef>
            </a:pPr>
            <a:r>
              <a:rPr lang="en-US" sz="6000" b="1" dirty="0">
                <a:solidFill>
                  <a:schemeClr val="accent2"/>
                </a:solidFill>
                <a:latin typeface="Verdana" pitchFamily="-108" charset="0"/>
                <a:ea typeface="Verdana" pitchFamily="-108" charset="0"/>
                <a:cs typeface="Verdana" pitchFamily="-108" charset="0"/>
              </a:rPr>
              <a:t>The Influence of Population on Disease in </a:t>
            </a:r>
            <a:r>
              <a:rPr lang="en-US" sz="6000" b="1" dirty="0" smtClean="0">
                <a:solidFill>
                  <a:schemeClr val="accent2"/>
                </a:solidFill>
                <a:latin typeface="Verdana" pitchFamily="-108" charset="0"/>
                <a:ea typeface="Verdana" pitchFamily="-108" charset="0"/>
                <a:cs typeface="Verdana" pitchFamily="-108" charset="0"/>
              </a:rPr>
              <a:t>U.S. Cities</a:t>
            </a:r>
            <a:endParaRPr lang="en-US" sz="6000" dirty="0">
              <a:solidFill>
                <a:srgbClr val="333399"/>
              </a:solidFill>
              <a:latin typeface="Arial Black" pitchFamily="-108" charset="0"/>
              <a:ea typeface="Arial Black" pitchFamily="-108" charset="0"/>
              <a:cs typeface="Arial Black" pitchFamily="-108" charset="0"/>
              <a:sym typeface="Arial Black" pitchFamily="-108" charset="0"/>
            </a:endParaRPr>
          </a:p>
        </p:txBody>
      </p:sp>
      <p:pic>
        <p:nvPicPr>
          <p:cNvPr id="15374" name="Picture 48" descr="twlogo.png"/>
          <p:cNvPicPr>
            <a:picLocks noChangeAspect="1"/>
          </p:cNvPicPr>
          <p:nvPr/>
        </p:nvPicPr>
        <p:blipFill>
          <a:blip r:embed="rId3"/>
          <a:srcRect/>
          <a:stretch>
            <a:fillRect/>
          </a:stretch>
        </p:blipFill>
        <p:spPr bwMode="auto">
          <a:xfrm>
            <a:off x="1727836" y="406399"/>
            <a:ext cx="4217671" cy="2114444"/>
          </a:xfrm>
          <a:prstGeom prst="rect">
            <a:avLst/>
          </a:prstGeom>
          <a:noFill/>
          <a:ln w="9525">
            <a:noFill/>
            <a:miter lim="800000"/>
            <a:headEnd/>
            <a:tailEnd/>
          </a:ln>
        </p:spPr>
      </p:pic>
      <p:sp>
        <p:nvSpPr>
          <p:cNvPr id="15381" name="Rectangle 98"/>
          <p:cNvSpPr>
            <a:spLocks/>
          </p:cNvSpPr>
          <p:nvPr/>
        </p:nvSpPr>
        <p:spPr bwMode="auto">
          <a:xfrm>
            <a:off x="460375" y="31672957"/>
            <a:ext cx="10634030" cy="3124835"/>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r>
              <a:rPr lang="en-US" sz="2899" b="1" dirty="0" smtClean="0">
                <a:solidFill>
                  <a:schemeClr val="tx1"/>
                </a:solidFill>
                <a:latin typeface="Verdana" pitchFamily="-108" charset="0"/>
                <a:ea typeface="Verdana" pitchFamily="-108" charset="0"/>
                <a:cs typeface="Verdana" pitchFamily="-108" charset="0"/>
                <a:sym typeface="Verdana" pitchFamily="-108" charset="0"/>
              </a:rPr>
              <a:t>Glossary</a:t>
            </a:r>
            <a:r>
              <a:rPr lang="en-US" sz="2899" b="1" dirty="0">
                <a:solidFill>
                  <a:schemeClr val="tx1"/>
                </a:solidFill>
                <a:latin typeface="Verdana" pitchFamily="-108" charset="0"/>
                <a:ea typeface="Verdana" pitchFamily="-108" charset="0"/>
                <a:cs typeface="Verdana" pitchFamily="-108" charset="0"/>
                <a:sym typeface="Verdana" pitchFamily="-108" charset="0"/>
              </a:rPr>
              <a:t>:</a:t>
            </a: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r>
              <a:rPr lang="en-US" sz="2001" b="1" dirty="0">
                <a:solidFill>
                  <a:schemeClr val="tx1"/>
                </a:solidFill>
                <a:latin typeface="Verdana" pitchFamily="-108" charset="0"/>
                <a:ea typeface="Verdana" pitchFamily="-108" charset="0"/>
                <a:cs typeface="Verdana" pitchFamily="-108" charset="0"/>
                <a:sym typeface="Verdana" pitchFamily="-108" charset="0"/>
              </a:rPr>
              <a:t>RPI </a:t>
            </a:r>
            <a:r>
              <a:rPr lang="en-US" sz="2001" dirty="0">
                <a:solidFill>
                  <a:schemeClr val="tx1"/>
                </a:solidFill>
                <a:latin typeface="Verdana" pitchFamily="-108" charset="0"/>
                <a:ea typeface="Verdana" pitchFamily="-108" charset="0"/>
                <a:cs typeface="Verdana" pitchFamily="-108" charset="0"/>
                <a:sym typeface="Verdana" pitchFamily="-108" charset="0"/>
              </a:rPr>
              <a:t>– Rensselaer Polytechnic Institute</a:t>
            </a: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r>
              <a:rPr lang="en-US" sz="2001" b="1" dirty="0">
                <a:solidFill>
                  <a:schemeClr val="tx1"/>
                </a:solidFill>
                <a:latin typeface="Verdana" pitchFamily="-108" charset="0"/>
                <a:ea typeface="Verdana" pitchFamily="-108" charset="0"/>
                <a:cs typeface="Verdana" pitchFamily="-108" charset="0"/>
                <a:sym typeface="Verdana" pitchFamily="-108" charset="0"/>
              </a:rPr>
              <a:t>TWC </a:t>
            </a:r>
            <a:r>
              <a:rPr lang="en-US" sz="2001" dirty="0">
                <a:solidFill>
                  <a:schemeClr val="tx1"/>
                </a:solidFill>
                <a:latin typeface="Verdana" pitchFamily="-108" charset="0"/>
                <a:ea typeface="Verdana" pitchFamily="-108" charset="0"/>
                <a:cs typeface="Verdana" pitchFamily="-108" charset="0"/>
                <a:sym typeface="Verdana" pitchFamily="-108" charset="0"/>
              </a:rPr>
              <a:t>– Tetherless World Constellation </a:t>
            </a:r>
            <a:r>
              <a:rPr lang="en-US" sz="2001" dirty="0" smtClean="0">
                <a:solidFill>
                  <a:schemeClr val="tx1"/>
                </a:solidFill>
                <a:latin typeface="Verdana" pitchFamily="-108" charset="0"/>
                <a:ea typeface="Verdana" pitchFamily="-108" charset="0"/>
                <a:cs typeface="Verdana" pitchFamily="-108" charset="0"/>
                <a:sym typeface="Verdana" pitchFamily="-108" charset="0"/>
              </a:rPr>
              <a:t>at</a:t>
            </a: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r>
              <a:rPr lang="en-US" sz="2001" dirty="0" smtClean="0">
                <a:solidFill>
                  <a:schemeClr val="tx1"/>
                </a:solidFill>
                <a:latin typeface="Verdana" pitchFamily="-108" charset="0"/>
                <a:ea typeface="Verdana" pitchFamily="-108" charset="0"/>
                <a:cs typeface="Verdana" pitchFamily="-108" charset="0"/>
                <a:sym typeface="Verdana" pitchFamily="-108" charset="0"/>
              </a:rPr>
              <a:t>Rensselaer </a:t>
            </a:r>
            <a:r>
              <a:rPr lang="en-US" sz="2001" dirty="0">
                <a:solidFill>
                  <a:schemeClr val="tx1"/>
                </a:solidFill>
                <a:latin typeface="Verdana" pitchFamily="-108" charset="0"/>
                <a:ea typeface="Verdana" pitchFamily="-108" charset="0"/>
                <a:cs typeface="Verdana" pitchFamily="-108" charset="0"/>
                <a:sym typeface="Verdana" pitchFamily="-108" charset="0"/>
              </a:rPr>
              <a:t>Polytechnic </a:t>
            </a:r>
            <a:r>
              <a:rPr lang="en-US" sz="2001" dirty="0" smtClean="0">
                <a:solidFill>
                  <a:schemeClr val="tx1"/>
                </a:solidFill>
                <a:latin typeface="Verdana" pitchFamily="-108" charset="0"/>
                <a:ea typeface="Verdana" pitchFamily="-108" charset="0"/>
                <a:cs typeface="Verdana" pitchFamily="-108" charset="0"/>
                <a:sym typeface="Verdana" pitchFamily="-108" charset="0"/>
              </a:rPr>
              <a:t>Institute</a:t>
            </a: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r>
              <a:rPr lang="en-US" sz="2001" b="1" dirty="0" smtClean="0">
                <a:solidFill>
                  <a:schemeClr val="tx1"/>
                </a:solidFill>
                <a:latin typeface="Verdana" pitchFamily="-108" charset="0"/>
                <a:ea typeface="Verdana" pitchFamily="-108" charset="0"/>
                <a:cs typeface="Verdana" pitchFamily="-108" charset="0"/>
                <a:sym typeface="Verdana" pitchFamily="-108" charset="0"/>
              </a:rPr>
              <a:t>CDC </a:t>
            </a:r>
            <a:r>
              <a:rPr lang="en-US" sz="2001" dirty="0" smtClean="0">
                <a:solidFill>
                  <a:schemeClr val="tx1"/>
                </a:solidFill>
                <a:latin typeface="Verdana" pitchFamily="-108" charset="0"/>
                <a:ea typeface="Verdana" pitchFamily="-108" charset="0"/>
                <a:cs typeface="Verdana" pitchFamily="-108" charset="0"/>
                <a:sym typeface="Verdana" pitchFamily="-108" charset="0"/>
              </a:rPr>
              <a:t>– Center for Disease Control and Prevention</a:t>
            </a: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endParaRPr lang="en-US" sz="2001" b="1" dirty="0" smtClean="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endParaRPr lang="en-US" sz="2001" b="1" dirty="0" smtClean="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r>
              <a:rPr lang="en-US" sz="2001" b="1" dirty="0" smtClean="0">
                <a:solidFill>
                  <a:schemeClr val="tx1"/>
                </a:solidFill>
                <a:latin typeface="Verdana" pitchFamily="-108" charset="0"/>
                <a:ea typeface="Verdana" pitchFamily="-108" charset="0"/>
                <a:cs typeface="Verdana" pitchFamily="-108" charset="0"/>
                <a:sym typeface="Verdana" pitchFamily="-108" charset="0"/>
              </a:rPr>
              <a:t>                                                                                       </a:t>
            </a:r>
            <a:r>
              <a:rPr lang="en-US" sz="2001" b="1" dirty="0" err="1" smtClean="0">
                <a:solidFill>
                  <a:schemeClr val="tx1"/>
                </a:solidFill>
                <a:latin typeface="Verdana" pitchFamily="-108" charset="0"/>
                <a:ea typeface="Verdana" pitchFamily="-108" charset="0"/>
                <a:cs typeface="Verdana" pitchFamily="-108" charset="0"/>
                <a:sym typeface="Verdana" pitchFamily="-108" charset="0"/>
              </a:rPr>
              <a:t>Github</a:t>
            </a:r>
            <a:r>
              <a:rPr lang="en-US" sz="2001" b="1" dirty="0" smtClean="0">
                <a:solidFill>
                  <a:schemeClr val="tx1"/>
                </a:solidFill>
                <a:latin typeface="Verdana" pitchFamily="-108" charset="0"/>
                <a:ea typeface="Verdana" pitchFamily="-108" charset="0"/>
                <a:cs typeface="Verdana" pitchFamily="-108" charset="0"/>
                <a:sym typeface="Verdana" pitchFamily="-108" charset="0"/>
              </a:rPr>
              <a:t> Repository</a:t>
            </a:r>
            <a:endParaRPr lang="en-US" sz="2001" b="1" dirty="0">
              <a:solidFill>
                <a:schemeClr val="tx1"/>
              </a:solidFill>
              <a:latin typeface="Verdana" pitchFamily="-108" charset="0"/>
              <a:ea typeface="Verdana" pitchFamily="-108" charset="0"/>
              <a:cs typeface="Verdana" pitchFamily="-108" charset="0"/>
              <a:sym typeface="Verdana" pitchFamily="-108" charset="0"/>
            </a:endParaRPr>
          </a:p>
        </p:txBody>
      </p:sp>
      <p:sp>
        <p:nvSpPr>
          <p:cNvPr id="15382" name="Rectangle 98"/>
          <p:cNvSpPr>
            <a:spLocks/>
          </p:cNvSpPr>
          <p:nvPr/>
        </p:nvSpPr>
        <p:spPr bwMode="auto">
          <a:xfrm>
            <a:off x="460375" y="34950400"/>
            <a:ext cx="10634030" cy="1600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r>
              <a:rPr lang="en-US" sz="2899" b="1" dirty="0">
                <a:solidFill>
                  <a:schemeClr val="tx1"/>
                </a:solidFill>
                <a:latin typeface="Verdana" pitchFamily="-108" charset="0"/>
                <a:ea typeface="Verdana" pitchFamily="-108" charset="0"/>
                <a:cs typeface="Verdana" pitchFamily="-108" charset="0"/>
                <a:sym typeface="Verdana" pitchFamily="-108" charset="0"/>
              </a:rPr>
              <a:t>Acknowledgments:</a:t>
            </a: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r>
              <a:rPr lang="en-US" sz="2001" dirty="0" smtClean="0">
                <a:solidFill>
                  <a:schemeClr val="tx1"/>
                </a:solidFill>
                <a:latin typeface="Verdana" pitchFamily="-108" charset="0"/>
                <a:ea typeface="Verdana" pitchFamily="-108" charset="0"/>
                <a:cs typeface="Verdana" pitchFamily="-108" charset="0"/>
                <a:sym typeface="Verdana" pitchFamily="-108" charset="0"/>
              </a:rPr>
              <a:t>Professor </a:t>
            </a:r>
            <a:r>
              <a:rPr lang="en-US" dirty="0" err="1" smtClean="0">
                <a:latin typeface="Arial" charset="0"/>
                <a:ea typeface="ＭＳ Ｐゴシック" charset="0"/>
                <a:cs typeface="ＭＳ Ｐゴシック" charset="0"/>
              </a:rPr>
              <a:t>Thilanka</a:t>
            </a:r>
            <a:r>
              <a:rPr lang="en-US" dirty="0" smtClean="0">
                <a:latin typeface="Arial" charset="0"/>
                <a:ea typeface="ＭＳ Ｐゴシック" charset="0"/>
                <a:cs typeface="ＭＳ Ｐゴシック" charset="0"/>
              </a:rPr>
              <a:t> </a:t>
            </a:r>
            <a:r>
              <a:rPr lang="en-US" dirty="0" err="1" smtClean="0">
                <a:latin typeface="Arial" charset="0"/>
                <a:ea typeface="ＭＳ Ｐゴシック" charset="0"/>
                <a:cs typeface="ＭＳ Ｐゴシック" charset="0"/>
              </a:rPr>
              <a:t>Munasinghe</a:t>
            </a:r>
            <a:endParaRPr lang="en-US" dirty="0" smtClean="0">
              <a:latin typeface="Arial" charset="0"/>
              <a:ea typeface="ＭＳ Ｐゴシック" charset="0"/>
              <a:cs typeface="ＭＳ Ｐゴシック" charset="0"/>
            </a:endParaRP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r>
              <a:rPr lang="en-US" dirty="0" smtClean="0">
                <a:latin typeface="Arial" charset="0"/>
                <a:ea typeface="ＭＳ Ｐゴシック" charset="0"/>
                <a:cs typeface="ＭＳ Ｐゴシック" charset="0"/>
              </a:rPr>
              <a:t>Center for Disease Control and Prevention</a:t>
            </a: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r>
              <a:rPr lang="en-US" dirty="0" smtClean="0">
                <a:latin typeface="Arial" charset="0"/>
                <a:ea typeface="ＭＳ Ｐゴシック" charset="0"/>
                <a:cs typeface="ＭＳ Ｐゴシック" charset="0"/>
              </a:rPr>
              <a:t>Figure 1 </a:t>
            </a:r>
            <a:r>
              <a:rPr lang="en-US" dirty="0">
                <a:latin typeface="Arial" charset="0"/>
                <a:ea typeface="ＭＳ Ｐゴシック" charset="0"/>
                <a:cs typeface="ＭＳ Ｐゴシック" charset="0"/>
              </a:rPr>
              <a:t>- https://www.nlc.org/sites/default/files/field/image/la-smog.jpg</a:t>
            </a:r>
            <a:endParaRPr lang="en-US" dirty="0" smtClean="0">
              <a:latin typeface="Arial" charset="0"/>
              <a:ea typeface="ＭＳ Ｐゴシック" charset="0"/>
              <a:cs typeface="ＭＳ Ｐゴシック" charset="0"/>
            </a:endParaRP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r>
              <a:rPr lang="en-US" dirty="0" smtClean="0">
                <a:latin typeface="Arial" charset="0"/>
                <a:ea typeface="ＭＳ Ｐゴシック" charset="0"/>
                <a:cs typeface="ＭＳ Ｐゴシック" charset="0"/>
              </a:rPr>
              <a:t> 	 </a:t>
            </a:r>
            <a:endParaRPr lang="en-US" dirty="0">
              <a:latin typeface="Arial" charset="0"/>
              <a:ea typeface="ＭＳ Ｐゴシック" charset="0"/>
              <a:cs typeface="ＭＳ Ｐゴシック" charset="0"/>
            </a:endParaRPr>
          </a:p>
          <a:p>
            <a:pPr>
              <a:lnSpc>
                <a:spcPct val="110000"/>
              </a:lnSpc>
              <a:tabLst>
                <a:tab pos="330407" algn="l"/>
                <a:tab pos="662295" algn="l"/>
                <a:tab pos="994183" algn="l"/>
                <a:tab pos="1326072" algn="l"/>
                <a:tab pos="1657960" algn="l"/>
                <a:tab pos="1989848" algn="l"/>
                <a:tab pos="2321735" algn="l"/>
                <a:tab pos="2653624" algn="l"/>
                <a:tab pos="2985511" algn="l"/>
                <a:tab pos="3317401" algn="l"/>
                <a:tab pos="3649288" algn="l"/>
                <a:tab pos="3981177" algn="l"/>
              </a:tabLst>
            </a:pPr>
            <a:endParaRPr lang="en-US" sz="2001" dirty="0">
              <a:solidFill>
                <a:schemeClr val="tx1"/>
              </a:solidFill>
              <a:latin typeface="Verdana" pitchFamily="-108" charset="0"/>
              <a:ea typeface="Verdana" pitchFamily="-108" charset="0"/>
              <a:cs typeface="Verdana" pitchFamily="-108" charset="0"/>
              <a:sym typeface="Verdana" pitchFamily="-108" charset="0"/>
            </a:endParaRPr>
          </a:p>
        </p:txBody>
      </p:sp>
      <p:pic>
        <p:nvPicPr>
          <p:cNvPr id="18" name="Picture 17" descr="RPI_red_header.png"/>
          <p:cNvPicPr>
            <a:picLocks noChangeAspect="1"/>
          </p:cNvPicPr>
          <p:nvPr/>
        </p:nvPicPr>
        <p:blipFill>
          <a:blip r:embed="rId4"/>
          <a:stretch>
            <a:fillRect/>
          </a:stretch>
        </p:blipFill>
        <p:spPr>
          <a:xfrm>
            <a:off x="8021956" y="914400"/>
            <a:ext cx="5283200" cy="990599"/>
          </a:xfrm>
          <a:prstGeom prst="rect">
            <a:avLst/>
          </a:prstGeom>
        </p:spPr>
      </p:pic>
      <p:pic>
        <p:nvPicPr>
          <p:cNvPr id="3" name="Picture 2">
            <a:extLst>
              <a:ext uri="{FF2B5EF4-FFF2-40B4-BE49-F238E27FC236}">
                <a16:creationId xmlns:a16="http://schemas.microsoft.com/office/drawing/2014/main" id="{A913F1AA-F296-944C-B30D-FBF71334A755}"/>
              </a:ext>
            </a:extLst>
          </p:cNvPr>
          <p:cNvPicPr>
            <a:picLocks noChangeAspect="1"/>
          </p:cNvPicPr>
          <p:nvPr/>
        </p:nvPicPr>
        <p:blipFill>
          <a:blip r:embed="rId5"/>
          <a:stretch>
            <a:fillRect/>
          </a:stretch>
        </p:blipFill>
        <p:spPr>
          <a:xfrm>
            <a:off x="18671573" y="909861"/>
            <a:ext cx="3060700" cy="990599"/>
          </a:xfrm>
          <a:prstGeom prst="rect">
            <a:avLst/>
          </a:prstGeom>
        </p:spPr>
      </p:pic>
      <p:pic>
        <p:nvPicPr>
          <p:cNvPr id="4" name="Picture 3">
            <a:extLst>
              <a:ext uri="{FF2B5EF4-FFF2-40B4-BE49-F238E27FC236}">
                <a16:creationId xmlns:a16="http://schemas.microsoft.com/office/drawing/2014/main" id="{4FFEB779-2148-474E-9EC3-CD866B53B924}"/>
              </a:ext>
            </a:extLst>
          </p:cNvPr>
          <p:cNvPicPr>
            <a:picLocks noChangeAspect="1"/>
          </p:cNvPicPr>
          <p:nvPr/>
        </p:nvPicPr>
        <p:blipFill>
          <a:blip r:embed="rId6"/>
          <a:stretch>
            <a:fillRect/>
          </a:stretch>
        </p:blipFill>
        <p:spPr>
          <a:xfrm>
            <a:off x="14325646" y="972608"/>
            <a:ext cx="3597233" cy="1021941"/>
          </a:xfrm>
          <a:prstGeom prst="rect">
            <a:avLst/>
          </a:prstGeom>
        </p:spPr>
      </p:pic>
      <p:sp>
        <p:nvSpPr>
          <p:cNvPr id="13" name="TextBox 12">
            <a:extLst>
              <a:ext uri="{FF2B5EF4-FFF2-40B4-BE49-F238E27FC236}">
                <a16:creationId xmlns:a16="http://schemas.microsoft.com/office/drawing/2014/main" id="{AB092BC7-F5AD-4CB7-B308-05FFBA98D1BF}"/>
              </a:ext>
            </a:extLst>
          </p:cNvPr>
          <p:cNvSpPr txBox="1"/>
          <p:nvPr/>
        </p:nvSpPr>
        <p:spPr>
          <a:xfrm>
            <a:off x="830580" y="5486400"/>
            <a:ext cx="10263825" cy="1099660"/>
          </a:xfrm>
          <a:prstGeom prst="rect">
            <a:avLst/>
          </a:prstGeom>
          <a:solidFill>
            <a:srgbClr val="294983"/>
          </a:solidFill>
        </p:spPr>
        <p:txBody>
          <a:bodyPr wrap="square" rtlCol="0">
            <a:spAutoFit/>
          </a:bodyPr>
          <a:lstStyle/>
          <a:p>
            <a:pPr algn="ctr"/>
            <a:r>
              <a:rPr lang="en-US" sz="6546" b="1" dirty="0">
                <a:solidFill>
                  <a:schemeClr val="bg1"/>
                </a:solidFill>
                <a:latin typeface="Arial Black" panose="020B0A04020102020204" pitchFamily="34" charset="0"/>
              </a:rPr>
              <a:t>Abstract</a:t>
            </a:r>
            <a:endParaRPr lang="en-US" sz="5887" b="1" dirty="0">
              <a:solidFill>
                <a:schemeClr val="bg1"/>
              </a:solidFill>
              <a:latin typeface="Arial Black" panose="020B0A04020102020204" pitchFamily="34" charset="0"/>
            </a:endParaRPr>
          </a:p>
        </p:txBody>
      </p:sp>
      <p:sp>
        <p:nvSpPr>
          <p:cNvPr id="14" name="TextBox 13">
            <a:extLst>
              <a:ext uri="{FF2B5EF4-FFF2-40B4-BE49-F238E27FC236}">
                <a16:creationId xmlns:a16="http://schemas.microsoft.com/office/drawing/2014/main" id="{AB092BC7-F5AD-4CB7-B308-05FFBA98D1BF}"/>
              </a:ext>
            </a:extLst>
          </p:cNvPr>
          <p:cNvSpPr txBox="1"/>
          <p:nvPr/>
        </p:nvSpPr>
        <p:spPr>
          <a:xfrm>
            <a:off x="11512794" y="5482689"/>
            <a:ext cx="15334757" cy="1099660"/>
          </a:xfrm>
          <a:prstGeom prst="rect">
            <a:avLst/>
          </a:prstGeom>
          <a:solidFill>
            <a:srgbClr val="294983"/>
          </a:solidFill>
        </p:spPr>
        <p:txBody>
          <a:bodyPr wrap="square" rtlCol="0">
            <a:spAutoFit/>
          </a:bodyPr>
          <a:lstStyle/>
          <a:p>
            <a:pPr algn="ctr"/>
            <a:r>
              <a:rPr lang="en-US" sz="6546" b="1" dirty="0" smtClean="0">
                <a:solidFill>
                  <a:schemeClr val="bg1"/>
                </a:solidFill>
                <a:latin typeface="Arial Black" panose="020B0A04020102020204" pitchFamily="34" charset="0"/>
              </a:rPr>
              <a:t>Data Exploration</a:t>
            </a:r>
            <a:endParaRPr lang="en-US" sz="5887" b="1" dirty="0">
              <a:solidFill>
                <a:schemeClr val="bg1"/>
              </a:solidFill>
              <a:latin typeface="Arial Black" panose="020B0A04020102020204" pitchFamily="34" charset="0"/>
            </a:endParaRPr>
          </a:p>
        </p:txBody>
      </p:sp>
      <p:sp>
        <p:nvSpPr>
          <p:cNvPr id="2" name="TextBox 1"/>
          <p:cNvSpPr txBox="1"/>
          <p:nvPr/>
        </p:nvSpPr>
        <p:spPr>
          <a:xfrm>
            <a:off x="830580" y="6664212"/>
            <a:ext cx="10263825" cy="5324535"/>
          </a:xfrm>
          <a:prstGeom prst="rect">
            <a:avLst/>
          </a:prstGeom>
          <a:noFill/>
        </p:spPr>
        <p:txBody>
          <a:bodyPr wrap="square" rtlCol="0">
            <a:spAutoFit/>
          </a:bodyPr>
          <a:lstStyle/>
          <a:p>
            <a:r>
              <a:rPr lang="en-US" dirty="0">
                <a:latin typeface="Arial Rounded MT Bold" panose="020F0704030504030204" pitchFamily="34" charset="0"/>
              </a:rPr>
              <a:t>Urban populations are dense. Concentration of </a:t>
            </a:r>
            <a:r>
              <a:rPr lang="en-US" dirty="0" smtClean="0">
                <a:latin typeface="Arial Rounded MT Bold" panose="020F0704030504030204" pitchFamily="34" charset="0"/>
              </a:rPr>
              <a:t>living spaces, </a:t>
            </a:r>
            <a:r>
              <a:rPr lang="en-US" dirty="0">
                <a:latin typeface="Arial Rounded MT Bold" panose="020F0704030504030204" pitchFamily="34" charset="0"/>
              </a:rPr>
              <a:t>contact and exposure to chemicals and pollutants occur in higher concentration </a:t>
            </a:r>
            <a:r>
              <a:rPr lang="en-US" dirty="0" smtClean="0">
                <a:latin typeface="Arial Rounded MT Bold" panose="020F0704030504030204" pitchFamily="34" charset="0"/>
              </a:rPr>
              <a:t>where </a:t>
            </a:r>
            <a:r>
              <a:rPr lang="en-US" dirty="0">
                <a:latin typeface="Arial Rounded MT Bold" panose="020F0704030504030204" pitchFamily="34" charset="0"/>
              </a:rPr>
              <a:t>humans build cities. Businesses and consumers demand goods, food, cars, and energy. When this happens on a condensed </a:t>
            </a:r>
            <a:r>
              <a:rPr lang="en-US" dirty="0" smtClean="0">
                <a:latin typeface="Arial Rounded MT Bold" panose="020F0704030504030204" pitchFamily="34" charset="0"/>
              </a:rPr>
              <a:t>scale, </a:t>
            </a:r>
            <a:r>
              <a:rPr lang="en-US" dirty="0">
                <a:latin typeface="Arial Rounded MT Bold" panose="020F0704030504030204" pitchFamily="34" charset="0"/>
              </a:rPr>
              <a:t>pollution accumulates. Los Angeles, Beijing, and far more suffer from poor air quality. Poor air quality may have an effect on pulmonary illness rates such as asthma. Chemical pollutants </a:t>
            </a:r>
            <a:r>
              <a:rPr lang="en-US" dirty="0" smtClean="0">
                <a:latin typeface="Arial Rounded MT Bold" panose="020F0704030504030204" pitchFamily="34" charset="0"/>
              </a:rPr>
              <a:t>may contribute to disease rates such as cancer. </a:t>
            </a:r>
            <a:r>
              <a:rPr lang="en-US" dirty="0">
                <a:latin typeface="Arial Rounded MT Bold" panose="020F0704030504030204" pitchFamily="34" charset="0"/>
              </a:rPr>
              <a:t>The collective effect of these carcinogens, irritants, and particulates may be a general increase in the prevalence of health conditions in United States cities that have large, dense populations</a:t>
            </a:r>
            <a:r>
              <a:rPr lang="en-US" dirty="0" smtClean="0">
                <a:latin typeface="Arial Rounded MT Bold" panose="020F0704030504030204" pitchFamily="34" charset="0"/>
              </a:rPr>
              <a:t>. This project will use population as a proxy for general pollution and chemical exposure that high population cities may have.</a:t>
            </a:r>
            <a:endParaRPr lang="en-US" dirty="0">
              <a:latin typeface="Arial Rounded MT Bold" panose="020F0704030504030204" pitchFamily="34" charset="0"/>
            </a:endParaRPr>
          </a:p>
          <a:p>
            <a:r>
              <a:rPr lang="en-US" dirty="0">
                <a:latin typeface="Arial Rounded MT Bold" panose="020F0704030504030204" pitchFamily="34" charset="0"/>
              </a:rPr>
              <a:t>	By analyzing data on disease rates in cities across the United States an insight into correlations, links, and relationships may be discovered. With this information city planners as well as city officials may make better decisions regarding the government of cities for the benefit of the people who live in them</a:t>
            </a:r>
            <a:r>
              <a:rPr lang="en-US" dirty="0" smtClean="0">
                <a:latin typeface="Arial Rounded MT Bold" panose="020F0704030504030204" pitchFamily="34" charset="0"/>
              </a:rPr>
              <a:t>.</a:t>
            </a:r>
            <a:r>
              <a:rPr lang="en-US" dirty="0">
                <a:latin typeface="Arial Rounded MT Bold" panose="020F0704030504030204" pitchFamily="34" charset="0"/>
              </a:rPr>
              <a:t> </a:t>
            </a:r>
            <a:r>
              <a:rPr lang="en-US" dirty="0" smtClean="0">
                <a:latin typeface="Arial Rounded MT Bold" panose="020F0704030504030204" pitchFamily="34" charset="0"/>
              </a:rPr>
              <a:t>The CDC collects the rates of illnesses and other measures of public health in the 500 cities data set used in this project.</a:t>
            </a:r>
            <a:endParaRPr lang="en-US" dirty="0">
              <a:latin typeface="Arial Rounded MT Bold" panose="020F0704030504030204" pitchFamily="34" charset="0"/>
            </a:endParaRPr>
          </a:p>
        </p:txBody>
      </p:sp>
      <p:sp>
        <p:nvSpPr>
          <p:cNvPr id="15" name="TextBox 14">
            <a:extLst>
              <a:ext uri="{FF2B5EF4-FFF2-40B4-BE49-F238E27FC236}">
                <a16:creationId xmlns:a16="http://schemas.microsoft.com/office/drawing/2014/main" id="{AB092BC7-F5AD-4CB7-B308-05FFBA98D1BF}"/>
              </a:ext>
            </a:extLst>
          </p:cNvPr>
          <p:cNvSpPr txBox="1"/>
          <p:nvPr/>
        </p:nvSpPr>
        <p:spPr>
          <a:xfrm>
            <a:off x="830580" y="12014282"/>
            <a:ext cx="10263825" cy="1099660"/>
          </a:xfrm>
          <a:prstGeom prst="rect">
            <a:avLst/>
          </a:prstGeom>
          <a:solidFill>
            <a:srgbClr val="294983"/>
          </a:solidFill>
        </p:spPr>
        <p:txBody>
          <a:bodyPr wrap="square" rtlCol="0">
            <a:spAutoFit/>
          </a:bodyPr>
          <a:lstStyle/>
          <a:p>
            <a:pPr algn="ctr"/>
            <a:r>
              <a:rPr lang="en-US" sz="6546" b="1" dirty="0" smtClean="0">
                <a:solidFill>
                  <a:schemeClr val="bg1"/>
                </a:solidFill>
                <a:latin typeface="Arial Black" panose="020B0A04020102020204" pitchFamily="34" charset="0"/>
              </a:rPr>
              <a:t>Background</a:t>
            </a:r>
            <a:endParaRPr lang="en-US" sz="5887" b="1" dirty="0">
              <a:solidFill>
                <a:schemeClr val="bg1"/>
              </a:solidFill>
              <a:latin typeface="Arial Black" panose="020B0A04020102020204" pitchFamily="34" charset="0"/>
            </a:endParaRPr>
          </a:p>
        </p:txBody>
      </p:sp>
      <p:pic>
        <p:nvPicPr>
          <p:cNvPr id="1026" name="Picture 2" descr="https://www.nlc.org/sites/default/files/field/image/la-smog.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 y="13352995"/>
            <a:ext cx="10263825" cy="568616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830580" y="19276363"/>
            <a:ext cx="10263825" cy="400110"/>
          </a:xfrm>
          <a:prstGeom prst="rect">
            <a:avLst/>
          </a:prstGeom>
          <a:noFill/>
        </p:spPr>
        <p:txBody>
          <a:bodyPr wrap="square" rtlCol="0">
            <a:spAutoFit/>
          </a:bodyPr>
          <a:lstStyle/>
          <a:p>
            <a:r>
              <a:rPr lang="en-US" b="1" dirty="0" smtClean="0">
                <a:latin typeface="Arial Rounded MT Bold" panose="020F0704030504030204" pitchFamily="34" charset="0"/>
              </a:rPr>
              <a:t>Figure 1:</a:t>
            </a:r>
            <a:r>
              <a:rPr lang="en-US" b="1" dirty="0" smtClean="0">
                <a:latin typeface="Arial Rounded MT Bold" panose="020F0704030504030204" pitchFamily="34" charset="0"/>
              </a:rPr>
              <a:t> </a:t>
            </a:r>
            <a:r>
              <a:rPr lang="en-US" dirty="0" smtClean="0">
                <a:latin typeface="Arial Rounded MT Bold" panose="020F0704030504030204" pitchFamily="34" charset="0"/>
              </a:rPr>
              <a:t>Los Angeles suffers from smog that settles in the valley.</a:t>
            </a:r>
            <a:endParaRPr lang="en-US" dirty="0">
              <a:latin typeface="Arial Rounded MT Bold" panose="020F0704030504030204" pitchFamily="34" charset="0"/>
            </a:endParaRPr>
          </a:p>
        </p:txBody>
      </p:sp>
      <p:sp>
        <p:nvSpPr>
          <p:cNvPr id="19" name="TextBox 18">
            <a:extLst>
              <a:ext uri="{FF2B5EF4-FFF2-40B4-BE49-F238E27FC236}">
                <a16:creationId xmlns:a16="http://schemas.microsoft.com/office/drawing/2014/main" id="{AB092BC7-F5AD-4CB7-B308-05FFBA98D1BF}"/>
              </a:ext>
            </a:extLst>
          </p:cNvPr>
          <p:cNvSpPr txBox="1"/>
          <p:nvPr/>
        </p:nvSpPr>
        <p:spPr>
          <a:xfrm>
            <a:off x="830580" y="24259388"/>
            <a:ext cx="10263825" cy="1099660"/>
          </a:xfrm>
          <a:prstGeom prst="rect">
            <a:avLst/>
          </a:prstGeom>
          <a:solidFill>
            <a:srgbClr val="294983"/>
          </a:solidFill>
        </p:spPr>
        <p:txBody>
          <a:bodyPr wrap="square" rtlCol="0">
            <a:spAutoFit/>
          </a:bodyPr>
          <a:lstStyle/>
          <a:p>
            <a:pPr algn="ctr"/>
            <a:r>
              <a:rPr lang="en-US" sz="6546" b="1" dirty="0" smtClean="0">
                <a:solidFill>
                  <a:schemeClr val="bg1"/>
                </a:solidFill>
                <a:latin typeface="Arial Black" panose="020B0A04020102020204" pitchFamily="34" charset="0"/>
              </a:rPr>
              <a:t>Hypothesis</a:t>
            </a:r>
            <a:endParaRPr lang="en-US" sz="5887" b="1" dirty="0">
              <a:solidFill>
                <a:schemeClr val="bg1"/>
              </a:solidFill>
              <a:latin typeface="Arial Black" panose="020B0A04020102020204" pitchFamily="34" charset="0"/>
            </a:endParaRPr>
          </a:p>
        </p:txBody>
      </p:sp>
      <p:sp>
        <p:nvSpPr>
          <p:cNvPr id="20" name="TextBox 19"/>
          <p:cNvSpPr txBox="1"/>
          <p:nvPr/>
        </p:nvSpPr>
        <p:spPr>
          <a:xfrm>
            <a:off x="830580" y="25792857"/>
            <a:ext cx="10263825" cy="1569660"/>
          </a:xfrm>
          <a:prstGeom prst="rect">
            <a:avLst/>
          </a:prstGeom>
          <a:noFill/>
        </p:spPr>
        <p:txBody>
          <a:bodyPr wrap="square" rtlCol="0">
            <a:spAutoFit/>
          </a:bodyPr>
          <a:lstStyle/>
          <a:p>
            <a:r>
              <a:rPr lang="en-US" sz="2400" dirty="0">
                <a:latin typeface="Arial Black" panose="020B0A04020102020204" pitchFamily="34" charset="0"/>
              </a:rPr>
              <a:t>	</a:t>
            </a:r>
            <a:r>
              <a:rPr lang="en-US" sz="2400" dirty="0" smtClean="0">
                <a:latin typeface="Arial Black" panose="020B0A04020102020204" pitchFamily="34" charset="0"/>
              </a:rPr>
              <a:t>A city with higher population will have a higher prevalence of health conditions proportional to the population. Exploring the 500 cities data set from the CDC will provide the information to conclude on the hypothesis.</a:t>
            </a:r>
            <a:endParaRPr lang="en-US" sz="2400" dirty="0">
              <a:latin typeface="Arial Black" panose="020B0A04020102020204" pitchFamily="34" charset="0"/>
            </a:endParaRPr>
          </a:p>
        </p:txBody>
      </p:sp>
      <p:sp>
        <p:nvSpPr>
          <p:cNvPr id="21" name="TextBox 20">
            <a:extLst>
              <a:ext uri="{FF2B5EF4-FFF2-40B4-BE49-F238E27FC236}">
                <a16:creationId xmlns:a16="http://schemas.microsoft.com/office/drawing/2014/main" id="{AB092BC7-F5AD-4CB7-B308-05FFBA98D1BF}"/>
              </a:ext>
            </a:extLst>
          </p:cNvPr>
          <p:cNvSpPr txBox="1"/>
          <p:nvPr/>
        </p:nvSpPr>
        <p:spPr>
          <a:xfrm>
            <a:off x="830580" y="19832927"/>
            <a:ext cx="10263825" cy="1099660"/>
          </a:xfrm>
          <a:prstGeom prst="rect">
            <a:avLst/>
          </a:prstGeom>
          <a:solidFill>
            <a:srgbClr val="294983"/>
          </a:solidFill>
        </p:spPr>
        <p:txBody>
          <a:bodyPr wrap="square" rtlCol="0">
            <a:spAutoFit/>
          </a:bodyPr>
          <a:lstStyle/>
          <a:p>
            <a:pPr algn="ctr"/>
            <a:r>
              <a:rPr lang="en-US" sz="6546" b="1" dirty="0" smtClean="0">
                <a:solidFill>
                  <a:schemeClr val="bg1"/>
                </a:solidFill>
                <a:latin typeface="Arial Black" panose="020B0A04020102020204" pitchFamily="34" charset="0"/>
              </a:rPr>
              <a:t>Data Set</a:t>
            </a:r>
            <a:endParaRPr lang="en-US" sz="5887" b="1" dirty="0">
              <a:solidFill>
                <a:schemeClr val="bg1"/>
              </a:solidFill>
              <a:latin typeface="Arial Black" panose="020B0A04020102020204" pitchFamily="34" charset="0"/>
            </a:endParaRPr>
          </a:p>
        </p:txBody>
      </p:sp>
      <p:sp>
        <p:nvSpPr>
          <p:cNvPr id="22" name="TextBox 21"/>
          <p:cNvSpPr txBox="1"/>
          <p:nvPr/>
        </p:nvSpPr>
        <p:spPr>
          <a:xfrm>
            <a:off x="830580" y="21164765"/>
            <a:ext cx="10263825"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Black" panose="020B0A04020102020204" pitchFamily="34" charset="0"/>
              </a:rPr>
              <a:t>500 Cities: Census Tract-level Data (GIS Friendly Format), 2018 </a:t>
            </a:r>
            <a:r>
              <a:rPr lang="en-US" sz="2400" dirty="0" smtClean="0">
                <a:latin typeface="Arial Black" panose="020B0A04020102020204" pitchFamily="34" charset="0"/>
              </a:rPr>
              <a:t>release</a:t>
            </a:r>
          </a:p>
          <a:p>
            <a:pPr marL="342900" indent="-342900">
              <a:buFont typeface="Arial" panose="020B0604020202020204" pitchFamily="34" charset="0"/>
              <a:buChar char="•"/>
            </a:pPr>
            <a:r>
              <a:rPr lang="en-US" sz="2400" dirty="0" smtClean="0">
                <a:latin typeface="Arial Black" panose="020B0A04020102020204" pitchFamily="34" charset="0"/>
              </a:rPr>
              <a:t>Data collected 2015-2016, population from 2010</a:t>
            </a:r>
          </a:p>
          <a:p>
            <a:pPr marL="342900" indent="-342900">
              <a:buFont typeface="Arial" panose="020B0604020202020204" pitchFamily="34" charset="0"/>
              <a:buChar char="•"/>
            </a:pPr>
            <a:r>
              <a:rPr lang="en-US" sz="2400" dirty="0" smtClean="0">
                <a:latin typeface="Arial Black" panose="020B0A04020102020204" pitchFamily="34" charset="0"/>
              </a:rPr>
              <a:t>Provided by the CDC, updated December 4, 2018</a:t>
            </a:r>
          </a:p>
          <a:p>
            <a:pPr marL="342900" indent="-342900">
              <a:buFont typeface="Arial" panose="020B0604020202020204" pitchFamily="34" charset="0"/>
              <a:buChar char="•"/>
            </a:pPr>
            <a:r>
              <a:rPr lang="en-US" sz="2400" dirty="0" smtClean="0">
                <a:latin typeface="Arial Black" panose="020B0A04020102020204" pitchFamily="34" charset="0"/>
              </a:rPr>
              <a:t>27,000 observations of 27 variables related to health conditions and disease</a:t>
            </a:r>
          </a:p>
          <a:p>
            <a:pPr marL="342900" indent="-342900">
              <a:buFont typeface="Arial" panose="020B0604020202020204" pitchFamily="34" charset="0"/>
              <a:buChar char="•"/>
            </a:pPr>
            <a:r>
              <a:rPr lang="en-US" sz="2400" dirty="0" smtClean="0">
                <a:latin typeface="Arial Black" panose="020B0A04020102020204" pitchFamily="34" charset="0"/>
              </a:rPr>
              <a:t>Supplementary data set with spatial data can be used to construct maps</a:t>
            </a:r>
          </a:p>
          <a:p>
            <a:pPr marL="342900" indent="-342900">
              <a:buFont typeface="Arial" panose="020B0604020202020204" pitchFamily="34" charset="0"/>
              <a:buChar char="•"/>
            </a:pPr>
            <a:endParaRPr lang="en-US" sz="2400" dirty="0" smtClean="0">
              <a:latin typeface="Arial Black" panose="020B0A04020102020204" pitchFamily="34" charset="0"/>
            </a:endParaRPr>
          </a:p>
          <a:p>
            <a:pPr marL="697225" lvl="1" indent="-342900">
              <a:buFont typeface="Arial" panose="020B0604020202020204" pitchFamily="34" charset="0"/>
              <a:buChar char="•"/>
            </a:pPr>
            <a:endParaRPr lang="en-US" dirty="0">
              <a:latin typeface="Arial Black" panose="020B0A04020102020204" pitchFamily="34" charset="0"/>
            </a:endParaRPr>
          </a:p>
        </p:txBody>
      </p:sp>
      <p:sp>
        <p:nvSpPr>
          <p:cNvPr id="23" name="TextBox 22">
            <a:extLst>
              <a:ext uri="{FF2B5EF4-FFF2-40B4-BE49-F238E27FC236}">
                <a16:creationId xmlns:a16="http://schemas.microsoft.com/office/drawing/2014/main" id="{AB092BC7-F5AD-4CB7-B308-05FFBA98D1BF}"/>
              </a:ext>
            </a:extLst>
          </p:cNvPr>
          <p:cNvSpPr txBox="1"/>
          <p:nvPr/>
        </p:nvSpPr>
        <p:spPr>
          <a:xfrm>
            <a:off x="11512794" y="20382757"/>
            <a:ext cx="15334757" cy="1099660"/>
          </a:xfrm>
          <a:prstGeom prst="rect">
            <a:avLst/>
          </a:prstGeom>
          <a:solidFill>
            <a:srgbClr val="294983"/>
          </a:solidFill>
        </p:spPr>
        <p:txBody>
          <a:bodyPr wrap="square" rtlCol="0">
            <a:spAutoFit/>
          </a:bodyPr>
          <a:lstStyle/>
          <a:p>
            <a:pPr algn="ctr"/>
            <a:r>
              <a:rPr lang="en-US" sz="6546" b="1" dirty="0" smtClean="0">
                <a:solidFill>
                  <a:schemeClr val="bg1"/>
                </a:solidFill>
                <a:latin typeface="Arial Black" panose="020B0A04020102020204" pitchFamily="34" charset="0"/>
              </a:rPr>
              <a:t>Model Development</a:t>
            </a:r>
            <a:endParaRPr lang="en-US" sz="5887" b="1" dirty="0">
              <a:solidFill>
                <a:schemeClr val="bg1"/>
              </a:solidFill>
              <a:latin typeface="Arial Black" panose="020B0A04020102020204" pitchFamily="34" charset="0"/>
            </a:endParaRPr>
          </a:p>
        </p:txBody>
      </p:sp>
      <p:pic>
        <p:nvPicPr>
          <p:cNvPr id="7" name="Picture 6"/>
          <p:cNvPicPr>
            <a:picLocks noChangeAspect="1"/>
          </p:cNvPicPr>
          <p:nvPr/>
        </p:nvPicPr>
        <p:blipFill>
          <a:blip r:embed="rId8"/>
          <a:stretch>
            <a:fillRect/>
          </a:stretch>
        </p:blipFill>
        <p:spPr>
          <a:xfrm>
            <a:off x="19226891" y="6719966"/>
            <a:ext cx="7620660" cy="5906012"/>
          </a:xfrm>
          <a:prstGeom prst="rect">
            <a:avLst/>
          </a:prstGeom>
        </p:spPr>
      </p:pic>
      <p:pic>
        <p:nvPicPr>
          <p:cNvPr id="8" name="Picture 7"/>
          <p:cNvPicPr>
            <a:picLocks noChangeAspect="1"/>
          </p:cNvPicPr>
          <p:nvPr/>
        </p:nvPicPr>
        <p:blipFill>
          <a:blip r:embed="rId9"/>
          <a:stretch>
            <a:fillRect/>
          </a:stretch>
        </p:blipFill>
        <p:spPr>
          <a:xfrm>
            <a:off x="11518648" y="12842580"/>
            <a:ext cx="7620660" cy="5906012"/>
          </a:xfrm>
          <a:prstGeom prst="rect">
            <a:avLst/>
          </a:prstGeom>
        </p:spPr>
      </p:pic>
      <p:pic>
        <p:nvPicPr>
          <p:cNvPr id="9" name="Picture 8"/>
          <p:cNvPicPr>
            <a:picLocks noChangeAspect="1"/>
          </p:cNvPicPr>
          <p:nvPr/>
        </p:nvPicPr>
        <p:blipFill>
          <a:blip r:embed="rId10"/>
          <a:stretch>
            <a:fillRect/>
          </a:stretch>
        </p:blipFill>
        <p:spPr>
          <a:xfrm>
            <a:off x="19226891" y="12842580"/>
            <a:ext cx="7620660" cy="5906012"/>
          </a:xfrm>
          <a:prstGeom prst="rect">
            <a:avLst/>
          </a:prstGeom>
        </p:spPr>
      </p:pic>
      <p:sp>
        <p:nvSpPr>
          <p:cNvPr id="25" name="TextBox 24">
            <a:extLst>
              <a:ext uri="{FF2B5EF4-FFF2-40B4-BE49-F238E27FC236}">
                <a16:creationId xmlns:a16="http://schemas.microsoft.com/office/drawing/2014/main" id="{AB092BC7-F5AD-4CB7-B308-05FFBA98D1BF}"/>
              </a:ext>
            </a:extLst>
          </p:cNvPr>
          <p:cNvSpPr txBox="1"/>
          <p:nvPr/>
        </p:nvSpPr>
        <p:spPr>
          <a:xfrm>
            <a:off x="830580" y="27582483"/>
            <a:ext cx="10263825" cy="1099660"/>
          </a:xfrm>
          <a:prstGeom prst="rect">
            <a:avLst/>
          </a:prstGeom>
          <a:solidFill>
            <a:srgbClr val="294983"/>
          </a:solidFill>
        </p:spPr>
        <p:txBody>
          <a:bodyPr wrap="square" rtlCol="0">
            <a:spAutoFit/>
          </a:bodyPr>
          <a:lstStyle/>
          <a:p>
            <a:pPr algn="ctr"/>
            <a:r>
              <a:rPr lang="en-US" sz="6546" b="1" dirty="0" smtClean="0">
                <a:solidFill>
                  <a:schemeClr val="bg1"/>
                </a:solidFill>
                <a:latin typeface="Arial Black" panose="020B0A04020102020204" pitchFamily="34" charset="0"/>
              </a:rPr>
              <a:t>Method</a:t>
            </a:r>
            <a:endParaRPr lang="en-US" sz="5887" b="1" dirty="0">
              <a:solidFill>
                <a:schemeClr val="bg1"/>
              </a:solidFill>
              <a:latin typeface="Arial Black" panose="020B0A04020102020204" pitchFamily="34" charset="0"/>
            </a:endParaRPr>
          </a:p>
        </p:txBody>
      </p:sp>
      <p:sp>
        <p:nvSpPr>
          <p:cNvPr id="26" name="TextBox 25"/>
          <p:cNvSpPr txBox="1"/>
          <p:nvPr/>
        </p:nvSpPr>
        <p:spPr>
          <a:xfrm>
            <a:off x="830580" y="28895355"/>
            <a:ext cx="10263825"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Black" panose="020B0A04020102020204" pitchFamily="34" charset="0"/>
              </a:rPr>
              <a:t>Clean data: </a:t>
            </a:r>
          </a:p>
          <a:p>
            <a:pPr marL="697225" lvl="1" indent="-342900">
              <a:buFont typeface="Arial" panose="020B0604020202020204" pitchFamily="34" charset="0"/>
              <a:buChar char="•"/>
            </a:pPr>
            <a:r>
              <a:rPr lang="en-US" sz="2400" dirty="0">
                <a:latin typeface="Arial Rounded MT Bold" panose="020F0704030504030204" pitchFamily="34" charset="0"/>
                <a:cs typeface="Arial" panose="020B0604020202020204" pitchFamily="34" charset="0"/>
              </a:rPr>
              <a:t>C</a:t>
            </a:r>
            <a:r>
              <a:rPr lang="en-US" sz="2400" dirty="0" smtClean="0">
                <a:latin typeface="Arial Rounded MT Bold" panose="020F0704030504030204" pitchFamily="34" charset="0"/>
                <a:cs typeface="Arial" panose="020B0604020202020204" pitchFamily="34" charset="0"/>
              </a:rPr>
              <a:t>ombine into total city level data</a:t>
            </a:r>
          </a:p>
          <a:p>
            <a:pPr marL="342900" indent="-342900">
              <a:buFont typeface="Arial" panose="020B0604020202020204" pitchFamily="34" charset="0"/>
              <a:buChar char="•"/>
            </a:pPr>
            <a:r>
              <a:rPr lang="en-US" sz="2400" dirty="0" smtClean="0">
                <a:latin typeface="Arial Black" panose="020B0A04020102020204" pitchFamily="34" charset="0"/>
              </a:rPr>
              <a:t>Explore the data: </a:t>
            </a:r>
          </a:p>
          <a:p>
            <a:pPr marL="697225" lvl="1" indent="-342900">
              <a:buFont typeface="Arial" panose="020B0604020202020204" pitchFamily="34" charset="0"/>
              <a:buChar char="•"/>
            </a:pPr>
            <a:r>
              <a:rPr lang="en-US" sz="2400" dirty="0">
                <a:latin typeface="Arial Rounded MT Bold" panose="020F0704030504030204" pitchFamily="34" charset="0"/>
              </a:rPr>
              <a:t>M</a:t>
            </a:r>
            <a:r>
              <a:rPr lang="en-US" sz="2400" dirty="0" smtClean="0">
                <a:latin typeface="Arial Rounded MT Bold" panose="020F0704030504030204" pitchFamily="34" charset="0"/>
              </a:rPr>
              <a:t>ap generation and regressions</a:t>
            </a:r>
          </a:p>
          <a:p>
            <a:pPr marL="342900" indent="-342900">
              <a:buFont typeface="Arial" panose="020B0604020202020204" pitchFamily="34" charset="0"/>
              <a:buChar char="•"/>
            </a:pPr>
            <a:r>
              <a:rPr lang="en-US" sz="2400" dirty="0" smtClean="0">
                <a:latin typeface="Arial Black" panose="020B0A04020102020204" pitchFamily="34" charset="0"/>
              </a:rPr>
              <a:t>Develop a model:</a:t>
            </a:r>
          </a:p>
          <a:p>
            <a:pPr marL="697225" lvl="1" indent="-342900">
              <a:buFont typeface="Arial" panose="020B0604020202020204" pitchFamily="34" charset="0"/>
              <a:buChar char="•"/>
            </a:pPr>
            <a:r>
              <a:rPr lang="en-US" sz="2400" dirty="0" smtClean="0">
                <a:latin typeface="Arial Rounded MT Bold" panose="020F0704030504030204" pitchFamily="34" charset="0"/>
              </a:rPr>
              <a:t>Principal Component Analysis</a:t>
            </a:r>
          </a:p>
          <a:p>
            <a:pPr marL="697225" lvl="1" indent="-342900">
              <a:buFont typeface="Arial" panose="020B0604020202020204" pitchFamily="34" charset="0"/>
              <a:buChar char="•"/>
            </a:pPr>
            <a:endParaRPr lang="en-US" sz="2400" dirty="0">
              <a:latin typeface="Arial Black" panose="020B0A04020102020204" pitchFamily="34" charset="0"/>
            </a:endParaRPr>
          </a:p>
        </p:txBody>
      </p:sp>
      <p:sp>
        <p:nvSpPr>
          <p:cNvPr id="27" name="TextBox 26"/>
          <p:cNvSpPr txBox="1"/>
          <p:nvPr/>
        </p:nvSpPr>
        <p:spPr>
          <a:xfrm>
            <a:off x="11512794" y="19039155"/>
            <a:ext cx="15334757" cy="1015663"/>
          </a:xfrm>
          <a:prstGeom prst="rect">
            <a:avLst/>
          </a:prstGeom>
          <a:noFill/>
        </p:spPr>
        <p:txBody>
          <a:bodyPr wrap="square" rtlCol="0">
            <a:spAutoFit/>
          </a:bodyPr>
          <a:lstStyle/>
          <a:p>
            <a:r>
              <a:rPr lang="en-US" b="1" dirty="0" smtClean="0">
                <a:latin typeface="Arial Rounded MT Bold" panose="020F0704030504030204" pitchFamily="34" charset="0"/>
              </a:rPr>
              <a:t>Figure 2-5: </a:t>
            </a:r>
            <a:r>
              <a:rPr lang="en-US" dirty="0" smtClean="0">
                <a:latin typeface="Arial Rounded MT Bold" panose="020F0704030504030204" pitchFamily="34" charset="0"/>
              </a:rPr>
              <a:t>Examples </a:t>
            </a:r>
            <a:r>
              <a:rPr lang="en-US" dirty="0" smtClean="0">
                <a:latin typeface="Arial Rounded MT Bold" panose="020F0704030504030204" pitchFamily="34" charset="0"/>
              </a:rPr>
              <a:t>of variables using New York as a model city. Population does not seem to correlate with the example variables. Asthma and obesity share a very similar distribution. Investigating the underlying factors that contribute to this correlation are explored in the model.</a:t>
            </a:r>
            <a:endParaRPr lang="en-US" dirty="0">
              <a:latin typeface="Arial Rounded MT Bold" panose="020F0704030504030204" pitchFamily="34" charset="0"/>
            </a:endParaRPr>
          </a:p>
        </p:txBody>
      </p:sp>
      <p:sp>
        <p:nvSpPr>
          <p:cNvPr id="28" name="TextBox 27">
            <a:extLst>
              <a:ext uri="{FF2B5EF4-FFF2-40B4-BE49-F238E27FC236}">
                <a16:creationId xmlns:a16="http://schemas.microsoft.com/office/drawing/2014/main" id="{AB092BC7-F5AD-4CB7-B308-05FFBA98D1BF}"/>
              </a:ext>
            </a:extLst>
          </p:cNvPr>
          <p:cNvSpPr txBox="1"/>
          <p:nvPr/>
        </p:nvSpPr>
        <p:spPr>
          <a:xfrm>
            <a:off x="11529610" y="31672957"/>
            <a:ext cx="15317941" cy="1099660"/>
          </a:xfrm>
          <a:prstGeom prst="rect">
            <a:avLst/>
          </a:prstGeom>
          <a:solidFill>
            <a:srgbClr val="294983"/>
          </a:solidFill>
        </p:spPr>
        <p:txBody>
          <a:bodyPr wrap="square" rtlCol="0">
            <a:spAutoFit/>
          </a:bodyPr>
          <a:lstStyle/>
          <a:p>
            <a:pPr algn="ctr"/>
            <a:r>
              <a:rPr lang="en-US" sz="6546" b="1" dirty="0" smtClean="0">
                <a:solidFill>
                  <a:schemeClr val="bg1"/>
                </a:solidFill>
                <a:latin typeface="Arial Black" panose="020B0A04020102020204" pitchFamily="34" charset="0"/>
              </a:rPr>
              <a:t>Conclusions</a:t>
            </a:r>
            <a:endParaRPr lang="en-US" sz="5887" b="1" dirty="0">
              <a:solidFill>
                <a:schemeClr val="bg1"/>
              </a:solidFill>
              <a:latin typeface="Arial Black" panose="020B0A04020102020204" pitchFamily="34" charset="0"/>
            </a:endParaRPr>
          </a:p>
        </p:txBody>
      </p:sp>
      <p:sp>
        <p:nvSpPr>
          <p:cNvPr id="29" name="TextBox 28"/>
          <p:cNvSpPr txBox="1"/>
          <p:nvPr/>
        </p:nvSpPr>
        <p:spPr>
          <a:xfrm>
            <a:off x="11529610" y="33235374"/>
            <a:ext cx="1531794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Black" panose="020B0A04020102020204" pitchFamily="34" charset="0"/>
              </a:rPr>
              <a:t>Population does not appear to be a clear contributing factor of disease rates in U.S. cities, but a strong conclusion can not be made with this data set.</a:t>
            </a:r>
          </a:p>
          <a:p>
            <a:pPr marL="697225" lvl="1" indent="-342900">
              <a:buFont typeface="Arial" panose="020B0604020202020204" pitchFamily="34" charset="0"/>
              <a:buChar char="•"/>
            </a:pPr>
            <a:r>
              <a:rPr lang="en-US" sz="2400" dirty="0" smtClean="0">
                <a:latin typeface="Arial Rounded MT Bold" panose="020F0704030504030204" pitchFamily="34" charset="0"/>
              </a:rPr>
              <a:t>Including population density, wealth, age, and likely more would be necessary in future work investigating this topic.</a:t>
            </a:r>
          </a:p>
          <a:p>
            <a:pPr marL="342900" indent="-342900">
              <a:buFont typeface="Arial" panose="020B0604020202020204" pitchFamily="34" charset="0"/>
              <a:buChar char="•"/>
            </a:pPr>
            <a:r>
              <a:rPr lang="en-US" sz="2400" dirty="0" smtClean="0">
                <a:latin typeface="Arial Black" panose="020B0A04020102020204" pitchFamily="34" charset="0"/>
              </a:rPr>
              <a:t>The two primary factors of illness and the health variables tested for are, age, and a disadvantaged, under-covered, under-treated group.</a:t>
            </a:r>
          </a:p>
          <a:p>
            <a:pPr marL="697225" lvl="1" indent="-342900">
              <a:buFont typeface="Arial" panose="020B0604020202020204" pitchFamily="34" charset="0"/>
              <a:buChar char="•"/>
            </a:pPr>
            <a:r>
              <a:rPr lang="en-US" sz="2400" dirty="0" smtClean="0">
                <a:latin typeface="Arial Rounded MT Bold" panose="020F0704030504030204" pitchFamily="34" charset="0"/>
              </a:rPr>
              <a:t>This was corroborated by the combined city data providing a similar result.</a:t>
            </a:r>
          </a:p>
          <a:p>
            <a:pPr marL="697225" lvl="1" indent="-342900">
              <a:buFont typeface="Arial" panose="020B0604020202020204" pitchFamily="34" charset="0"/>
              <a:buChar char="•"/>
            </a:pPr>
            <a:r>
              <a:rPr lang="en-US" sz="2400" dirty="0" smtClean="0">
                <a:latin typeface="Arial Rounded MT Bold" panose="020F0704030504030204" pitchFamily="34" charset="0"/>
              </a:rPr>
              <a:t>A third factor was observed that grouped mammography rate and pap-test rate.</a:t>
            </a:r>
          </a:p>
        </p:txBody>
      </p:sp>
      <p:pic>
        <p:nvPicPr>
          <p:cNvPr id="10" name="Picture 9"/>
          <p:cNvPicPr>
            <a:picLocks noChangeAspect="1"/>
          </p:cNvPicPr>
          <p:nvPr/>
        </p:nvPicPr>
        <p:blipFill>
          <a:blip r:embed="rId11"/>
          <a:stretch>
            <a:fillRect/>
          </a:stretch>
        </p:blipFill>
        <p:spPr>
          <a:xfrm>
            <a:off x="11512795" y="21523878"/>
            <a:ext cx="3660667" cy="4279653"/>
          </a:xfrm>
          <a:prstGeom prst="rect">
            <a:avLst/>
          </a:prstGeom>
        </p:spPr>
      </p:pic>
      <p:sp>
        <p:nvSpPr>
          <p:cNvPr id="12" name="Right Arrow 11"/>
          <p:cNvSpPr/>
          <p:nvPr/>
        </p:nvSpPr>
        <p:spPr bwMode="auto">
          <a:xfrm>
            <a:off x="16094079" y="26167306"/>
            <a:ext cx="963835" cy="820762"/>
          </a:xfrm>
          <a:prstGeom prst="rightArrow">
            <a:avLst/>
          </a:prstGeom>
          <a:solidFill>
            <a:schemeClr val="accent1">
              <a:lumMod val="75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pic>
        <p:nvPicPr>
          <p:cNvPr id="34" name="Content Placeholder 5"/>
          <p:cNvPicPr>
            <a:picLocks noGrp="1" noChangeAspect="1"/>
          </p:cNvPicPr>
          <p:nvPr>
            <p:ph idx="1"/>
          </p:nvPr>
        </p:nvPicPr>
        <p:blipFill rotWithShape="1">
          <a:blip r:embed="rId12"/>
          <a:srcRect l="15152" r="12378"/>
          <a:stretch/>
        </p:blipFill>
        <p:spPr>
          <a:xfrm>
            <a:off x="17160433" y="22051124"/>
            <a:ext cx="5831840" cy="5906012"/>
          </a:xfrm>
          <a:prstGeom prst="rect">
            <a:avLst/>
          </a:prstGeom>
        </p:spPr>
      </p:pic>
      <p:sp>
        <p:nvSpPr>
          <p:cNvPr id="24" name="Rectangle 23"/>
          <p:cNvSpPr/>
          <p:nvPr/>
        </p:nvSpPr>
        <p:spPr bwMode="auto">
          <a:xfrm>
            <a:off x="15328978" y="26523908"/>
            <a:ext cx="375179" cy="356562"/>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36" name="TextBox 35"/>
          <p:cNvSpPr txBox="1"/>
          <p:nvPr/>
        </p:nvSpPr>
        <p:spPr>
          <a:xfrm>
            <a:off x="23139930" y="21810356"/>
            <a:ext cx="3707621" cy="9325630"/>
          </a:xfrm>
          <a:prstGeom prst="rect">
            <a:avLst/>
          </a:prstGeom>
          <a:noFill/>
        </p:spPr>
        <p:txBody>
          <a:bodyPr wrap="square" rtlCol="0">
            <a:spAutoFit/>
          </a:bodyPr>
          <a:lstStyle/>
          <a:p>
            <a:r>
              <a:rPr lang="en-US" dirty="0" smtClean="0">
                <a:latin typeface="Arial Rounded MT Bold" panose="020F0704030504030204" pitchFamily="34" charset="0"/>
              </a:rPr>
              <a:t>Age Variables:</a:t>
            </a:r>
          </a:p>
          <a:p>
            <a:pPr marL="342900" indent="-342900">
              <a:buFont typeface="Arial" panose="020B0604020202020204" pitchFamily="34" charset="0"/>
              <a:buChar char="•"/>
            </a:pPr>
            <a:r>
              <a:rPr lang="en-US" dirty="0" smtClean="0">
                <a:latin typeface="Arial Rounded MT Bold" panose="020F0704030504030204" pitchFamily="34" charset="0"/>
              </a:rPr>
              <a:t>Arthritis</a:t>
            </a:r>
          </a:p>
          <a:p>
            <a:pPr marL="342900" indent="-342900">
              <a:buFont typeface="Arial" panose="020B0604020202020204" pitchFamily="34" charset="0"/>
              <a:buChar char="•"/>
            </a:pPr>
            <a:r>
              <a:rPr lang="en-US" dirty="0" smtClean="0">
                <a:latin typeface="Arial Rounded MT Bold" panose="020F0704030504030204" pitchFamily="34" charset="0"/>
              </a:rPr>
              <a:t>Blood pressure medication</a:t>
            </a:r>
          </a:p>
          <a:p>
            <a:pPr marL="342900" indent="-342900">
              <a:buFont typeface="Arial" panose="020B0604020202020204" pitchFamily="34" charset="0"/>
              <a:buChar char="•"/>
            </a:pPr>
            <a:r>
              <a:rPr lang="en-US" dirty="0" smtClean="0">
                <a:latin typeface="Arial Rounded MT Bold" panose="020F0704030504030204" pitchFamily="34" charset="0"/>
              </a:rPr>
              <a:t>Coronary Heart Disease</a:t>
            </a:r>
          </a:p>
          <a:p>
            <a:pPr marL="342900" indent="-342900">
              <a:buFont typeface="Arial" panose="020B0604020202020204" pitchFamily="34" charset="0"/>
              <a:buChar char="•"/>
            </a:pPr>
            <a:r>
              <a:rPr lang="en-US" dirty="0" smtClean="0">
                <a:latin typeface="Arial Rounded MT Bold" panose="020F0704030504030204" pitchFamily="34" charset="0"/>
              </a:rPr>
              <a:t>High Blood Pressure</a:t>
            </a:r>
          </a:p>
          <a:p>
            <a:pPr marL="342900" indent="-342900">
              <a:buFont typeface="Arial" panose="020B0604020202020204" pitchFamily="34" charset="0"/>
              <a:buChar char="•"/>
            </a:pPr>
            <a:r>
              <a:rPr lang="en-US" dirty="0" smtClean="0">
                <a:latin typeface="Arial Rounded MT Bold" panose="020F0704030504030204" pitchFamily="34" charset="0"/>
              </a:rPr>
              <a:t>High Cholesterol</a:t>
            </a:r>
          </a:p>
          <a:p>
            <a:pPr marL="342900" indent="-342900">
              <a:buFont typeface="Arial" panose="020B0604020202020204" pitchFamily="34" charset="0"/>
              <a:buChar char="•"/>
            </a:pPr>
            <a:r>
              <a:rPr lang="en-US" dirty="0" smtClean="0">
                <a:latin typeface="Arial Rounded MT Bold" panose="020F0704030504030204" pitchFamily="34" charset="0"/>
              </a:rPr>
              <a:t>Stroke</a:t>
            </a:r>
          </a:p>
          <a:p>
            <a:pPr marL="342900" indent="-342900">
              <a:buFont typeface="Arial" panose="020B0604020202020204" pitchFamily="34" charset="0"/>
              <a:buChar char="•"/>
            </a:pPr>
            <a:r>
              <a:rPr lang="en-US" dirty="0" smtClean="0">
                <a:latin typeface="Arial Rounded MT Bold" panose="020F0704030504030204" pitchFamily="34" charset="0"/>
              </a:rPr>
              <a:t>Cancer</a:t>
            </a:r>
          </a:p>
          <a:p>
            <a:pPr marL="342900" indent="-342900">
              <a:buFont typeface="Arial" panose="020B0604020202020204" pitchFamily="34" charset="0"/>
              <a:buChar char="•"/>
            </a:pPr>
            <a:r>
              <a:rPr lang="en-US" dirty="0" smtClean="0">
                <a:latin typeface="Arial Rounded MT Bold" panose="020F0704030504030204" pitchFamily="34" charset="0"/>
              </a:rPr>
              <a:t>Chronic Kidney Disease</a:t>
            </a:r>
          </a:p>
          <a:p>
            <a:pPr marL="342900" indent="-342900">
              <a:buFont typeface="Arial" panose="020B0604020202020204" pitchFamily="34" charset="0"/>
              <a:buChar char="•"/>
            </a:pPr>
            <a:endParaRPr lang="en-US" dirty="0">
              <a:latin typeface="Arial Rounded MT Bold" panose="020F0704030504030204" pitchFamily="34" charset="0"/>
            </a:endParaRPr>
          </a:p>
          <a:p>
            <a:r>
              <a:rPr lang="en-US" dirty="0" smtClean="0">
                <a:latin typeface="Arial Rounded MT Bold" panose="020F0704030504030204" pitchFamily="34" charset="0"/>
              </a:rPr>
              <a:t>Socio-economically disadvantaged group variables:</a:t>
            </a:r>
          </a:p>
          <a:p>
            <a:pPr marL="342900" indent="-342900">
              <a:buFont typeface="Arial" panose="020B0604020202020204" pitchFamily="34" charset="0"/>
              <a:buChar char="•"/>
            </a:pPr>
            <a:r>
              <a:rPr lang="en-US" dirty="0" smtClean="0">
                <a:latin typeface="Arial Rounded MT Bold" panose="020F0704030504030204" pitchFamily="34" charset="0"/>
              </a:rPr>
              <a:t>Dental care</a:t>
            </a:r>
          </a:p>
          <a:p>
            <a:pPr marL="342900" indent="-342900">
              <a:buFont typeface="Arial" panose="020B0604020202020204" pitchFamily="34" charset="0"/>
              <a:buChar char="•"/>
            </a:pPr>
            <a:r>
              <a:rPr lang="en-US" dirty="0" smtClean="0">
                <a:latin typeface="Arial Rounded MT Bold" panose="020F0704030504030204" pitchFamily="34" charset="0"/>
              </a:rPr>
              <a:t>Mental health</a:t>
            </a:r>
          </a:p>
          <a:p>
            <a:pPr marL="342900" indent="-342900">
              <a:buFont typeface="Arial" panose="020B0604020202020204" pitchFamily="34" charset="0"/>
              <a:buChar char="•"/>
            </a:pPr>
            <a:r>
              <a:rPr lang="en-US" dirty="0" smtClean="0">
                <a:latin typeface="Arial Rounded MT Bold" panose="020F0704030504030204" pitchFamily="34" charset="0"/>
              </a:rPr>
              <a:t>Colon screening</a:t>
            </a:r>
          </a:p>
          <a:p>
            <a:pPr marL="342900" indent="-342900">
              <a:buFont typeface="Arial" panose="020B0604020202020204" pitchFamily="34" charset="0"/>
              <a:buChar char="•"/>
            </a:pPr>
            <a:r>
              <a:rPr lang="en-US" dirty="0" smtClean="0">
                <a:latin typeface="Arial Rounded MT Bold" panose="020F0704030504030204" pitchFamily="34" charset="0"/>
              </a:rPr>
              <a:t>Teeth loss</a:t>
            </a:r>
          </a:p>
          <a:p>
            <a:pPr marL="342900" indent="-342900">
              <a:buFont typeface="Arial" panose="020B0604020202020204" pitchFamily="34" charset="0"/>
              <a:buChar char="•"/>
            </a:pPr>
            <a:r>
              <a:rPr lang="en-US" dirty="0" smtClean="0">
                <a:latin typeface="Arial Rounded MT Bold" panose="020F0704030504030204" pitchFamily="34" charset="0"/>
              </a:rPr>
              <a:t>Women’s core health, preventative services</a:t>
            </a:r>
          </a:p>
          <a:p>
            <a:pPr marL="342900" indent="-342900">
              <a:buFont typeface="Arial" panose="020B0604020202020204" pitchFamily="34" charset="0"/>
              <a:buChar char="•"/>
            </a:pPr>
            <a:r>
              <a:rPr lang="en-US" dirty="0" smtClean="0">
                <a:latin typeface="Arial Rounded MT Bold" panose="020F0704030504030204" pitchFamily="34" charset="0"/>
              </a:rPr>
              <a:t>Low physical activity</a:t>
            </a:r>
          </a:p>
          <a:p>
            <a:pPr marL="342900" indent="-342900">
              <a:buFont typeface="Arial" panose="020B0604020202020204" pitchFamily="34" charset="0"/>
              <a:buChar char="•"/>
            </a:pPr>
            <a:r>
              <a:rPr lang="en-US" dirty="0" smtClean="0">
                <a:latin typeface="Arial Rounded MT Bold" panose="020F0704030504030204" pitchFamily="34" charset="0"/>
              </a:rPr>
              <a:t>Men’s core health, preventative services</a:t>
            </a:r>
          </a:p>
          <a:p>
            <a:pPr marL="342900" indent="-342900">
              <a:buFont typeface="Arial" panose="020B0604020202020204" pitchFamily="34" charset="0"/>
              <a:buChar char="•"/>
            </a:pPr>
            <a:r>
              <a:rPr lang="en-US" dirty="0" smtClean="0">
                <a:latin typeface="Arial Rounded MT Bold" panose="020F0704030504030204" pitchFamily="34" charset="0"/>
              </a:rPr>
              <a:t>Poor physical health</a:t>
            </a:r>
          </a:p>
          <a:p>
            <a:pPr marL="342900" indent="-342900">
              <a:buFont typeface="Arial" panose="020B0604020202020204" pitchFamily="34" charset="0"/>
              <a:buChar char="•"/>
            </a:pPr>
            <a:r>
              <a:rPr lang="en-US" dirty="0" smtClean="0">
                <a:latin typeface="Arial Rounded MT Bold" panose="020F0704030504030204" pitchFamily="34" charset="0"/>
              </a:rPr>
              <a:t>Access to health care</a:t>
            </a:r>
          </a:p>
          <a:p>
            <a:pPr marL="342900" indent="-342900">
              <a:buFont typeface="Arial" panose="020B0604020202020204" pitchFamily="34" charset="0"/>
              <a:buChar char="•"/>
            </a:pPr>
            <a:r>
              <a:rPr lang="en-US" dirty="0" smtClean="0">
                <a:latin typeface="Arial Rounded MT Bold" panose="020F0704030504030204" pitchFamily="34" charset="0"/>
              </a:rPr>
              <a:t>Smoking</a:t>
            </a:r>
          </a:p>
          <a:p>
            <a:pPr marL="342900" indent="-342900">
              <a:buFont typeface="Arial" panose="020B0604020202020204" pitchFamily="34" charset="0"/>
              <a:buChar char="•"/>
            </a:pPr>
            <a:r>
              <a:rPr lang="en-US" dirty="0" smtClean="0">
                <a:latin typeface="Arial Rounded MT Bold" panose="020F0704030504030204" pitchFamily="34" charset="0"/>
              </a:rPr>
              <a:t>Cholesterol screening</a:t>
            </a:r>
          </a:p>
          <a:p>
            <a:pPr marL="342900" indent="-342900">
              <a:buFont typeface="Arial" panose="020B0604020202020204" pitchFamily="34" charset="0"/>
              <a:buChar char="•"/>
            </a:pPr>
            <a:r>
              <a:rPr lang="en-US" dirty="0" smtClean="0">
                <a:latin typeface="Arial Rounded MT Bold" panose="020F0704030504030204" pitchFamily="34" charset="0"/>
              </a:rPr>
              <a:t>Obesity</a:t>
            </a:r>
          </a:p>
          <a:p>
            <a:pPr marL="342900" indent="-342900">
              <a:buFont typeface="Arial" panose="020B0604020202020204" pitchFamily="34" charset="0"/>
              <a:buChar char="•"/>
            </a:pPr>
            <a:r>
              <a:rPr lang="en-US" dirty="0" smtClean="0">
                <a:latin typeface="Arial Rounded MT Bold" panose="020F0704030504030204" pitchFamily="34" charset="0"/>
              </a:rPr>
              <a:t>Sleep deprivation</a:t>
            </a:r>
          </a:p>
          <a:p>
            <a:pPr marL="342900" indent="-342900">
              <a:buFont typeface="Arial" panose="020B0604020202020204" pitchFamily="34" charset="0"/>
              <a:buChar char="•"/>
            </a:pPr>
            <a:r>
              <a:rPr lang="en-US" dirty="0" smtClean="0">
                <a:latin typeface="Arial Rounded MT Bold" panose="020F0704030504030204" pitchFamily="34" charset="0"/>
              </a:rPr>
              <a:t>Asthma</a:t>
            </a:r>
          </a:p>
        </p:txBody>
      </p:sp>
      <p:sp>
        <p:nvSpPr>
          <p:cNvPr id="37" name="TextBox 36"/>
          <p:cNvSpPr txBox="1"/>
          <p:nvPr/>
        </p:nvSpPr>
        <p:spPr>
          <a:xfrm>
            <a:off x="17160432" y="27866535"/>
            <a:ext cx="5831841" cy="2554545"/>
          </a:xfrm>
          <a:prstGeom prst="rect">
            <a:avLst/>
          </a:prstGeom>
          <a:noFill/>
        </p:spPr>
        <p:txBody>
          <a:bodyPr wrap="square" rtlCol="0">
            <a:spAutoFit/>
          </a:bodyPr>
          <a:lstStyle/>
          <a:p>
            <a:r>
              <a:rPr lang="en-US" b="1" dirty="0" smtClean="0">
                <a:latin typeface="Arial Rounded MT Bold" panose="020F0704030504030204" pitchFamily="34" charset="0"/>
              </a:rPr>
              <a:t>Figure 8:</a:t>
            </a:r>
            <a:r>
              <a:rPr lang="en-US" dirty="0" smtClean="0">
                <a:latin typeface="Arial Rounded MT Bold" panose="020F0704030504030204" pitchFamily="34" charset="0"/>
              </a:rPr>
              <a:t> </a:t>
            </a:r>
            <a:r>
              <a:rPr lang="en-US" dirty="0" smtClean="0">
                <a:latin typeface="Arial Rounded MT Bold" panose="020F0704030504030204" pitchFamily="34" charset="0"/>
              </a:rPr>
              <a:t>A </a:t>
            </a:r>
            <a:r>
              <a:rPr lang="en-US" dirty="0" err="1" smtClean="0">
                <a:latin typeface="Arial Rounded MT Bold" panose="020F0704030504030204" pitchFamily="34" charset="0"/>
              </a:rPr>
              <a:t>biplot</a:t>
            </a:r>
            <a:r>
              <a:rPr lang="en-US" dirty="0" smtClean="0">
                <a:latin typeface="Arial Rounded MT Bold" panose="020F0704030504030204" pitchFamily="34" charset="0"/>
              </a:rPr>
              <a:t> to represent the factor analysis. A result that separates the variables, arrows, at 90 degree intervals is indicative of a successful result. Note that this representation does not include every variable in the final factor analysis in order to represent the result in a visually meaningful way and highlight the outcome of the model. </a:t>
            </a:r>
          </a:p>
        </p:txBody>
      </p:sp>
      <p:sp>
        <p:nvSpPr>
          <p:cNvPr id="38" name="Rectangle 2"/>
          <p:cNvSpPr>
            <a:spLocks/>
          </p:cNvSpPr>
          <p:nvPr/>
        </p:nvSpPr>
        <p:spPr bwMode="auto">
          <a:xfrm>
            <a:off x="830580" y="3966667"/>
            <a:ext cx="11934825" cy="1430130"/>
          </a:xfrm>
          <a:prstGeom prst="rect">
            <a:avLst/>
          </a:prstGeom>
          <a:noFill/>
          <a:ln w="12700">
            <a:noFill/>
            <a:miter lim="800000"/>
            <a:headEnd/>
            <a:tailEnd/>
          </a:ln>
        </p:spPr>
        <p:txBody>
          <a:bodyPr lIns="0" tIns="0" rIns="37918" bIns="0">
            <a:prstTxWarp prst="textNoShape">
              <a:avLst/>
            </a:prstTxWarp>
          </a:bodyPr>
          <a:lstStyle/>
          <a:p>
            <a:pPr marL="35560">
              <a:spcBef>
                <a:spcPts val="1352"/>
              </a:spcBef>
            </a:pPr>
            <a:r>
              <a:rPr lang="en-US" sz="3401" dirty="0" smtClean="0">
                <a:solidFill>
                  <a:srgbClr val="333399"/>
                </a:solidFill>
                <a:latin typeface="Arial Black" pitchFamily="-108" charset="0"/>
                <a:ea typeface="Arial Black" pitchFamily="-108" charset="0"/>
                <a:cs typeface="Arial Black" pitchFamily="-108" charset="0"/>
                <a:sym typeface="Arial Black" pitchFamily="-108" charset="0"/>
              </a:rPr>
              <a:t>Christian </a:t>
            </a:r>
            <a:r>
              <a:rPr lang="en-US" sz="3401" dirty="0" err="1" smtClean="0">
                <a:solidFill>
                  <a:srgbClr val="333399"/>
                </a:solidFill>
                <a:latin typeface="Arial Black" pitchFamily="-108" charset="0"/>
                <a:ea typeface="Arial Black" pitchFamily="-108" charset="0"/>
                <a:cs typeface="Arial Black" pitchFamily="-108" charset="0"/>
                <a:sym typeface="Arial Black" pitchFamily="-108" charset="0"/>
              </a:rPr>
              <a:t>Wesselborg</a:t>
            </a:r>
            <a:r>
              <a:rPr lang="en-US" sz="3401" baseline="30000" dirty="0" smtClean="0">
                <a:solidFill>
                  <a:srgbClr val="333399"/>
                </a:solidFill>
                <a:latin typeface="Arial Black" pitchFamily="-108" charset="0"/>
                <a:ea typeface="Arial Black" pitchFamily="-108" charset="0"/>
                <a:cs typeface="Arial Black" pitchFamily="-108" charset="0"/>
                <a:sym typeface="Arial Black" pitchFamily="-108" charset="0"/>
              </a:rPr>
              <a:t> </a:t>
            </a:r>
            <a:r>
              <a:rPr lang="en-US" sz="3800" baseline="30000" dirty="0" smtClean="0">
                <a:solidFill>
                  <a:srgbClr val="333399"/>
                </a:solidFill>
                <a:latin typeface="Arial Black" pitchFamily="-108" charset="0"/>
                <a:ea typeface="Arial Black" pitchFamily="-108" charset="0"/>
                <a:cs typeface="Arial Black" pitchFamily="-108" charset="0"/>
                <a:sym typeface="Arial Black" pitchFamily="-108" charset="0"/>
              </a:rPr>
              <a:t>(</a:t>
            </a:r>
            <a:r>
              <a:rPr lang="en-US" sz="3800" u="sng" baseline="30000" dirty="0" smtClean="0">
                <a:solidFill>
                  <a:srgbClr val="333399"/>
                </a:solidFill>
                <a:latin typeface="Arial Black" pitchFamily="-108" charset="0"/>
                <a:ea typeface="Arial Black" pitchFamily="-108" charset="0"/>
                <a:cs typeface="Arial Black" pitchFamily="-108" charset="0"/>
                <a:sym typeface="Arial Black" pitchFamily="-108" charset="0"/>
                <a:hlinkClick r:id="rId13"/>
              </a:rPr>
              <a:t>wessec@rpi.edu</a:t>
            </a:r>
            <a:r>
              <a:rPr lang="en-US" sz="3800" baseline="30000" dirty="0" smtClean="0">
                <a:solidFill>
                  <a:srgbClr val="333399"/>
                </a:solidFill>
                <a:latin typeface="Arial Black" pitchFamily="-108" charset="0"/>
                <a:ea typeface="Arial Black" pitchFamily="-108" charset="0"/>
                <a:cs typeface="Arial Black" pitchFamily="-108" charset="0"/>
                <a:sym typeface="Arial Black" pitchFamily="-108" charset="0"/>
              </a:rPr>
              <a:t>)</a:t>
            </a:r>
          </a:p>
          <a:p>
            <a:pPr marL="35560">
              <a:spcBef>
                <a:spcPts val="1352"/>
              </a:spcBef>
            </a:pPr>
            <a:r>
              <a:rPr lang="en-US" sz="2001" dirty="0" smtClean="0">
                <a:solidFill>
                  <a:srgbClr val="333399"/>
                </a:solidFill>
                <a:latin typeface="Arial Black" pitchFamily="-108" charset="0"/>
                <a:ea typeface="Arial Black" pitchFamily="-108" charset="0"/>
                <a:cs typeface="Arial Black" pitchFamily="-108" charset="0"/>
                <a:sym typeface="Arial Black" pitchFamily="-108" charset="0"/>
              </a:rPr>
              <a:t>(Rensselaer </a:t>
            </a:r>
            <a:r>
              <a:rPr lang="en-US" sz="2001" dirty="0">
                <a:solidFill>
                  <a:srgbClr val="333399"/>
                </a:solidFill>
                <a:latin typeface="Arial Black" pitchFamily="-108" charset="0"/>
                <a:ea typeface="Arial Black" pitchFamily="-108" charset="0"/>
                <a:cs typeface="Arial Black" pitchFamily="-108" charset="0"/>
                <a:sym typeface="Arial Black" pitchFamily="-108" charset="0"/>
              </a:rPr>
              <a:t>Polytechnic Institute 110 8</a:t>
            </a:r>
            <a:r>
              <a:rPr lang="en-US" sz="2001" baseline="30000" dirty="0">
                <a:solidFill>
                  <a:srgbClr val="333399"/>
                </a:solidFill>
                <a:latin typeface="Arial Black" pitchFamily="-108" charset="0"/>
                <a:ea typeface="Arial Black" pitchFamily="-108" charset="0"/>
                <a:cs typeface="Arial Black" pitchFamily="-108" charset="0"/>
                <a:sym typeface="Arial Black" pitchFamily="-108" charset="0"/>
              </a:rPr>
              <a:t>th</a:t>
            </a:r>
            <a:r>
              <a:rPr lang="en-US" sz="2001" dirty="0">
                <a:solidFill>
                  <a:srgbClr val="333399"/>
                </a:solidFill>
                <a:latin typeface="Arial Black" pitchFamily="-108" charset="0"/>
                <a:ea typeface="Arial Black" pitchFamily="-108" charset="0"/>
                <a:cs typeface="Arial Black" pitchFamily="-108" charset="0"/>
                <a:sym typeface="Arial Black" pitchFamily="-108" charset="0"/>
              </a:rPr>
              <a:t> St., Troy, NY, 12180 United States)</a:t>
            </a:r>
          </a:p>
        </p:txBody>
      </p:sp>
      <p:sp>
        <p:nvSpPr>
          <p:cNvPr id="39" name="TextBox 38"/>
          <p:cNvSpPr txBox="1"/>
          <p:nvPr/>
        </p:nvSpPr>
        <p:spPr>
          <a:xfrm>
            <a:off x="11512795" y="25917278"/>
            <a:ext cx="3703532" cy="707886"/>
          </a:xfrm>
          <a:prstGeom prst="rect">
            <a:avLst/>
          </a:prstGeom>
          <a:noFill/>
        </p:spPr>
        <p:txBody>
          <a:bodyPr wrap="square" rtlCol="0">
            <a:spAutoFit/>
          </a:bodyPr>
          <a:lstStyle/>
          <a:p>
            <a:r>
              <a:rPr lang="en-US" b="1" dirty="0" smtClean="0">
                <a:latin typeface="Arial Rounded MT Bold" panose="020F0704030504030204" pitchFamily="34" charset="0"/>
              </a:rPr>
              <a:t>Figure 6:</a:t>
            </a:r>
            <a:r>
              <a:rPr lang="en-US" dirty="0" smtClean="0">
                <a:latin typeface="Arial Rounded MT Bold" panose="020F0704030504030204" pitchFamily="34" charset="0"/>
              </a:rPr>
              <a:t> </a:t>
            </a:r>
            <a:r>
              <a:rPr lang="en-US" dirty="0" smtClean="0">
                <a:latin typeface="Arial Rounded MT Bold" panose="020F0704030504030204" pitchFamily="34" charset="0"/>
              </a:rPr>
              <a:t>Arthritis rate against cancer rate.</a:t>
            </a:r>
            <a:endParaRPr lang="en-US" dirty="0">
              <a:latin typeface="Arial Rounded MT Bold" panose="020F0704030504030204" pitchFamily="34" charset="0"/>
            </a:endParaRPr>
          </a:p>
        </p:txBody>
      </p:sp>
      <p:sp>
        <p:nvSpPr>
          <p:cNvPr id="41" name="TextBox 40"/>
          <p:cNvSpPr txBox="1"/>
          <p:nvPr/>
        </p:nvSpPr>
        <p:spPr>
          <a:xfrm>
            <a:off x="11512795" y="30961360"/>
            <a:ext cx="3703532" cy="707886"/>
          </a:xfrm>
          <a:prstGeom prst="rect">
            <a:avLst/>
          </a:prstGeom>
          <a:noFill/>
        </p:spPr>
        <p:txBody>
          <a:bodyPr wrap="square" rtlCol="0">
            <a:spAutoFit/>
          </a:bodyPr>
          <a:lstStyle/>
          <a:p>
            <a:r>
              <a:rPr lang="en-US" b="1" dirty="0" smtClean="0">
                <a:latin typeface="Arial Rounded MT Bold" panose="020F0704030504030204" pitchFamily="34" charset="0"/>
              </a:rPr>
              <a:t>Figure 7:</a:t>
            </a:r>
            <a:r>
              <a:rPr lang="en-US" dirty="0" smtClean="0">
                <a:latin typeface="Arial Rounded MT Bold" panose="020F0704030504030204" pitchFamily="34" charset="0"/>
              </a:rPr>
              <a:t> </a:t>
            </a:r>
            <a:r>
              <a:rPr lang="en-US" dirty="0" smtClean="0">
                <a:latin typeface="Arial Rounded MT Bold" panose="020F0704030504030204" pitchFamily="34" charset="0"/>
              </a:rPr>
              <a:t>Dental visit rate against mental health.</a:t>
            </a:r>
            <a:endParaRPr lang="en-US" dirty="0">
              <a:latin typeface="Arial Rounded MT Bold" panose="020F0704030504030204" pitchFamily="34" charset="0"/>
            </a:endParaRPr>
          </a:p>
        </p:txBody>
      </p:sp>
      <p:pic>
        <p:nvPicPr>
          <p:cNvPr id="31" name="Picture 30"/>
          <p:cNvPicPr>
            <a:picLocks noChangeAspect="1"/>
          </p:cNvPicPr>
          <p:nvPr/>
        </p:nvPicPr>
        <p:blipFill>
          <a:blip r:embed="rId14"/>
          <a:stretch>
            <a:fillRect/>
          </a:stretch>
        </p:blipFill>
        <p:spPr>
          <a:xfrm>
            <a:off x="11518648" y="6719966"/>
            <a:ext cx="7620660" cy="5906012"/>
          </a:xfrm>
          <a:prstGeom prst="rect">
            <a:avLst/>
          </a:prstGeom>
        </p:spPr>
      </p:pic>
      <p:pic>
        <p:nvPicPr>
          <p:cNvPr id="32" name="Picture 31"/>
          <p:cNvPicPr>
            <a:picLocks noChangeAspect="1"/>
          </p:cNvPicPr>
          <p:nvPr/>
        </p:nvPicPr>
        <p:blipFill>
          <a:blip r:embed="rId15"/>
          <a:stretch>
            <a:fillRect/>
          </a:stretch>
        </p:blipFill>
        <p:spPr>
          <a:xfrm>
            <a:off x="11529610" y="26625164"/>
            <a:ext cx="3696850" cy="4236628"/>
          </a:xfrm>
          <a:prstGeom prst="rect">
            <a:avLst/>
          </a:prstGeom>
        </p:spPr>
      </p:pic>
      <p:sp>
        <p:nvSpPr>
          <p:cNvPr id="35" name="AutoShape 4" descr="data:image/png;base64,iVBORw0KGgoAAAANSUhEUgAAAMgAAADICAYAAACtWK6eAAAOgElEQVR4Xu2dUZLbug5EZ/a/6Ly6qfjFTmTxkA1BUnzyK5AAGt0AKXuc7x8/fvz48p8IiMAmAt8KRGaIwHsEFIjsEIEdBBSI9BABBSIHRGANASfIGm6u+hAEFMiHFNo01xBQIGu4uepDEFAgH1Jo01xDQIGs4eaqD0FAgXxIoU1zDQEFsoabqz4EAQXyIYU2zTUEFMgabq76EAQUyIcU2jTXEFAga7i56kMQUCAfUmjTXEOgRCDf399r3g9YtfX3X1vxddjR9KrxS/4GjmK1lVt1HhS/LbsEg+f9FMgTGpQc1I4WuJpYCTmS3KrzoPgpkAmkOiZDQqKOzqtAvr4SDJwgX9sAUuJTO6rr6s6bkCPJrToPip8TZAIpJ0jWPRXIK9kOu4MkXYzq4Y7FpAKmGFCcq7s7zYPGR/OlR9QqvwokqczCWkosujUlggKhiDpBfiJQTRgKvwKhSHG75CQx8uIEGSFU/FyBFAP6ptnRyTqKRoGMECp+rkCKAf2XBJIcayixqB0tE+1ENDe6H72MJq84q48mdD+KFc2N+qU1f7ZrnSBnAVPtt4O8HT6qiUX3q64H9atAJj4ApGDRjk+LTvdTINsVoieEBGcnCFXHG8F1kLfDR3XnpfvRZuIRKyTqWQXpIG+HD4ofLRPdT4E0HXWuVBBKItoVk/2qxZXgTI9ENF+6n0esidd7HR2LFliBZB/SKpA3TEuAUSCclNU40/1og6H7OUGcIJRTP+1ok0gImBzFaDJJfNSHb7EmkKIFmdjyL9OqbrcXgwJZq9DHflBISZkQK7ks07sK7do0FtoQqu0ofRO/1IcT5MTPN6jgFMg2nRVI0yXdCbJ9L0kISKfZlZrEaKp4xBogRItZLTgniBNkJN6X5x2djZ7TKXmT/agP2rVpLB0406bTgcGIhK0TZBTM7POEHJQwSZGStclESkhOcan2MVv7l4v0xg8XUvxGfhXIE0K0s1FyKJDsF1ZG5H08r26Up73FoglTu2pgFMg28hRnakfrS+2O9OsEcYIMeUgJSO2GDicNjvSrQBTIkI6UgNRu6HDS4Ei/hwlkMscyc3o/0K7nc5Cywk5udPlL+mQ+ZeYSv4f4FOeywk5upEDeAEYLp12PkCZ5XWauQBTITwSuLvQyxk9upEAUiALZEc2lBDIp7sua07chid1W8nQK0LUU4ORzH+rj7nYlb7HuDsIj/oT41STvIG+Hj7tzQ4E8VVCBbNO56rhyR7EoEAUy5K0CGUL0GQZOECfInwiUTBB6lqUyox3rLEIneVRjRWOhF/xqTLf8JhjQux7l0Ag/BTI4Yo0A3HtOi5n4SNbS+BI7BTLxm0u0mFT91d0u6WxJh6a4VNslxKfYKxAF8pa3lIDVxKf70fgSOwWiQBTILwSSyd8haurj2a71DpJ0IjrS6TGpOhZ6xKruqCtFf6xJMKB5UNHQ/Wi+iV8FcsCX/BQI/3YwJTltdgn2o1icIIO3WLTLJkVKiDAq8N5zmhvtxnTK05gTXGjMo1gUiAJ54UhC8mStR6wDjjW0A9LuTgtMOxvtYnS/UbebfU7xS/Kga/9pgVQnN1voq9pTciTCpD6SGlEf1XkkjYPGPOJOyRErAX8U4J2f0yJVE4tiRgl4Vh40PnpCoLiUv8VSINvQn0UsSgRKwLPyoPEpEFrxi9mdRSwKAyXgWXnQ+BQIrfjF7M4iFoWBEvCsPGh8lxdIdSL0TE6JkBwBKTloLNW5Ve9HsaJvwKrJ25Fv+R1EgVB59HzafJaoKQ+S+BTIxH/vzGn5t2VHMZNuTHPrIAz10YEpjYXiN7Irec1LgaHjtgMEGnPS7RRI9navAz8F8gYBBTKixu/ntGF1YEpj4dntW7ZOkKQbU/CTKZWspZdWikEHERIfdG113aqIT/dRIAOkEuJTEp11lOiIT4FM/EUh7Z6UMLQLUJI7Qfj/KUjFpUAUyE9dURHSJkEJSJsEbTrV8SkQBaJAfqmPNgkqaipWut+K3WF3EArWFUDYA452QJrvSpEea6gPiimdUtQuyY3iTI/BSSzPaxXIAElaOErepHDUhwJJUH5dq0AUyAsC1SKkVKWNyAlCEW2yo4WjxErCpj6cIAnKTpAp9BRI/Rcs6Rs1WijaEOh+5XeQsxJOLo90bbUdxYoWPYmPHlcSHzSPalxWxLAZw48kg50oaOelRaoGsLrodL8r5UGxp7lRO0re6v2oXyfIxFfqaZGonQLhNE0w5V72LUveYtGi06DpUEsApGur7ShW1RjQiZ68CKBYUR5U70f9OkGcIG+5okAOeItFlUk7ArWjfmnXpvtVd3fql9rRaUH3q7a7On4tE4SSMulYSeESEl29wEluCaZ07dXxUyATX7Ckb3qShkCJRe0UCEVqbHfYJT0hjEesceH2LBRIhp8TxAlSx6CFnTxiLYD2otrv7792qL6rJFOKrr2SXViS5eW0bssO3iykIhz5bT1ijYJ5PK8mVnLcS9ZW55HsR7GvtlMg1Yge8BlFQvJkbUJoSixqd0CZ0JZnxecEmRBSQvJkrQLhf6uP1DZhpEAUyE+6nNWhKVfPiu9SAkleKyYA0rUULNrxKTkoLkkeiQ86HWm+HXYJVivxlVzSaZG2AqQJJ2sVSPZ7VyvEOmoN5Qut+ShOBfKEkBNk+68HRyTqfK5AJj7EqwZLgSiQP8XuBHGCvHAiOS53TJLqpjiKuUQg9LJXdS58+KPF7ACVxkLvUqPC7T2vnoS0vkluNGZql+D3vFaBPKGRCFiBbFOSYkqJT+0UyIl3laSjJl2WFr2DRLQhKJA3Vbt6karjo4RRINuEofWgdrSZjOw8YnnEGnFk8zltCE6QJXh/L6JA085LO0yHHY2ZHtmqXzZQ7KlfSgW6X7W4aHwtl3QaDC0SJVsH8WmBacwKJPt5U1pzykkFMvFFRwo+FXp1V6TxURFSUdN8k/2qsVIgTcR3gmSfuFP8FMjEq9rqTkQ7b2JHY6bdvYNYNGYnyMo8GqxJQE3C6ehENLckFkreDsEljSPBgK5N+HLaHYSSqCq5xz4UVFp0SsBqQlfvl0wkihW1o5jSWlZx6LDPQWjCVYns7UNBrS5mNaGr91MgY/YpkCeMFAh/3Uqxona0odJmN6Y+s1AgCuSFKZTQ1Xb/tEDo3YKO9OQowfoC75R0P2pHsaIYVBOV7ldNaOqX4lc1aUomSBJ0spaSsrqY1X7pfrTBdNhVY6pAwp+oqeoIj8LSglDyUjvaEJwg2U8aVfHFCfLExCpQ98SiQLbRoQ2L4ldVSwWiQJYu6R6x6JkhtKMdIXFT1U1mY7hqV9w7ZlYf7WYxe7ZPuFFV85IJchYI1G8VWNTf7D2HEqE6j8QvFf8sZgrkD8RokRKgq4lFY6EkohhU55H4pblRrOiRje5XhZUThCK+YEdJlBB1Iaz/L0n80tw64qPHwpVYFMgKanANJVFCVBjKplnil+bWEd8tBULBr06O+qUfpiUF7siN5kGPHAnxO9YmPlZqedgEoUTtIBH1kcRMwadEpWdyBcJ/uZ7W6OVFwY+kYjseE7IlIVG/lFgroO6tqc6N5kH9Jh26Y23iY6WWTpAn1Ki4VoB+rKFEdYLwr5okmI5qqUAUyAtHkg7dsTbxMRLDZlOqOGIlQdO1SXenxxAK4JEd6xEDxYXGXD2REr/0Tkh9HIlVyQRJAqRrFUj9ZbQDe0rypOnQPGgs5Zf0JEC6VoEokHcEpxxSIG8Q8Ii1DQwlVtKcKCmdIG+Q6iiSAlEgVKh/2pXcQVadd62jIqy+yFJhUjuKF92Pdu0EvwRTmu+RdgpkgC4lR4cdJYICoUiN7RSIAhmyhIp/uNEvg+r9qN8VOwWiQIa8qSZ09X7DBAIDBaJAhvSpJnT1fsMEAoMSgXS8BqQ5JhfPLR/Jeb6aCBRnigG9QHfgUl1fut/IToEMEFIg2wBV4zIi6uN5In7q49lOgSiQFwSSKUUnJvVBJ9cK8ekaBaJAFMgOBxSIAlEgZwik46xIR3rHZbTjOECPJh33g6S+NA96DEpiGfk4bIIcGfQjKQVy3gU6qa8CefNL7iO1zj5XIArkPwQSsY445wQpuoN4xBpR7fdzJ8jBqvaItU9G7yBcrCPL1gmSdI6k6PSSXu1jBP6s0DuOlDTmK9n9M0csBbJNK0p8akcbwpVInsSiQCb++zYKFiUbtUsKTH1QOwWSVON1rUesJzw8YtURq3Mn2hRXYlIgCmSFN5dao0DCIxY9miR29DVv4oMSocNHh0KukMdHTJBqoOnLhuTIRmOm940klg4xXDUPBfJUGUpKBdIjmaQedNqOMlEgCuSFI1XEGhGPPFcgBKVfNskRoRpoJ8hE4QLT6rqthPKxE2QFrL01tPNeXVzVuND9ElyojxU7BbKC2sYaBZIBqUC+vr4oCB2vTLNy/r1agWSIUm5QnLNofq92ghQhSQuXEOEKZ/IiuP7aJsHlqJj+21eBFKGrQDIgFUiG3+bqpKPSY9yWHfWbrKWESfKg8VEfCS4JPY702zpBEhBoMenrYFr0xG+yVoFwtiiQN1hRYCjZkmNS9VoacyJ0KmDqg9aDU59ZHunXCfJUg2qSUwImU4+Sl1GNv2mkMVNMaXwJpis+FIgCeeENnVwKZEJuFNSJLZdNqwuX5Ea751k+roQVLTjFlO43sjtsgowcH/X8SkWnxVQgnA0UU77jvqUCGSB5FnlpgSlh6EWW2tG7AM2D2tF86X4jOwWiQIZ3EErKpJmMiPp4TmOh+43sFIgCUSA7HCgRyEiFPheBuyKgQO5aOeNuQUCBtMCsk7sioEDuWjnjbkFAgbTArJO7IqBA7lo5425BQIG0wKyTuyKgQO5aOeNuQUCBtMCsk7sioEDuWjnjbkFAgbTArJO7IqBA7lo5425BQIG0wKyTuyKgQO5aOeNuQUCBtMCsk7sioEDuWjnjbkFAgbTArJO7IqBA7lo5425B4H9kGO/GTvrt6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2" name="Picture 4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229600" y="31860608"/>
            <a:ext cx="2136925" cy="2136925"/>
          </a:xfrm>
          <a:prstGeom prst="rect">
            <a:avLst/>
          </a:prstGeom>
        </p:spPr>
      </p:pic>
      <p:pic>
        <p:nvPicPr>
          <p:cNvPr id="43" name="Picture 42" descr="A close up of a logo&#10;&#10;Description automatically generated">
            <a:extLst>
              <a:ext uri="{FF2B5EF4-FFF2-40B4-BE49-F238E27FC236}">
                <a16:creationId xmlns:a16="http://schemas.microsoft.com/office/drawing/2014/main" id="{C5B7EE24-3829-A54C-AC66-6F6E59821FCB}"/>
              </a:ext>
            </a:extLst>
          </p:cNvPr>
          <p:cNvPicPr>
            <a:picLocks noChangeAspect="1"/>
          </p:cNvPicPr>
          <p:nvPr/>
        </p:nvPicPr>
        <p:blipFill>
          <a:blip r:embed="rId17"/>
          <a:stretch>
            <a:fillRect/>
          </a:stretch>
        </p:blipFill>
        <p:spPr>
          <a:xfrm>
            <a:off x="22480968" y="308531"/>
            <a:ext cx="4366583" cy="2193261"/>
          </a:xfrm>
          <a:prstGeom prst="rect">
            <a:avLst/>
          </a:prstGeom>
        </p:spPr>
      </p:pic>
      <p:sp>
        <p:nvSpPr>
          <p:cNvPr id="44" name="TextBox 43"/>
          <p:cNvSpPr txBox="1"/>
          <p:nvPr/>
        </p:nvSpPr>
        <p:spPr>
          <a:xfrm>
            <a:off x="18529662" y="6717156"/>
            <a:ext cx="609646" cy="400110"/>
          </a:xfrm>
          <a:prstGeom prst="rect">
            <a:avLst/>
          </a:prstGeom>
          <a:noFill/>
        </p:spPr>
        <p:txBody>
          <a:bodyPr wrap="square" rtlCol="0">
            <a:spAutoFit/>
          </a:bodyPr>
          <a:lstStyle/>
          <a:p>
            <a:r>
              <a:rPr lang="en-US" dirty="0">
                <a:latin typeface="Arial Rounded MT Bold" panose="020F0704030504030204" pitchFamily="34" charset="0"/>
              </a:rPr>
              <a:t>2</a:t>
            </a:r>
            <a:endParaRPr lang="en-US" dirty="0">
              <a:latin typeface="Arial Rounded MT Bold" panose="020F0704030504030204" pitchFamily="34" charset="0"/>
            </a:endParaRPr>
          </a:p>
        </p:txBody>
      </p:sp>
      <p:sp>
        <p:nvSpPr>
          <p:cNvPr id="45" name="TextBox 44"/>
          <p:cNvSpPr txBox="1"/>
          <p:nvPr/>
        </p:nvSpPr>
        <p:spPr>
          <a:xfrm>
            <a:off x="26237905" y="6717156"/>
            <a:ext cx="609646" cy="400110"/>
          </a:xfrm>
          <a:prstGeom prst="rect">
            <a:avLst/>
          </a:prstGeom>
          <a:noFill/>
        </p:spPr>
        <p:txBody>
          <a:bodyPr wrap="square" rtlCol="0">
            <a:spAutoFit/>
          </a:bodyPr>
          <a:lstStyle/>
          <a:p>
            <a:r>
              <a:rPr lang="en-US" dirty="0" smtClean="0">
                <a:latin typeface="Arial Rounded MT Bold" panose="020F0704030504030204" pitchFamily="34" charset="0"/>
              </a:rPr>
              <a:t>3</a:t>
            </a:r>
            <a:endParaRPr lang="en-US" dirty="0">
              <a:latin typeface="Arial Rounded MT Bold" panose="020F0704030504030204" pitchFamily="34" charset="0"/>
            </a:endParaRPr>
          </a:p>
        </p:txBody>
      </p:sp>
      <p:sp>
        <p:nvSpPr>
          <p:cNvPr id="46" name="TextBox 45"/>
          <p:cNvSpPr txBox="1"/>
          <p:nvPr/>
        </p:nvSpPr>
        <p:spPr>
          <a:xfrm>
            <a:off x="18617245" y="12842580"/>
            <a:ext cx="609646" cy="400110"/>
          </a:xfrm>
          <a:prstGeom prst="rect">
            <a:avLst/>
          </a:prstGeom>
          <a:noFill/>
        </p:spPr>
        <p:txBody>
          <a:bodyPr wrap="square" rtlCol="0">
            <a:spAutoFit/>
          </a:bodyPr>
          <a:lstStyle/>
          <a:p>
            <a:r>
              <a:rPr lang="en-US" dirty="0" smtClean="0">
                <a:latin typeface="Arial Rounded MT Bold" panose="020F0704030504030204" pitchFamily="34" charset="0"/>
              </a:rPr>
              <a:t>4</a:t>
            </a:r>
            <a:endParaRPr lang="en-US" dirty="0">
              <a:latin typeface="Arial Rounded MT Bold" panose="020F0704030504030204" pitchFamily="34" charset="0"/>
            </a:endParaRPr>
          </a:p>
        </p:txBody>
      </p:sp>
      <p:sp>
        <p:nvSpPr>
          <p:cNvPr id="47" name="TextBox 46"/>
          <p:cNvSpPr txBox="1"/>
          <p:nvPr/>
        </p:nvSpPr>
        <p:spPr>
          <a:xfrm>
            <a:off x="26237905" y="12842580"/>
            <a:ext cx="609646" cy="400110"/>
          </a:xfrm>
          <a:prstGeom prst="rect">
            <a:avLst/>
          </a:prstGeom>
          <a:noFill/>
        </p:spPr>
        <p:txBody>
          <a:bodyPr wrap="square" rtlCol="0">
            <a:spAutoFit/>
          </a:bodyPr>
          <a:lstStyle/>
          <a:p>
            <a:r>
              <a:rPr lang="en-US" dirty="0" smtClean="0">
                <a:latin typeface="Arial Rounded MT Bold" panose="020F0704030504030204" pitchFamily="34" charset="0"/>
              </a:rPr>
              <a:t>5</a:t>
            </a:r>
            <a:endParaRPr lang="en-US" dirty="0">
              <a:latin typeface="Arial Rounded MT Bold" panose="020F0704030504030204" pitchFamily="34" charset="0"/>
            </a:endParaRP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18285</TotalTime>
  <Pages>0</Pages>
  <Words>624</Words>
  <Characters>0</Characters>
  <Application>Microsoft Office PowerPoint</Application>
  <PresentationFormat>Custom</PresentationFormat>
  <Lines>0</Lines>
  <Paragraphs>78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Arial Black</vt:lpstr>
      <vt:lpstr>Arial Rounded MT Bold</vt:lpstr>
      <vt:lpstr>Times</vt:lpstr>
      <vt:lpstr>Verdana</vt:lpstr>
      <vt:lpstr>ヒラギノ明朝 ProN W3</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Windows User</cp:lastModifiedBy>
  <cp:revision>178</cp:revision>
  <cp:lastPrinted>2010-02-18T20:20:14Z</cp:lastPrinted>
  <dcterms:created xsi:type="dcterms:W3CDTF">2010-03-16T21:47:29Z</dcterms:created>
  <dcterms:modified xsi:type="dcterms:W3CDTF">2019-12-15T16:48:19Z</dcterms:modified>
  <cp:category/>
</cp:coreProperties>
</file>